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0" r:id="rId5"/>
    <p:sldId id="259" r:id="rId6"/>
    <p:sldId id="260" r:id="rId7"/>
    <p:sldId id="261" r:id="rId8"/>
    <p:sldId id="262" r:id="rId9"/>
    <p:sldId id="263" r:id="rId10"/>
    <p:sldId id="264" r:id="rId11"/>
    <p:sldId id="265" r:id="rId12"/>
    <p:sldId id="266" r:id="rId13"/>
    <p:sldId id="271" r:id="rId14"/>
    <p:sldId id="267" r:id="rId15"/>
    <p:sldId id="268" r:id="rId16"/>
    <p:sldId id="269" r:id="rId17"/>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A61AE2-3553-4DE4-B8E5-A8C73E7959B8}" v="19" dt="2024-06-07T04:39:17.6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p:cViewPr varScale="1">
        <p:scale>
          <a:sx n="64" d="100"/>
          <a:sy n="64" d="100"/>
        </p:scale>
        <p:origin x="741"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Mukul Hossain" userId="a04a14227491912a" providerId="LiveId" clId="{66A61AE2-3553-4DE4-B8E5-A8C73E7959B8}"/>
    <pc:docChg chg="undo custSel modSld">
      <pc:chgData name="Md. Mukul Hossain" userId="a04a14227491912a" providerId="LiveId" clId="{66A61AE2-3553-4DE4-B8E5-A8C73E7959B8}" dt="2024-06-07T05:39:50.520" v="958" actId="20577"/>
      <pc:docMkLst>
        <pc:docMk/>
      </pc:docMkLst>
      <pc:sldChg chg="modSp mod">
        <pc:chgData name="Md. Mukul Hossain" userId="a04a14227491912a" providerId="LiveId" clId="{66A61AE2-3553-4DE4-B8E5-A8C73E7959B8}" dt="2024-06-07T05:06:32.004" v="870" actId="1076"/>
        <pc:sldMkLst>
          <pc:docMk/>
          <pc:sldMk cId="319300825" sldId="261"/>
        </pc:sldMkLst>
        <pc:spChg chg="mod">
          <ac:chgData name="Md. Mukul Hossain" userId="a04a14227491912a" providerId="LiveId" clId="{66A61AE2-3553-4DE4-B8E5-A8C73E7959B8}" dt="2024-06-07T05:06:27.398" v="869" actId="1076"/>
          <ac:spMkLst>
            <pc:docMk/>
            <pc:sldMk cId="319300825" sldId="261"/>
            <ac:spMk id="7" creationId="{CF231FCA-93C2-ECA9-7CDF-C56FDFF0EFDC}"/>
          </ac:spMkLst>
        </pc:spChg>
        <pc:spChg chg="mod">
          <ac:chgData name="Md. Mukul Hossain" userId="a04a14227491912a" providerId="LiveId" clId="{66A61AE2-3553-4DE4-B8E5-A8C73E7959B8}" dt="2024-06-07T05:06:32.004" v="870" actId="1076"/>
          <ac:spMkLst>
            <pc:docMk/>
            <pc:sldMk cId="319300825" sldId="261"/>
            <ac:spMk id="8" creationId="{80AE4FC7-818D-3FD6-0CC5-EE84FC5C70AA}"/>
          </ac:spMkLst>
        </pc:spChg>
        <pc:cxnChg chg="mod">
          <ac:chgData name="Md. Mukul Hossain" userId="a04a14227491912a" providerId="LiveId" clId="{66A61AE2-3553-4DE4-B8E5-A8C73E7959B8}" dt="2024-06-07T05:06:32.004" v="870" actId="1076"/>
          <ac:cxnSpMkLst>
            <pc:docMk/>
            <pc:sldMk cId="319300825" sldId="261"/>
            <ac:cxnSpMk id="11" creationId="{E2A3B316-F60B-F887-D9E3-45DDC5CC6726}"/>
          </ac:cxnSpMkLst>
        </pc:cxnChg>
        <pc:cxnChg chg="mod">
          <ac:chgData name="Md. Mukul Hossain" userId="a04a14227491912a" providerId="LiveId" clId="{66A61AE2-3553-4DE4-B8E5-A8C73E7959B8}" dt="2024-06-07T05:06:27.398" v="869" actId="1076"/>
          <ac:cxnSpMkLst>
            <pc:docMk/>
            <pc:sldMk cId="319300825" sldId="261"/>
            <ac:cxnSpMk id="12" creationId="{72758402-AAAD-4375-879E-456B2CD40929}"/>
          </ac:cxnSpMkLst>
        </pc:cxnChg>
      </pc:sldChg>
      <pc:sldChg chg="addSp delSp modSp mod">
        <pc:chgData name="Md. Mukul Hossain" userId="a04a14227491912a" providerId="LiveId" clId="{66A61AE2-3553-4DE4-B8E5-A8C73E7959B8}" dt="2024-06-07T05:39:50.520" v="958" actId="20577"/>
        <pc:sldMkLst>
          <pc:docMk/>
          <pc:sldMk cId="2494317766" sldId="264"/>
        </pc:sldMkLst>
        <pc:spChg chg="mod">
          <ac:chgData name="Md. Mukul Hossain" userId="a04a14227491912a" providerId="LiveId" clId="{66A61AE2-3553-4DE4-B8E5-A8C73E7959B8}" dt="2024-06-07T05:04:16.424" v="865" actId="113"/>
          <ac:spMkLst>
            <pc:docMk/>
            <pc:sldMk cId="2494317766" sldId="264"/>
            <ac:spMk id="3" creationId="{ADC711A5-51D2-9D82-2F40-6BBDE6EE955F}"/>
          </ac:spMkLst>
        </pc:spChg>
        <pc:spChg chg="add del mod">
          <ac:chgData name="Md. Mukul Hossain" userId="a04a14227491912a" providerId="LiveId" clId="{66A61AE2-3553-4DE4-B8E5-A8C73E7959B8}" dt="2024-06-07T04:39:01.586" v="283" actId="1076"/>
          <ac:spMkLst>
            <pc:docMk/>
            <pc:sldMk cId="2494317766" sldId="264"/>
            <ac:spMk id="6" creationId="{4F764092-E0E7-BB56-19E8-3C24A0F7250A}"/>
          </ac:spMkLst>
        </pc:spChg>
        <pc:spChg chg="add mod">
          <ac:chgData name="Md. Mukul Hossain" userId="a04a14227491912a" providerId="LiveId" clId="{66A61AE2-3553-4DE4-B8E5-A8C73E7959B8}" dt="2024-06-07T05:39:50.520" v="958" actId="20577"/>
          <ac:spMkLst>
            <pc:docMk/>
            <pc:sldMk cId="2494317766" sldId="264"/>
            <ac:spMk id="8" creationId="{B52E869F-59FF-AD42-0D14-EDBD67D06EDE}"/>
          </ac:spMkLst>
        </pc:spChg>
        <pc:spChg chg="mod">
          <ac:chgData name="Md. Mukul Hossain" userId="a04a14227491912a" providerId="LiveId" clId="{66A61AE2-3553-4DE4-B8E5-A8C73E7959B8}" dt="2024-06-07T04:36:39.543" v="249" actId="1076"/>
          <ac:spMkLst>
            <pc:docMk/>
            <pc:sldMk cId="2494317766" sldId="264"/>
            <ac:spMk id="9" creationId="{00000000-0000-0000-0000-000000000000}"/>
          </ac:spMkLst>
        </pc:spChg>
        <pc:spChg chg="mod">
          <ac:chgData name="Md. Mukul Hossain" userId="a04a14227491912a" providerId="LiveId" clId="{66A61AE2-3553-4DE4-B8E5-A8C73E7959B8}" dt="2024-06-07T05:01:48.816" v="841" actId="1076"/>
          <ac:spMkLst>
            <pc:docMk/>
            <pc:sldMk cId="2494317766" sldId="264"/>
            <ac:spMk id="10" creationId="{00000000-0000-0000-0000-000000000000}"/>
          </ac:spMkLst>
        </pc:spChg>
        <pc:spChg chg="mod">
          <ac:chgData name="Md. Mukul Hossain" userId="a04a14227491912a" providerId="LiveId" clId="{66A61AE2-3553-4DE4-B8E5-A8C73E7959B8}" dt="2024-06-07T04:36:44.190" v="250" actId="1076"/>
          <ac:spMkLst>
            <pc:docMk/>
            <pc:sldMk cId="2494317766" sldId="264"/>
            <ac:spMk id="11" creationId="{00000000-0000-0000-0000-000000000000}"/>
          </ac:spMkLst>
        </pc:spChg>
        <pc:picChg chg="del mod">
          <ac:chgData name="Md. Mukul Hossain" userId="a04a14227491912a" providerId="LiveId" clId="{66A61AE2-3553-4DE4-B8E5-A8C73E7959B8}" dt="2024-06-07T04:37:24.731" v="258" actId="21"/>
          <ac:picMkLst>
            <pc:docMk/>
            <pc:sldMk cId="2494317766" sldId="264"/>
            <ac:picMk id="4" creationId="{E59C71FE-7044-32BA-24AD-7F99EA566F4A}"/>
          </ac:picMkLst>
        </pc:picChg>
        <pc:picChg chg="add del mod">
          <ac:chgData name="Md. Mukul Hossain" userId="a04a14227491912a" providerId="LiveId" clId="{66A61AE2-3553-4DE4-B8E5-A8C73E7959B8}" dt="2024-06-07T05:01:43.281" v="840" actId="21"/>
          <ac:picMkLst>
            <pc:docMk/>
            <pc:sldMk cId="2494317766" sldId="264"/>
            <ac:picMk id="5" creationId="{E59C71FE-7044-32BA-24AD-7F99EA566F4A}"/>
          </ac:picMkLst>
        </pc:picChg>
      </pc:sldChg>
      <pc:sldChg chg="modSp mod">
        <pc:chgData name="Md. Mukul Hossain" userId="a04a14227491912a" providerId="LiveId" clId="{66A61AE2-3553-4DE4-B8E5-A8C73E7959B8}" dt="2024-06-07T04:34:53.938" v="238" actId="14100"/>
        <pc:sldMkLst>
          <pc:docMk/>
          <pc:sldMk cId="2604109480" sldId="270"/>
        </pc:sldMkLst>
        <pc:spChg chg="mod">
          <ac:chgData name="Md. Mukul Hossain" userId="a04a14227491912a" providerId="LiveId" clId="{66A61AE2-3553-4DE4-B8E5-A8C73E7959B8}" dt="2024-06-07T04:34:53.938" v="238" actId="14100"/>
          <ac:spMkLst>
            <pc:docMk/>
            <pc:sldMk cId="2604109480" sldId="27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B312-0DE0-8D19-1445-7FA2C434EE80}"/>
              </a:ext>
            </a:extLst>
          </p:cNvPr>
          <p:cNvSpPr>
            <a:spLocks noGrp="1"/>
          </p:cNvSpPr>
          <p:nvPr>
            <p:ph type="ctrTitle" hasCustomPrompt="1"/>
          </p:nvPr>
        </p:nvSpPr>
        <p:spPr>
          <a:xfrm>
            <a:off x="1524000" y="1991523"/>
            <a:ext cx="9144000" cy="2240947"/>
          </a:xfrm>
        </p:spPr>
        <p:txBody>
          <a:bodyPr anchor="t">
            <a:normAutofit/>
          </a:bodyPr>
          <a:lstStyle>
            <a:lvl1pPr algn="ctr">
              <a:defRPr sz="4400" b="1">
                <a:solidFill>
                  <a:schemeClr val="accent1">
                    <a:lumMod val="75000"/>
                  </a:schemeClr>
                </a:solidFill>
                <a:latin typeface="Cambria" panose="02040503050406030204" pitchFamily="18" charset="0"/>
              </a:defRPr>
            </a:lvl1pPr>
          </a:lstStyle>
          <a:p>
            <a:r>
              <a:rPr lang="en-GB" dirty="0"/>
              <a:t>Title</a:t>
            </a:r>
            <a:endParaRPr lang="x-none" dirty="0"/>
          </a:p>
        </p:txBody>
      </p:sp>
      <p:sp>
        <p:nvSpPr>
          <p:cNvPr id="3" name="Subtitle 2">
            <a:extLst>
              <a:ext uri="{FF2B5EF4-FFF2-40B4-BE49-F238E27FC236}">
                <a16:creationId xmlns:a16="http://schemas.microsoft.com/office/drawing/2014/main" id="{A88F4284-1295-BFD3-EFF2-AB2B356A0FAA}"/>
              </a:ext>
            </a:extLst>
          </p:cNvPr>
          <p:cNvSpPr>
            <a:spLocks noGrp="1"/>
          </p:cNvSpPr>
          <p:nvPr>
            <p:ph type="subTitle" idx="1" hasCustomPrompt="1"/>
          </p:nvPr>
        </p:nvSpPr>
        <p:spPr>
          <a:xfrm>
            <a:off x="1524000" y="5516899"/>
            <a:ext cx="9144000" cy="990600"/>
          </a:xfrm>
        </p:spPr>
        <p:txBody>
          <a:bodyPr/>
          <a:lstStyle>
            <a:lvl1pPr marL="0" indent="0" algn="ctr">
              <a:buNone/>
              <a:defRPr sz="2400" b="1">
                <a:solidFill>
                  <a:schemeClr val="tx1"/>
                </a:solidFill>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Name and ID of the Student</a:t>
            </a:r>
            <a:endParaRPr lang="x-none" dirty="0"/>
          </a:p>
        </p:txBody>
      </p:sp>
      <p:pic>
        <p:nvPicPr>
          <p:cNvPr id="8" name="Graphic 7">
            <a:extLst>
              <a:ext uri="{FF2B5EF4-FFF2-40B4-BE49-F238E27FC236}">
                <a16:creationId xmlns:a16="http://schemas.microsoft.com/office/drawing/2014/main" id="{FD212E70-BA9A-8879-5349-86797376B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96076" y="99999"/>
            <a:ext cx="1399847" cy="1673891"/>
          </a:xfrm>
          <a:prstGeom prst="rect">
            <a:avLst/>
          </a:prstGeom>
        </p:spPr>
      </p:pic>
      <p:pic>
        <p:nvPicPr>
          <p:cNvPr id="5" name="Picture 4">
            <a:extLst>
              <a:ext uri="{FF2B5EF4-FFF2-40B4-BE49-F238E27FC236}">
                <a16:creationId xmlns:a16="http://schemas.microsoft.com/office/drawing/2014/main" id="{934B1719-18E6-9084-A8C0-B16836386CF5}"/>
              </a:ext>
            </a:extLst>
          </p:cNvPr>
          <p:cNvPicPr>
            <a:picLocks noChangeAspect="1"/>
          </p:cNvPicPr>
          <p:nvPr userDrawn="1"/>
        </p:nvPicPr>
        <p:blipFill>
          <a:blip r:embed="rId4"/>
          <a:stretch>
            <a:fillRect/>
          </a:stretch>
        </p:blipFill>
        <p:spPr>
          <a:xfrm>
            <a:off x="97168" y="5673020"/>
            <a:ext cx="1095528" cy="1095528"/>
          </a:xfrm>
          <a:prstGeom prst="rect">
            <a:avLst/>
          </a:prstGeom>
        </p:spPr>
      </p:pic>
    </p:spTree>
    <p:extLst>
      <p:ext uri="{BB962C8B-B14F-4D97-AF65-F5344CB8AC3E}">
        <p14:creationId xmlns:p14="http://schemas.microsoft.com/office/powerpoint/2010/main" val="27359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69C1-A543-6D7D-67F0-87912E5F6B5B}"/>
              </a:ext>
            </a:extLst>
          </p:cNvPr>
          <p:cNvSpPr>
            <a:spLocks noGrp="1"/>
          </p:cNvSpPr>
          <p:nvPr>
            <p:ph type="title"/>
          </p:nvPr>
        </p:nvSpPr>
        <p:spPr/>
        <p:txBody>
          <a:bodyPr/>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2E44869F-97C4-6DA9-45CF-B01263C4166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4801AE42-E69C-7D86-6CAD-D8B881899B7F}"/>
              </a:ext>
            </a:extLst>
          </p:cNvPr>
          <p:cNvSpPr>
            <a:spLocks noGrp="1"/>
          </p:cNvSpPr>
          <p:nvPr>
            <p:ph type="dt" sz="half" idx="10"/>
          </p:nvPr>
        </p:nvSpPr>
        <p:spPr/>
        <p:txBody>
          <a:bodyPr/>
          <a:lstStyle/>
          <a:p>
            <a:fld id="{60A00A32-339C-1D47-AAB6-AD21E256005B}" type="datetimeFigureOut">
              <a:rPr lang="x-none" smtClean="0"/>
              <a:t>6/7/2024</a:t>
            </a:fld>
            <a:endParaRPr lang="x-none"/>
          </a:p>
        </p:txBody>
      </p:sp>
      <p:sp>
        <p:nvSpPr>
          <p:cNvPr id="5" name="Footer Placeholder 4">
            <a:extLst>
              <a:ext uri="{FF2B5EF4-FFF2-40B4-BE49-F238E27FC236}">
                <a16:creationId xmlns:a16="http://schemas.microsoft.com/office/drawing/2014/main" id="{95B6E143-FFE6-73D6-B689-27363B75D26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228C2921-2C4D-F662-D915-3AE4121DBE2F}"/>
              </a:ext>
            </a:extLst>
          </p:cNvPr>
          <p:cNvSpPr>
            <a:spLocks noGrp="1"/>
          </p:cNvSpPr>
          <p:nvPr>
            <p:ph type="sldNum" sz="quarter" idx="12"/>
          </p:nvPr>
        </p:nvSpPr>
        <p:spPr/>
        <p:txBody>
          <a:bodyPr/>
          <a:lstStyle/>
          <a:p>
            <a:fld id="{6E3C236C-3C41-124B-9E05-A0368D55E268}" type="slidenum">
              <a:rPr lang="x-none" smtClean="0"/>
              <a:t>‹#›</a:t>
            </a:fld>
            <a:endParaRPr lang="x-none"/>
          </a:p>
        </p:txBody>
      </p:sp>
    </p:spTree>
    <p:extLst>
      <p:ext uri="{BB962C8B-B14F-4D97-AF65-F5344CB8AC3E}">
        <p14:creationId xmlns:p14="http://schemas.microsoft.com/office/powerpoint/2010/main" val="230372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59593A-523E-2440-960B-7DE2FEE2340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x-none"/>
          </a:p>
        </p:txBody>
      </p:sp>
      <p:sp>
        <p:nvSpPr>
          <p:cNvPr id="3" name="Vertical Text Placeholder 2">
            <a:extLst>
              <a:ext uri="{FF2B5EF4-FFF2-40B4-BE49-F238E27FC236}">
                <a16:creationId xmlns:a16="http://schemas.microsoft.com/office/drawing/2014/main" id="{324B103B-35CF-D13F-7C16-122A3E5CA41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BB3E54F8-5E60-BFCE-F271-2164E947156F}"/>
              </a:ext>
            </a:extLst>
          </p:cNvPr>
          <p:cNvSpPr>
            <a:spLocks noGrp="1"/>
          </p:cNvSpPr>
          <p:nvPr>
            <p:ph type="dt" sz="half" idx="10"/>
          </p:nvPr>
        </p:nvSpPr>
        <p:spPr/>
        <p:txBody>
          <a:bodyPr/>
          <a:lstStyle/>
          <a:p>
            <a:fld id="{60A00A32-339C-1D47-AAB6-AD21E256005B}" type="datetimeFigureOut">
              <a:rPr lang="x-none" smtClean="0"/>
              <a:t>6/7/2024</a:t>
            </a:fld>
            <a:endParaRPr lang="x-none"/>
          </a:p>
        </p:txBody>
      </p:sp>
      <p:sp>
        <p:nvSpPr>
          <p:cNvPr id="5" name="Footer Placeholder 4">
            <a:extLst>
              <a:ext uri="{FF2B5EF4-FFF2-40B4-BE49-F238E27FC236}">
                <a16:creationId xmlns:a16="http://schemas.microsoft.com/office/drawing/2014/main" id="{85D7FFC6-4C53-ECAA-6A95-17015E09DA4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B295E775-F342-4640-3666-B1424C9AC3F0}"/>
              </a:ext>
            </a:extLst>
          </p:cNvPr>
          <p:cNvSpPr>
            <a:spLocks noGrp="1"/>
          </p:cNvSpPr>
          <p:nvPr>
            <p:ph type="sldNum" sz="quarter" idx="12"/>
          </p:nvPr>
        </p:nvSpPr>
        <p:spPr/>
        <p:txBody>
          <a:bodyPr/>
          <a:lstStyle/>
          <a:p>
            <a:fld id="{6E3C236C-3C41-124B-9E05-A0368D55E268}" type="slidenum">
              <a:rPr lang="x-none" smtClean="0"/>
              <a:t>‹#›</a:t>
            </a:fld>
            <a:endParaRPr lang="x-none"/>
          </a:p>
        </p:txBody>
      </p:sp>
    </p:spTree>
    <p:extLst>
      <p:ext uri="{BB962C8B-B14F-4D97-AF65-F5344CB8AC3E}">
        <p14:creationId xmlns:p14="http://schemas.microsoft.com/office/powerpoint/2010/main" val="230292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895B-518D-BC7A-D1B7-C50507F164C5}"/>
              </a:ext>
            </a:extLst>
          </p:cNvPr>
          <p:cNvSpPr>
            <a:spLocks noGrp="1"/>
          </p:cNvSpPr>
          <p:nvPr>
            <p:ph type="title"/>
          </p:nvPr>
        </p:nvSpPr>
        <p:spPr>
          <a:xfrm>
            <a:off x="0" y="-13236"/>
            <a:ext cx="12192000" cy="1066575"/>
          </a:xfrm>
          <a:solidFill>
            <a:schemeClr val="accent1">
              <a:lumMod val="50000"/>
            </a:schemeClr>
          </a:solidFill>
        </p:spPr>
        <p:txBody>
          <a:bodyPr>
            <a:normAutofit/>
          </a:bodyPr>
          <a:lstStyle>
            <a:lvl1pPr>
              <a:defRPr sz="4000" b="1">
                <a:solidFill>
                  <a:schemeClr val="bg1"/>
                </a:solidFill>
                <a:latin typeface="Cambria" panose="02040503050406030204" pitchFamily="18" charset="0"/>
              </a:defRPr>
            </a:lvl1pPr>
          </a:lstStyle>
          <a:p>
            <a:endParaRPr lang="x-none" dirty="0"/>
          </a:p>
        </p:txBody>
      </p:sp>
      <p:sp>
        <p:nvSpPr>
          <p:cNvPr id="3" name="Content Placeholder 2">
            <a:extLst>
              <a:ext uri="{FF2B5EF4-FFF2-40B4-BE49-F238E27FC236}">
                <a16:creationId xmlns:a16="http://schemas.microsoft.com/office/drawing/2014/main" id="{039D1AEC-C820-C4E4-512E-E78C846AFD31}"/>
              </a:ext>
            </a:extLst>
          </p:cNvPr>
          <p:cNvSpPr>
            <a:spLocks noGrp="1"/>
          </p:cNvSpPr>
          <p:nvPr>
            <p:ph idx="1"/>
          </p:nvPr>
        </p:nvSpPr>
        <p:spPr>
          <a:xfrm>
            <a:off x="838200" y="1439917"/>
            <a:ext cx="10515600" cy="462455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pic>
        <p:nvPicPr>
          <p:cNvPr id="10" name="Graphic 9">
            <a:extLst>
              <a:ext uri="{FF2B5EF4-FFF2-40B4-BE49-F238E27FC236}">
                <a16:creationId xmlns:a16="http://schemas.microsoft.com/office/drawing/2014/main" id="{A956A445-A33D-016C-B875-94F9FB36C2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04028" y="5840378"/>
            <a:ext cx="606972" cy="725797"/>
          </a:xfrm>
          <a:prstGeom prst="rect">
            <a:avLst/>
          </a:prstGeom>
        </p:spPr>
      </p:pic>
      <p:pic>
        <p:nvPicPr>
          <p:cNvPr id="5" name="Picture 4">
            <a:extLst>
              <a:ext uri="{FF2B5EF4-FFF2-40B4-BE49-F238E27FC236}">
                <a16:creationId xmlns:a16="http://schemas.microsoft.com/office/drawing/2014/main" id="{3C40C472-AE3F-45DB-DB7A-D65E3CFF51CB}"/>
              </a:ext>
            </a:extLst>
          </p:cNvPr>
          <p:cNvPicPr>
            <a:picLocks noChangeAspect="1"/>
          </p:cNvPicPr>
          <p:nvPr userDrawn="1"/>
        </p:nvPicPr>
        <p:blipFill>
          <a:blip r:embed="rId4"/>
          <a:stretch>
            <a:fillRect/>
          </a:stretch>
        </p:blipFill>
        <p:spPr>
          <a:xfrm>
            <a:off x="381000" y="5840378"/>
            <a:ext cx="666439" cy="666439"/>
          </a:xfrm>
          <a:prstGeom prst="rect">
            <a:avLst/>
          </a:prstGeom>
        </p:spPr>
      </p:pic>
    </p:spTree>
    <p:extLst>
      <p:ext uri="{BB962C8B-B14F-4D97-AF65-F5344CB8AC3E}">
        <p14:creationId xmlns:p14="http://schemas.microsoft.com/office/powerpoint/2010/main" val="33132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25C6-04A2-A3D9-4799-3674D7B4C3B9}"/>
              </a:ext>
            </a:extLst>
          </p:cNvPr>
          <p:cNvSpPr>
            <a:spLocks noGrp="1"/>
          </p:cNvSpPr>
          <p:nvPr>
            <p:ph type="title" hasCustomPrompt="1"/>
          </p:nvPr>
        </p:nvSpPr>
        <p:spPr>
          <a:xfrm>
            <a:off x="0" y="3097431"/>
            <a:ext cx="12192000" cy="663137"/>
          </a:xfrm>
          <a:solidFill>
            <a:schemeClr val="accent1">
              <a:lumMod val="50000"/>
            </a:schemeClr>
          </a:solidFill>
        </p:spPr>
        <p:txBody>
          <a:bodyPr anchor="ctr">
            <a:normAutofit/>
          </a:bodyPr>
          <a:lstStyle>
            <a:lvl1pPr algn="ctr">
              <a:defRPr sz="4500" b="1">
                <a:solidFill>
                  <a:schemeClr val="bg1"/>
                </a:solidFill>
                <a:latin typeface="Cambria" panose="02040503050406030204" pitchFamily="18" charset="0"/>
              </a:defRPr>
            </a:lvl1pPr>
          </a:lstStyle>
          <a:p>
            <a:r>
              <a:rPr lang="en-GB" dirty="0"/>
              <a:t>Thank You</a:t>
            </a:r>
            <a:endParaRPr lang="x-none" dirty="0"/>
          </a:p>
        </p:txBody>
      </p:sp>
    </p:spTree>
    <p:extLst>
      <p:ext uri="{BB962C8B-B14F-4D97-AF65-F5344CB8AC3E}">
        <p14:creationId xmlns:p14="http://schemas.microsoft.com/office/powerpoint/2010/main" val="163852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ABBF-1599-9BCF-21BD-7121F6F6EA35}"/>
              </a:ext>
            </a:extLst>
          </p:cNvPr>
          <p:cNvSpPr>
            <a:spLocks noGrp="1"/>
          </p:cNvSpPr>
          <p:nvPr>
            <p:ph type="title"/>
          </p:nvPr>
        </p:nvSpPr>
        <p:spPr/>
        <p:txBody>
          <a:bodyPr/>
          <a:lstStyle/>
          <a:p>
            <a:r>
              <a:rPr lang="en-GB"/>
              <a:t>Click to edit Master title style</a:t>
            </a:r>
            <a:endParaRPr lang="x-none"/>
          </a:p>
        </p:txBody>
      </p:sp>
      <p:sp>
        <p:nvSpPr>
          <p:cNvPr id="3" name="Content Placeholder 2">
            <a:extLst>
              <a:ext uri="{FF2B5EF4-FFF2-40B4-BE49-F238E27FC236}">
                <a16:creationId xmlns:a16="http://schemas.microsoft.com/office/drawing/2014/main" id="{A26D0335-D7F6-CD90-FDD0-8C2BF19F73E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Content Placeholder 3">
            <a:extLst>
              <a:ext uri="{FF2B5EF4-FFF2-40B4-BE49-F238E27FC236}">
                <a16:creationId xmlns:a16="http://schemas.microsoft.com/office/drawing/2014/main" id="{6C87657E-9360-840A-93B9-D89B4BFC875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Date Placeholder 4">
            <a:extLst>
              <a:ext uri="{FF2B5EF4-FFF2-40B4-BE49-F238E27FC236}">
                <a16:creationId xmlns:a16="http://schemas.microsoft.com/office/drawing/2014/main" id="{50446E8D-582B-2D03-F7BC-99485DFD74E6}"/>
              </a:ext>
            </a:extLst>
          </p:cNvPr>
          <p:cNvSpPr>
            <a:spLocks noGrp="1"/>
          </p:cNvSpPr>
          <p:nvPr>
            <p:ph type="dt" sz="half" idx="10"/>
          </p:nvPr>
        </p:nvSpPr>
        <p:spPr/>
        <p:txBody>
          <a:bodyPr/>
          <a:lstStyle/>
          <a:p>
            <a:fld id="{60A00A32-339C-1D47-AAB6-AD21E256005B}" type="datetimeFigureOut">
              <a:rPr lang="x-none" smtClean="0"/>
              <a:t>6/7/2024</a:t>
            </a:fld>
            <a:endParaRPr lang="x-none"/>
          </a:p>
        </p:txBody>
      </p:sp>
      <p:sp>
        <p:nvSpPr>
          <p:cNvPr id="6" name="Footer Placeholder 5">
            <a:extLst>
              <a:ext uri="{FF2B5EF4-FFF2-40B4-BE49-F238E27FC236}">
                <a16:creationId xmlns:a16="http://schemas.microsoft.com/office/drawing/2014/main" id="{BEA267D9-2849-7388-81BA-4CB8BED57FE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7026DC5F-DBFA-A32F-D6DA-17D0C49FBE44}"/>
              </a:ext>
            </a:extLst>
          </p:cNvPr>
          <p:cNvSpPr>
            <a:spLocks noGrp="1"/>
          </p:cNvSpPr>
          <p:nvPr>
            <p:ph type="sldNum" sz="quarter" idx="12"/>
          </p:nvPr>
        </p:nvSpPr>
        <p:spPr/>
        <p:txBody>
          <a:bodyPr/>
          <a:lstStyle/>
          <a:p>
            <a:fld id="{6E3C236C-3C41-124B-9E05-A0368D55E268}" type="slidenum">
              <a:rPr lang="x-none" smtClean="0"/>
              <a:t>‹#›</a:t>
            </a:fld>
            <a:endParaRPr lang="x-none"/>
          </a:p>
        </p:txBody>
      </p:sp>
    </p:spTree>
    <p:extLst>
      <p:ext uri="{BB962C8B-B14F-4D97-AF65-F5344CB8AC3E}">
        <p14:creationId xmlns:p14="http://schemas.microsoft.com/office/powerpoint/2010/main" val="107851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2479-790A-4EA3-DC82-EC5642739D7E}"/>
              </a:ext>
            </a:extLst>
          </p:cNvPr>
          <p:cNvSpPr>
            <a:spLocks noGrp="1"/>
          </p:cNvSpPr>
          <p:nvPr>
            <p:ph type="title"/>
          </p:nvPr>
        </p:nvSpPr>
        <p:spPr>
          <a:xfrm>
            <a:off x="839788" y="365125"/>
            <a:ext cx="10515600" cy="1325563"/>
          </a:xfrm>
        </p:spPr>
        <p:txBody>
          <a:bodyPr/>
          <a:lstStyle/>
          <a:p>
            <a:r>
              <a:rPr lang="en-GB"/>
              <a:t>Click to edit Master title style</a:t>
            </a:r>
            <a:endParaRPr lang="x-none"/>
          </a:p>
        </p:txBody>
      </p:sp>
      <p:sp>
        <p:nvSpPr>
          <p:cNvPr id="3" name="Text Placeholder 2">
            <a:extLst>
              <a:ext uri="{FF2B5EF4-FFF2-40B4-BE49-F238E27FC236}">
                <a16:creationId xmlns:a16="http://schemas.microsoft.com/office/drawing/2014/main" id="{66C58645-5A26-A1AD-AC12-0F78ADD7A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CF1C2DB-B09F-CED8-D477-AF44BB2FA97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5" name="Text Placeholder 4">
            <a:extLst>
              <a:ext uri="{FF2B5EF4-FFF2-40B4-BE49-F238E27FC236}">
                <a16:creationId xmlns:a16="http://schemas.microsoft.com/office/drawing/2014/main" id="{D2686A1B-D94E-29FF-D382-966AEEE6D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A229E54-561A-B995-99A9-C37C14256CD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7" name="Date Placeholder 6">
            <a:extLst>
              <a:ext uri="{FF2B5EF4-FFF2-40B4-BE49-F238E27FC236}">
                <a16:creationId xmlns:a16="http://schemas.microsoft.com/office/drawing/2014/main" id="{8F8FA77D-90EC-1982-C7CD-6F67DB2FB2A2}"/>
              </a:ext>
            </a:extLst>
          </p:cNvPr>
          <p:cNvSpPr>
            <a:spLocks noGrp="1"/>
          </p:cNvSpPr>
          <p:nvPr>
            <p:ph type="dt" sz="half" idx="10"/>
          </p:nvPr>
        </p:nvSpPr>
        <p:spPr/>
        <p:txBody>
          <a:bodyPr/>
          <a:lstStyle/>
          <a:p>
            <a:fld id="{60A00A32-339C-1D47-AAB6-AD21E256005B}" type="datetimeFigureOut">
              <a:rPr lang="x-none" smtClean="0"/>
              <a:t>6/7/2024</a:t>
            </a:fld>
            <a:endParaRPr lang="x-none"/>
          </a:p>
        </p:txBody>
      </p:sp>
      <p:sp>
        <p:nvSpPr>
          <p:cNvPr id="8" name="Footer Placeholder 7">
            <a:extLst>
              <a:ext uri="{FF2B5EF4-FFF2-40B4-BE49-F238E27FC236}">
                <a16:creationId xmlns:a16="http://schemas.microsoft.com/office/drawing/2014/main" id="{DAA81B17-A57E-7BB8-D256-B7580CAA00B1}"/>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5283D60D-4E93-2960-2C2D-52005F17F705}"/>
              </a:ext>
            </a:extLst>
          </p:cNvPr>
          <p:cNvSpPr>
            <a:spLocks noGrp="1"/>
          </p:cNvSpPr>
          <p:nvPr>
            <p:ph type="sldNum" sz="quarter" idx="12"/>
          </p:nvPr>
        </p:nvSpPr>
        <p:spPr/>
        <p:txBody>
          <a:bodyPr/>
          <a:lstStyle/>
          <a:p>
            <a:fld id="{6E3C236C-3C41-124B-9E05-A0368D55E268}" type="slidenum">
              <a:rPr lang="x-none" smtClean="0"/>
              <a:t>‹#›</a:t>
            </a:fld>
            <a:endParaRPr lang="x-none"/>
          </a:p>
        </p:txBody>
      </p:sp>
    </p:spTree>
    <p:extLst>
      <p:ext uri="{BB962C8B-B14F-4D97-AF65-F5344CB8AC3E}">
        <p14:creationId xmlns:p14="http://schemas.microsoft.com/office/powerpoint/2010/main" val="368638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1405-55E3-C073-DF27-59948A575744}"/>
              </a:ext>
            </a:extLst>
          </p:cNvPr>
          <p:cNvSpPr>
            <a:spLocks noGrp="1"/>
          </p:cNvSpPr>
          <p:nvPr>
            <p:ph type="title"/>
          </p:nvPr>
        </p:nvSpPr>
        <p:spPr/>
        <p:txBody>
          <a:bodyPr/>
          <a:lstStyle/>
          <a:p>
            <a:r>
              <a:rPr lang="en-GB"/>
              <a:t>Click to edit Master title style</a:t>
            </a:r>
            <a:endParaRPr lang="x-none"/>
          </a:p>
        </p:txBody>
      </p:sp>
      <p:sp>
        <p:nvSpPr>
          <p:cNvPr id="3" name="Date Placeholder 2">
            <a:extLst>
              <a:ext uri="{FF2B5EF4-FFF2-40B4-BE49-F238E27FC236}">
                <a16:creationId xmlns:a16="http://schemas.microsoft.com/office/drawing/2014/main" id="{5E970B91-D386-EA5B-A91B-E953D7B88E8C}"/>
              </a:ext>
            </a:extLst>
          </p:cNvPr>
          <p:cNvSpPr>
            <a:spLocks noGrp="1"/>
          </p:cNvSpPr>
          <p:nvPr>
            <p:ph type="dt" sz="half" idx="10"/>
          </p:nvPr>
        </p:nvSpPr>
        <p:spPr/>
        <p:txBody>
          <a:bodyPr/>
          <a:lstStyle/>
          <a:p>
            <a:fld id="{60A00A32-339C-1D47-AAB6-AD21E256005B}" type="datetimeFigureOut">
              <a:rPr lang="x-none" smtClean="0"/>
              <a:t>6/7/2024</a:t>
            </a:fld>
            <a:endParaRPr lang="x-none"/>
          </a:p>
        </p:txBody>
      </p:sp>
      <p:sp>
        <p:nvSpPr>
          <p:cNvPr id="4" name="Footer Placeholder 3">
            <a:extLst>
              <a:ext uri="{FF2B5EF4-FFF2-40B4-BE49-F238E27FC236}">
                <a16:creationId xmlns:a16="http://schemas.microsoft.com/office/drawing/2014/main" id="{3B660926-8A4C-1202-E11F-D23FD11A3423}"/>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1ED2522B-EE91-0E91-2103-B7865304C560}"/>
              </a:ext>
            </a:extLst>
          </p:cNvPr>
          <p:cNvSpPr>
            <a:spLocks noGrp="1"/>
          </p:cNvSpPr>
          <p:nvPr>
            <p:ph type="sldNum" sz="quarter" idx="12"/>
          </p:nvPr>
        </p:nvSpPr>
        <p:spPr/>
        <p:txBody>
          <a:bodyPr/>
          <a:lstStyle/>
          <a:p>
            <a:fld id="{6E3C236C-3C41-124B-9E05-A0368D55E268}" type="slidenum">
              <a:rPr lang="x-none" smtClean="0"/>
              <a:t>‹#›</a:t>
            </a:fld>
            <a:endParaRPr lang="x-none"/>
          </a:p>
        </p:txBody>
      </p:sp>
    </p:spTree>
    <p:extLst>
      <p:ext uri="{BB962C8B-B14F-4D97-AF65-F5344CB8AC3E}">
        <p14:creationId xmlns:p14="http://schemas.microsoft.com/office/powerpoint/2010/main" val="182314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87AEA-B283-3DCB-1EF4-ACE25B8FCAB1}"/>
              </a:ext>
            </a:extLst>
          </p:cNvPr>
          <p:cNvSpPr>
            <a:spLocks noGrp="1"/>
          </p:cNvSpPr>
          <p:nvPr>
            <p:ph type="dt" sz="half" idx="10"/>
          </p:nvPr>
        </p:nvSpPr>
        <p:spPr/>
        <p:txBody>
          <a:bodyPr/>
          <a:lstStyle/>
          <a:p>
            <a:fld id="{60A00A32-339C-1D47-AAB6-AD21E256005B}" type="datetimeFigureOut">
              <a:rPr lang="x-none" smtClean="0"/>
              <a:t>6/7/2024</a:t>
            </a:fld>
            <a:endParaRPr lang="x-none"/>
          </a:p>
        </p:txBody>
      </p:sp>
      <p:sp>
        <p:nvSpPr>
          <p:cNvPr id="3" name="Footer Placeholder 2">
            <a:extLst>
              <a:ext uri="{FF2B5EF4-FFF2-40B4-BE49-F238E27FC236}">
                <a16:creationId xmlns:a16="http://schemas.microsoft.com/office/drawing/2014/main" id="{11F48C3B-7459-B313-13F5-4DAECFB53C1B}"/>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8955FF6F-4AAE-53ED-A32B-523C265FC402}"/>
              </a:ext>
            </a:extLst>
          </p:cNvPr>
          <p:cNvSpPr>
            <a:spLocks noGrp="1"/>
          </p:cNvSpPr>
          <p:nvPr>
            <p:ph type="sldNum" sz="quarter" idx="12"/>
          </p:nvPr>
        </p:nvSpPr>
        <p:spPr/>
        <p:txBody>
          <a:bodyPr/>
          <a:lstStyle/>
          <a:p>
            <a:fld id="{6E3C236C-3C41-124B-9E05-A0368D55E268}" type="slidenum">
              <a:rPr lang="x-none" smtClean="0"/>
              <a:t>‹#›</a:t>
            </a:fld>
            <a:endParaRPr lang="x-none"/>
          </a:p>
        </p:txBody>
      </p:sp>
    </p:spTree>
    <p:extLst>
      <p:ext uri="{BB962C8B-B14F-4D97-AF65-F5344CB8AC3E}">
        <p14:creationId xmlns:p14="http://schemas.microsoft.com/office/powerpoint/2010/main" val="35122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92AA-FF4C-395E-D381-9A6DC83F20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Content Placeholder 2">
            <a:extLst>
              <a:ext uri="{FF2B5EF4-FFF2-40B4-BE49-F238E27FC236}">
                <a16:creationId xmlns:a16="http://schemas.microsoft.com/office/drawing/2014/main" id="{7D6347BF-8392-9A26-0C47-FC12CD013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Text Placeholder 3">
            <a:extLst>
              <a:ext uri="{FF2B5EF4-FFF2-40B4-BE49-F238E27FC236}">
                <a16:creationId xmlns:a16="http://schemas.microsoft.com/office/drawing/2014/main" id="{C7F93D9E-567C-D2D4-5EE4-CB257E37B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7F66E6-D48F-10B8-3CA9-681661D6C99A}"/>
              </a:ext>
            </a:extLst>
          </p:cNvPr>
          <p:cNvSpPr>
            <a:spLocks noGrp="1"/>
          </p:cNvSpPr>
          <p:nvPr>
            <p:ph type="dt" sz="half" idx="10"/>
          </p:nvPr>
        </p:nvSpPr>
        <p:spPr/>
        <p:txBody>
          <a:bodyPr/>
          <a:lstStyle/>
          <a:p>
            <a:fld id="{60A00A32-339C-1D47-AAB6-AD21E256005B}" type="datetimeFigureOut">
              <a:rPr lang="x-none" smtClean="0"/>
              <a:t>6/7/2024</a:t>
            </a:fld>
            <a:endParaRPr lang="x-none"/>
          </a:p>
        </p:txBody>
      </p:sp>
      <p:sp>
        <p:nvSpPr>
          <p:cNvPr id="6" name="Footer Placeholder 5">
            <a:extLst>
              <a:ext uri="{FF2B5EF4-FFF2-40B4-BE49-F238E27FC236}">
                <a16:creationId xmlns:a16="http://schemas.microsoft.com/office/drawing/2014/main" id="{519139D9-1D20-218C-86CC-73DC0F17DF1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E1C74715-F5A0-BA54-72E5-5E5A76BE62EB}"/>
              </a:ext>
            </a:extLst>
          </p:cNvPr>
          <p:cNvSpPr>
            <a:spLocks noGrp="1"/>
          </p:cNvSpPr>
          <p:nvPr>
            <p:ph type="sldNum" sz="quarter" idx="12"/>
          </p:nvPr>
        </p:nvSpPr>
        <p:spPr/>
        <p:txBody>
          <a:bodyPr/>
          <a:lstStyle/>
          <a:p>
            <a:fld id="{6E3C236C-3C41-124B-9E05-A0368D55E268}" type="slidenum">
              <a:rPr lang="x-none" smtClean="0"/>
              <a:t>‹#›</a:t>
            </a:fld>
            <a:endParaRPr lang="x-none"/>
          </a:p>
        </p:txBody>
      </p:sp>
    </p:spTree>
    <p:extLst>
      <p:ext uri="{BB962C8B-B14F-4D97-AF65-F5344CB8AC3E}">
        <p14:creationId xmlns:p14="http://schemas.microsoft.com/office/powerpoint/2010/main" val="249084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5C84-DC17-65E2-1B9E-5CAF7976EB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x-none"/>
          </a:p>
        </p:txBody>
      </p:sp>
      <p:sp>
        <p:nvSpPr>
          <p:cNvPr id="3" name="Picture Placeholder 2">
            <a:extLst>
              <a:ext uri="{FF2B5EF4-FFF2-40B4-BE49-F238E27FC236}">
                <a16:creationId xmlns:a16="http://schemas.microsoft.com/office/drawing/2014/main" id="{C60C6844-541B-8F32-6034-694796083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3D988F70-16E1-3992-E351-0A58529AB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6F32CB-3A76-EEFB-CDDB-B621A69C6890}"/>
              </a:ext>
            </a:extLst>
          </p:cNvPr>
          <p:cNvSpPr>
            <a:spLocks noGrp="1"/>
          </p:cNvSpPr>
          <p:nvPr>
            <p:ph type="dt" sz="half" idx="10"/>
          </p:nvPr>
        </p:nvSpPr>
        <p:spPr/>
        <p:txBody>
          <a:bodyPr/>
          <a:lstStyle/>
          <a:p>
            <a:fld id="{60A00A32-339C-1D47-AAB6-AD21E256005B}" type="datetimeFigureOut">
              <a:rPr lang="x-none" smtClean="0"/>
              <a:t>6/7/2024</a:t>
            </a:fld>
            <a:endParaRPr lang="x-none"/>
          </a:p>
        </p:txBody>
      </p:sp>
      <p:sp>
        <p:nvSpPr>
          <p:cNvPr id="6" name="Footer Placeholder 5">
            <a:extLst>
              <a:ext uri="{FF2B5EF4-FFF2-40B4-BE49-F238E27FC236}">
                <a16:creationId xmlns:a16="http://schemas.microsoft.com/office/drawing/2014/main" id="{5527A375-40DA-3123-4B0B-4C63D17095D3}"/>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75E5C059-182F-9EE8-26BE-47B387EEF8B7}"/>
              </a:ext>
            </a:extLst>
          </p:cNvPr>
          <p:cNvSpPr>
            <a:spLocks noGrp="1"/>
          </p:cNvSpPr>
          <p:nvPr>
            <p:ph type="sldNum" sz="quarter" idx="12"/>
          </p:nvPr>
        </p:nvSpPr>
        <p:spPr/>
        <p:txBody>
          <a:bodyPr/>
          <a:lstStyle/>
          <a:p>
            <a:fld id="{6E3C236C-3C41-124B-9E05-A0368D55E268}" type="slidenum">
              <a:rPr lang="x-none" smtClean="0"/>
              <a:t>‹#›</a:t>
            </a:fld>
            <a:endParaRPr lang="x-none"/>
          </a:p>
        </p:txBody>
      </p:sp>
    </p:spTree>
    <p:extLst>
      <p:ext uri="{BB962C8B-B14F-4D97-AF65-F5344CB8AC3E}">
        <p14:creationId xmlns:p14="http://schemas.microsoft.com/office/powerpoint/2010/main" val="420368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E6C099-2696-E267-EE64-CFB752D43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x-none"/>
          </a:p>
        </p:txBody>
      </p:sp>
      <p:sp>
        <p:nvSpPr>
          <p:cNvPr id="3" name="Text Placeholder 2">
            <a:extLst>
              <a:ext uri="{FF2B5EF4-FFF2-40B4-BE49-F238E27FC236}">
                <a16:creationId xmlns:a16="http://schemas.microsoft.com/office/drawing/2014/main" id="{BCFF76AB-D0E4-2786-EA7B-D24601925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x-none"/>
          </a:p>
        </p:txBody>
      </p:sp>
      <p:sp>
        <p:nvSpPr>
          <p:cNvPr id="4" name="Date Placeholder 3">
            <a:extLst>
              <a:ext uri="{FF2B5EF4-FFF2-40B4-BE49-F238E27FC236}">
                <a16:creationId xmlns:a16="http://schemas.microsoft.com/office/drawing/2014/main" id="{C0DC3A51-2838-F466-D087-1ECF83305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00A32-339C-1D47-AAB6-AD21E256005B}" type="datetimeFigureOut">
              <a:rPr lang="x-none" smtClean="0"/>
              <a:t>6/7/2024</a:t>
            </a:fld>
            <a:endParaRPr lang="x-none"/>
          </a:p>
        </p:txBody>
      </p:sp>
      <p:sp>
        <p:nvSpPr>
          <p:cNvPr id="5" name="Footer Placeholder 4">
            <a:extLst>
              <a:ext uri="{FF2B5EF4-FFF2-40B4-BE49-F238E27FC236}">
                <a16:creationId xmlns:a16="http://schemas.microsoft.com/office/drawing/2014/main" id="{FCF945D7-D778-5A71-51B9-2B37E1E40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91F6E0F5-62B2-2C83-A4AF-FF49639DD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C236C-3C41-124B-9E05-A0368D55E268}" type="slidenum">
              <a:rPr lang="x-none" smtClean="0"/>
              <a:t>‹#›</a:t>
            </a:fld>
            <a:endParaRPr lang="x-none"/>
          </a:p>
        </p:txBody>
      </p:sp>
    </p:spTree>
    <p:extLst>
      <p:ext uri="{BB962C8B-B14F-4D97-AF65-F5344CB8AC3E}">
        <p14:creationId xmlns:p14="http://schemas.microsoft.com/office/powerpoint/2010/main" val="3003599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2714-F447-DBA2-13D3-CA7816A05E74}"/>
              </a:ext>
            </a:extLst>
          </p:cNvPr>
          <p:cNvSpPr>
            <a:spLocks noGrp="1"/>
          </p:cNvSpPr>
          <p:nvPr>
            <p:ph type="ctrTitle"/>
          </p:nvPr>
        </p:nvSpPr>
        <p:spPr>
          <a:xfrm>
            <a:off x="1414561" y="1991523"/>
            <a:ext cx="10302822" cy="2384533"/>
          </a:xfrm>
        </p:spPr>
        <p:txBody>
          <a:bodyPr>
            <a:noAutofit/>
          </a:bodyPr>
          <a:lstStyle/>
          <a:p>
            <a:r>
              <a:rPr lang="en-US" sz="3600" dirty="0"/>
              <a:t>Title of Study </a:t>
            </a:r>
            <a:br>
              <a:rPr lang="en-US" sz="3600" dirty="0"/>
            </a:br>
            <a:r>
              <a:rPr lang="en-US" sz="3600" dirty="0"/>
              <a:t>Healthcare seeking behavior and correlation with depression among Post-menopausal woman in Bangladesh: </a:t>
            </a:r>
            <a:r>
              <a:rPr lang="en-US" sz="3200" dirty="0"/>
              <a:t>A cross-sectional study</a:t>
            </a:r>
            <a:br>
              <a:rPr lang="en-US" sz="4000" dirty="0"/>
            </a:br>
            <a:endParaRPr lang="x-none" sz="4000" dirty="0"/>
          </a:p>
        </p:txBody>
      </p:sp>
      <p:sp>
        <p:nvSpPr>
          <p:cNvPr id="3" name="Subtitle 2">
            <a:extLst>
              <a:ext uri="{FF2B5EF4-FFF2-40B4-BE49-F238E27FC236}">
                <a16:creationId xmlns:a16="http://schemas.microsoft.com/office/drawing/2014/main" id="{BE44F8E3-B97A-E0D8-1590-29D7268DDA4A}"/>
              </a:ext>
            </a:extLst>
          </p:cNvPr>
          <p:cNvSpPr>
            <a:spLocks noGrp="1"/>
          </p:cNvSpPr>
          <p:nvPr>
            <p:ph type="subTitle" idx="1"/>
          </p:nvPr>
        </p:nvSpPr>
        <p:spPr>
          <a:xfrm>
            <a:off x="7785463" y="4749799"/>
            <a:ext cx="4271554" cy="1755503"/>
          </a:xfrm>
        </p:spPr>
        <p:txBody>
          <a:bodyPr/>
          <a:lstStyle/>
          <a:p>
            <a:pPr algn="r"/>
            <a:r>
              <a:rPr lang="en-US" dirty="0"/>
              <a:t>Presented By,</a:t>
            </a:r>
          </a:p>
          <a:p>
            <a:pPr algn="r"/>
            <a:r>
              <a:rPr lang="en-US" kern="900" dirty="0"/>
              <a:t>Md. </a:t>
            </a:r>
            <a:r>
              <a:rPr lang="en-US" kern="900" dirty="0" err="1"/>
              <a:t>Mukul</a:t>
            </a:r>
            <a:r>
              <a:rPr lang="en-US" kern="900" dirty="0"/>
              <a:t> Hossain</a:t>
            </a:r>
          </a:p>
          <a:p>
            <a:pPr algn="r"/>
            <a:r>
              <a:rPr lang="en-US" b="0" kern="900" dirty="0"/>
              <a:t>Student ID No: 2315138080</a:t>
            </a:r>
            <a:endParaRPr lang="x-none" b="0" kern="900" dirty="0"/>
          </a:p>
        </p:txBody>
      </p:sp>
      <p:sp>
        <p:nvSpPr>
          <p:cNvPr id="4" name="Subtitle 2">
            <a:extLst>
              <a:ext uri="{FF2B5EF4-FFF2-40B4-BE49-F238E27FC236}">
                <a16:creationId xmlns:a16="http://schemas.microsoft.com/office/drawing/2014/main" id="{D269ECEE-EDEC-884C-5781-516F86611502}"/>
              </a:ext>
            </a:extLst>
          </p:cNvPr>
          <p:cNvSpPr txBox="1">
            <a:spLocks/>
          </p:cNvSpPr>
          <p:nvPr/>
        </p:nvSpPr>
        <p:spPr>
          <a:xfrm>
            <a:off x="1414560" y="4749800"/>
            <a:ext cx="6201086" cy="175550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Cambria" panose="020405030504060302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Dr. </a:t>
            </a:r>
            <a:r>
              <a:rPr lang="en-US" dirty="0" err="1"/>
              <a:t>Dipak</a:t>
            </a:r>
            <a:r>
              <a:rPr lang="en-US" dirty="0"/>
              <a:t> Kumar </a:t>
            </a:r>
            <a:r>
              <a:rPr lang="en-US" dirty="0" err="1"/>
              <a:t>Mitra</a:t>
            </a:r>
            <a:r>
              <a:rPr lang="en-US" dirty="0"/>
              <a:t> [DKM]</a:t>
            </a:r>
            <a:r>
              <a:rPr lang="en-US" sz="2400" b="1" dirty="0">
                <a:solidFill>
                  <a:schemeClr val="tx1"/>
                </a:solidFill>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Professor &amp; Dean,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School of life Science</a:t>
            </a:r>
          </a:p>
          <a:p>
            <a:pPr algn="l">
              <a:lnSpc>
                <a:spcPct val="100000"/>
              </a:lnSpc>
              <a:spcBef>
                <a:spcPts val="0"/>
              </a:spcBef>
              <a:defRPr/>
            </a:pPr>
            <a:r>
              <a:rPr lang="en-US" b="0" dirty="0"/>
              <a:t>North South University </a:t>
            </a:r>
            <a:endParaRPr lang="en-US" sz="2400" b="0" dirty="0">
              <a:solidFill>
                <a:schemeClr val="tx1"/>
              </a:solidFill>
            </a:endParaRPr>
          </a:p>
          <a:p>
            <a:pPr lvl="0" algn="l">
              <a:lnSpc>
                <a:spcPct val="100000"/>
              </a:lnSpc>
              <a:spcBef>
                <a:spcPts val="0"/>
              </a:spcBef>
              <a:defRPr/>
            </a:pPr>
            <a:r>
              <a:rPr lang="en-US" b="0" dirty="0"/>
              <a:t>Ph.D., Johns Hopkins University, USA</a:t>
            </a:r>
            <a:br>
              <a:rPr lang="en-US" dirty="0"/>
            </a:br>
            <a:r>
              <a:rPr lang="en-US" b="0" dirty="0"/>
              <a:t>MPH. Harvard University, USA.</a:t>
            </a:r>
            <a:endParaRPr lang="en-US" sz="2400" b="0" dirty="0">
              <a:solidFill>
                <a:schemeClr val="tx1"/>
              </a:solidFill>
            </a:endParaRPr>
          </a:p>
        </p:txBody>
      </p:sp>
    </p:spTree>
    <p:extLst>
      <p:ext uri="{BB962C8B-B14F-4D97-AF65-F5344CB8AC3E}">
        <p14:creationId xmlns:p14="http://schemas.microsoft.com/office/powerpoint/2010/main" val="11303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x-none" dirty="0"/>
              <a:t>	Research methodology (cont.)</a:t>
            </a:r>
          </a:p>
        </p:txBody>
      </p:sp>
      <p:sp>
        <p:nvSpPr>
          <p:cNvPr id="3" name="Content Placeholder 2">
            <a:extLst>
              <a:ext uri="{FF2B5EF4-FFF2-40B4-BE49-F238E27FC236}">
                <a16:creationId xmlns:a16="http://schemas.microsoft.com/office/drawing/2014/main" id="{ADC711A5-51D2-9D82-2F40-6BBDE6EE955F}"/>
              </a:ext>
            </a:extLst>
          </p:cNvPr>
          <p:cNvSpPr>
            <a:spLocks noGrp="1"/>
          </p:cNvSpPr>
          <p:nvPr>
            <p:ph idx="1"/>
          </p:nvPr>
        </p:nvSpPr>
        <p:spPr>
          <a:xfrm>
            <a:off x="103682" y="1083291"/>
            <a:ext cx="7721184" cy="467260"/>
          </a:xfrm>
        </p:spPr>
        <p:txBody>
          <a:bodyPr>
            <a:normAutofit/>
          </a:bodyPr>
          <a:lstStyle/>
          <a:p>
            <a:pPr marL="0" indent="0">
              <a:buNone/>
            </a:pPr>
            <a:r>
              <a:rPr lang="x-none" sz="2200" b="1" dirty="0">
                <a:latin typeface="Cambria" panose="02040503050406030204" pitchFamily="18" charset="0"/>
              </a:rPr>
              <a:t>Sample size calculation</a:t>
            </a:r>
          </a:p>
        </p:txBody>
      </p:sp>
      <p:pic>
        <p:nvPicPr>
          <p:cNvPr id="7" name="image2.png"/>
          <p:cNvPicPr/>
          <p:nvPr/>
        </p:nvPicPr>
        <p:blipFill>
          <a:blip r:embed="rId2">
            <a:extLst>
              <a:ext uri="{28A0092B-C50C-407E-A947-70E740481C1C}">
                <a14:useLocalDpi xmlns:a14="http://schemas.microsoft.com/office/drawing/2010/main" val="0"/>
              </a:ext>
            </a:extLst>
          </a:blip>
          <a:srcRect/>
          <a:stretch>
            <a:fillRect/>
          </a:stretch>
        </p:blipFill>
        <p:spPr>
          <a:xfrm>
            <a:off x="1580606" y="1907177"/>
            <a:ext cx="3775165" cy="974963"/>
          </a:xfrm>
          <a:prstGeom prst="rect">
            <a:avLst/>
          </a:prstGeom>
          <a:ln/>
        </p:spPr>
      </p:pic>
      <mc:AlternateContent xmlns:mc="http://schemas.openxmlformats.org/markup-compatibility/2006" xmlns:a14="http://schemas.microsoft.com/office/drawing/2010/main">
        <mc:Choice Requires="a14">
          <p:sp>
            <p:nvSpPr>
              <p:cNvPr id="9" name="Rectangle 8"/>
              <p:cNvSpPr/>
              <p:nvPr/>
            </p:nvSpPr>
            <p:spPr>
              <a:xfrm>
                <a:off x="1349364" y="3015185"/>
                <a:ext cx="3748014" cy="927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d>
                            <m:dPr>
                              <m:begChr m:val=""/>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a:latin typeface="Cambria Math" panose="02040503050406030204" pitchFamily="18" charset="0"/>
                                        </a:rPr>
                                        <m:t>1.96</m:t>
                                      </m:r>
                                    </m:e>
                                  </m:d>
                                </m:e>
                                <m:sup>
                                  <m:r>
                                    <a:rPr lang="en-US" sz="2400" i="0">
                                      <a:latin typeface="Cambria Math" panose="02040503050406030204" pitchFamily="18" charset="0"/>
                                    </a:rPr>
                                    <m:t>2</m:t>
                                  </m:r>
                                </m:sup>
                              </m:sSup>
                              <m:r>
                                <a:rPr lang="en-US" sz="2400" b="1" i="0">
                                  <a:latin typeface="Cambria Math" panose="02040503050406030204" pitchFamily="18" charset="0"/>
                                </a:rPr>
                                <m:t>𝐱</m:t>
                              </m:r>
                              <m:r>
                                <a:rPr lang="en-US" sz="2400" b="0" i="0">
                                  <a:latin typeface="Cambria Math" panose="02040503050406030204" pitchFamily="18" charset="0"/>
                                </a:rPr>
                                <m:t> 0. </m:t>
                              </m:r>
                              <m:r>
                                <a:rPr lang="en-US" sz="2400" b="0" i="0" smtClean="0">
                                  <a:latin typeface="Cambria Math" panose="02040503050406030204" pitchFamily="18" charset="0"/>
                                </a:rPr>
                                <m:t>30 </m:t>
                              </m:r>
                              <m:r>
                                <a:rPr lang="en-US" sz="2400" b="1" i="0">
                                  <a:latin typeface="Cambria Math" panose="02040503050406030204" pitchFamily="18" charset="0"/>
                                </a:rPr>
                                <m:t>𝐱</m:t>
                              </m:r>
                              <m:r>
                                <a:rPr lang="en-US" sz="2400" b="0" i="0">
                                  <a:latin typeface="Cambria Math" panose="02040503050406030204" pitchFamily="18" charset="0"/>
                                </a:rPr>
                                <m:t> (1−0.</m:t>
                              </m:r>
                              <m:r>
                                <a:rPr lang="en-US" sz="2400" b="0" i="1" smtClean="0">
                                  <a:latin typeface="Cambria Math" panose="02040503050406030204" pitchFamily="18" charset="0"/>
                                </a:rPr>
                                <m:t>30</m:t>
                              </m:r>
                            </m:e>
                          </m:d>
                        </m:num>
                        <m:den>
                          <m:d>
                            <m:dPr>
                              <m:endChr m:val=""/>
                              <m:ctrlPr>
                                <a:rPr lang="en-US" sz="2400" b="0" i="1">
                                  <a:latin typeface="Cambria Math" panose="02040503050406030204" pitchFamily="18" charset="0"/>
                                </a:rPr>
                              </m:ctrlPr>
                            </m:dPr>
                            <m:e>
                              <m:r>
                                <a:rPr lang="en-US" sz="2400" b="0" i="0">
                                  <a:latin typeface="Cambria Math" panose="02040503050406030204" pitchFamily="18" charset="0"/>
                                </a:rPr>
                                <m:t>0.05)²</m:t>
                              </m:r>
                            </m:e>
                          </m:d>
                        </m:den>
                      </m:f>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1349364" y="3015185"/>
                <a:ext cx="3748014" cy="927177"/>
              </a:xfrm>
              <a:prstGeom prst="rect">
                <a:avLst/>
              </a:prstGeom>
              <a:blipFill>
                <a:blip r:embed="rId3"/>
                <a:stretch>
                  <a:fillRect/>
                </a:stretch>
              </a:blipFill>
            </p:spPr>
            <p:txBody>
              <a:bodyPr/>
              <a:lstStyle/>
              <a:p>
                <a:r>
                  <a:rPr lang="en-GB">
                    <a:noFill/>
                  </a:rPr>
                  <a:t> </a:t>
                </a:r>
              </a:p>
            </p:txBody>
          </p:sp>
        </mc:Fallback>
      </mc:AlternateContent>
      <p:sp>
        <p:nvSpPr>
          <p:cNvPr id="10" name="Rectangle 9"/>
          <p:cNvSpPr/>
          <p:nvPr/>
        </p:nvSpPr>
        <p:spPr>
          <a:xfrm>
            <a:off x="1833552" y="5176515"/>
            <a:ext cx="1801906" cy="669542"/>
          </a:xfrm>
          <a:prstGeom prst="rect">
            <a:avLst/>
          </a:prstGeom>
        </p:spPr>
        <p:txBody>
          <a:bodyPr wrap="square">
            <a:spAutoFit/>
          </a:bodyPr>
          <a:lstStyle/>
          <a:p>
            <a:pPr marR="190500" algn="just">
              <a:lnSpc>
                <a:spcPct val="150000"/>
              </a:lnSpc>
              <a:spcAft>
                <a:spcPts val="800"/>
              </a:spcAft>
            </a:pPr>
            <a:r>
              <a:rPr lang="en-US" sz="2800" dirty="0">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n = 322</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Rectangle 10"/>
              <p:cNvSpPr/>
              <p:nvPr/>
            </p:nvSpPr>
            <p:spPr>
              <a:xfrm>
                <a:off x="1244185" y="3942362"/>
                <a:ext cx="3671046" cy="106651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rPr>
                          </m:ctrlPr>
                        </m:fPr>
                        <m:num>
                          <m:d>
                            <m:dPr>
                              <m:begChr m:val=""/>
                              <m:ctrlPr>
                                <a:rPr lang="en-US" sz="2800" i="1" smtClean="0">
                                  <a:latin typeface="Cambria Math" panose="02040503050406030204" pitchFamily="18" charset="0"/>
                                </a:rPr>
                              </m:ctrlPr>
                            </m:dPr>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r>
                                        <a:rPr lang="en-US" sz="2800">
                                          <a:latin typeface="Cambria Math" panose="02040503050406030204" pitchFamily="18" charset="0"/>
                                        </a:rPr>
                                        <m:t>1.96</m:t>
                                      </m:r>
                                    </m:e>
                                  </m:d>
                                </m:e>
                                <m:sup>
                                  <m:r>
                                    <a:rPr lang="en-US" sz="2800" i="0">
                                      <a:latin typeface="Cambria Math" panose="02040503050406030204" pitchFamily="18" charset="0"/>
                                    </a:rPr>
                                    <m:t>2</m:t>
                                  </m:r>
                                </m:sup>
                              </m:sSup>
                              <m:r>
                                <a:rPr lang="en-US" sz="2800" b="0" i="0" smtClean="0">
                                  <a:latin typeface="Cambria Math" panose="02040503050406030204" pitchFamily="18" charset="0"/>
                                </a:rPr>
                                <m:t>∗</m:t>
                              </m:r>
                              <m:r>
                                <a:rPr lang="en-US" sz="2800" b="0" i="0">
                                  <a:latin typeface="Cambria Math" panose="02040503050406030204" pitchFamily="18" charset="0"/>
                                </a:rPr>
                                <m:t>0. </m:t>
                              </m:r>
                              <m:r>
                                <a:rPr lang="en-US" sz="2800" b="0" i="0" smtClean="0">
                                  <a:latin typeface="Cambria Math" panose="02040503050406030204" pitchFamily="18" charset="0"/>
                                </a:rPr>
                                <m:t>30</m:t>
                              </m:r>
                              <m:r>
                                <a:rPr lang="en-US" sz="2800" b="0" i="1" smtClean="0">
                                  <a:latin typeface="Cambria Math" panose="02040503050406030204" pitchFamily="18" charset="0"/>
                                </a:rPr>
                                <m:t>∗0.70</m:t>
                              </m:r>
                            </m:e>
                          </m:d>
                        </m:num>
                        <m:den>
                          <m:d>
                            <m:dPr>
                              <m:endChr m:val=""/>
                              <m:ctrlPr>
                                <a:rPr lang="en-US" sz="2800" b="0" i="1">
                                  <a:latin typeface="Cambria Math" panose="02040503050406030204" pitchFamily="18" charset="0"/>
                                </a:rPr>
                              </m:ctrlPr>
                            </m:dPr>
                            <m:e>
                              <m:r>
                                <a:rPr lang="en-US" sz="2800" b="0" i="0">
                                  <a:latin typeface="Cambria Math" panose="02040503050406030204" pitchFamily="18" charset="0"/>
                                </a:rPr>
                                <m:t>0.05)²</m:t>
                              </m:r>
                            </m:e>
                          </m:d>
                        </m:den>
                      </m:f>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1244185" y="3942362"/>
                <a:ext cx="3671046" cy="1066510"/>
              </a:xfrm>
              <a:prstGeom prst="rect">
                <a:avLst/>
              </a:prstGeom>
              <a:blipFill>
                <a:blip r:embed="rId4"/>
                <a:stretch>
                  <a:fillRect/>
                </a:stretch>
              </a:blipFill>
            </p:spPr>
            <p:txBody>
              <a:bodyPr/>
              <a:lstStyle/>
              <a:p>
                <a:r>
                  <a:rPr lang="en-GB">
                    <a:noFill/>
                  </a:rPr>
                  <a:t> </a:t>
                </a:r>
              </a:p>
            </p:txBody>
          </p:sp>
        </mc:Fallback>
      </mc:AlternateContent>
      <p:sp>
        <p:nvSpPr>
          <p:cNvPr id="8" name="Content Placeholder 2">
            <a:extLst>
              <a:ext uri="{FF2B5EF4-FFF2-40B4-BE49-F238E27FC236}">
                <a16:creationId xmlns:a16="http://schemas.microsoft.com/office/drawing/2014/main" id="{B52E869F-59FF-AD42-0D14-EDBD67D06EDE}"/>
              </a:ext>
            </a:extLst>
          </p:cNvPr>
          <p:cNvSpPr txBox="1">
            <a:spLocks/>
          </p:cNvSpPr>
          <p:nvPr/>
        </p:nvSpPr>
        <p:spPr>
          <a:xfrm>
            <a:off x="5779215" y="1780575"/>
            <a:ext cx="6145459" cy="39941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ambria" panose="02040503050406030204" pitchFamily="18" charset="0"/>
                <a:ea typeface="Cambria" panose="02040503050406030204" pitchFamily="18" charset="0"/>
              </a:rPr>
              <a:t>Where,</a:t>
            </a:r>
          </a:p>
          <a:p>
            <a:pPr>
              <a:buFont typeface="Wingdings" panose="05000000000000000000" pitchFamily="2" charset="2"/>
              <a:buChar char="q"/>
            </a:pPr>
            <a:r>
              <a:rPr lang="en-US" sz="2000" dirty="0">
                <a:latin typeface="Cambria" panose="02040503050406030204" pitchFamily="18" charset="0"/>
                <a:ea typeface="Cambria" panose="02040503050406030204" pitchFamily="18" charset="0"/>
              </a:rPr>
              <a:t>P= estimated proportion =30%</a:t>
            </a:r>
          </a:p>
          <a:p>
            <a:pPr>
              <a:buFont typeface="Wingdings" panose="05000000000000000000" pitchFamily="2" charset="2"/>
              <a:buChar char="q"/>
            </a:pPr>
            <a:r>
              <a:rPr lang="en-US" sz="2000" dirty="0">
                <a:latin typeface="Cambria" panose="02040503050406030204" pitchFamily="18" charset="0"/>
                <a:ea typeface="Cambria" panose="02040503050406030204" pitchFamily="18" charset="0"/>
              </a:rPr>
              <a:t> </a:t>
            </a:r>
            <a:r>
              <a:rPr lang="en-GB" sz="2000" dirty="0" err="1">
                <a:latin typeface="Cambria" panose="02040503050406030204" pitchFamily="18" charset="0"/>
                <a:ea typeface="Cambria" panose="02040503050406030204" pitchFamily="18" charset="0"/>
              </a:rPr>
              <a:t>z_alpha</a:t>
            </a:r>
            <a:r>
              <a:rPr lang="en-GB" sz="2000" dirty="0">
                <a:latin typeface="Cambria" panose="02040503050406030204" pitchFamily="18" charset="0"/>
                <a:ea typeface="Cambria" panose="02040503050406030204" pitchFamily="18" charset="0"/>
              </a:rPr>
              <a:t>/2 = is the value of the standard normal distribution allowing.</a:t>
            </a:r>
          </a:p>
          <a:p>
            <a:pPr>
              <a:buFont typeface="Wingdings" panose="05000000000000000000" pitchFamily="2" charset="2"/>
              <a:buChar char="q"/>
            </a:pPr>
            <a:r>
              <a:rPr lang="en-GB" sz="2000" dirty="0">
                <a:latin typeface="Cambria" panose="02040503050406030204" pitchFamily="18" charset="0"/>
                <a:ea typeface="Cambria" panose="02040503050406030204" pitchFamily="18" charset="0"/>
              </a:rPr>
              <a:t>Alpha =level of significance, Z = 1.96</a:t>
            </a:r>
          </a:p>
          <a:p>
            <a:pPr>
              <a:buFont typeface="Wingdings" panose="05000000000000000000" pitchFamily="2" charset="2"/>
              <a:buChar char="q"/>
            </a:pPr>
            <a:r>
              <a:rPr lang="en-GB" sz="2000" dirty="0">
                <a:latin typeface="Cambria" panose="02040503050406030204" pitchFamily="18" charset="0"/>
                <a:ea typeface="Cambria" panose="02040503050406030204" pitchFamily="18" charset="0"/>
              </a:rPr>
              <a:t> d= acceptable margin of error = 5% = 0.05</a:t>
            </a:r>
          </a:p>
          <a:p>
            <a:pPr marL="0" indent="0">
              <a:buNone/>
            </a:pPr>
            <a:r>
              <a:rPr lang="en-GB" sz="2000" dirty="0">
                <a:latin typeface="Cambria" panose="02040503050406030204" pitchFamily="18" charset="0"/>
                <a:ea typeface="Cambria" panose="02040503050406030204" pitchFamily="18" charset="0"/>
              </a:rPr>
              <a:t>The average proportion of depression was estimated as 30% for this study from a study conducted in 2020 on the prevalence of depression and its</a:t>
            </a:r>
            <a:r>
              <a:rPr lang="en-GB" sz="2000" b="1" dirty="0">
                <a:latin typeface="Cambria" panose="02040503050406030204" pitchFamily="18" charset="0"/>
                <a:ea typeface="Cambria" panose="02040503050406030204" pitchFamily="18" charset="0"/>
              </a:rPr>
              <a:t> </a:t>
            </a:r>
            <a:r>
              <a:rPr lang="en-GB" sz="2000" dirty="0">
                <a:latin typeface="Cambria" panose="02040503050406030204" pitchFamily="18" charset="0"/>
                <a:ea typeface="Cambria" panose="02040503050406030204" pitchFamily="18" charset="0"/>
              </a:rPr>
              <a:t>associated </a:t>
            </a:r>
            <a:r>
              <a:rPr lang="en-GB" sz="2000">
                <a:latin typeface="Cambria" panose="02040503050406030204" pitchFamily="18" charset="0"/>
                <a:ea typeface="Cambria" panose="02040503050406030204" pitchFamily="18" charset="0"/>
              </a:rPr>
              <a:t>factors during pre-</a:t>
            </a:r>
            <a:r>
              <a:rPr lang="en-GB" sz="2000" dirty="0">
                <a:latin typeface="Cambria" panose="02040503050406030204" pitchFamily="18" charset="0"/>
                <a:ea typeface="Cambria" panose="02040503050406030204" pitchFamily="18" charset="0"/>
              </a:rPr>
              <a:t>, peri-, and post-menopausal period among the middle-aged women of Dhaka city </a:t>
            </a:r>
          </a:p>
          <a:p>
            <a:pPr marL="0" indent="0">
              <a:buNone/>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9431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x-none" dirty="0"/>
              <a:t>	Research methodology (cont.)</a:t>
            </a:r>
          </a:p>
        </p:txBody>
      </p:sp>
      <p:sp>
        <p:nvSpPr>
          <p:cNvPr id="4" name="Content Placeholder 2">
            <a:extLst>
              <a:ext uri="{FF2B5EF4-FFF2-40B4-BE49-F238E27FC236}">
                <a16:creationId xmlns:a16="http://schemas.microsoft.com/office/drawing/2014/main" id="{ADC711A5-51D2-9D82-2F40-6BBDE6EE955F}"/>
              </a:ext>
            </a:extLst>
          </p:cNvPr>
          <p:cNvSpPr txBox="1">
            <a:spLocks/>
          </p:cNvSpPr>
          <p:nvPr/>
        </p:nvSpPr>
        <p:spPr>
          <a:xfrm>
            <a:off x="655320" y="1387855"/>
            <a:ext cx="10515600" cy="4624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q"/>
            </a:pPr>
            <a:r>
              <a:rPr lang="en-US" b="1" dirty="0">
                <a:latin typeface="Cambria" panose="02040503050406030204" pitchFamily="18" charset="0"/>
                <a:ea typeface="Cambria" panose="02040503050406030204" pitchFamily="18" charset="0"/>
              </a:rPr>
              <a:t>Sampling Technique: </a:t>
            </a:r>
            <a:r>
              <a:rPr lang="en-US" dirty="0">
                <a:latin typeface="Cambria" panose="02040503050406030204" pitchFamily="18" charset="0"/>
                <a:ea typeface="Cambria" panose="02040503050406030204" pitchFamily="18" charset="0"/>
              </a:rPr>
              <a:t>A convenient sampling method will be applied for this study to collect data. </a:t>
            </a:r>
          </a:p>
          <a:p>
            <a:pPr algn="just">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b="1" dirty="0">
                <a:latin typeface="Cambria" panose="02040503050406030204" pitchFamily="18" charset="0"/>
                <a:ea typeface="Cambria" panose="02040503050406030204" pitchFamily="18" charset="0"/>
              </a:rPr>
              <a:t>Data Collection Tools: </a:t>
            </a:r>
            <a:r>
              <a:rPr lang="en-US" dirty="0">
                <a:latin typeface="Cambria" panose="02040503050406030204" pitchFamily="18" charset="0"/>
                <a:ea typeface="Cambria" panose="02040503050406030204" pitchFamily="18" charset="0"/>
              </a:rPr>
              <a:t>Face-to-face interviews will be conducted by using a structured, and printed questionnaire or KOBO Toolbox to collect data for this study.</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4118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x-none" dirty="0"/>
              <a:t>	Research methodology (cont.)</a:t>
            </a:r>
          </a:p>
        </p:txBody>
      </p:sp>
      <p:sp>
        <p:nvSpPr>
          <p:cNvPr id="4" name="Content Placeholder 2">
            <a:extLst>
              <a:ext uri="{FF2B5EF4-FFF2-40B4-BE49-F238E27FC236}">
                <a16:creationId xmlns:a16="http://schemas.microsoft.com/office/drawing/2014/main" id="{ADC711A5-51D2-9D82-2F40-6BBDE6EE955F}"/>
              </a:ext>
            </a:extLst>
          </p:cNvPr>
          <p:cNvSpPr txBox="1">
            <a:spLocks/>
          </p:cNvSpPr>
          <p:nvPr/>
        </p:nvSpPr>
        <p:spPr>
          <a:xfrm>
            <a:off x="679174" y="1307785"/>
            <a:ext cx="10533528" cy="49339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latin typeface="Cambria" panose="02040503050406030204" pitchFamily="18" charset="0"/>
                <a:ea typeface="Cambria" panose="02040503050406030204" pitchFamily="18" charset="0"/>
                <a:cs typeface="Times New Roman" panose="02020603050405020304" pitchFamily="18" charset="0"/>
              </a:rPr>
              <a:t>Data Management &amp; Analysis Plan: </a:t>
            </a:r>
          </a:p>
          <a:p>
            <a:pPr marL="0" indent="0">
              <a:buFont typeface="Arial" panose="020B0604020202020204" pitchFamily="34" charset="0"/>
              <a:buNone/>
            </a:pPr>
            <a:endParaRPr lang="en-US" sz="2400" b="1" dirty="0">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q"/>
            </a:pPr>
            <a:r>
              <a:rPr lang="en-US" dirty="0">
                <a:latin typeface="Cambria" panose="02040503050406030204" pitchFamily="18" charset="0"/>
                <a:ea typeface="Cambria" panose="02040503050406030204" pitchFamily="18" charset="0"/>
                <a:cs typeface="Times New Roman" panose="02020603050405020304" pitchFamily="18" charset="0"/>
              </a:rPr>
              <a:t>Statistical analysis will be performed using STATA Version - 17. </a:t>
            </a:r>
          </a:p>
          <a:p>
            <a:pPr>
              <a:buFont typeface="Wingdings" panose="05000000000000000000" pitchFamily="2" charset="2"/>
              <a:buChar char="q"/>
            </a:pPr>
            <a:r>
              <a:rPr lang="en-US" dirty="0">
                <a:latin typeface="Cambria" panose="02040503050406030204" pitchFamily="18" charset="0"/>
                <a:ea typeface="Cambria" panose="02040503050406030204" pitchFamily="18" charset="0"/>
                <a:cs typeface="Times New Roman" panose="02020603050405020304" pitchFamily="18" charset="0"/>
              </a:rPr>
              <a:t>Independent variables will be described as the mean and standard deviation for the continuous variables and frequency and percentage for the categorical variables. </a:t>
            </a:r>
          </a:p>
          <a:p>
            <a:pPr>
              <a:buFont typeface="Wingdings" panose="05000000000000000000" pitchFamily="2" charset="2"/>
              <a:buChar char="q"/>
            </a:pPr>
            <a:r>
              <a:rPr lang="en-US" dirty="0">
                <a:latin typeface="Cambria" panose="02040503050406030204" pitchFamily="18" charset="0"/>
                <a:ea typeface="Cambria" panose="02040503050406030204" pitchFamily="18" charset="0"/>
                <a:cs typeface="Times New Roman" panose="02020603050405020304" pitchFamily="18" charset="0"/>
              </a:rPr>
              <a:t>We will conduct a Chi-square test to analyze the association between different categorical independent and dependent variables. </a:t>
            </a:r>
          </a:p>
          <a:p>
            <a:pPr marL="0" indent="0">
              <a:buFont typeface="Arial" panose="020B0604020202020204" pitchFamily="34" charset="0"/>
              <a:buNone/>
            </a:pPr>
            <a:endParaRPr lang="en-US" sz="2400" b="1"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62971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x-none" dirty="0"/>
              <a:t>Research methodology (cont.)</a:t>
            </a:r>
            <a:endParaRPr lang="en-US" dirty="0"/>
          </a:p>
        </p:txBody>
      </p:sp>
      <p:sp>
        <p:nvSpPr>
          <p:cNvPr id="4" name="Content Placeholder 2">
            <a:extLst>
              <a:ext uri="{FF2B5EF4-FFF2-40B4-BE49-F238E27FC236}">
                <a16:creationId xmlns:a16="http://schemas.microsoft.com/office/drawing/2014/main" id="{FA3C22A2-B697-176D-068E-786A646B443B}"/>
              </a:ext>
            </a:extLst>
          </p:cNvPr>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Data Management &amp; Analysis Plan: </a:t>
            </a: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We will perform multiple binary logistic regression to assess the contribution of the independent variables on Depression. We will report unadjusted &amp; adjusted odds ratios and their corresponding 95% confidence intervals (95% CIs). Statistical significance will be assessed using a p-value less than 0.05.</a:t>
            </a:r>
            <a:endParaRPr lang="en-US" b="1"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9575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0BF0-1DB6-C2F4-A176-74FC827508C8}"/>
              </a:ext>
            </a:extLst>
          </p:cNvPr>
          <p:cNvSpPr>
            <a:spLocks noGrp="1"/>
          </p:cNvSpPr>
          <p:nvPr>
            <p:ph type="title"/>
          </p:nvPr>
        </p:nvSpPr>
        <p:spPr/>
        <p:txBody>
          <a:bodyPr/>
          <a:lstStyle/>
          <a:p>
            <a:r>
              <a:rPr lang="en-US" dirty="0"/>
              <a:t>	Research methodology (cont.)</a:t>
            </a:r>
            <a:endParaRPr lang="x-none" dirty="0"/>
          </a:p>
        </p:txBody>
      </p:sp>
      <p:sp>
        <p:nvSpPr>
          <p:cNvPr id="4" name="Content Placeholder 2">
            <a:extLst>
              <a:ext uri="{FF2B5EF4-FFF2-40B4-BE49-F238E27FC236}">
                <a16:creationId xmlns:a16="http://schemas.microsoft.com/office/drawing/2014/main" id="{933E73AD-8920-5961-C106-092D66DA25CF}"/>
              </a:ext>
            </a:extLst>
          </p:cNvPr>
          <p:cNvSpPr txBox="1">
            <a:spLocks/>
          </p:cNvSpPr>
          <p:nvPr/>
        </p:nvSpPr>
        <p:spPr>
          <a:xfrm>
            <a:off x="720634" y="1288470"/>
            <a:ext cx="10515600" cy="43154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mbria" panose="02040503050406030204" pitchFamily="18" charset="0"/>
                <a:ea typeface="Cambria" panose="02040503050406030204" pitchFamily="18" charset="0"/>
                <a:cs typeface="Times New Roman" panose="02020603050405020304" pitchFamily="18" charset="0"/>
              </a:rPr>
              <a:t>Ethical Considerations: </a:t>
            </a:r>
          </a:p>
          <a:p>
            <a:pPr>
              <a:buFont typeface="Wingdings" panose="05000000000000000000" pitchFamily="2" charset="2"/>
              <a:buChar char="q"/>
            </a:pPr>
            <a:r>
              <a:rPr lang="en-US" dirty="0">
                <a:latin typeface="Cambria" panose="02040503050406030204" pitchFamily="18" charset="0"/>
                <a:ea typeface="Cambria" panose="02040503050406030204" pitchFamily="18" charset="0"/>
                <a:cs typeface="Times New Roman" panose="02020603050405020304" pitchFamily="18" charset="0"/>
              </a:rPr>
              <a:t>Ethical permission will be taken from the North South University Ethical Review Board (ERB). </a:t>
            </a:r>
          </a:p>
          <a:p>
            <a:pPr>
              <a:buFont typeface="Wingdings" panose="05000000000000000000" pitchFamily="2" charset="2"/>
              <a:buChar char="q"/>
            </a:pPr>
            <a:endParaRPr lang="en-US" dirty="0">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q"/>
            </a:pPr>
            <a:r>
              <a:rPr lang="en-US" dirty="0">
                <a:latin typeface="Cambria" panose="02040503050406030204" pitchFamily="18" charset="0"/>
                <a:ea typeface="Cambria" panose="02040503050406030204" pitchFamily="18" charset="0"/>
              </a:rPr>
              <a:t>The authorities of the respective study sites will be approached for permission to proceed with the data collection.</a:t>
            </a:r>
          </a:p>
          <a:p>
            <a:pPr>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dirty="0">
                <a:latin typeface="Cambria" panose="02040503050406030204" pitchFamily="18" charset="0"/>
                <a:ea typeface="Cambria" panose="02040503050406030204" pitchFamily="18" charset="0"/>
              </a:rPr>
              <a:t>Informed written/verbal consent will be attained before the data collection</a:t>
            </a:r>
          </a:p>
          <a:p>
            <a:pPr marL="0" indent="0">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marL="0" indent="0">
              <a:buFont typeface="Arial" panose="020B0604020202020204" pitchFamily="34" charset="0"/>
              <a:buNone/>
            </a:pPr>
            <a:endParaRPr lang="x-none"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120810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0BF0-1DB6-C2F4-A176-74FC827508C8}"/>
              </a:ext>
            </a:extLst>
          </p:cNvPr>
          <p:cNvSpPr>
            <a:spLocks noGrp="1"/>
          </p:cNvSpPr>
          <p:nvPr>
            <p:ph type="title"/>
          </p:nvPr>
        </p:nvSpPr>
        <p:spPr/>
        <p:txBody>
          <a:bodyPr/>
          <a:lstStyle/>
          <a:p>
            <a:r>
              <a:rPr lang="en-US" dirty="0"/>
              <a:t>	Timeline</a:t>
            </a:r>
            <a:endParaRPr lang="x-none"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009747169"/>
              </p:ext>
            </p:extLst>
          </p:nvPr>
        </p:nvGraphicFramePr>
        <p:xfrm>
          <a:off x="783771" y="1181830"/>
          <a:ext cx="10570029" cy="4539701"/>
        </p:xfrm>
        <a:graphic>
          <a:graphicData uri="http://schemas.openxmlformats.org/drawingml/2006/table">
            <a:tbl>
              <a:tblPr firstRow="1" bandRow="1">
                <a:tableStyleId>{5C22544A-7EE6-4342-B048-85BDC9FD1C3A}</a:tableStyleId>
              </a:tblPr>
              <a:tblGrid>
                <a:gridCol w="3437995">
                  <a:extLst>
                    <a:ext uri="{9D8B030D-6E8A-4147-A177-3AD203B41FA5}">
                      <a16:colId xmlns:a16="http://schemas.microsoft.com/office/drawing/2014/main" val="20000"/>
                    </a:ext>
                  </a:extLst>
                </a:gridCol>
                <a:gridCol w="971655">
                  <a:extLst>
                    <a:ext uri="{9D8B030D-6E8A-4147-A177-3AD203B41FA5}">
                      <a16:colId xmlns:a16="http://schemas.microsoft.com/office/drawing/2014/main" val="20001"/>
                    </a:ext>
                  </a:extLst>
                </a:gridCol>
                <a:gridCol w="1076698">
                  <a:extLst>
                    <a:ext uri="{9D8B030D-6E8A-4147-A177-3AD203B41FA5}">
                      <a16:colId xmlns:a16="http://schemas.microsoft.com/office/drawing/2014/main" val="20002"/>
                    </a:ext>
                  </a:extLst>
                </a:gridCol>
                <a:gridCol w="997916">
                  <a:extLst>
                    <a:ext uri="{9D8B030D-6E8A-4147-A177-3AD203B41FA5}">
                      <a16:colId xmlns:a16="http://schemas.microsoft.com/office/drawing/2014/main" val="20003"/>
                    </a:ext>
                  </a:extLst>
                </a:gridCol>
                <a:gridCol w="945394">
                  <a:extLst>
                    <a:ext uri="{9D8B030D-6E8A-4147-A177-3AD203B41FA5}">
                      <a16:colId xmlns:a16="http://schemas.microsoft.com/office/drawing/2014/main" val="20004"/>
                    </a:ext>
                  </a:extLst>
                </a:gridCol>
                <a:gridCol w="1063568">
                  <a:extLst>
                    <a:ext uri="{9D8B030D-6E8A-4147-A177-3AD203B41FA5}">
                      <a16:colId xmlns:a16="http://schemas.microsoft.com/office/drawing/2014/main" val="20005"/>
                    </a:ext>
                  </a:extLst>
                </a:gridCol>
                <a:gridCol w="1037307">
                  <a:extLst>
                    <a:ext uri="{9D8B030D-6E8A-4147-A177-3AD203B41FA5}">
                      <a16:colId xmlns:a16="http://schemas.microsoft.com/office/drawing/2014/main" val="20006"/>
                    </a:ext>
                  </a:extLst>
                </a:gridCol>
                <a:gridCol w="1039496">
                  <a:extLst>
                    <a:ext uri="{9D8B030D-6E8A-4147-A177-3AD203B41FA5}">
                      <a16:colId xmlns:a16="http://schemas.microsoft.com/office/drawing/2014/main" val="20007"/>
                    </a:ext>
                  </a:extLst>
                </a:gridCol>
              </a:tblGrid>
              <a:tr h="534940">
                <a:tc>
                  <a:txBody>
                    <a:bodyPr/>
                    <a:lstStyle/>
                    <a:p>
                      <a:r>
                        <a:rPr lang="en-US" sz="1600" b="1" dirty="0">
                          <a:solidFill>
                            <a:schemeClr val="tx1"/>
                          </a:solidFill>
                          <a:latin typeface="Cambria" panose="02040503050406030204" pitchFamily="18" charset="0"/>
                          <a:ea typeface="Cambria" panose="02040503050406030204" pitchFamily="18" charset="0"/>
                        </a:rPr>
                        <a:t>Activates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600" b="1" i="0" u="none" strike="noStrike" dirty="0">
                          <a:solidFill>
                            <a:srgbClr val="000000"/>
                          </a:solidFill>
                          <a:effectLst/>
                          <a:latin typeface="Cambria" panose="02040503050406030204" pitchFamily="18" charset="0"/>
                          <a:ea typeface="Cambria" panose="02040503050406030204" pitchFamily="18" charset="0"/>
                        </a:rPr>
                        <a:t>Jun-24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600" b="1" i="0" u="none" strike="noStrike" dirty="0">
                          <a:solidFill>
                            <a:srgbClr val="000000"/>
                          </a:solidFill>
                          <a:effectLst/>
                          <a:latin typeface="Cambria" panose="02040503050406030204" pitchFamily="18" charset="0"/>
                          <a:ea typeface="Cambria" panose="02040503050406030204" pitchFamily="18" charset="0"/>
                        </a:rPr>
                        <a:t>Jul-24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600" b="1" i="0" u="none" strike="noStrike" dirty="0">
                          <a:solidFill>
                            <a:srgbClr val="000000"/>
                          </a:solidFill>
                          <a:effectLst/>
                          <a:latin typeface="Cambria" panose="02040503050406030204" pitchFamily="18" charset="0"/>
                          <a:ea typeface="Cambria" panose="02040503050406030204" pitchFamily="18" charset="0"/>
                        </a:rPr>
                        <a:t>Aug-24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600" b="1" i="0" u="none" strike="noStrike" dirty="0">
                          <a:solidFill>
                            <a:srgbClr val="000000"/>
                          </a:solidFill>
                          <a:effectLst/>
                          <a:latin typeface="Cambria" panose="02040503050406030204" pitchFamily="18" charset="0"/>
                          <a:ea typeface="Cambria" panose="02040503050406030204" pitchFamily="18" charset="0"/>
                        </a:rPr>
                        <a:t>Sep-24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600" b="1" i="0" u="none" strike="noStrike" dirty="0">
                          <a:solidFill>
                            <a:srgbClr val="000000"/>
                          </a:solidFill>
                          <a:effectLst/>
                          <a:latin typeface="Cambria" panose="02040503050406030204" pitchFamily="18" charset="0"/>
                          <a:ea typeface="Cambria" panose="02040503050406030204" pitchFamily="18" charset="0"/>
                        </a:rPr>
                        <a:t>Oct-24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600" b="1" i="0" u="none" strike="noStrike" dirty="0">
                          <a:solidFill>
                            <a:srgbClr val="000000"/>
                          </a:solidFill>
                          <a:effectLst/>
                          <a:latin typeface="Cambria" panose="02040503050406030204" pitchFamily="18" charset="0"/>
                          <a:ea typeface="Cambria" panose="02040503050406030204" pitchFamily="18" charset="0"/>
                        </a:rPr>
                        <a:t>Nov-24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fontAlgn="ctr"/>
                      <a:r>
                        <a:rPr lang="en-US" sz="1600" b="1" i="0" u="none" strike="noStrike" dirty="0">
                          <a:solidFill>
                            <a:srgbClr val="000000"/>
                          </a:solidFill>
                          <a:effectLst/>
                          <a:latin typeface="Cambria" panose="02040503050406030204" pitchFamily="18" charset="0"/>
                          <a:ea typeface="Cambria" panose="02040503050406030204" pitchFamily="18" charset="0"/>
                        </a:rPr>
                        <a:t>Dec-24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0000"/>
                  </a:ext>
                </a:extLst>
              </a:tr>
              <a:tr h="534940">
                <a:tc>
                  <a:txBody>
                    <a:bodyPr/>
                    <a:lstStyle/>
                    <a:p>
                      <a:r>
                        <a:rPr lang="en-US" sz="1400" b="1" dirty="0">
                          <a:latin typeface="Cambria" panose="02040503050406030204" pitchFamily="18" charset="0"/>
                          <a:ea typeface="Cambria" panose="02040503050406030204" pitchFamily="18" charset="0"/>
                        </a:rPr>
                        <a:t>Designing the Study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21667">
                <a:tc>
                  <a:txBody>
                    <a:bodyPr/>
                    <a:lstStyle/>
                    <a:p>
                      <a:r>
                        <a:rPr lang="en-US" sz="1400" b="1" dirty="0">
                          <a:latin typeface="Cambria" panose="02040503050406030204" pitchFamily="18" charset="0"/>
                          <a:ea typeface="Cambria" panose="02040503050406030204" pitchFamily="18" charset="0"/>
                        </a:rPr>
                        <a:t>Development &amp; Approval of Proposal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solidFill>
                          <a:schemeClr val="accent2"/>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ln>
                          <a:solidFill>
                            <a:srgbClr val="FF0000"/>
                          </a:solidFill>
                        </a:ln>
                        <a:solidFill>
                          <a:schemeClr val="accent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21667">
                <a:tc>
                  <a:txBody>
                    <a:bodyPr/>
                    <a:lstStyle/>
                    <a:p>
                      <a:r>
                        <a:rPr lang="en-US" sz="1400" b="1" dirty="0">
                          <a:latin typeface="Cambria" panose="02040503050406030204" pitchFamily="18" charset="0"/>
                          <a:ea typeface="Cambria" panose="02040503050406030204" pitchFamily="18" charset="0"/>
                        </a:rPr>
                        <a:t>Development of Data Collection tools and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34940">
                <a:tc>
                  <a:txBody>
                    <a:bodyPr/>
                    <a:lstStyle/>
                    <a:p>
                      <a:r>
                        <a:rPr lang="en-US" sz="1400" b="1" dirty="0">
                          <a:latin typeface="Cambria" panose="02040503050406030204" pitchFamily="18" charset="0"/>
                          <a:ea typeface="Cambria" panose="02040503050406030204" pitchFamily="18" charset="0"/>
                        </a:rPr>
                        <a:t>Data Collection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34940">
                <a:tc>
                  <a:txBody>
                    <a:bodyPr/>
                    <a:lstStyle/>
                    <a:p>
                      <a:r>
                        <a:rPr lang="en-US" sz="1400" b="1" dirty="0">
                          <a:latin typeface="Cambria" panose="02040503050406030204" pitchFamily="18" charset="0"/>
                          <a:ea typeface="Cambria" panose="02040503050406030204" pitchFamily="18" charset="0"/>
                        </a:rPr>
                        <a:t>Data Analysis and Management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34940">
                <a:tc>
                  <a:txBody>
                    <a:bodyPr/>
                    <a:lstStyle/>
                    <a:p>
                      <a:r>
                        <a:rPr lang="en-US" sz="1400" b="1" dirty="0">
                          <a:latin typeface="Cambria" panose="02040503050406030204" pitchFamily="18" charset="0"/>
                          <a:ea typeface="Cambria" panose="02040503050406030204" pitchFamily="18" charset="0"/>
                        </a:rPr>
                        <a:t>Report Writing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621667">
                <a:tc>
                  <a:txBody>
                    <a:bodyPr/>
                    <a:lstStyle/>
                    <a:p>
                      <a:r>
                        <a:rPr lang="en-US" sz="1400" b="1" dirty="0">
                          <a:latin typeface="Cambria" panose="02040503050406030204" pitchFamily="18" charset="0"/>
                          <a:ea typeface="Cambria" panose="02040503050406030204" pitchFamily="18" charset="0"/>
                        </a:rPr>
                        <a:t>Approval thesis submission</a:t>
                      </a:r>
                    </a:p>
                    <a:p>
                      <a:endParaRPr lang="en-US" sz="1400"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87424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9115-E9C4-F255-0DCB-D7A416263414}"/>
              </a:ext>
            </a:extLst>
          </p:cNvPr>
          <p:cNvSpPr>
            <a:spLocks noGrp="1"/>
          </p:cNvSpPr>
          <p:nvPr>
            <p:ph type="title"/>
          </p:nvPr>
        </p:nvSpPr>
        <p:spPr/>
        <p:txBody>
          <a:bodyPr>
            <a:normAutofit fontScale="90000"/>
          </a:bodyPr>
          <a:lstStyle/>
          <a:p>
            <a:r>
              <a:rPr lang="x-none" dirty="0"/>
              <a:t>Thank you</a:t>
            </a:r>
          </a:p>
        </p:txBody>
      </p:sp>
      <p:sp>
        <p:nvSpPr>
          <p:cNvPr id="3" name="Title 1">
            <a:extLst>
              <a:ext uri="{FF2B5EF4-FFF2-40B4-BE49-F238E27FC236}">
                <a16:creationId xmlns:a16="http://schemas.microsoft.com/office/drawing/2014/main" id="{945A9115-E9C4-F255-0DCB-D7A416263414}"/>
              </a:ext>
            </a:extLst>
          </p:cNvPr>
          <p:cNvSpPr txBox="1">
            <a:spLocks/>
          </p:cNvSpPr>
          <p:nvPr/>
        </p:nvSpPr>
        <p:spPr>
          <a:xfrm>
            <a:off x="0" y="4025686"/>
            <a:ext cx="12192000" cy="663137"/>
          </a:xfrm>
          <a:prstGeom prst="rect">
            <a:avLst/>
          </a:prstGeom>
          <a:solidFill>
            <a:schemeClr val="accent1">
              <a:lumMod val="50000"/>
            </a:schemeClr>
          </a:solidFill>
        </p:spPr>
        <p:txBody>
          <a:bodyPr vert="horz" lIns="91440" tIns="45720" rIns="91440" bIns="45720" rtlCol="0" anchor="ctr">
            <a:normAutofit fontScale="97500" lnSpcReduction="10000"/>
          </a:bodyPr>
          <a:lstStyle>
            <a:lvl1pPr algn="ctr" defTabSz="914400" rtl="0" eaLnBrk="1" latinLnBrk="0" hangingPunct="1">
              <a:lnSpc>
                <a:spcPct val="90000"/>
              </a:lnSpc>
              <a:spcBef>
                <a:spcPct val="0"/>
              </a:spcBef>
              <a:buNone/>
              <a:defRPr sz="4500" b="1" kern="1200">
                <a:solidFill>
                  <a:schemeClr val="bg1"/>
                </a:solidFill>
                <a:latin typeface="Cambria" panose="02040503050406030204" pitchFamily="18" charset="0"/>
                <a:ea typeface="+mj-ea"/>
                <a:cs typeface="+mj-cs"/>
              </a:defRPr>
            </a:lvl1pPr>
          </a:lstStyle>
          <a:p>
            <a:r>
              <a:rPr lang="en-US"/>
              <a:t>Questions?</a:t>
            </a:r>
            <a:endParaRPr lang="x-none" dirty="0"/>
          </a:p>
        </p:txBody>
      </p:sp>
    </p:spTree>
    <p:extLst>
      <p:ext uri="{BB962C8B-B14F-4D97-AF65-F5344CB8AC3E}">
        <p14:creationId xmlns:p14="http://schemas.microsoft.com/office/powerpoint/2010/main" val="45126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x-none" dirty="0"/>
              <a:t>	Introduction</a:t>
            </a:r>
          </a:p>
        </p:txBody>
      </p:sp>
      <p:sp>
        <p:nvSpPr>
          <p:cNvPr id="3" name="Content Placeholder 2">
            <a:extLst>
              <a:ext uri="{FF2B5EF4-FFF2-40B4-BE49-F238E27FC236}">
                <a16:creationId xmlns:a16="http://schemas.microsoft.com/office/drawing/2014/main" id="{F889494D-3A8C-4626-C9DB-D6CB7609518A}"/>
              </a:ext>
            </a:extLst>
          </p:cNvPr>
          <p:cNvSpPr>
            <a:spLocks noGrp="1"/>
          </p:cNvSpPr>
          <p:nvPr>
            <p:ph idx="1"/>
          </p:nvPr>
        </p:nvSpPr>
        <p:spPr/>
        <p:txBody>
          <a:bodyPr>
            <a:normAutofit fontScale="92500" lnSpcReduction="10000"/>
          </a:bodyPr>
          <a:lstStyle/>
          <a:p>
            <a:pPr algn="just">
              <a:buFont typeface="Wingdings" panose="05000000000000000000" pitchFamily="2" charset="2"/>
              <a:buChar char="q"/>
            </a:pPr>
            <a:r>
              <a:rPr lang="en-US" dirty="0">
                <a:latin typeface="Cambria" panose="02040503050406030204" pitchFamily="18" charset="0"/>
                <a:ea typeface="Cambria" panose="02040503050406030204" pitchFamily="18" charset="0"/>
              </a:rPr>
              <a:t>Menopause is the time of a women’s life when her periods permanently stop. It ovary stops to produce estrogen and progesterone hormones and cancel the women power of reproducing. The age range of 45 to 55 years is known as natural menopausal time of worldwide women's. But in Bangladesh the maximum range is up to 55 years.</a:t>
            </a:r>
          </a:p>
          <a:p>
            <a:pPr algn="just">
              <a:buFont typeface="Wingdings" panose="05000000000000000000" pitchFamily="2" charset="2"/>
              <a:buChar char="q"/>
            </a:pPr>
            <a:r>
              <a:rPr lang="en-US" dirty="0">
                <a:latin typeface="Cambria" panose="02040503050406030204" pitchFamily="18" charset="0"/>
                <a:ea typeface="Cambria" panose="02040503050406030204" pitchFamily="18" charset="0"/>
              </a:rPr>
              <a:t>The menopause transition is associated with many symptoms. In many women these symptoms may be severe enough to affect their quality of life and lead to healthcare seeking and treatment.</a:t>
            </a:r>
          </a:p>
          <a:p>
            <a:pPr algn="just">
              <a:buFont typeface="Wingdings" panose="05000000000000000000" pitchFamily="2" charset="2"/>
              <a:buChar char="q"/>
            </a:pPr>
            <a:r>
              <a:rPr lang="en-US" dirty="0">
                <a:latin typeface="Cambria" panose="02040503050406030204" pitchFamily="18" charset="0"/>
                <a:ea typeface="Cambria" panose="02040503050406030204" pitchFamily="18" charset="0"/>
              </a:rPr>
              <a:t>Women of all ages have a higher incidence of depression than men. The lifetime incidence of endogenous depression in women is twice the incidence in males. Because depression in the elderly is an important public health concern, an eventual correlation between menopause and depression is of practical importance.</a:t>
            </a:r>
          </a:p>
        </p:txBody>
      </p:sp>
    </p:spTree>
    <p:extLst>
      <p:ext uri="{BB962C8B-B14F-4D97-AF65-F5344CB8AC3E}">
        <p14:creationId xmlns:p14="http://schemas.microsoft.com/office/powerpoint/2010/main" val="3129675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x-none" dirty="0"/>
              <a:t>	Justification of the study</a:t>
            </a:r>
          </a:p>
        </p:txBody>
      </p:sp>
      <p:sp>
        <p:nvSpPr>
          <p:cNvPr id="3" name="Content Placeholder 2">
            <a:extLst>
              <a:ext uri="{FF2B5EF4-FFF2-40B4-BE49-F238E27FC236}">
                <a16:creationId xmlns:a16="http://schemas.microsoft.com/office/drawing/2014/main" id="{F889494D-3A8C-4626-C9DB-D6CB7609518A}"/>
              </a:ext>
            </a:extLst>
          </p:cNvPr>
          <p:cNvSpPr>
            <a:spLocks noGrp="1"/>
          </p:cNvSpPr>
          <p:nvPr>
            <p:ph idx="1"/>
          </p:nvPr>
        </p:nvSpPr>
        <p:spPr/>
        <p:txBody>
          <a:bodyPr>
            <a:normAutofit fontScale="92500" lnSpcReduction="20000"/>
          </a:bodyPr>
          <a:lstStyle/>
          <a:p>
            <a:pPr marL="0" indent="0">
              <a:buNone/>
            </a:pPr>
            <a:r>
              <a:rPr lang="en-GB" sz="2600" b="1" dirty="0">
                <a:latin typeface="Cambria" panose="02040503050406030204" pitchFamily="18" charset="0"/>
                <a:ea typeface="Cambria" panose="02040503050406030204" pitchFamily="18" charset="0"/>
              </a:rPr>
              <a:t>High Burden of Depression and Untreated Cases in Post-Menopausal Women</a:t>
            </a:r>
          </a:p>
          <a:p>
            <a:pPr algn="just">
              <a:buFont typeface="Wingdings" panose="05000000000000000000" pitchFamily="2" charset="2"/>
              <a:buChar char="q"/>
            </a:pPr>
            <a:r>
              <a:rPr lang="en-GB" dirty="0">
                <a:latin typeface="Cambria" panose="02040503050406030204" pitchFamily="18" charset="0"/>
                <a:ea typeface="Cambria" panose="02040503050406030204" pitchFamily="18" charset="0"/>
              </a:rPr>
              <a:t>Depression is a significant public health concern, with a high prevalence among post-menopausal women. Globally, one in five women aged 50 and over will experience depression at some point.</a:t>
            </a:r>
          </a:p>
          <a:p>
            <a:pPr algn="just">
              <a:buFont typeface="Wingdings" panose="05000000000000000000" pitchFamily="2" charset="2"/>
              <a:buChar char="q"/>
            </a:pPr>
            <a:r>
              <a:rPr lang="en-GB" dirty="0">
                <a:latin typeface="Cambria" panose="02040503050406030204" pitchFamily="18" charset="0"/>
                <a:ea typeface="Cambria" panose="02040503050406030204" pitchFamily="18" charset="0"/>
              </a:rPr>
              <a:t>In Bangladesh, due to social stigma and limited awareness, depression often goes undiagnosed and untreated. Studies suggest a high prevalence of depression among Bangladeshi women with estimates ranging from 17% to 30%.</a:t>
            </a:r>
          </a:p>
          <a:p>
            <a:pPr algn="just">
              <a:buFont typeface="Wingdings" panose="05000000000000000000" pitchFamily="2" charset="2"/>
              <a:buChar char="q"/>
            </a:pPr>
            <a:r>
              <a:rPr lang="en-GB" dirty="0">
                <a:latin typeface="Cambria" panose="02040503050406030204" pitchFamily="18" charset="0"/>
                <a:ea typeface="Cambria" panose="02040503050406030204" pitchFamily="18" charset="0"/>
              </a:rPr>
              <a:t>Post-menopausal women in Bangladesh are particularly vulnerable due to biological changes, social stressors, and cultural expectations. They may experience symptoms like sleep disturbances, hot flashes, loss of libido, and mood swings, which can worsen existing depression or trigger new episodes.</a:t>
            </a:r>
            <a:endParaRPr lang="x-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3916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x-none" dirty="0"/>
              <a:t>Justification of the study</a:t>
            </a:r>
            <a:endParaRPr lang="en-US" dirty="0"/>
          </a:p>
        </p:txBody>
      </p:sp>
      <p:sp>
        <p:nvSpPr>
          <p:cNvPr id="3" name="Content Placeholder 2"/>
          <p:cNvSpPr>
            <a:spLocks noGrp="1"/>
          </p:cNvSpPr>
          <p:nvPr>
            <p:ph idx="1"/>
          </p:nvPr>
        </p:nvSpPr>
        <p:spPr>
          <a:xfrm>
            <a:off x="838200" y="1439917"/>
            <a:ext cx="10515600" cy="3791650"/>
          </a:xfrm>
        </p:spPr>
        <p:txBody>
          <a:bodyPr/>
          <a:lstStyle/>
          <a:p>
            <a:pPr algn="just">
              <a:buFont typeface="Wingdings" panose="05000000000000000000" pitchFamily="2" charset="2"/>
              <a:buChar char="q"/>
            </a:pPr>
            <a:r>
              <a:rPr lang="en-GB" dirty="0">
                <a:latin typeface="Cambria" panose="02040503050406030204" pitchFamily="18" charset="0"/>
                <a:ea typeface="Cambria" panose="02040503050406030204" pitchFamily="18" charset="0"/>
              </a:rPr>
              <a:t>There is currently no existing research on healthcare-seeking behaviour and its correlation with depression in Bangladesh. Therefore, I am motivated to undertake this study to address this gap in the literature.</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04109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x-none" dirty="0"/>
              <a:t>	Research question</a:t>
            </a:r>
          </a:p>
        </p:txBody>
      </p:sp>
      <p:sp>
        <p:nvSpPr>
          <p:cNvPr id="6" name="Content Placeholder 2">
            <a:extLst>
              <a:ext uri="{FF2B5EF4-FFF2-40B4-BE49-F238E27FC236}">
                <a16:creationId xmlns:a16="http://schemas.microsoft.com/office/drawing/2014/main" id="{F889494D-3A8C-4626-C9DB-D6CB7609518A}"/>
              </a:ext>
            </a:extLst>
          </p:cNvPr>
          <p:cNvSpPr>
            <a:spLocks noGrp="1"/>
          </p:cNvSpPr>
          <p:nvPr>
            <p:ph idx="1"/>
          </p:nvPr>
        </p:nvSpPr>
        <p:spPr>
          <a:xfrm>
            <a:off x="832944" y="1780575"/>
            <a:ext cx="10515600" cy="3849516"/>
          </a:xfrm>
        </p:spPr>
        <p:txBody>
          <a:bodyPr>
            <a:normAutofit/>
          </a:bodyPr>
          <a:lstStyle/>
          <a:p>
            <a:pPr>
              <a:buFont typeface="Wingdings" panose="05000000000000000000" pitchFamily="2" charset="2"/>
              <a:buChar char="q"/>
            </a:pPr>
            <a:r>
              <a:rPr lang="en-US" dirty="0">
                <a:latin typeface="Cambria" panose="02040503050406030204" pitchFamily="18" charset="0"/>
                <a:ea typeface="Cambria" panose="02040503050406030204" pitchFamily="18" charset="0"/>
              </a:rPr>
              <a:t>What </a:t>
            </a:r>
            <a:r>
              <a:rPr lang="en-US" dirty="0">
                <a:effectLst/>
                <a:latin typeface="Cambria" panose="02040503050406030204" pitchFamily="18" charset="0"/>
                <a:ea typeface="Cambria" panose="02040503050406030204" pitchFamily="18" charset="0"/>
              </a:rPr>
              <a:t>the prevalence of depression among post menopausal woman</a:t>
            </a:r>
            <a:r>
              <a:rPr lang="en-US" dirty="0">
                <a:latin typeface="Cambria" panose="02040503050406030204" pitchFamily="18" charset="0"/>
                <a:ea typeface="Cambria" panose="02040503050406030204" pitchFamily="18" charset="0"/>
              </a:rPr>
              <a:t> in Bangladesh?</a:t>
            </a:r>
          </a:p>
          <a:p>
            <a:pPr lvl="0" fontAlgn="base">
              <a:buFont typeface="Wingdings" panose="05000000000000000000" pitchFamily="2" charset="2"/>
              <a:buChar char="q"/>
            </a:pPr>
            <a:r>
              <a:rPr lang="en-US" dirty="0">
                <a:latin typeface="Cambria" panose="02040503050406030204" pitchFamily="18" charset="0"/>
                <a:ea typeface="Cambria" panose="02040503050406030204" pitchFamily="18" charset="0"/>
              </a:rPr>
              <a:t>Is there any association of sociodemographic factors with depression of post menopausal women in Bangladesh?</a:t>
            </a:r>
          </a:p>
          <a:p>
            <a:pPr lvl="0" fontAlgn="base">
              <a:buFont typeface="Wingdings" panose="05000000000000000000" pitchFamily="2" charset="2"/>
              <a:buChar char="q"/>
            </a:pPr>
            <a:r>
              <a:rPr lang="en-US" dirty="0">
                <a:latin typeface="Cambria" panose="02040503050406030204" pitchFamily="18" charset="0"/>
                <a:ea typeface="Cambria" panose="02040503050406030204" pitchFamily="18" charset="0"/>
              </a:rPr>
              <a:t>Is there any correlation between healthcare seeking behavior and depression of post menopausal women in Bangladesh?</a:t>
            </a:r>
          </a:p>
        </p:txBody>
      </p:sp>
    </p:spTree>
    <p:extLst>
      <p:ext uri="{BB962C8B-B14F-4D97-AF65-F5344CB8AC3E}">
        <p14:creationId xmlns:p14="http://schemas.microsoft.com/office/powerpoint/2010/main" val="386377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x-none" dirty="0"/>
              <a:t>	Objectives</a:t>
            </a:r>
          </a:p>
        </p:txBody>
      </p:sp>
      <p:sp>
        <p:nvSpPr>
          <p:cNvPr id="3" name="Content Placeholder 2">
            <a:extLst>
              <a:ext uri="{FF2B5EF4-FFF2-40B4-BE49-F238E27FC236}">
                <a16:creationId xmlns:a16="http://schemas.microsoft.com/office/drawing/2014/main" id="{F889494D-3A8C-4626-C9DB-D6CB7609518A}"/>
              </a:ext>
            </a:extLst>
          </p:cNvPr>
          <p:cNvSpPr>
            <a:spLocks noGrp="1"/>
          </p:cNvSpPr>
          <p:nvPr>
            <p:ph idx="1"/>
          </p:nvPr>
        </p:nvSpPr>
        <p:spPr/>
        <p:txBody>
          <a:bodyPr>
            <a:normAutofit lnSpcReduction="10000"/>
          </a:bodyPr>
          <a:lstStyle/>
          <a:p>
            <a:pPr marL="0" indent="0">
              <a:buNone/>
            </a:pPr>
            <a:r>
              <a:rPr lang="en-US" b="1" dirty="0">
                <a:latin typeface="Cambria" panose="02040503050406030204" pitchFamily="18" charset="0"/>
                <a:ea typeface="Cambria" panose="02040503050406030204" pitchFamily="18" charset="0"/>
              </a:rPr>
              <a:t>General Objective</a:t>
            </a:r>
            <a:endParaRPr lang="en-US" dirty="0">
              <a:latin typeface="Cambria" panose="02040503050406030204" pitchFamily="18" charset="0"/>
              <a:ea typeface="Cambria" panose="02040503050406030204" pitchFamily="18" charset="0"/>
            </a:endParaRPr>
          </a:p>
          <a:p>
            <a:pPr fontAlgn="base"/>
            <a:r>
              <a:rPr lang="en-US" dirty="0">
                <a:latin typeface="Cambria" panose="02040503050406030204" pitchFamily="18" charset="0"/>
                <a:ea typeface="Cambria" panose="02040503050406030204" pitchFamily="18" charset="0"/>
              </a:rPr>
              <a:t>To measure the prevalence of depression and its associated factors and correlation with HSB among Post menopausal women in Bangladesh.</a:t>
            </a:r>
          </a:p>
          <a:p>
            <a:pPr marL="0" indent="0">
              <a:buNone/>
            </a:pPr>
            <a:r>
              <a:rPr lang="en-US" b="1" dirty="0">
                <a:latin typeface="Cambria" panose="02040503050406030204" pitchFamily="18" charset="0"/>
                <a:ea typeface="Cambria" panose="02040503050406030204" pitchFamily="18" charset="0"/>
              </a:rPr>
              <a:t>Specific objective:</a:t>
            </a:r>
          </a:p>
          <a:p>
            <a:pPr>
              <a:buFont typeface="Wingdings" panose="05000000000000000000" pitchFamily="2" charset="2"/>
              <a:buChar char="q"/>
            </a:pPr>
            <a:r>
              <a:rPr lang="en-US" dirty="0">
                <a:effectLst/>
                <a:latin typeface="Cambria" panose="02040503050406030204" pitchFamily="18" charset="0"/>
                <a:ea typeface="Cambria" panose="02040503050406030204" pitchFamily="18" charset="0"/>
              </a:rPr>
              <a:t>To assess the prevalence of depression among post menopausal woman</a:t>
            </a:r>
            <a:r>
              <a:rPr lang="en-US" dirty="0">
                <a:latin typeface="Cambria" panose="02040503050406030204" pitchFamily="18" charset="0"/>
                <a:ea typeface="Cambria" panose="02040503050406030204" pitchFamily="18" charset="0"/>
              </a:rPr>
              <a:t> women in Bangladesh</a:t>
            </a:r>
            <a:r>
              <a:rPr lang="en-US" dirty="0">
                <a:effectLst/>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pPr lvl="0" fontAlgn="base">
              <a:buFont typeface="Wingdings" panose="05000000000000000000" pitchFamily="2" charset="2"/>
              <a:buChar char="q"/>
            </a:pPr>
            <a:r>
              <a:rPr lang="en-US" dirty="0">
                <a:latin typeface="Cambria" panose="02040503050406030204" pitchFamily="18" charset="0"/>
                <a:ea typeface="Cambria" panose="02040503050406030204" pitchFamily="18" charset="0"/>
              </a:rPr>
              <a:t>To find out the association of socio-demographic factors with depression of post menopausal women in Bangladesh.</a:t>
            </a:r>
          </a:p>
          <a:p>
            <a:pPr lvl="0" fontAlgn="base">
              <a:buFont typeface="Wingdings" panose="05000000000000000000" pitchFamily="2" charset="2"/>
              <a:buChar char="q"/>
            </a:pPr>
            <a:r>
              <a:rPr lang="en-US" dirty="0">
                <a:latin typeface="Cambria" panose="02040503050406030204" pitchFamily="18" charset="0"/>
                <a:ea typeface="Cambria" panose="02040503050406030204" pitchFamily="18" charset="0"/>
              </a:rPr>
              <a:t>To measure the correlation between health seeking behavior and depression of post menopausal women in Bangladesh.</a:t>
            </a:r>
          </a:p>
          <a:p>
            <a:pPr marL="0" indent="0">
              <a:buNone/>
            </a:pPr>
            <a:endParaRPr lang="x-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3746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x-none" dirty="0"/>
              <a:t>	Conceptual framework</a:t>
            </a:r>
          </a:p>
        </p:txBody>
      </p:sp>
      <p:graphicFrame>
        <p:nvGraphicFramePr>
          <p:cNvPr id="4" name="Table 3">
            <a:extLst>
              <a:ext uri="{FF2B5EF4-FFF2-40B4-BE49-F238E27FC236}">
                <a16:creationId xmlns:a16="http://schemas.microsoft.com/office/drawing/2014/main" id="{79FCF678-D2D0-388C-44FF-ABD6A9A3C8DD}"/>
              </a:ext>
            </a:extLst>
          </p:cNvPr>
          <p:cNvGraphicFramePr>
            <a:graphicFrameLocks noGrp="1"/>
          </p:cNvGraphicFramePr>
          <p:nvPr>
            <p:extLst>
              <p:ext uri="{D42A27DB-BD31-4B8C-83A1-F6EECF244321}">
                <p14:modId xmlns:p14="http://schemas.microsoft.com/office/powerpoint/2010/main" val="918109493"/>
              </p:ext>
            </p:extLst>
          </p:nvPr>
        </p:nvGraphicFramePr>
        <p:xfrm>
          <a:off x="216416" y="1074626"/>
          <a:ext cx="11748656" cy="370840"/>
        </p:xfrm>
        <a:graphic>
          <a:graphicData uri="http://schemas.openxmlformats.org/drawingml/2006/table">
            <a:tbl>
              <a:tblPr firstRow="1" bandRow="1">
                <a:tableStyleId>{5C22544A-7EE6-4342-B048-85BDC9FD1C3A}</a:tableStyleId>
              </a:tblPr>
              <a:tblGrid>
                <a:gridCol w="5874328">
                  <a:extLst>
                    <a:ext uri="{9D8B030D-6E8A-4147-A177-3AD203B41FA5}">
                      <a16:colId xmlns:a16="http://schemas.microsoft.com/office/drawing/2014/main" val="2821175745"/>
                    </a:ext>
                  </a:extLst>
                </a:gridCol>
                <a:gridCol w="5874328">
                  <a:extLst>
                    <a:ext uri="{9D8B030D-6E8A-4147-A177-3AD203B41FA5}">
                      <a16:colId xmlns:a16="http://schemas.microsoft.com/office/drawing/2014/main" val="2916367699"/>
                    </a:ext>
                  </a:extLst>
                </a:gridCol>
              </a:tblGrid>
              <a:tr h="370840">
                <a:tc>
                  <a:txBody>
                    <a:bodyPr/>
                    <a:lstStyle/>
                    <a:p>
                      <a:pPr algn="ctr"/>
                      <a:r>
                        <a:rPr lang="en-US" dirty="0"/>
                        <a:t>Independent Variable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Dependent Variable</a:t>
                      </a:r>
                    </a:p>
                  </a:txBody>
                  <a:tcPr/>
                </a:tc>
                <a:extLst>
                  <a:ext uri="{0D108BD9-81ED-4DB2-BD59-A6C34878D82A}">
                    <a16:rowId xmlns:a16="http://schemas.microsoft.com/office/drawing/2014/main" val="2682493557"/>
                  </a:ext>
                </a:extLst>
              </a:tr>
            </a:tbl>
          </a:graphicData>
        </a:graphic>
      </p:graphicFrame>
      <p:sp>
        <p:nvSpPr>
          <p:cNvPr id="5" name="Rectangle 4">
            <a:extLst>
              <a:ext uri="{FF2B5EF4-FFF2-40B4-BE49-F238E27FC236}">
                <a16:creationId xmlns:a16="http://schemas.microsoft.com/office/drawing/2014/main" id="{E1A273DB-A623-F120-1A29-6E8FA54C4DEE}"/>
              </a:ext>
            </a:extLst>
          </p:cNvPr>
          <p:cNvSpPr/>
          <p:nvPr/>
        </p:nvSpPr>
        <p:spPr>
          <a:xfrm>
            <a:off x="316113" y="1494930"/>
            <a:ext cx="6803143" cy="94814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Socio-demographic characteristics:  </a:t>
            </a:r>
          </a:p>
          <a:p>
            <a:r>
              <a:rPr lang="en-US" dirty="0"/>
              <a:t>Age, Religion, Marital Status, Type of family, Size of family, Education, Occupation,  Monthly family income, Socioeconomic status</a:t>
            </a:r>
          </a:p>
        </p:txBody>
      </p:sp>
      <p:sp>
        <p:nvSpPr>
          <p:cNvPr id="7" name="Rectangle 6">
            <a:extLst>
              <a:ext uri="{FF2B5EF4-FFF2-40B4-BE49-F238E27FC236}">
                <a16:creationId xmlns:a16="http://schemas.microsoft.com/office/drawing/2014/main" id="{CF231FCA-93C2-ECA9-7CDF-C56FDFF0EFDC}"/>
              </a:ext>
            </a:extLst>
          </p:cNvPr>
          <p:cNvSpPr/>
          <p:nvPr/>
        </p:nvSpPr>
        <p:spPr>
          <a:xfrm>
            <a:off x="316113" y="3783772"/>
            <a:ext cx="6803142" cy="189347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Health care Seeking behavior</a:t>
            </a:r>
          </a:p>
          <a:p>
            <a:pPr algn="just"/>
            <a:r>
              <a:rPr lang="en-US" sz="2000" dirty="0"/>
              <a:t>Health seeking practice, Reason for not seeking healthcare, Place of consultation, Mode of transportation, Time taken reach of Facility, Service available at hospital, Monthly expenditure for treatment, Source of medicine, Decision maker in the family, Biggest Concern about health.</a:t>
            </a:r>
          </a:p>
        </p:txBody>
      </p:sp>
      <p:sp>
        <p:nvSpPr>
          <p:cNvPr id="8" name="Content Placeholder 7">
            <a:extLst>
              <a:ext uri="{FF2B5EF4-FFF2-40B4-BE49-F238E27FC236}">
                <a16:creationId xmlns:a16="http://schemas.microsoft.com/office/drawing/2014/main" id="{80AE4FC7-818D-3FD6-0CC5-EE84FC5C70AA}"/>
              </a:ext>
            </a:extLst>
          </p:cNvPr>
          <p:cNvSpPr>
            <a:spLocks noGrp="1"/>
          </p:cNvSpPr>
          <p:nvPr>
            <p:ph idx="1"/>
          </p:nvPr>
        </p:nvSpPr>
        <p:spPr>
          <a:xfrm>
            <a:off x="316112" y="2587829"/>
            <a:ext cx="6803143" cy="107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0" indent="0">
              <a:buNone/>
            </a:pPr>
            <a:r>
              <a:rPr lang="en-US" sz="2000" b="1" dirty="0"/>
              <a:t>Health &amp; Menstrual Characteristics: </a:t>
            </a:r>
          </a:p>
          <a:p>
            <a:pPr marL="0" indent="0">
              <a:buNone/>
            </a:pPr>
            <a:r>
              <a:rPr lang="en-US" sz="2000" dirty="0"/>
              <a:t>Onset of menstruation, Marital age, Number of child, Period of menstrual termination, NCD Condition. </a:t>
            </a:r>
          </a:p>
        </p:txBody>
      </p:sp>
      <p:sp>
        <p:nvSpPr>
          <p:cNvPr id="9" name="Oval 8">
            <a:extLst>
              <a:ext uri="{FF2B5EF4-FFF2-40B4-BE49-F238E27FC236}">
                <a16:creationId xmlns:a16="http://schemas.microsoft.com/office/drawing/2014/main" id="{1030E281-7EC2-A235-57BF-3736217C507F}"/>
              </a:ext>
            </a:extLst>
          </p:cNvPr>
          <p:cNvSpPr/>
          <p:nvPr/>
        </p:nvSpPr>
        <p:spPr>
          <a:xfrm>
            <a:off x="9353006" y="2538851"/>
            <a:ext cx="2560320" cy="286897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t>Depression</a:t>
            </a:r>
          </a:p>
          <a:p>
            <a:pPr algn="ctr"/>
            <a:r>
              <a:rPr lang="en-US" sz="1600" dirty="0"/>
              <a:t>Normal</a:t>
            </a:r>
          </a:p>
          <a:p>
            <a:pPr algn="ctr"/>
            <a:r>
              <a:rPr lang="en-US" sz="1600" dirty="0"/>
              <a:t>Mild</a:t>
            </a:r>
          </a:p>
          <a:p>
            <a:pPr algn="ctr"/>
            <a:r>
              <a:rPr lang="en-US" sz="1600" dirty="0"/>
              <a:t>Moderate</a:t>
            </a:r>
          </a:p>
          <a:p>
            <a:pPr algn="ctr"/>
            <a:r>
              <a:rPr lang="en-US" sz="1600" dirty="0"/>
              <a:t>Moderately Severe</a:t>
            </a:r>
          </a:p>
          <a:p>
            <a:pPr algn="ctr"/>
            <a:r>
              <a:rPr lang="en-US" sz="1600" dirty="0"/>
              <a:t>Severe</a:t>
            </a:r>
          </a:p>
        </p:txBody>
      </p:sp>
      <p:cxnSp>
        <p:nvCxnSpPr>
          <p:cNvPr id="10" name="Straight Arrow Connector 9">
            <a:extLst>
              <a:ext uri="{FF2B5EF4-FFF2-40B4-BE49-F238E27FC236}">
                <a16:creationId xmlns:a16="http://schemas.microsoft.com/office/drawing/2014/main" id="{EB1502DF-9148-DA0C-5AA3-FBC0A6B90FA2}"/>
              </a:ext>
            </a:extLst>
          </p:cNvPr>
          <p:cNvCxnSpPr>
            <a:stCxn id="5" idx="3"/>
          </p:cNvCxnSpPr>
          <p:nvPr/>
        </p:nvCxnSpPr>
        <p:spPr>
          <a:xfrm>
            <a:off x="7119256" y="1969000"/>
            <a:ext cx="2338253" cy="1362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2A3B316-F60B-F887-D9E3-45DDC5CC6726}"/>
              </a:ext>
            </a:extLst>
          </p:cNvPr>
          <p:cNvCxnSpPr>
            <a:stCxn id="8" idx="3"/>
          </p:cNvCxnSpPr>
          <p:nvPr/>
        </p:nvCxnSpPr>
        <p:spPr>
          <a:xfrm>
            <a:off x="7119255" y="3126429"/>
            <a:ext cx="2233750" cy="53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2758402-AAAD-4375-879E-456B2CD40929}"/>
              </a:ext>
            </a:extLst>
          </p:cNvPr>
          <p:cNvCxnSpPr>
            <a:stCxn id="7" idx="3"/>
          </p:cNvCxnSpPr>
          <p:nvPr/>
        </p:nvCxnSpPr>
        <p:spPr>
          <a:xfrm flipV="1">
            <a:off x="7119255" y="4195631"/>
            <a:ext cx="2233750" cy="5348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x-none" dirty="0"/>
              <a:t>	Research methodology</a:t>
            </a:r>
          </a:p>
        </p:txBody>
      </p:sp>
      <p:sp>
        <p:nvSpPr>
          <p:cNvPr id="4" name="Content Placeholder 2">
            <a:extLst>
              <a:ext uri="{FF2B5EF4-FFF2-40B4-BE49-F238E27FC236}">
                <a16:creationId xmlns:a16="http://schemas.microsoft.com/office/drawing/2014/main" id="{ADC711A5-51D2-9D82-2F40-6BBDE6EE955F}"/>
              </a:ext>
            </a:extLst>
          </p:cNvPr>
          <p:cNvSpPr txBox="1">
            <a:spLocks/>
          </p:cNvSpPr>
          <p:nvPr/>
        </p:nvSpPr>
        <p:spPr>
          <a:xfrm>
            <a:off x="642256" y="1305433"/>
            <a:ext cx="10600765" cy="43769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sz="2400" b="1" dirty="0">
                <a:latin typeface="Cambria" panose="02040503050406030204" pitchFamily="18" charset="0"/>
                <a:ea typeface="Cambria" panose="02040503050406030204" pitchFamily="18" charset="0"/>
              </a:rPr>
              <a:t>Study Design: </a:t>
            </a:r>
            <a:r>
              <a:rPr lang="en-US" sz="2400" dirty="0">
                <a:latin typeface="Cambria" panose="02040503050406030204" pitchFamily="18" charset="0"/>
                <a:ea typeface="Cambria" panose="02040503050406030204" pitchFamily="18" charset="0"/>
              </a:rPr>
              <a:t>The study will be a cross-sectional study.</a:t>
            </a:r>
          </a:p>
          <a:p>
            <a:pPr>
              <a:buFont typeface="Wingdings" panose="05000000000000000000" pitchFamily="2" charset="2"/>
              <a:buChar char="q"/>
            </a:pPr>
            <a:endParaRPr lang="en-US" sz="2400" dirty="0">
              <a:latin typeface="Cambria" panose="02040503050406030204" pitchFamily="18" charset="0"/>
              <a:ea typeface="Cambria" panose="02040503050406030204" pitchFamily="18" charset="0"/>
            </a:endParaRPr>
          </a:p>
          <a:p>
            <a:pPr algn="just">
              <a:buFont typeface="Wingdings" panose="05000000000000000000" pitchFamily="2" charset="2"/>
              <a:buChar char="q"/>
            </a:pPr>
            <a:r>
              <a:rPr lang="en-US" sz="2400" b="1" dirty="0">
                <a:latin typeface="Cambria" panose="02040503050406030204" pitchFamily="18" charset="0"/>
                <a:ea typeface="Cambria" panose="02040503050406030204" pitchFamily="18" charset="0"/>
              </a:rPr>
              <a:t>Target Population &amp; Sample Population: </a:t>
            </a:r>
            <a:r>
              <a:rPr lang="en-US" sz="2400" dirty="0">
                <a:latin typeface="Cambria" panose="02040503050406030204" pitchFamily="18" charset="0"/>
                <a:ea typeface="Cambria" panose="02040503050406030204" pitchFamily="18" charset="0"/>
              </a:rPr>
              <a:t>Post menopausal women in 2 district at </a:t>
            </a:r>
            <a:r>
              <a:rPr lang="en-US" sz="2400" dirty="0" err="1">
                <a:latin typeface="Cambria" panose="02040503050406030204" pitchFamily="18" charset="0"/>
                <a:ea typeface="Cambria" panose="02040503050406030204" pitchFamily="18" charset="0"/>
              </a:rPr>
              <a:t>Bogura</a:t>
            </a:r>
            <a:r>
              <a:rPr lang="en-US" sz="2400" dirty="0">
                <a:latin typeface="Cambria" panose="02040503050406030204" pitchFamily="18" charset="0"/>
                <a:ea typeface="Cambria" panose="02040503050406030204" pitchFamily="18" charset="0"/>
              </a:rPr>
              <a:t> and  Cox’s Bazar, Bangladesh will be the study population. Postmenopausal women (at least one year passed from their last menstruation) with 40 - 65 years old will be the sample population.</a:t>
            </a:r>
          </a:p>
          <a:p>
            <a:pPr>
              <a:buFont typeface="Wingdings" panose="05000000000000000000" pitchFamily="2" charset="2"/>
              <a:buChar char="q"/>
            </a:pPr>
            <a:endParaRPr lang="en-US" sz="2400" b="1"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sz="2400" b="1" dirty="0">
                <a:latin typeface="Cambria" panose="02040503050406030204" pitchFamily="18" charset="0"/>
                <a:ea typeface="Cambria" panose="02040503050406030204" pitchFamily="18" charset="0"/>
              </a:rPr>
              <a:t>Study Site &amp; Area: </a:t>
            </a:r>
            <a:r>
              <a:rPr lang="en-US" sz="2400" dirty="0">
                <a:latin typeface="Cambria" panose="02040503050406030204" pitchFamily="18" charset="0"/>
                <a:ea typeface="Cambria" panose="02040503050406030204" pitchFamily="18" charset="0"/>
              </a:rPr>
              <a:t>The study will be conducted in the </a:t>
            </a:r>
            <a:r>
              <a:rPr lang="en-US" sz="2400" dirty="0" err="1">
                <a:latin typeface="Cambria" panose="02040503050406030204" pitchFamily="18" charset="0"/>
                <a:ea typeface="Cambria" panose="02040503050406030204" pitchFamily="18" charset="0"/>
              </a:rPr>
              <a:t>Bogura</a:t>
            </a:r>
            <a:r>
              <a:rPr lang="en-US" sz="2400" dirty="0">
                <a:latin typeface="Cambria" panose="02040503050406030204" pitchFamily="18" charset="0"/>
                <a:ea typeface="Cambria" panose="02040503050406030204" pitchFamily="18" charset="0"/>
              </a:rPr>
              <a:t> and Cox’s Bazar District.</a:t>
            </a:r>
          </a:p>
          <a:p>
            <a:pPr>
              <a:buFont typeface="Wingdings" panose="05000000000000000000" pitchFamily="2" charset="2"/>
              <a:buChar char="q"/>
            </a:pPr>
            <a:endParaRPr lang="en-US" sz="2400"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Study Period: </a:t>
            </a:r>
            <a:r>
              <a:rPr lang="en-US" sz="2400" dirty="0">
                <a:latin typeface="Cambria" panose="02040503050406030204" pitchFamily="18" charset="0"/>
                <a:ea typeface="Cambria" panose="02040503050406030204" pitchFamily="18" charset="0"/>
              </a:rPr>
              <a:t>The will be initiated in the field from June 2024 and intend to be completed before September 2024. </a:t>
            </a:r>
            <a:endParaRPr lang="x-none"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2815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x-none" dirty="0"/>
              <a:t>	Research methodology (cont.)</a:t>
            </a:r>
          </a:p>
        </p:txBody>
      </p:sp>
      <p:sp>
        <p:nvSpPr>
          <p:cNvPr id="4" name="Content Placeholder 2">
            <a:extLst>
              <a:ext uri="{FF2B5EF4-FFF2-40B4-BE49-F238E27FC236}">
                <a16:creationId xmlns:a16="http://schemas.microsoft.com/office/drawing/2014/main" id="{ADC711A5-51D2-9D82-2F40-6BBDE6EE955F}"/>
              </a:ext>
            </a:extLst>
          </p:cNvPr>
          <p:cNvSpPr txBox="1">
            <a:spLocks/>
          </p:cNvSpPr>
          <p:nvPr/>
        </p:nvSpPr>
        <p:spPr>
          <a:xfrm>
            <a:off x="1032818" y="1251194"/>
            <a:ext cx="10515600" cy="46245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Cambria" panose="02040503050406030204" pitchFamily="18" charset="0"/>
                <a:ea typeface="Cambria" panose="02040503050406030204" pitchFamily="18" charset="0"/>
              </a:rPr>
              <a:t>Inclusion Criteria: </a:t>
            </a:r>
          </a:p>
          <a:p>
            <a:pPr marL="342900" indent="-342900">
              <a:buFont typeface="Wingdings" panose="05000000000000000000" pitchFamily="2" charset="2"/>
              <a:buChar char="q"/>
            </a:pPr>
            <a:r>
              <a:rPr lang="en-US" dirty="0">
                <a:latin typeface="Cambria" panose="02040503050406030204" pitchFamily="18" charset="0"/>
                <a:ea typeface="Cambria" panose="02040503050406030204" pitchFamily="18" charset="0"/>
              </a:rPr>
              <a:t>Postmenopausal women (at least one year passed from their last menstruation) with 40 - 65 years old.</a:t>
            </a:r>
          </a:p>
          <a:p>
            <a:pPr marL="342900" indent="-342900">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q"/>
            </a:pPr>
            <a:r>
              <a:rPr lang="en-US" b="1" dirty="0">
                <a:latin typeface="Cambria" panose="02040503050406030204" pitchFamily="18" charset="0"/>
                <a:ea typeface="Cambria" panose="02040503050406030204" pitchFamily="18" charset="0"/>
              </a:rPr>
              <a:t>Exclusion criteria: </a:t>
            </a:r>
            <a:r>
              <a:rPr lang="en-US" dirty="0">
                <a:latin typeface="Cambria" panose="02040503050406030204" pitchFamily="18" charset="0"/>
                <a:ea typeface="Cambria" panose="02040503050406030204" pitchFamily="18" charset="0"/>
              </a:rPr>
              <a:t>Unknown menopausal status or to missed periods for reasons other than menopause or hysterectomy (pregnancy in the last year, intra-uterine device, chemotherapy, strenuous exercise, anorexia, or other medical condition that resulted in lack of a menstrual period)</a:t>
            </a:r>
            <a:endParaRPr lang="en-US" sz="32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q"/>
            </a:pPr>
            <a:endParaRPr lang="en-US" b="1" dirty="0">
              <a:latin typeface="Cambria" panose="02040503050406030204" pitchFamily="18" charset="0"/>
              <a:ea typeface="Cambria" panose="02040503050406030204" pitchFamily="18" charset="0"/>
            </a:endParaRPr>
          </a:p>
          <a:p>
            <a:pPr marL="0" indent="0">
              <a:buFont typeface="Arial" panose="020B0604020202020204" pitchFamily="34" charset="0"/>
              <a:buNone/>
            </a:pPr>
            <a:endParaRPr lang="x-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7584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TotalTime>
  <Words>1188</Words>
  <Application>Microsoft Office PowerPoint</Application>
  <PresentationFormat>Widescreen</PresentationFormat>
  <Paragraphs>108</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vt:lpstr>
      <vt:lpstr>Cambria Math</vt:lpstr>
      <vt:lpstr>Times New Roman</vt:lpstr>
      <vt:lpstr>Wingdings</vt:lpstr>
      <vt:lpstr>Office Theme</vt:lpstr>
      <vt:lpstr>Title of Study  Healthcare seeking behavior and correlation with depression among Post-menopausal woman in Bangladesh: A cross-sectional study </vt:lpstr>
      <vt:lpstr> Introduction</vt:lpstr>
      <vt:lpstr> Justification of the study</vt:lpstr>
      <vt:lpstr>Justification of the study</vt:lpstr>
      <vt:lpstr> Research question</vt:lpstr>
      <vt:lpstr> Objectives</vt:lpstr>
      <vt:lpstr> Conceptual framework</vt:lpstr>
      <vt:lpstr> Research methodology</vt:lpstr>
      <vt:lpstr> Research methodology (cont.)</vt:lpstr>
      <vt:lpstr> Research methodology (cont.)</vt:lpstr>
      <vt:lpstr> Research methodology (cont.)</vt:lpstr>
      <vt:lpstr> Research methodology (cont.)</vt:lpstr>
      <vt:lpstr> Research methodology (cont.)</vt:lpstr>
      <vt:lpstr> Research methodology (cont.)</vt:lpstr>
      <vt:lpstr> 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Zeeba Zahra Sultana</dc:creator>
  <cp:lastModifiedBy>Md. Mukul Hossain</cp:lastModifiedBy>
  <cp:revision>73</cp:revision>
  <dcterms:created xsi:type="dcterms:W3CDTF">2023-12-12T00:59:21Z</dcterms:created>
  <dcterms:modified xsi:type="dcterms:W3CDTF">2024-06-07T05:39:54Z</dcterms:modified>
</cp:coreProperties>
</file>