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p:cViewPr varScale="1">
        <p:scale>
          <a:sx n="42" d="100"/>
          <a:sy n="42" d="100"/>
        </p:scale>
        <p:origin x="60"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312-0DE0-8D19-1445-7FA2C434EE80}"/>
              </a:ext>
            </a:extLst>
          </p:cNvPr>
          <p:cNvSpPr>
            <a:spLocks noGrp="1"/>
          </p:cNvSpPr>
          <p:nvPr>
            <p:ph type="ctrTitle" hasCustomPrompt="1"/>
          </p:nvPr>
        </p:nvSpPr>
        <p:spPr>
          <a:xfrm>
            <a:off x="1524000" y="1991523"/>
            <a:ext cx="9144000" cy="2240947"/>
          </a:xfrm>
        </p:spPr>
        <p:txBody>
          <a:bodyPr anchor="t">
            <a:normAutofit/>
          </a:bodyPr>
          <a:lstStyle>
            <a:lvl1pPr algn="ctr">
              <a:defRPr sz="4400" b="1">
                <a:solidFill>
                  <a:schemeClr val="accent1">
                    <a:lumMod val="75000"/>
                  </a:schemeClr>
                </a:solidFill>
                <a:latin typeface="Cambria" panose="02040503050406030204" pitchFamily="18" charset="0"/>
              </a:defRPr>
            </a:lvl1pPr>
          </a:lstStyle>
          <a:p>
            <a:r>
              <a:rPr lang="en-GB" dirty="0"/>
              <a:t>Title</a:t>
            </a:r>
            <a:endParaRPr lang="en-BD" dirty="0"/>
          </a:p>
        </p:txBody>
      </p:sp>
      <p:sp>
        <p:nvSpPr>
          <p:cNvPr id="3" name="Subtitle 2">
            <a:extLst>
              <a:ext uri="{FF2B5EF4-FFF2-40B4-BE49-F238E27FC236}">
                <a16:creationId xmlns:a16="http://schemas.microsoft.com/office/drawing/2014/main" id="{A88F4284-1295-BFD3-EFF2-AB2B356A0FAA}"/>
              </a:ext>
            </a:extLst>
          </p:cNvPr>
          <p:cNvSpPr>
            <a:spLocks noGrp="1"/>
          </p:cNvSpPr>
          <p:nvPr>
            <p:ph type="subTitle" idx="1" hasCustomPrompt="1"/>
          </p:nvPr>
        </p:nvSpPr>
        <p:spPr>
          <a:xfrm>
            <a:off x="1524000" y="5516899"/>
            <a:ext cx="9144000" cy="990600"/>
          </a:xfrm>
        </p:spPr>
        <p:txBody>
          <a:bodyPr/>
          <a:lstStyle>
            <a:lvl1pPr marL="0" indent="0" algn="ctr">
              <a:buNone/>
              <a:defRPr sz="2400" b="1">
                <a:solidFill>
                  <a:schemeClr val="tx1"/>
                </a:solidFill>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Name and ID of the Student</a:t>
            </a:r>
            <a:endParaRPr lang="en-BD" dirty="0"/>
          </a:p>
        </p:txBody>
      </p:sp>
      <p:pic>
        <p:nvPicPr>
          <p:cNvPr id="8" name="Graphic 7">
            <a:extLst>
              <a:ext uri="{FF2B5EF4-FFF2-40B4-BE49-F238E27FC236}">
                <a16:creationId xmlns:a16="http://schemas.microsoft.com/office/drawing/2014/main" id="{FD212E70-BA9A-8879-5349-86797376B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6076" y="99999"/>
            <a:ext cx="1399847" cy="1673891"/>
          </a:xfrm>
          <a:prstGeom prst="rect">
            <a:avLst/>
          </a:prstGeom>
        </p:spPr>
      </p:pic>
      <p:pic>
        <p:nvPicPr>
          <p:cNvPr id="5" name="Picture 4">
            <a:extLst>
              <a:ext uri="{FF2B5EF4-FFF2-40B4-BE49-F238E27FC236}">
                <a16:creationId xmlns:a16="http://schemas.microsoft.com/office/drawing/2014/main" id="{934B1719-18E6-9084-A8C0-B16836386CF5}"/>
              </a:ext>
            </a:extLst>
          </p:cNvPr>
          <p:cNvPicPr>
            <a:picLocks noChangeAspect="1"/>
          </p:cNvPicPr>
          <p:nvPr userDrawn="1"/>
        </p:nvPicPr>
        <p:blipFill>
          <a:blip r:embed="rId4"/>
          <a:stretch>
            <a:fillRect/>
          </a:stretch>
        </p:blipFill>
        <p:spPr>
          <a:xfrm>
            <a:off x="97168" y="5673020"/>
            <a:ext cx="1095528" cy="1095528"/>
          </a:xfrm>
          <a:prstGeom prst="rect">
            <a:avLst/>
          </a:prstGeom>
        </p:spPr>
      </p:pic>
    </p:spTree>
    <p:extLst>
      <p:ext uri="{BB962C8B-B14F-4D97-AF65-F5344CB8AC3E}">
        <p14:creationId xmlns:p14="http://schemas.microsoft.com/office/powerpoint/2010/main" val="27359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69C1-A543-6D7D-67F0-87912E5F6B5B}"/>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2E44869F-97C4-6DA9-45CF-B01263C416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4801AE42-E69C-7D86-6CAD-D8B881899B7F}"/>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5" name="Footer Placeholder 4">
            <a:extLst>
              <a:ext uri="{FF2B5EF4-FFF2-40B4-BE49-F238E27FC236}">
                <a16:creationId xmlns:a16="http://schemas.microsoft.com/office/drawing/2014/main" id="{95B6E143-FFE6-73D6-B689-27363B75D266}"/>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228C2921-2C4D-F662-D915-3AE4121DBE2F}"/>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230372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59593A-523E-2440-960B-7DE2FEE234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324B103B-35CF-D13F-7C16-122A3E5CA4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BB3E54F8-5E60-BFCE-F271-2164E947156F}"/>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5" name="Footer Placeholder 4">
            <a:extLst>
              <a:ext uri="{FF2B5EF4-FFF2-40B4-BE49-F238E27FC236}">
                <a16:creationId xmlns:a16="http://schemas.microsoft.com/office/drawing/2014/main" id="{85D7FFC6-4C53-ECAA-6A95-17015E09DA45}"/>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B295E775-F342-4640-3666-B1424C9AC3F0}"/>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230292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895B-518D-BC7A-D1B7-C50507F164C5}"/>
              </a:ext>
            </a:extLst>
          </p:cNvPr>
          <p:cNvSpPr>
            <a:spLocks noGrp="1"/>
          </p:cNvSpPr>
          <p:nvPr>
            <p:ph type="title"/>
          </p:nvPr>
        </p:nvSpPr>
        <p:spPr>
          <a:xfrm>
            <a:off x="0" y="-13236"/>
            <a:ext cx="12192000" cy="1066575"/>
          </a:xfrm>
          <a:solidFill>
            <a:schemeClr val="accent1">
              <a:lumMod val="50000"/>
            </a:schemeClr>
          </a:solidFill>
        </p:spPr>
        <p:txBody>
          <a:bodyPr>
            <a:normAutofit/>
          </a:bodyPr>
          <a:lstStyle>
            <a:lvl1pPr>
              <a:defRPr sz="4000" b="1">
                <a:solidFill>
                  <a:schemeClr val="bg1"/>
                </a:solidFill>
                <a:latin typeface="Cambria" panose="02040503050406030204" pitchFamily="18" charset="0"/>
              </a:defRPr>
            </a:lvl1pPr>
          </a:lstStyle>
          <a:p>
            <a:endParaRPr lang="en-BD" dirty="0"/>
          </a:p>
        </p:txBody>
      </p:sp>
      <p:sp>
        <p:nvSpPr>
          <p:cNvPr id="3" name="Content Placeholder 2">
            <a:extLst>
              <a:ext uri="{FF2B5EF4-FFF2-40B4-BE49-F238E27FC236}">
                <a16:creationId xmlns:a16="http://schemas.microsoft.com/office/drawing/2014/main" id="{039D1AEC-C820-C4E4-512E-E78C846AFD31}"/>
              </a:ext>
            </a:extLst>
          </p:cNvPr>
          <p:cNvSpPr>
            <a:spLocks noGrp="1"/>
          </p:cNvSpPr>
          <p:nvPr>
            <p:ph idx="1"/>
          </p:nvPr>
        </p:nvSpPr>
        <p:spPr>
          <a:xfrm>
            <a:off x="838200" y="1439917"/>
            <a:ext cx="10515600" cy="46245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pic>
        <p:nvPicPr>
          <p:cNvPr id="10" name="Graphic 9">
            <a:extLst>
              <a:ext uri="{FF2B5EF4-FFF2-40B4-BE49-F238E27FC236}">
                <a16:creationId xmlns:a16="http://schemas.microsoft.com/office/drawing/2014/main" id="{A956A445-A33D-016C-B875-94F9FB36C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04028" y="5840378"/>
            <a:ext cx="606972" cy="725797"/>
          </a:xfrm>
          <a:prstGeom prst="rect">
            <a:avLst/>
          </a:prstGeom>
        </p:spPr>
      </p:pic>
      <p:pic>
        <p:nvPicPr>
          <p:cNvPr id="5" name="Picture 4">
            <a:extLst>
              <a:ext uri="{FF2B5EF4-FFF2-40B4-BE49-F238E27FC236}">
                <a16:creationId xmlns:a16="http://schemas.microsoft.com/office/drawing/2014/main" id="{3C40C472-AE3F-45DB-DB7A-D65E3CFF51CB}"/>
              </a:ext>
            </a:extLst>
          </p:cNvPr>
          <p:cNvPicPr>
            <a:picLocks noChangeAspect="1"/>
          </p:cNvPicPr>
          <p:nvPr userDrawn="1"/>
        </p:nvPicPr>
        <p:blipFill>
          <a:blip r:embed="rId4"/>
          <a:stretch>
            <a:fillRect/>
          </a:stretch>
        </p:blipFill>
        <p:spPr>
          <a:xfrm>
            <a:off x="381000" y="5840378"/>
            <a:ext cx="666439" cy="666439"/>
          </a:xfrm>
          <a:prstGeom prst="rect">
            <a:avLst/>
          </a:prstGeom>
        </p:spPr>
      </p:pic>
    </p:spTree>
    <p:extLst>
      <p:ext uri="{BB962C8B-B14F-4D97-AF65-F5344CB8AC3E}">
        <p14:creationId xmlns:p14="http://schemas.microsoft.com/office/powerpoint/2010/main" val="33132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25C6-04A2-A3D9-4799-3674D7B4C3B9}"/>
              </a:ext>
            </a:extLst>
          </p:cNvPr>
          <p:cNvSpPr>
            <a:spLocks noGrp="1"/>
          </p:cNvSpPr>
          <p:nvPr>
            <p:ph type="title" hasCustomPrompt="1"/>
          </p:nvPr>
        </p:nvSpPr>
        <p:spPr>
          <a:xfrm>
            <a:off x="0" y="3097431"/>
            <a:ext cx="12192000" cy="663137"/>
          </a:xfrm>
          <a:solidFill>
            <a:schemeClr val="accent1">
              <a:lumMod val="50000"/>
            </a:schemeClr>
          </a:solidFill>
        </p:spPr>
        <p:txBody>
          <a:bodyPr anchor="ctr">
            <a:normAutofit/>
          </a:bodyPr>
          <a:lstStyle>
            <a:lvl1pPr algn="ctr">
              <a:defRPr sz="4500" b="1">
                <a:solidFill>
                  <a:schemeClr val="bg1"/>
                </a:solidFill>
                <a:latin typeface="Cambria" panose="02040503050406030204" pitchFamily="18" charset="0"/>
              </a:defRPr>
            </a:lvl1pPr>
          </a:lstStyle>
          <a:p>
            <a:r>
              <a:rPr lang="en-GB" dirty="0"/>
              <a:t>Thank You</a:t>
            </a:r>
            <a:endParaRPr lang="en-BD" dirty="0"/>
          </a:p>
        </p:txBody>
      </p:sp>
    </p:spTree>
    <p:extLst>
      <p:ext uri="{BB962C8B-B14F-4D97-AF65-F5344CB8AC3E}">
        <p14:creationId xmlns:p14="http://schemas.microsoft.com/office/powerpoint/2010/main" val="163852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ABBF-1599-9BCF-21BD-7121F6F6EA35}"/>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A26D0335-D7F6-CD90-FDD0-8C2BF19F73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6C87657E-9360-840A-93B9-D89B4BFC87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50446E8D-582B-2D03-F7BC-99485DFD74E6}"/>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6" name="Footer Placeholder 5">
            <a:extLst>
              <a:ext uri="{FF2B5EF4-FFF2-40B4-BE49-F238E27FC236}">
                <a16:creationId xmlns:a16="http://schemas.microsoft.com/office/drawing/2014/main" id="{BEA267D9-2849-7388-81BA-4CB8BED57FE0}"/>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7026DC5F-DBFA-A32F-D6DA-17D0C49FBE44}"/>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107851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2479-790A-4EA3-DC82-EC5642739D7E}"/>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66C58645-5A26-A1AD-AC12-0F78ADD7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CF1C2DB-B09F-CED8-D477-AF44BB2FA97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D2686A1B-D94E-29FF-D382-966AEEE6D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A229E54-561A-B995-99A9-C37C14256CD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8F8FA77D-90EC-1982-C7CD-6F67DB2FB2A2}"/>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8" name="Footer Placeholder 7">
            <a:extLst>
              <a:ext uri="{FF2B5EF4-FFF2-40B4-BE49-F238E27FC236}">
                <a16:creationId xmlns:a16="http://schemas.microsoft.com/office/drawing/2014/main" id="{DAA81B17-A57E-7BB8-D256-B7580CAA00B1}"/>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5283D60D-4E93-2960-2C2D-52005F17F705}"/>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368638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1405-55E3-C073-DF27-59948A575744}"/>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5E970B91-D386-EA5B-A91B-E953D7B88E8C}"/>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4" name="Footer Placeholder 3">
            <a:extLst>
              <a:ext uri="{FF2B5EF4-FFF2-40B4-BE49-F238E27FC236}">
                <a16:creationId xmlns:a16="http://schemas.microsoft.com/office/drawing/2014/main" id="{3B660926-8A4C-1202-E11F-D23FD11A3423}"/>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1ED2522B-EE91-0E91-2103-B7865304C560}"/>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182314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87AEA-B283-3DCB-1EF4-ACE25B8FCAB1}"/>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3" name="Footer Placeholder 2">
            <a:extLst>
              <a:ext uri="{FF2B5EF4-FFF2-40B4-BE49-F238E27FC236}">
                <a16:creationId xmlns:a16="http://schemas.microsoft.com/office/drawing/2014/main" id="{11F48C3B-7459-B313-13F5-4DAECFB53C1B}"/>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8955FF6F-4AAE-53ED-A32B-523C265FC402}"/>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35122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92AA-FF4C-395E-D381-9A6DC83F20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7D6347BF-8392-9A26-0C47-FC12CD01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C7F93D9E-567C-D2D4-5EE4-CB257E37B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7F66E6-D48F-10B8-3CA9-681661D6C99A}"/>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6" name="Footer Placeholder 5">
            <a:extLst>
              <a:ext uri="{FF2B5EF4-FFF2-40B4-BE49-F238E27FC236}">
                <a16:creationId xmlns:a16="http://schemas.microsoft.com/office/drawing/2014/main" id="{519139D9-1D20-218C-86CC-73DC0F17DF11}"/>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E1C74715-F5A0-BA54-72E5-5E5A76BE62EB}"/>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249084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5C84-DC17-65E2-1B9E-5CAF7976EB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C60C6844-541B-8F32-6034-694796083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3D988F70-16E1-3992-E351-0A58529AB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6F32CB-3A76-EEFB-CDDB-B621A69C6890}"/>
              </a:ext>
            </a:extLst>
          </p:cNvPr>
          <p:cNvSpPr>
            <a:spLocks noGrp="1"/>
          </p:cNvSpPr>
          <p:nvPr>
            <p:ph type="dt" sz="half" idx="10"/>
          </p:nvPr>
        </p:nvSpPr>
        <p:spPr/>
        <p:txBody>
          <a:bodyPr/>
          <a:lstStyle/>
          <a:p>
            <a:fld id="{60A00A32-339C-1D47-AAB6-AD21E256005B}" type="datetimeFigureOut">
              <a:rPr lang="en-BD" smtClean="0"/>
              <a:t>09/27/2024</a:t>
            </a:fld>
            <a:endParaRPr lang="en-BD"/>
          </a:p>
        </p:txBody>
      </p:sp>
      <p:sp>
        <p:nvSpPr>
          <p:cNvPr id="6" name="Footer Placeholder 5">
            <a:extLst>
              <a:ext uri="{FF2B5EF4-FFF2-40B4-BE49-F238E27FC236}">
                <a16:creationId xmlns:a16="http://schemas.microsoft.com/office/drawing/2014/main" id="{5527A375-40DA-3123-4B0B-4C63D17095D3}"/>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75E5C059-182F-9EE8-26BE-47B387EEF8B7}"/>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42036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6C099-2696-E267-EE64-CFB752D43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BCFF76AB-D0E4-2786-EA7B-D24601925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C0DC3A51-2838-F466-D087-1ECF83305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00A32-339C-1D47-AAB6-AD21E256005B}" type="datetimeFigureOut">
              <a:rPr lang="en-BD" smtClean="0"/>
              <a:t>09/27/2024</a:t>
            </a:fld>
            <a:endParaRPr lang="en-BD"/>
          </a:p>
        </p:txBody>
      </p:sp>
      <p:sp>
        <p:nvSpPr>
          <p:cNvPr id="5" name="Footer Placeholder 4">
            <a:extLst>
              <a:ext uri="{FF2B5EF4-FFF2-40B4-BE49-F238E27FC236}">
                <a16:creationId xmlns:a16="http://schemas.microsoft.com/office/drawing/2014/main" id="{FCF945D7-D778-5A71-51B9-2B37E1E40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91F6E0F5-62B2-2C83-A4AF-FF49639DD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C236C-3C41-124B-9E05-A0368D55E268}" type="slidenum">
              <a:rPr lang="en-BD" smtClean="0"/>
              <a:t>‹#›</a:t>
            </a:fld>
            <a:endParaRPr lang="en-BD"/>
          </a:p>
        </p:txBody>
      </p:sp>
    </p:spTree>
    <p:extLst>
      <p:ext uri="{BB962C8B-B14F-4D97-AF65-F5344CB8AC3E}">
        <p14:creationId xmlns:p14="http://schemas.microsoft.com/office/powerpoint/2010/main" val="300359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2714-F447-DBA2-13D3-CA7816A05E74}"/>
              </a:ext>
            </a:extLst>
          </p:cNvPr>
          <p:cNvSpPr>
            <a:spLocks noGrp="1"/>
          </p:cNvSpPr>
          <p:nvPr>
            <p:ph type="ctrTitle"/>
          </p:nvPr>
        </p:nvSpPr>
        <p:spPr>
          <a:xfrm>
            <a:off x="803910" y="1991523"/>
            <a:ext cx="10584180" cy="2240947"/>
          </a:xfrm>
        </p:spPr>
        <p:txBody>
          <a:bodyPr>
            <a:normAutofit fontScale="90000"/>
          </a:bodyPr>
          <a:lstStyle/>
          <a:p>
            <a:r>
              <a:rPr lang="en-US" dirty="0"/>
              <a:t>Functional disabilities and its association with modern family planning methods among women of reproductive age group in Bangladesh: A secondary analysis</a:t>
            </a:r>
            <a:endParaRPr lang="en-BD" dirty="0"/>
          </a:p>
        </p:txBody>
      </p:sp>
      <p:sp>
        <p:nvSpPr>
          <p:cNvPr id="3" name="Subtitle 2">
            <a:extLst>
              <a:ext uri="{FF2B5EF4-FFF2-40B4-BE49-F238E27FC236}">
                <a16:creationId xmlns:a16="http://schemas.microsoft.com/office/drawing/2014/main" id="{BE44F8E3-B97A-E0D8-1590-29D7268DDA4A}"/>
              </a:ext>
            </a:extLst>
          </p:cNvPr>
          <p:cNvSpPr>
            <a:spLocks noGrp="1"/>
          </p:cNvSpPr>
          <p:nvPr>
            <p:ph type="subTitle" idx="1"/>
          </p:nvPr>
        </p:nvSpPr>
        <p:spPr/>
        <p:txBody>
          <a:bodyPr/>
          <a:lstStyle/>
          <a:p>
            <a:r>
              <a:rPr lang="en-BD" dirty="0"/>
              <a:t>Dr Md Saifullah</a:t>
            </a:r>
          </a:p>
          <a:p>
            <a:r>
              <a:rPr lang="en-BD" dirty="0"/>
              <a:t>ID#  183-5091-080</a:t>
            </a:r>
          </a:p>
          <a:p>
            <a:endParaRPr lang="en-BD" dirty="0"/>
          </a:p>
        </p:txBody>
      </p:sp>
    </p:spTree>
    <p:extLst>
      <p:ext uri="{BB962C8B-B14F-4D97-AF65-F5344CB8AC3E}">
        <p14:creationId xmlns:p14="http://schemas.microsoft.com/office/powerpoint/2010/main" val="11303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 (cont.)</a:t>
            </a:r>
          </a:p>
        </p:txBody>
      </p:sp>
      <p:sp>
        <p:nvSpPr>
          <p:cNvPr id="3" name="Content Placeholder 2">
            <a:extLst>
              <a:ext uri="{FF2B5EF4-FFF2-40B4-BE49-F238E27FC236}">
                <a16:creationId xmlns:a16="http://schemas.microsoft.com/office/drawing/2014/main" id="{ADC711A5-51D2-9D82-2F40-6BBDE6EE955F}"/>
              </a:ext>
            </a:extLst>
          </p:cNvPr>
          <p:cNvSpPr>
            <a:spLocks noGrp="1"/>
          </p:cNvSpPr>
          <p:nvPr>
            <p:ph idx="1"/>
          </p:nvPr>
        </p:nvSpPr>
        <p:spPr/>
        <p:txBody>
          <a:bodyPr>
            <a:noAutofit/>
          </a:bodyPr>
          <a:lstStyle/>
          <a:p>
            <a:r>
              <a:rPr lang="en-US" sz="2200" dirty="0">
                <a:latin typeface="Cambria" panose="02040503050406030204" pitchFamily="18" charset="0"/>
              </a:rPr>
              <a:t>Data management and analysis plan</a:t>
            </a:r>
          </a:p>
          <a:p>
            <a:r>
              <a:rPr lang="en-US" sz="2200" dirty="0">
                <a:latin typeface="Cambria" panose="02040503050406030204" pitchFamily="18" charset="0"/>
              </a:rPr>
              <a:t>Data Preparation: Clean and preprocess the MICS data to ensure its suitability for analysis, including addressing missing values, outliers, and any other irregularities. </a:t>
            </a:r>
          </a:p>
          <a:p>
            <a:r>
              <a:rPr lang="en-US" sz="2200" dirty="0">
                <a:latin typeface="Cambria" panose="02040503050406030204" pitchFamily="18" charset="0"/>
              </a:rPr>
              <a:t>Summary Statistics: Compute descriptive statistics for the variables under examination, encompassing measures like mean, median, standard deviation, and frequency distributions. </a:t>
            </a:r>
          </a:p>
          <a:p>
            <a:r>
              <a:rPr lang="en-US" sz="2200" dirty="0">
                <a:latin typeface="Cambria" panose="02040503050406030204" pitchFamily="18" charset="0"/>
              </a:rPr>
              <a:t>Statistical Analysis: To explore hypotheses, apply inferential statistical tests. Potential procedures for testing logistic regression or chi-square to examine the relationship between education level and the use of modern family planning techniques. ANOVA or independent samples t-test could be used to evaluate how differently urban and rural populations use modern family planning methods. </a:t>
            </a:r>
          </a:p>
          <a:p>
            <a:r>
              <a:rPr lang="en-US" sz="2200" dirty="0">
                <a:latin typeface="Cambria" panose="02040503050406030204" pitchFamily="18" charset="0"/>
              </a:rPr>
              <a:t>Interpretation of Results: Confidence intervals, effect sizes, and p-values. </a:t>
            </a:r>
          </a:p>
          <a:p>
            <a:endParaRPr lang="en-US" sz="2200" dirty="0">
              <a:latin typeface="Cambria" panose="02040503050406030204" pitchFamily="18" charset="0"/>
            </a:endParaRPr>
          </a:p>
        </p:txBody>
      </p:sp>
    </p:spTree>
    <p:extLst>
      <p:ext uri="{BB962C8B-B14F-4D97-AF65-F5344CB8AC3E}">
        <p14:creationId xmlns:p14="http://schemas.microsoft.com/office/powerpoint/2010/main" val="262971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0BF0-1DB6-C2F4-A176-74FC827508C8}"/>
              </a:ext>
            </a:extLst>
          </p:cNvPr>
          <p:cNvSpPr>
            <a:spLocks noGrp="1"/>
          </p:cNvSpPr>
          <p:nvPr>
            <p:ph type="title"/>
          </p:nvPr>
        </p:nvSpPr>
        <p:spPr/>
        <p:txBody>
          <a:bodyPr/>
          <a:lstStyle/>
          <a:p>
            <a:r>
              <a:rPr lang="en-US" dirty="0"/>
              <a:t>	Timeline</a:t>
            </a:r>
            <a:endParaRPr lang="en-BD" dirty="0"/>
          </a:p>
        </p:txBody>
      </p:sp>
      <p:graphicFrame>
        <p:nvGraphicFramePr>
          <p:cNvPr id="4" name="Table 3">
            <a:extLst>
              <a:ext uri="{FF2B5EF4-FFF2-40B4-BE49-F238E27FC236}">
                <a16:creationId xmlns:a16="http://schemas.microsoft.com/office/drawing/2014/main" id="{55A0209E-C11D-2D42-88EC-A853984D2F5D}"/>
              </a:ext>
            </a:extLst>
          </p:cNvPr>
          <p:cNvGraphicFramePr>
            <a:graphicFrameLocks noGrp="1"/>
          </p:cNvGraphicFramePr>
          <p:nvPr>
            <p:extLst>
              <p:ext uri="{D42A27DB-BD31-4B8C-83A1-F6EECF244321}">
                <p14:modId xmlns:p14="http://schemas.microsoft.com/office/powerpoint/2010/main" val="3087150862"/>
              </p:ext>
            </p:extLst>
          </p:nvPr>
        </p:nvGraphicFramePr>
        <p:xfrm>
          <a:off x="1028700" y="1280160"/>
          <a:ext cx="10104119" cy="4647966"/>
        </p:xfrm>
        <a:graphic>
          <a:graphicData uri="http://schemas.openxmlformats.org/drawingml/2006/table">
            <a:tbl>
              <a:tblPr firstRow="1" firstCol="1" bandRow="1">
                <a:tableStyleId>{5C22544A-7EE6-4342-B048-85BDC9FD1C3A}</a:tableStyleId>
              </a:tblPr>
              <a:tblGrid>
                <a:gridCol w="2295567">
                  <a:extLst>
                    <a:ext uri="{9D8B030D-6E8A-4147-A177-3AD203B41FA5}">
                      <a16:colId xmlns:a16="http://schemas.microsoft.com/office/drawing/2014/main" val="1303753446"/>
                    </a:ext>
                  </a:extLst>
                </a:gridCol>
                <a:gridCol w="976069">
                  <a:extLst>
                    <a:ext uri="{9D8B030D-6E8A-4147-A177-3AD203B41FA5}">
                      <a16:colId xmlns:a16="http://schemas.microsoft.com/office/drawing/2014/main" val="2064237316"/>
                    </a:ext>
                  </a:extLst>
                </a:gridCol>
                <a:gridCol w="976069">
                  <a:extLst>
                    <a:ext uri="{9D8B030D-6E8A-4147-A177-3AD203B41FA5}">
                      <a16:colId xmlns:a16="http://schemas.microsoft.com/office/drawing/2014/main" val="2958435767"/>
                    </a:ext>
                  </a:extLst>
                </a:gridCol>
                <a:gridCol w="976069">
                  <a:extLst>
                    <a:ext uri="{9D8B030D-6E8A-4147-A177-3AD203B41FA5}">
                      <a16:colId xmlns:a16="http://schemas.microsoft.com/office/drawing/2014/main" val="4015834042"/>
                    </a:ext>
                  </a:extLst>
                </a:gridCol>
                <a:gridCol w="976069">
                  <a:extLst>
                    <a:ext uri="{9D8B030D-6E8A-4147-A177-3AD203B41FA5}">
                      <a16:colId xmlns:a16="http://schemas.microsoft.com/office/drawing/2014/main" val="1405858429"/>
                    </a:ext>
                  </a:extLst>
                </a:gridCol>
                <a:gridCol w="976069">
                  <a:extLst>
                    <a:ext uri="{9D8B030D-6E8A-4147-A177-3AD203B41FA5}">
                      <a16:colId xmlns:a16="http://schemas.microsoft.com/office/drawing/2014/main" val="2574171906"/>
                    </a:ext>
                  </a:extLst>
                </a:gridCol>
                <a:gridCol w="976069">
                  <a:extLst>
                    <a:ext uri="{9D8B030D-6E8A-4147-A177-3AD203B41FA5}">
                      <a16:colId xmlns:a16="http://schemas.microsoft.com/office/drawing/2014/main" val="223485477"/>
                    </a:ext>
                  </a:extLst>
                </a:gridCol>
                <a:gridCol w="976069">
                  <a:extLst>
                    <a:ext uri="{9D8B030D-6E8A-4147-A177-3AD203B41FA5}">
                      <a16:colId xmlns:a16="http://schemas.microsoft.com/office/drawing/2014/main" val="1466987691"/>
                    </a:ext>
                  </a:extLst>
                </a:gridCol>
                <a:gridCol w="976069">
                  <a:extLst>
                    <a:ext uri="{9D8B030D-6E8A-4147-A177-3AD203B41FA5}">
                      <a16:colId xmlns:a16="http://schemas.microsoft.com/office/drawing/2014/main" val="1981164162"/>
                    </a:ext>
                  </a:extLst>
                </a:gridCol>
              </a:tblGrid>
              <a:tr h="592046">
                <a:tc>
                  <a:txBody>
                    <a:bodyPr/>
                    <a:lstStyle/>
                    <a:p>
                      <a:pPr marL="0" marR="0" algn="ctr" fontAlgn="base">
                        <a:lnSpc>
                          <a:spcPct val="107000"/>
                        </a:lnSpc>
                        <a:spcBef>
                          <a:spcPts val="0"/>
                        </a:spcBef>
                        <a:spcAft>
                          <a:spcPts val="800"/>
                        </a:spcAft>
                      </a:pPr>
                      <a:r>
                        <a:rPr lang="en-US" sz="1800" dirty="0">
                          <a:effectLst/>
                        </a:rPr>
                        <a:t>Activities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May</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June</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July</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Aug</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Sep</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Oct</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Nov</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Dec</a:t>
                      </a:r>
                    </a:p>
                    <a:p>
                      <a:pPr marL="0" marR="0" algn="ctr" fontAlgn="base">
                        <a:lnSpc>
                          <a:spcPct val="107000"/>
                        </a:lnSpc>
                        <a:spcBef>
                          <a:spcPts val="0"/>
                        </a:spcBef>
                        <a:spcAft>
                          <a:spcPts val="800"/>
                        </a:spcAft>
                      </a:pPr>
                      <a:r>
                        <a:rPr lang="en-US" sz="1800">
                          <a:effectLst/>
                        </a:rPr>
                        <a:t>2024 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3078376556"/>
                  </a:ext>
                </a:extLst>
              </a:tr>
              <a:tr h="558827">
                <a:tc>
                  <a:txBody>
                    <a:bodyPr/>
                    <a:lstStyle/>
                    <a:p>
                      <a:pPr marL="0" marR="0" algn="ctr" fontAlgn="base">
                        <a:lnSpc>
                          <a:spcPct val="107000"/>
                        </a:lnSpc>
                        <a:spcBef>
                          <a:spcPts val="0"/>
                        </a:spcBef>
                        <a:spcAft>
                          <a:spcPts val="800"/>
                        </a:spcAft>
                      </a:pPr>
                      <a:r>
                        <a:rPr lang="en-US" sz="1800">
                          <a:effectLst/>
                        </a:rPr>
                        <a:t>Study Design</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solidFill>
                            <a:schemeClr val="tx1"/>
                          </a:solidFill>
                          <a:effectLst/>
                          <a:highlight>
                            <a:srgbClr val="000000"/>
                          </a:highlight>
                        </a:rPr>
                        <a:t> </a:t>
                      </a:r>
                      <a:endParaRPr lang="en-US" sz="1800" dirty="0">
                        <a:solidFill>
                          <a:schemeClr val="tx1"/>
                        </a:solidFill>
                        <a:effectLst/>
                        <a:highlight>
                          <a:srgbClr val="000000"/>
                        </a:highligh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solidFill>
                            <a:schemeClr val="tx1"/>
                          </a:solidFill>
                          <a:effectLst/>
                          <a:highlight>
                            <a:srgbClr val="000000"/>
                          </a:highlight>
                        </a:rPr>
                        <a:t> </a:t>
                      </a:r>
                      <a:endParaRPr lang="en-US" sz="1800" dirty="0">
                        <a:solidFill>
                          <a:schemeClr val="tx1"/>
                        </a:solidFill>
                        <a:effectLst/>
                        <a:highlight>
                          <a:srgbClr val="000000"/>
                        </a:highligh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solidFill>
                            <a:schemeClr val="tx1"/>
                          </a:solidFill>
                          <a:effectLst/>
                          <a:highlight>
                            <a:srgbClr val="000000"/>
                          </a:highlight>
                        </a:rPr>
                        <a:t> </a:t>
                      </a:r>
                      <a:endParaRPr lang="en-US" sz="1800" dirty="0">
                        <a:solidFill>
                          <a:schemeClr val="tx1"/>
                        </a:solidFill>
                        <a:effectLst/>
                        <a:highlight>
                          <a:srgbClr val="000000"/>
                        </a:highligh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547013694"/>
                  </a:ext>
                </a:extLst>
              </a:tr>
              <a:tr h="558827">
                <a:tc>
                  <a:txBody>
                    <a:bodyPr/>
                    <a:lstStyle/>
                    <a:p>
                      <a:pPr marL="0" marR="0" algn="ctr" fontAlgn="base">
                        <a:lnSpc>
                          <a:spcPct val="107000"/>
                        </a:lnSpc>
                        <a:spcBef>
                          <a:spcPts val="0"/>
                        </a:spcBef>
                        <a:spcAft>
                          <a:spcPts val="800"/>
                        </a:spcAft>
                      </a:pPr>
                      <a:r>
                        <a:rPr lang="en-US" sz="1800">
                          <a:effectLst/>
                        </a:rPr>
                        <a:t>Literature Review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solidFill>
                            <a:schemeClr val="tx1"/>
                          </a:solidFill>
                          <a:effectLst/>
                          <a:highlight>
                            <a:srgbClr val="000000"/>
                          </a:highlight>
                        </a:rPr>
                        <a:t> </a:t>
                      </a:r>
                      <a:endParaRPr lang="en-US" sz="1800" dirty="0">
                        <a:solidFill>
                          <a:schemeClr val="tx1"/>
                        </a:solidFill>
                        <a:effectLst/>
                        <a:highlight>
                          <a:srgbClr val="000000"/>
                        </a:highligh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solidFill>
                            <a:schemeClr val="tx1"/>
                          </a:solidFill>
                          <a:effectLst/>
                          <a:highlight>
                            <a:srgbClr val="000000"/>
                          </a:highlight>
                        </a:rPr>
                        <a:t> </a:t>
                      </a:r>
                      <a:endParaRPr lang="en-US" sz="1800" dirty="0">
                        <a:solidFill>
                          <a:schemeClr val="tx1"/>
                        </a:solidFill>
                        <a:effectLst/>
                        <a:highlight>
                          <a:srgbClr val="000000"/>
                        </a:highligh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solidFill>
                            <a:schemeClr val="tx1"/>
                          </a:solidFill>
                          <a:effectLst/>
                          <a:highlight>
                            <a:srgbClr val="000000"/>
                          </a:highlight>
                        </a:rPr>
                        <a:t> </a:t>
                      </a:r>
                      <a:endParaRPr lang="en-US" sz="1800" dirty="0">
                        <a:solidFill>
                          <a:schemeClr val="tx1"/>
                        </a:solidFill>
                        <a:effectLst/>
                        <a:highlight>
                          <a:srgbClr val="000000"/>
                        </a:highligh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947932939"/>
                  </a:ext>
                </a:extLst>
              </a:tr>
              <a:tr h="558827">
                <a:tc>
                  <a:txBody>
                    <a:bodyPr/>
                    <a:lstStyle/>
                    <a:p>
                      <a:pPr marL="0" marR="0" algn="ctr" fontAlgn="base">
                        <a:lnSpc>
                          <a:spcPct val="107000"/>
                        </a:lnSpc>
                        <a:spcBef>
                          <a:spcPts val="0"/>
                        </a:spcBef>
                        <a:spcAft>
                          <a:spcPts val="800"/>
                        </a:spcAft>
                      </a:pPr>
                      <a:r>
                        <a:rPr lang="en-US" sz="1800">
                          <a:effectLst/>
                        </a:rPr>
                        <a:t>Proposal Development &amp; approval</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261454641"/>
                  </a:ext>
                </a:extLst>
              </a:tr>
              <a:tr h="558827">
                <a:tc>
                  <a:txBody>
                    <a:bodyPr/>
                    <a:lstStyle/>
                    <a:p>
                      <a:pPr marL="0" marR="0" algn="ctr" fontAlgn="base">
                        <a:lnSpc>
                          <a:spcPct val="107000"/>
                        </a:lnSpc>
                        <a:spcBef>
                          <a:spcPts val="0"/>
                        </a:spcBef>
                        <a:spcAft>
                          <a:spcPts val="800"/>
                        </a:spcAft>
                      </a:pPr>
                      <a:r>
                        <a:rPr lang="en-US" sz="1800">
                          <a:effectLst/>
                        </a:rPr>
                        <a:t>Data Management &amp; Analysis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311261063"/>
                  </a:ext>
                </a:extLst>
              </a:tr>
              <a:tr h="558827">
                <a:tc>
                  <a:txBody>
                    <a:bodyPr/>
                    <a:lstStyle/>
                    <a:p>
                      <a:pPr marL="0" marR="0" algn="ctr" fontAlgn="base">
                        <a:lnSpc>
                          <a:spcPct val="107000"/>
                        </a:lnSpc>
                        <a:spcBef>
                          <a:spcPts val="0"/>
                        </a:spcBef>
                        <a:spcAft>
                          <a:spcPts val="800"/>
                        </a:spcAft>
                      </a:pPr>
                      <a:r>
                        <a:rPr lang="en-US" sz="1800">
                          <a:effectLst/>
                        </a:rPr>
                        <a:t>Report Writing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solidFill>
                            <a:schemeClr val="tx1"/>
                          </a:solidFill>
                          <a:effectLst/>
                        </a:rPr>
                        <a:t> </a:t>
                      </a:r>
                      <a:endPar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solidFill>
                            <a:schemeClr val="tx1"/>
                          </a:solidFill>
                          <a:effectLst/>
                        </a:rPr>
                        <a:t> </a:t>
                      </a:r>
                      <a:endParaRPr lang="en-US" sz="18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074524393"/>
                  </a:ext>
                </a:extLst>
              </a:tr>
              <a:tr h="558827">
                <a:tc>
                  <a:txBody>
                    <a:bodyPr/>
                    <a:lstStyle/>
                    <a:p>
                      <a:pPr marL="0" marR="0" algn="ctr" fontAlgn="base">
                        <a:lnSpc>
                          <a:spcPct val="107000"/>
                        </a:lnSpc>
                        <a:spcBef>
                          <a:spcPts val="0"/>
                        </a:spcBef>
                        <a:spcAft>
                          <a:spcPts val="800"/>
                        </a:spcAft>
                      </a:pPr>
                      <a:r>
                        <a:rPr lang="en-US" sz="1800">
                          <a:effectLst/>
                        </a:rPr>
                        <a:t>Thesis Submission &amp; Approval</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extLst>
                  <a:ext uri="{0D108BD9-81ED-4DB2-BD59-A6C34878D82A}">
                    <a16:rowId xmlns:a16="http://schemas.microsoft.com/office/drawing/2014/main" val="1589305961"/>
                  </a:ext>
                </a:extLst>
              </a:tr>
              <a:tr h="558827">
                <a:tc>
                  <a:txBody>
                    <a:bodyPr/>
                    <a:lstStyle/>
                    <a:p>
                      <a:pPr marL="0" marR="0" algn="ctr" fontAlgn="base">
                        <a:lnSpc>
                          <a:spcPct val="107000"/>
                        </a:lnSpc>
                        <a:spcBef>
                          <a:spcPts val="0"/>
                        </a:spcBef>
                        <a:spcAft>
                          <a:spcPts val="800"/>
                        </a:spcAft>
                      </a:pPr>
                      <a:r>
                        <a:rPr lang="en-US" sz="1800">
                          <a:effectLst/>
                        </a:rPr>
                        <a:t>Printing, Binding &amp; Submission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tc>
                  <a:txBody>
                    <a:bodyPr/>
                    <a:lstStyle/>
                    <a:p>
                      <a:pPr marL="0" marR="0" algn="ctr" fontAlgn="base">
                        <a:lnSpc>
                          <a:spcPct val="107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solidFill>
                      <a:schemeClr val="tx1"/>
                    </a:solidFill>
                  </a:tcPr>
                </a:tc>
                <a:extLst>
                  <a:ext uri="{0D108BD9-81ED-4DB2-BD59-A6C34878D82A}">
                    <a16:rowId xmlns:a16="http://schemas.microsoft.com/office/drawing/2014/main" val="541842410"/>
                  </a:ext>
                </a:extLst>
              </a:tr>
            </a:tbl>
          </a:graphicData>
        </a:graphic>
      </p:graphicFrame>
    </p:spTree>
    <p:extLst>
      <p:ext uri="{BB962C8B-B14F-4D97-AF65-F5344CB8AC3E}">
        <p14:creationId xmlns:p14="http://schemas.microsoft.com/office/powerpoint/2010/main" val="168742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9115-E9C4-F255-0DCB-D7A416263414}"/>
              </a:ext>
            </a:extLst>
          </p:cNvPr>
          <p:cNvSpPr>
            <a:spLocks noGrp="1"/>
          </p:cNvSpPr>
          <p:nvPr>
            <p:ph type="title"/>
          </p:nvPr>
        </p:nvSpPr>
        <p:spPr/>
        <p:txBody>
          <a:bodyPr>
            <a:normAutofit fontScale="90000"/>
          </a:bodyPr>
          <a:lstStyle/>
          <a:p>
            <a:r>
              <a:rPr lang="en-BD" dirty="0"/>
              <a:t>Thank you</a:t>
            </a:r>
          </a:p>
        </p:txBody>
      </p:sp>
    </p:spTree>
    <p:extLst>
      <p:ext uri="{BB962C8B-B14F-4D97-AF65-F5344CB8AC3E}">
        <p14:creationId xmlns:p14="http://schemas.microsoft.com/office/powerpoint/2010/main" val="4512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Introduction</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lstStyle/>
          <a:p>
            <a:pPr>
              <a:buFont typeface="Wingdings" panose="05000000000000000000" pitchFamily="2" charset="2"/>
              <a:buChar char="§"/>
            </a:pPr>
            <a:r>
              <a:rPr lang="en-US" sz="2200" dirty="0">
                <a:latin typeface="Cambria" panose="02040503050406030204" pitchFamily="18" charset="0"/>
              </a:rPr>
              <a:t>Family planning enables individuals to take charge of their reproductive health and prevent unintended pregnancies by granting them access to both services and information.</a:t>
            </a:r>
          </a:p>
          <a:p>
            <a:pPr>
              <a:buFont typeface="Wingdings" panose="05000000000000000000" pitchFamily="2" charset="2"/>
              <a:buChar char="§"/>
            </a:pPr>
            <a:r>
              <a:rPr lang="en-US" sz="2200" dirty="0">
                <a:latin typeface="Cambria" panose="02040503050406030204" pitchFamily="18" charset="0"/>
              </a:rPr>
              <a:t>Yet, individuals with disabilities face numerous hurdles in reaching these services, leading to unintended pregnancies, decreased autonomy over their reproductive health, and a decline in their overall quality of life. </a:t>
            </a:r>
          </a:p>
          <a:p>
            <a:pPr>
              <a:buFont typeface="Wingdings" panose="05000000000000000000" pitchFamily="2" charset="2"/>
              <a:buChar char="§"/>
            </a:pPr>
            <a:r>
              <a:rPr lang="en-US" sz="2200" dirty="0">
                <a:latin typeface="Cambria" panose="02040503050406030204" pitchFamily="18" charset="0"/>
              </a:rPr>
              <a:t>Attitudes toward disability can significantly impact an individual's life experiences and opportunities, affecting their ability to seek, access, and utilize maternal health services. </a:t>
            </a:r>
            <a:endParaRPr lang="en-BD" dirty="0"/>
          </a:p>
        </p:txBody>
      </p:sp>
    </p:spTree>
    <p:extLst>
      <p:ext uri="{BB962C8B-B14F-4D97-AF65-F5344CB8AC3E}">
        <p14:creationId xmlns:p14="http://schemas.microsoft.com/office/powerpoint/2010/main" val="312967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Justification of the study</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lstStyle/>
          <a:p>
            <a:pPr>
              <a:buFont typeface="Wingdings" panose="05000000000000000000" pitchFamily="2" charset="2"/>
              <a:buChar char="§"/>
            </a:pPr>
            <a:r>
              <a:rPr lang="en-US" sz="2200" dirty="0">
                <a:latin typeface="Cambria" panose="02040503050406030204" pitchFamily="18" charset="0"/>
              </a:rPr>
              <a:t>The demographic makeup of a nation holds significant importance, as both overpopulation and underpopulation can present challenges for a country.</a:t>
            </a:r>
          </a:p>
          <a:p>
            <a:pPr>
              <a:buFont typeface="Wingdings" panose="05000000000000000000" pitchFamily="2" charset="2"/>
              <a:buChar char="§"/>
            </a:pPr>
            <a:r>
              <a:rPr lang="en-US" sz="2200" dirty="0">
                <a:latin typeface="Cambria" panose="02040503050406030204" pitchFamily="18" charset="0"/>
              </a:rPr>
              <a:t> Individuals within a nation must possess knowledge of family planning methods to effectively manage population dynamics.</a:t>
            </a:r>
          </a:p>
          <a:p>
            <a:pPr>
              <a:buFont typeface="Wingdings" panose="05000000000000000000" pitchFamily="2" charset="2"/>
              <a:buChar char="§"/>
            </a:pPr>
            <a:r>
              <a:rPr lang="en-US" sz="2200" dirty="0">
                <a:latin typeface="Cambria" panose="02040503050406030204" pitchFamily="18" charset="0"/>
              </a:rPr>
              <a:t>This study seeks to address this gap by providing valuable insights into this important issue. </a:t>
            </a:r>
          </a:p>
          <a:p>
            <a:pPr>
              <a:buFont typeface="Wingdings" panose="05000000000000000000" pitchFamily="2" charset="2"/>
              <a:buChar char="§"/>
            </a:pPr>
            <a:r>
              <a:rPr lang="en-US" sz="2200" dirty="0">
                <a:latin typeface="Cambria" panose="02040503050406030204" pitchFamily="18" charset="0"/>
              </a:rPr>
              <a:t>Moreover, there exists limited research concerning contraceptive care for individuals living with disabilities, alongside a dearth of clinical guidelines for contraceptive methods suitable for individuals with diverse disabilities and conditions.</a:t>
            </a:r>
          </a:p>
          <a:p>
            <a:pPr marL="0" indent="0">
              <a:buNone/>
            </a:pPr>
            <a:endParaRPr lang="en-BD" dirty="0"/>
          </a:p>
        </p:txBody>
      </p:sp>
    </p:spTree>
    <p:extLst>
      <p:ext uri="{BB962C8B-B14F-4D97-AF65-F5344CB8AC3E}">
        <p14:creationId xmlns:p14="http://schemas.microsoft.com/office/powerpoint/2010/main" val="43916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Research question</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lstStyle/>
          <a:p>
            <a:pPr>
              <a:buFont typeface="Wingdings" panose="05000000000000000000" pitchFamily="2" charset="2"/>
              <a:buChar char="§"/>
            </a:pPr>
            <a:r>
              <a:rPr lang="en-US" sz="2200" dirty="0">
                <a:latin typeface="Cambria" panose="02040503050406030204" pitchFamily="18" charset="0"/>
              </a:rPr>
              <a:t>What percentage of women with disabilities use modern family planning?</a:t>
            </a:r>
          </a:p>
          <a:p>
            <a:pPr>
              <a:buFont typeface="Wingdings" panose="05000000000000000000" pitchFamily="2" charset="2"/>
              <a:buChar char="§"/>
            </a:pPr>
            <a:r>
              <a:rPr lang="en-US" sz="2200" dirty="0">
                <a:latin typeface="Cambria" panose="02040503050406030204" pitchFamily="18" charset="0"/>
              </a:rPr>
              <a:t>Are there notable differences in the use of modern family planning techniques between rural and urban areas where women with disabilities reside?</a:t>
            </a:r>
          </a:p>
          <a:p>
            <a:pPr>
              <a:buFont typeface="Wingdings" panose="05000000000000000000" pitchFamily="2" charset="2"/>
              <a:buChar char="§"/>
            </a:pPr>
            <a:r>
              <a:rPr lang="en-US" sz="2200" dirty="0">
                <a:latin typeface="Cambria" panose="02040503050406030204" pitchFamily="18" charset="0"/>
              </a:rPr>
              <a:t>Does a person's level of education have a significant impact on whether or not they use modern family planning techniques and status of disabilities?</a:t>
            </a:r>
          </a:p>
        </p:txBody>
      </p:sp>
    </p:spTree>
    <p:extLst>
      <p:ext uri="{BB962C8B-B14F-4D97-AF65-F5344CB8AC3E}">
        <p14:creationId xmlns:p14="http://schemas.microsoft.com/office/powerpoint/2010/main" val="386377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Objectives</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normAutofit/>
          </a:bodyPr>
          <a:lstStyle/>
          <a:p>
            <a:pPr>
              <a:buFont typeface="Wingdings" panose="05000000000000000000" pitchFamily="2" charset="2"/>
              <a:buChar char="§"/>
            </a:pPr>
            <a:r>
              <a:rPr lang="en-US" sz="2200" dirty="0"/>
              <a:t>General </a:t>
            </a:r>
          </a:p>
          <a:p>
            <a:pPr marL="0" indent="0">
              <a:buNone/>
            </a:pPr>
            <a:r>
              <a:rPr lang="en-US" sz="2200" dirty="0"/>
              <a:t>This study's main objective is to assess the use of modern family planning techniques by women, comparing those who have functional issues to those who do not, with an emphasis on age groups and residence areas.</a:t>
            </a:r>
          </a:p>
          <a:p>
            <a:pPr>
              <a:buFont typeface="Wingdings" panose="05000000000000000000" pitchFamily="2" charset="2"/>
              <a:buChar char="§"/>
            </a:pPr>
            <a:r>
              <a:rPr lang="en-US" sz="2200" dirty="0"/>
              <a:t>Specific</a:t>
            </a:r>
          </a:p>
          <a:p>
            <a:pPr lvl="1"/>
            <a:r>
              <a:rPr lang="en-US" sz="2200" dirty="0"/>
              <a:t>Assessing how frequently women with disabilities use modern family planning methods.</a:t>
            </a:r>
          </a:p>
          <a:p>
            <a:pPr lvl="1"/>
            <a:r>
              <a:rPr lang="en-US" sz="2200" dirty="0"/>
              <a:t>Comparing how differently disabled women live in rural and urban areas when it comes to using current family planning techniques.</a:t>
            </a:r>
          </a:p>
          <a:p>
            <a:pPr lvl="1"/>
            <a:r>
              <a:rPr lang="en-US" sz="2200" dirty="0"/>
              <a:t>Determining the variables of education level that may have an influence on the adoption of modern family planning techniques by women with disabilities.</a:t>
            </a:r>
          </a:p>
          <a:p>
            <a:pPr marL="0" indent="0">
              <a:buNone/>
            </a:pPr>
            <a:endParaRPr lang="en-BD" sz="2200" dirty="0"/>
          </a:p>
        </p:txBody>
      </p:sp>
    </p:spTree>
    <p:extLst>
      <p:ext uri="{BB962C8B-B14F-4D97-AF65-F5344CB8AC3E}">
        <p14:creationId xmlns:p14="http://schemas.microsoft.com/office/powerpoint/2010/main" val="133746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Conceptual framework</a:t>
            </a:r>
          </a:p>
        </p:txBody>
      </p:sp>
      <p:sp>
        <p:nvSpPr>
          <p:cNvPr id="26" name="Rectangle 833076124">
            <a:extLst>
              <a:ext uri="{FF2B5EF4-FFF2-40B4-BE49-F238E27FC236}">
                <a16:creationId xmlns:a16="http://schemas.microsoft.com/office/drawing/2014/main" id="{D855ED2F-7133-DF9A-355B-258925919122}"/>
              </a:ext>
            </a:extLst>
          </p:cNvPr>
          <p:cNvSpPr>
            <a:spLocks noChangeArrowheads="1"/>
          </p:cNvSpPr>
          <p:nvPr/>
        </p:nvSpPr>
        <p:spPr bwMode="auto">
          <a:xfrm>
            <a:off x="7059986" y="1090296"/>
            <a:ext cx="2171700" cy="4572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Dependent Variable</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527242235">
            <a:extLst>
              <a:ext uri="{FF2B5EF4-FFF2-40B4-BE49-F238E27FC236}">
                <a16:creationId xmlns:a16="http://schemas.microsoft.com/office/drawing/2014/main" id="{548BC39B-8DE5-E75E-CF41-22550FFAB93A}"/>
              </a:ext>
            </a:extLst>
          </p:cNvPr>
          <p:cNvSpPr>
            <a:spLocks noChangeArrowheads="1"/>
          </p:cNvSpPr>
          <p:nvPr/>
        </p:nvSpPr>
        <p:spPr bwMode="auto">
          <a:xfrm>
            <a:off x="7059986" y="1798311"/>
            <a:ext cx="2171700" cy="10287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Use of modern contraceptive methods</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11319197">
            <a:extLst>
              <a:ext uri="{FF2B5EF4-FFF2-40B4-BE49-F238E27FC236}">
                <a16:creationId xmlns:a16="http://schemas.microsoft.com/office/drawing/2014/main" id="{BF354F7F-C68F-8ECB-2D66-0DA4FE41049E}"/>
              </a:ext>
            </a:extLst>
          </p:cNvPr>
          <p:cNvSpPr>
            <a:spLocks noChangeArrowheads="1"/>
          </p:cNvSpPr>
          <p:nvPr/>
        </p:nvSpPr>
        <p:spPr bwMode="auto">
          <a:xfrm>
            <a:off x="4656456" y="3118485"/>
            <a:ext cx="2171700" cy="4572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Cofounders</a:t>
            </a:r>
            <a:endParaRPr kumimoji="0" lang="bn-IN" altLang="en-US" sz="1800" b="0" i="0" u="none" strike="noStrike" cap="none" normalizeH="0" baseline="0">
              <a:ln>
                <a:noFill/>
              </a:ln>
              <a:solidFill>
                <a:schemeClr val="tx1"/>
              </a:solidFill>
              <a:effectLst/>
              <a:latin typeface="Arial" panose="020B0604020202020204" pitchFamily="34" charset="0"/>
            </a:endParaRPr>
          </a:p>
        </p:txBody>
      </p:sp>
      <p:cxnSp>
        <p:nvCxnSpPr>
          <p:cNvPr id="30" name="Straight Arrow Connector 29">
            <a:extLst>
              <a:ext uri="{FF2B5EF4-FFF2-40B4-BE49-F238E27FC236}">
                <a16:creationId xmlns:a16="http://schemas.microsoft.com/office/drawing/2014/main" id="{D472FDA6-388D-08DC-517C-AAEA43142B5D}"/>
              </a:ext>
            </a:extLst>
          </p:cNvPr>
          <p:cNvCxnSpPr/>
          <p:nvPr/>
        </p:nvCxnSpPr>
        <p:spPr>
          <a:xfrm>
            <a:off x="4038600" y="4967605"/>
            <a:ext cx="0" cy="1143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1169655392">
            <a:extLst>
              <a:ext uri="{FF2B5EF4-FFF2-40B4-BE49-F238E27FC236}">
                <a16:creationId xmlns:a16="http://schemas.microsoft.com/office/drawing/2014/main" id="{5D2D4609-240F-BFF4-8263-0FACA9E974B4}"/>
              </a:ext>
            </a:extLst>
          </p:cNvPr>
          <p:cNvSpPr>
            <a:spLocks noChangeArrowheads="1"/>
          </p:cNvSpPr>
          <p:nvPr/>
        </p:nvSpPr>
        <p:spPr bwMode="auto">
          <a:xfrm>
            <a:off x="3113086" y="3839144"/>
            <a:ext cx="5692775" cy="284007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Socio-demographic variables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Urban and Rural Geographic Areas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Administrative Divisions (Barisal, Chattogram, Dhaka, Khulna, Rangpur, Rajshahi, Mymensingh, and Sylhet)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Age Groups (15-29, 30-39, and 40-49 years)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Educational Attainment (None, Primary, Secondary, and Higher)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Educational Level of Husband/Partner (&lt;=2 and &gt;2)</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Number of Children Living in Household (Bengali and Others)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Economic Status (Poor, Middle, and Rich)</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Religious Affiliation (Islam and Others)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Household Size (&lt;=4 and &gt;4)</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Access to Mass Media (Yes and No)</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1921036014">
            <a:extLst>
              <a:ext uri="{FF2B5EF4-FFF2-40B4-BE49-F238E27FC236}">
                <a16:creationId xmlns:a16="http://schemas.microsoft.com/office/drawing/2014/main" id="{02435A12-48FC-B5B2-AF55-51AFC720C3EB}"/>
              </a:ext>
            </a:extLst>
          </p:cNvPr>
          <p:cNvSpPr>
            <a:spLocks noChangeArrowheads="1"/>
          </p:cNvSpPr>
          <p:nvPr/>
        </p:nvSpPr>
        <p:spPr bwMode="auto">
          <a:xfrm>
            <a:off x="2031205" y="1090296"/>
            <a:ext cx="2163763" cy="4572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Independent Variables</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147803867">
            <a:extLst>
              <a:ext uri="{FF2B5EF4-FFF2-40B4-BE49-F238E27FC236}">
                <a16:creationId xmlns:a16="http://schemas.microsoft.com/office/drawing/2014/main" id="{F243C147-3A1B-7E36-EBDC-BA55255A9704}"/>
              </a:ext>
            </a:extLst>
          </p:cNvPr>
          <p:cNvSpPr>
            <a:spLocks noChangeArrowheads="1"/>
          </p:cNvSpPr>
          <p:nvPr/>
        </p:nvSpPr>
        <p:spPr bwMode="auto">
          <a:xfrm>
            <a:off x="2031205" y="1754965"/>
            <a:ext cx="2163763" cy="839787"/>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Person with Disabilities (</a:t>
            </a:r>
            <a:r>
              <a:rPr kumimoji="0" lang="bn-IN"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vision, hearing, mobility, self-care, &amp; communication)</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9">
            <a:extLst>
              <a:ext uri="{FF2B5EF4-FFF2-40B4-BE49-F238E27FC236}">
                <a16:creationId xmlns:a16="http://schemas.microsoft.com/office/drawing/2014/main" id="{76874C55-C126-7E80-A8F3-E4604D590A84}"/>
              </a:ext>
            </a:extLst>
          </p:cNvPr>
          <p:cNvSpPr>
            <a:spLocks noChangeArrowheads="1"/>
          </p:cNvSpPr>
          <p:nvPr/>
        </p:nvSpPr>
        <p:spPr bwMode="auto">
          <a:xfrm>
            <a:off x="2234406" y="2961322"/>
            <a:ext cx="592137" cy="31432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Yes</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29">
            <a:extLst>
              <a:ext uri="{FF2B5EF4-FFF2-40B4-BE49-F238E27FC236}">
                <a16:creationId xmlns:a16="http://schemas.microsoft.com/office/drawing/2014/main" id="{8A63B267-2EE2-BE8E-04DD-9B54E7773BAE}"/>
              </a:ext>
            </a:extLst>
          </p:cNvPr>
          <p:cNvSpPr>
            <a:spLocks noChangeArrowheads="1"/>
          </p:cNvSpPr>
          <p:nvPr/>
        </p:nvSpPr>
        <p:spPr bwMode="auto">
          <a:xfrm>
            <a:off x="3397647" y="2961321"/>
            <a:ext cx="592138" cy="31432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No</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2">
            <a:extLst>
              <a:ext uri="{FF2B5EF4-FFF2-40B4-BE49-F238E27FC236}">
                <a16:creationId xmlns:a16="http://schemas.microsoft.com/office/drawing/2014/main" id="{41DC4613-6439-0079-590C-FECC2A7DB130}"/>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2" name="Rectangle 45">
            <a:extLst>
              <a:ext uri="{FF2B5EF4-FFF2-40B4-BE49-F238E27FC236}">
                <a16:creationId xmlns:a16="http://schemas.microsoft.com/office/drawing/2014/main" id="{C4769DE8-403A-4487-33C6-378D582C3C23}"/>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52">
            <a:extLst>
              <a:ext uri="{FF2B5EF4-FFF2-40B4-BE49-F238E27FC236}">
                <a16:creationId xmlns:a16="http://schemas.microsoft.com/office/drawing/2014/main" id="{FF5558D4-7AED-0A0B-6C06-3236F53B576D}"/>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903825AE-F4C8-5AFB-73F9-108960ACFF2C}"/>
              </a:ext>
            </a:extLst>
          </p:cNvPr>
          <p:cNvCxnSpPr>
            <a:stCxn id="32" idx="2"/>
            <a:endCxn id="34" idx="0"/>
          </p:cNvCxnSpPr>
          <p:nvPr/>
        </p:nvCxnSpPr>
        <p:spPr>
          <a:xfrm flipH="1">
            <a:off x="3113086" y="1547496"/>
            <a:ext cx="1" cy="207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1165E92-D43B-F90B-A956-D9ACBCEDA622}"/>
              </a:ext>
            </a:extLst>
          </p:cNvPr>
          <p:cNvCxnSpPr/>
          <p:nvPr/>
        </p:nvCxnSpPr>
        <p:spPr>
          <a:xfrm flipH="1">
            <a:off x="8178502" y="1581977"/>
            <a:ext cx="1" cy="207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0C41D66F-FD3E-B28E-C843-BAE95FA8BA83}"/>
              </a:ext>
            </a:extLst>
          </p:cNvPr>
          <p:cNvCxnSpPr>
            <a:stCxn id="34" idx="2"/>
            <a:endCxn id="37" idx="0"/>
          </p:cNvCxnSpPr>
          <p:nvPr/>
        </p:nvCxnSpPr>
        <p:spPr>
          <a:xfrm flipH="1">
            <a:off x="2530475" y="2594752"/>
            <a:ext cx="582612" cy="366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9AAECA3D-098E-8E0C-E5A8-95B5639B60A7}"/>
              </a:ext>
            </a:extLst>
          </p:cNvPr>
          <p:cNvCxnSpPr>
            <a:stCxn id="34" idx="2"/>
            <a:endCxn id="38" idx="0"/>
          </p:cNvCxnSpPr>
          <p:nvPr/>
        </p:nvCxnSpPr>
        <p:spPr>
          <a:xfrm>
            <a:off x="3113087" y="2594752"/>
            <a:ext cx="580629" cy="3665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B4D0EE73-A7F9-07A4-3954-0FD4398ED63E}"/>
              </a:ext>
            </a:extLst>
          </p:cNvPr>
          <p:cNvCxnSpPr>
            <a:stCxn id="34" idx="3"/>
          </p:cNvCxnSpPr>
          <p:nvPr/>
        </p:nvCxnSpPr>
        <p:spPr>
          <a:xfrm flipV="1">
            <a:off x="4194968" y="2174858"/>
            <a:ext cx="1547338" cy="1"/>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963A25DF-7BE0-01C3-D50E-163A06BA28E7}"/>
              </a:ext>
            </a:extLst>
          </p:cNvPr>
          <p:cNvCxnSpPr>
            <a:endCxn id="29" idx="0"/>
          </p:cNvCxnSpPr>
          <p:nvPr/>
        </p:nvCxnSpPr>
        <p:spPr>
          <a:xfrm>
            <a:off x="5742306" y="2182407"/>
            <a:ext cx="0" cy="936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9BF2D39E-785B-3A75-52C9-A5DE82C4504C}"/>
              </a:ext>
            </a:extLst>
          </p:cNvPr>
          <p:cNvCxnSpPr/>
          <p:nvPr/>
        </p:nvCxnSpPr>
        <p:spPr>
          <a:xfrm flipH="1">
            <a:off x="5742306" y="3603680"/>
            <a:ext cx="1" cy="207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930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a:t>
            </a:r>
          </a:p>
        </p:txBody>
      </p:sp>
      <p:sp>
        <p:nvSpPr>
          <p:cNvPr id="3" name="Content Placeholder 2">
            <a:extLst>
              <a:ext uri="{FF2B5EF4-FFF2-40B4-BE49-F238E27FC236}">
                <a16:creationId xmlns:a16="http://schemas.microsoft.com/office/drawing/2014/main" id="{ADC711A5-51D2-9D82-2F40-6BBDE6EE955F}"/>
              </a:ext>
            </a:extLst>
          </p:cNvPr>
          <p:cNvSpPr>
            <a:spLocks noGrp="1"/>
          </p:cNvSpPr>
          <p:nvPr>
            <p:ph idx="1"/>
          </p:nvPr>
        </p:nvSpPr>
        <p:spPr/>
        <p:txBody>
          <a:bodyPr>
            <a:normAutofit/>
          </a:bodyPr>
          <a:lstStyle/>
          <a:p>
            <a:r>
              <a:rPr lang="en-US" sz="2200" dirty="0">
                <a:latin typeface="Cambria" panose="02040503050406030204" pitchFamily="18" charset="0"/>
              </a:rPr>
              <a:t>Study Design: The MICS survey utilizes a two-stage cluster sampling method, randomly selecting households with children under the age of five. </a:t>
            </a:r>
          </a:p>
          <a:p>
            <a:r>
              <a:rPr lang="en-US" sz="2200" dirty="0">
                <a:latin typeface="Cambria" panose="02040503050406030204" pitchFamily="18" charset="0"/>
              </a:rPr>
              <a:t>Study Population: 68,711 women between the ages of 15 and 49 were found to be living in the households that were questioned.</a:t>
            </a:r>
          </a:p>
          <a:p>
            <a:r>
              <a:rPr lang="en-US" sz="2200" dirty="0">
                <a:latin typeface="Cambria" panose="02040503050406030204" pitchFamily="18" charset="0"/>
              </a:rPr>
              <a:t>Study Site &amp; Area: Dhaka, Chittagong, Sylhet, </a:t>
            </a:r>
            <a:r>
              <a:rPr lang="en-US" sz="2200" dirty="0" err="1">
                <a:latin typeface="Cambria" panose="02040503050406030204" pitchFamily="18" charset="0"/>
              </a:rPr>
              <a:t>Rajshahi</a:t>
            </a:r>
            <a:r>
              <a:rPr lang="en-US" sz="2200" dirty="0">
                <a:latin typeface="Cambria" panose="02040503050406030204" pitchFamily="18" charset="0"/>
              </a:rPr>
              <a:t>, Rangpur, Barisal, and Khulna</a:t>
            </a:r>
          </a:p>
          <a:p>
            <a:r>
              <a:rPr lang="en-US" sz="2200" dirty="0">
                <a:latin typeface="Cambria" panose="02040503050406030204" pitchFamily="18" charset="0"/>
              </a:rPr>
              <a:t>Study Period: 2019</a:t>
            </a:r>
          </a:p>
        </p:txBody>
      </p:sp>
    </p:spTree>
    <p:extLst>
      <p:ext uri="{BB962C8B-B14F-4D97-AF65-F5344CB8AC3E}">
        <p14:creationId xmlns:p14="http://schemas.microsoft.com/office/powerpoint/2010/main" val="142815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 (cont.)</a:t>
            </a:r>
          </a:p>
        </p:txBody>
      </p:sp>
      <p:sp>
        <p:nvSpPr>
          <p:cNvPr id="3" name="Content Placeholder 2">
            <a:extLst>
              <a:ext uri="{FF2B5EF4-FFF2-40B4-BE49-F238E27FC236}">
                <a16:creationId xmlns:a16="http://schemas.microsoft.com/office/drawing/2014/main" id="{ADC711A5-51D2-9D82-2F40-6BBDE6EE955F}"/>
              </a:ext>
            </a:extLst>
          </p:cNvPr>
          <p:cNvSpPr>
            <a:spLocks noGrp="1"/>
          </p:cNvSpPr>
          <p:nvPr>
            <p:ph idx="1"/>
          </p:nvPr>
        </p:nvSpPr>
        <p:spPr/>
        <p:txBody>
          <a:bodyPr/>
          <a:lstStyle/>
          <a:p>
            <a:r>
              <a:rPr lang="en-US" sz="2200" dirty="0">
                <a:latin typeface="Cambria" panose="02040503050406030204" pitchFamily="18" charset="0"/>
              </a:rPr>
              <a:t>Inclusion criteria</a:t>
            </a:r>
          </a:p>
          <a:p>
            <a:pPr lvl="1"/>
            <a:r>
              <a:rPr lang="en-US" sz="2200" dirty="0">
                <a:latin typeface="Cambria" panose="02040503050406030204" pitchFamily="18" charset="0"/>
              </a:rPr>
              <a:t>Married women in reproductive age group (15-49 years). </a:t>
            </a:r>
          </a:p>
          <a:p>
            <a:pPr lvl="1"/>
            <a:r>
              <a:rPr lang="en-US" sz="2200" dirty="0">
                <a:latin typeface="Cambria" panose="02040503050406030204" pitchFamily="18" charset="0"/>
              </a:rPr>
              <a:t>Those who are willing to participate in the study.</a:t>
            </a:r>
          </a:p>
          <a:p>
            <a:r>
              <a:rPr lang="en-US" sz="2200" dirty="0">
                <a:latin typeface="Cambria" panose="02040503050406030204" pitchFamily="18" charset="0"/>
              </a:rPr>
              <a:t>Exclusion criteria</a:t>
            </a:r>
          </a:p>
          <a:p>
            <a:pPr lvl="1"/>
            <a:r>
              <a:rPr lang="en-US" sz="2200" dirty="0">
                <a:latin typeface="Cambria" panose="02040503050406030204" pitchFamily="18" charset="0"/>
              </a:rPr>
              <a:t>Those who are not willing to participate in the study. </a:t>
            </a:r>
          </a:p>
          <a:p>
            <a:pPr lvl="1"/>
            <a:r>
              <a:rPr lang="en-US" sz="2200" dirty="0">
                <a:latin typeface="Cambria" panose="02040503050406030204" pitchFamily="18" charset="0"/>
              </a:rPr>
              <a:t>Unmarried women in reproductive age group. </a:t>
            </a:r>
          </a:p>
          <a:p>
            <a:pPr lvl="1"/>
            <a:r>
              <a:rPr lang="en-US" sz="2200" dirty="0">
                <a:latin typeface="Cambria" panose="02040503050406030204" pitchFamily="18" charset="0"/>
              </a:rPr>
              <a:t>Data will not be collected from the widows and divorced women. </a:t>
            </a:r>
          </a:p>
          <a:p>
            <a:pPr lvl="1"/>
            <a:r>
              <a:rPr lang="en-US" sz="2200" dirty="0">
                <a:latin typeface="Cambria" panose="02040503050406030204" pitchFamily="18" charset="0"/>
              </a:rPr>
              <a:t>No information on functional difficulties</a:t>
            </a:r>
          </a:p>
          <a:p>
            <a:pPr marL="0" indent="0">
              <a:buNone/>
            </a:pPr>
            <a:endParaRPr lang="en-BD" dirty="0"/>
          </a:p>
        </p:txBody>
      </p:sp>
    </p:spTree>
    <p:extLst>
      <p:ext uri="{BB962C8B-B14F-4D97-AF65-F5344CB8AC3E}">
        <p14:creationId xmlns:p14="http://schemas.microsoft.com/office/powerpoint/2010/main" val="327584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 (cont.)</a:t>
            </a:r>
          </a:p>
        </p:txBody>
      </p:sp>
      <p:sp>
        <p:nvSpPr>
          <p:cNvPr id="3" name="Content Placeholder 2">
            <a:extLst>
              <a:ext uri="{FF2B5EF4-FFF2-40B4-BE49-F238E27FC236}">
                <a16:creationId xmlns:a16="http://schemas.microsoft.com/office/drawing/2014/main" id="{ADC711A5-51D2-9D82-2F40-6BBDE6EE955F}"/>
              </a:ext>
            </a:extLst>
          </p:cNvPr>
          <p:cNvSpPr>
            <a:spLocks noGrp="1"/>
          </p:cNvSpPr>
          <p:nvPr>
            <p:ph idx="1"/>
          </p:nvPr>
        </p:nvSpPr>
        <p:spPr/>
        <p:txBody>
          <a:bodyPr>
            <a:normAutofit/>
          </a:bodyPr>
          <a:lstStyle/>
          <a:p>
            <a:pPr marL="0" indent="0">
              <a:buNone/>
            </a:pPr>
            <a:r>
              <a:rPr lang="en-BD" sz="2200" dirty="0">
                <a:latin typeface="Cambria" panose="02040503050406030204" pitchFamily="18" charset="0"/>
              </a:rPr>
              <a:t>Sample size calculation</a:t>
            </a:r>
          </a:p>
        </p:txBody>
      </p:sp>
      <p:sp>
        <p:nvSpPr>
          <p:cNvPr id="4" name="Rectangle 353211547">
            <a:extLst>
              <a:ext uri="{FF2B5EF4-FFF2-40B4-BE49-F238E27FC236}">
                <a16:creationId xmlns:a16="http://schemas.microsoft.com/office/drawing/2014/main" id="{4740281B-8015-4A3D-A232-27D0740EF6CD}"/>
              </a:ext>
            </a:extLst>
          </p:cNvPr>
          <p:cNvSpPr>
            <a:spLocks noChangeArrowheads="1"/>
          </p:cNvSpPr>
          <p:nvPr/>
        </p:nvSpPr>
        <p:spPr bwMode="auto">
          <a:xfrm>
            <a:off x="3859530" y="1711692"/>
            <a:ext cx="4457700" cy="42862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Among the households surveyed, a total of 68,711 women aged between 15 and 49 years were identified.</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858761712">
            <a:extLst>
              <a:ext uri="{FF2B5EF4-FFF2-40B4-BE49-F238E27FC236}">
                <a16:creationId xmlns:a16="http://schemas.microsoft.com/office/drawing/2014/main" id="{0482E30B-61B4-3A0C-43BA-EB38964FE2A3}"/>
              </a:ext>
            </a:extLst>
          </p:cNvPr>
          <p:cNvSpPr>
            <a:spLocks noChangeArrowheads="1"/>
          </p:cNvSpPr>
          <p:nvPr/>
        </p:nvSpPr>
        <p:spPr bwMode="auto">
          <a:xfrm>
            <a:off x="3898897" y="2812355"/>
            <a:ext cx="4457700" cy="4730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Out of these, 64,378 women were effectively interviewed, resulting in a response rate of 93.7 percent within the surveyed households.</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907562503">
            <a:extLst>
              <a:ext uri="{FF2B5EF4-FFF2-40B4-BE49-F238E27FC236}">
                <a16:creationId xmlns:a16="http://schemas.microsoft.com/office/drawing/2014/main" id="{11FD4650-BC88-E4EC-A2C4-5CA4C5130183}"/>
              </a:ext>
            </a:extLst>
          </p:cNvPr>
          <p:cNvSpPr>
            <a:spLocks noChangeArrowheads="1"/>
          </p:cNvSpPr>
          <p:nvPr/>
        </p:nvSpPr>
        <p:spPr bwMode="auto">
          <a:xfrm>
            <a:off x="3867150" y="4124433"/>
            <a:ext cx="4457700" cy="4730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51,121 women between the ages of 15 and 49 were currently married and eligible to utilize various forms of contraceptive methods.</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853901545">
            <a:extLst>
              <a:ext uri="{FF2B5EF4-FFF2-40B4-BE49-F238E27FC236}">
                <a16:creationId xmlns:a16="http://schemas.microsoft.com/office/drawing/2014/main" id="{E133BCC8-A51D-B056-AAEA-941D3136B502}"/>
              </a:ext>
            </a:extLst>
          </p:cNvPr>
          <p:cNvSpPr>
            <a:spLocks noChangeArrowheads="1"/>
          </p:cNvSpPr>
          <p:nvPr/>
        </p:nvSpPr>
        <p:spPr bwMode="auto">
          <a:xfrm>
            <a:off x="7048815" y="3435649"/>
            <a:ext cx="2905125" cy="533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13,257 women were excluded from the sample because they were either unmarried or ineligible to utilize any form of contraceptive methods.</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93507208">
            <a:extLst>
              <a:ext uri="{FF2B5EF4-FFF2-40B4-BE49-F238E27FC236}">
                <a16:creationId xmlns:a16="http://schemas.microsoft.com/office/drawing/2014/main" id="{AD1D0079-8B4C-F37D-CED1-EA7068FA8AD3}"/>
              </a:ext>
            </a:extLst>
          </p:cNvPr>
          <p:cNvSpPr>
            <a:spLocks noChangeArrowheads="1"/>
          </p:cNvSpPr>
          <p:nvPr/>
        </p:nvSpPr>
        <p:spPr bwMode="auto">
          <a:xfrm>
            <a:off x="3867150" y="5386765"/>
            <a:ext cx="4457700" cy="4730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50,105 women between the ages of 18 and 49 have information available regarding their functional difficulties.</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862070107">
            <a:extLst>
              <a:ext uri="{FF2B5EF4-FFF2-40B4-BE49-F238E27FC236}">
                <a16:creationId xmlns:a16="http://schemas.microsoft.com/office/drawing/2014/main" id="{8221B945-93ED-E081-9927-C56FA00F6924}"/>
              </a:ext>
            </a:extLst>
          </p:cNvPr>
          <p:cNvSpPr>
            <a:spLocks noChangeArrowheads="1"/>
          </p:cNvSpPr>
          <p:nvPr/>
        </p:nvSpPr>
        <p:spPr bwMode="auto">
          <a:xfrm>
            <a:off x="7048815" y="4766604"/>
            <a:ext cx="3552825" cy="4572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1,016 women were excluded from the sample because there was no information available regarding their functional difficulties.</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F1CC3757-0045-0025-B7AD-EDF984F72C91}"/>
              </a:ext>
            </a:extLst>
          </p:cNvPr>
          <p:cNvSpPr>
            <a:spLocks noChangeArrowheads="1"/>
          </p:cNvSpPr>
          <p:nvPr/>
        </p:nvSpPr>
        <p:spPr bwMode="auto">
          <a:xfrm>
            <a:off x="3867150" y="6026840"/>
            <a:ext cx="1647825" cy="4095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Functional Difficulties</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n = 1472</a:t>
            </a:r>
            <a:endParaRPr kumimoji="0" lang="bn-I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322A4F25-60AF-5E09-1661-5C20C1E6B3AA}"/>
              </a:ext>
            </a:extLst>
          </p:cNvPr>
          <p:cNvSpPr>
            <a:spLocks noChangeArrowheads="1"/>
          </p:cNvSpPr>
          <p:nvPr/>
        </p:nvSpPr>
        <p:spPr bwMode="auto">
          <a:xfrm>
            <a:off x="6610350" y="6026840"/>
            <a:ext cx="1714500" cy="4095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Dysfunctional</a:t>
            </a:r>
            <a:endParaRPr kumimoji="0" lang="en-US" altLang="en-US" sz="11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Vrinda" panose="020B0502040204020203" pitchFamily="34" charset="0"/>
              </a:rPr>
              <a:t>n = 48633</a:t>
            </a:r>
            <a:endParaRPr kumimoji="0" lang="bn-IN"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3C121F49-6317-CA44-31DE-377AFD524E8B}"/>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2">
            <a:extLst>
              <a:ext uri="{FF2B5EF4-FFF2-40B4-BE49-F238E27FC236}">
                <a16:creationId xmlns:a16="http://schemas.microsoft.com/office/drawing/2014/main" id="{16C3EAFB-9FC0-CA57-5ECC-A6C794FD5A29}"/>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3">
            <a:extLst>
              <a:ext uri="{FF2B5EF4-FFF2-40B4-BE49-F238E27FC236}">
                <a16:creationId xmlns:a16="http://schemas.microsoft.com/office/drawing/2014/main" id="{F7B523E0-B6CE-5D2D-4855-5EF86037D275}"/>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9">
            <a:extLst>
              <a:ext uri="{FF2B5EF4-FFF2-40B4-BE49-F238E27FC236}">
                <a16:creationId xmlns:a16="http://schemas.microsoft.com/office/drawing/2014/main" id="{80F77649-B59B-D9C6-F147-A1F539E78FD8}"/>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Vrinda"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FD6AEC15-7D64-B6ED-7884-D611D25089E4}"/>
              </a:ext>
            </a:extLst>
          </p:cNvPr>
          <p:cNvSpPr/>
          <p:nvPr/>
        </p:nvSpPr>
        <p:spPr>
          <a:xfrm>
            <a:off x="7048815" y="2232490"/>
            <a:ext cx="2856865" cy="4572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Vrinda" panose="020B0502040204020203" pitchFamily="34" charset="0"/>
              </a:rPr>
              <a:t>4,333 women were excluded from the sample as they did not meet all the criteria for inclusion.</a:t>
            </a:r>
            <a:endParaRPr lang="en-US" sz="1100">
              <a:effectLst/>
              <a:ea typeface="Calibri" panose="020F0502020204030204" pitchFamily="34" charset="0"/>
              <a:cs typeface="Vrinda" panose="020B0502040204020203" pitchFamily="34" charset="0"/>
            </a:endParaRPr>
          </a:p>
        </p:txBody>
      </p:sp>
      <p:cxnSp>
        <p:nvCxnSpPr>
          <p:cNvPr id="27" name="Straight Arrow Connector 26">
            <a:extLst>
              <a:ext uri="{FF2B5EF4-FFF2-40B4-BE49-F238E27FC236}">
                <a16:creationId xmlns:a16="http://schemas.microsoft.com/office/drawing/2014/main" id="{EBAB604A-BA7B-61C2-6E98-D961A5D2E658}"/>
              </a:ext>
            </a:extLst>
          </p:cNvPr>
          <p:cNvCxnSpPr>
            <a:stCxn id="4" idx="2"/>
          </p:cNvCxnSpPr>
          <p:nvPr/>
        </p:nvCxnSpPr>
        <p:spPr>
          <a:xfrm>
            <a:off x="6088380" y="2140317"/>
            <a:ext cx="0" cy="6720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451730DF-7AF2-000A-B0EE-CFC25D5EE9A9}"/>
              </a:ext>
            </a:extLst>
          </p:cNvPr>
          <p:cNvCxnSpPr>
            <a:stCxn id="5" idx="2"/>
            <a:endCxn id="8" idx="0"/>
          </p:cNvCxnSpPr>
          <p:nvPr/>
        </p:nvCxnSpPr>
        <p:spPr>
          <a:xfrm flipH="1">
            <a:off x="6110698" y="3285430"/>
            <a:ext cx="2350" cy="839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BFF09026-2A16-E1FF-C461-DE742ADD6A3A}"/>
              </a:ext>
            </a:extLst>
          </p:cNvPr>
          <p:cNvCxnSpPr>
            <a:stCxn id="8" idx="2"/>
            <a:endCxn id="12" idx="0"/>
          </p:cNvCxnSpPr>
          <p:nvPr/>
        </p:nvCxnSpPr>
        <p:spPr>
          <a:xfrm>
            <a:off x="6096000" y="4597508"/>
            <a:ext cx="0" cy="789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76D3D32D-E960-6147-FDD1-EC965FC4E825}"/>
              </a:ext>
            </a:extLst>
          </p:cNvPr>
          <p:cNvCxnSpPr>
            <a:endCxn id="16" idx="0"/>
          </p:cNvCxnSpPr>
          <p:nvPr/>
        </p:nvCxnSpPr>
        <p:spPr>
          <a:xfrm>
            <a:off x="4691062" y="5859840"/>
            <a:ext cx="1" cy="167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59C38E1-2510-F34C-EFD2-9EF2A7719CC8}"/>
              </a:ext>
            </a:extLst>
          </p:cNvPr>
          <p:cNvCxnSpPr>
            <a:cxnSpLocks/>
          </p:cNvCxnSpPr>
          <p:nvPr/>
        </p:nvCxnSpPr>
        <p:spPr>
          <a:xfrm>
            <a:off x="7519427" y="5891217"/>
            <a:ext cx="1" cy="167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E6E1A707-F51B-F1DC-5DE2-837CBCCD0D43}"/>
              </a:ext>
            </a:extLst>
          </p:cNvPr>
          <p:cNvCxnSpPr>
            <a:endCxn id="25" idx="0"/>
          </p:cNvCxnSpPr>
          <p:nvPr/>
        </p:nvCxnSpPr>
        <p:spPr>
          <a:xfrm>
            <a:off x="8130183" y="2232490"/>
            <a:ext cx="3470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4812E9C-3D0F-3E12-642A-9C6A3443AC27}"/>
              </a:ext>
            </a:extLst>
          </p:cNvPr>
          <p:cNvCxnSpPr/>
          <p:nvPr/>
        </p:nvCxnSpPr>
        <p:spPr>
          <a:xfrm>
            <a:off x="6088380" y="2499207"/>
            <a:ext cx="9604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159DC7FC-3594-BA14-435C-855A2C95D79B}"/>
              </a:ext>
            </a:extLst>
          </p:cNvPr>
          <p:cNvCxnSpPr/>
          <p:nvPr/>
        </p:nvCxnSpPr>
        <p:spPr>
          <a:xfrm>
            <a:off x="6096000" y="3700477"/>
            <a:ext cx="9604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93B85F4-286F-6B41-957F-4F6C0C236DCA}"/>
              </a:ext>
            </a:extLst>
          </p:cNvPr>
          <p:cNvCxnSpPr/>
          <p:nvPr/>
        </p:nvCxnSpPr>
        <p:spPr>
          <a:xfrm>
            <a:off x="6073812" y="4991395"/>
            <a:ext cx="9604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9431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1048</Words>
  <Application>Microsoft Office PowerPoint</Application>
  <PresentationFormat>Widescreen</PresentationFormat>
  <Paragraphs>167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vt:lpstr>
      <vt:lpstr>Times New Roman</vt:lpstr>
      <vt:lpstr>Wingdings</vt:lpstr>
      <vt:lpstr>Office Theme</vt:lpstr>
      <vt:lpstr>Functional disabilities and its association with modern family planning methods among women of reproductive age group in Bangladesh: A secondary analysis</vt:lpstr>
      <vt:lpstr> Introduction</vt:lpstr>
      <vt:lpstr> Justification of the study</vt:lpstr>
      <vt:lpstr> Research question</vt:lpstr>
      <vt:lpstr> Objectives</vt:lpstr>
      <vt:lpstr> Conceptual framework</vt:lpstr>
      <vt:lpstr> Research methodology</vt:lpstr>
      <vt:lpstr> Research methodology (cont.)</vt:lpstr>
      <vt:lpstr> Research methodology (cont.)</vt:lpstr>
      <vt:lpstr> Research methodology (cont.)</vt:lpstr>
      <vt:lpstr> 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Zeeba Zahra Sultana</dc:creator>
  <cp:lastModifiedBy>Mohammad Nayeem Hasan</cp:lastModifiedBy>
  <cp:revision>28</cp:revision>
  <dcterms:created xsi:type="dcterms:W3CDTF">2023-12-12T00:59:21Z</dcterms:created>
  <dcterms:modified xsi:type="dcterms:W3CDTF">2024-09-26T21:39:43Z</dcterms:modified>
</cp:coreProperties>
</file>