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87" d="100"/>
          <a:sy n="87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B312-0DE0-8D19-1445-7FA2C434E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991523"/>
            <a:ext cx="9144000" cy="2240947"/>
          </a:xfrm>
        </p:spPr>
        <p:txBody>
          <a:bodyPr anchor="t">
            <a:normAutofit/>
          </a:bodyPr>
          <a:lstStyle>
            <a:lvl1pPr algn="ctr">
              <a:defRPr sz="4400" b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Title</a:t>
            </a:r>
            <a:endParaRPr lang="en-B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F4284-1295-BFD3-EFF2-AB2B356A0FA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16899"/>
            <a:ext cx="9144000" cy="9906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 and ID of the Student</a:t>
            </a:r>
            <a:endParaRPr lang="en-BD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D212E70-BA9A-8879-5349-86797376B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6076" y="99999"/>
            <a:ext cx="1399847" cy="1673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B1719-18E6-9084-A8C0-B16836386C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168" y="5673020"/>
            <a:ext cx="109552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69C1-A543-6D7D-67F0-87912E5F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869F-97C4-6DA9-45CF-B01263C4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1AE42-E69C-7D86-6CAD-D8B88189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E143-FFE6-73D6-B689-27363B75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2921-2C4D-F662-D915-3AE4121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372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9593A-523E-2440-960B-7DE2FEE23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B103B-35CF-D13F-7C16-122A3E5CA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E54F8-5E60-BFCE-F271-2164E947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7FFC6-4C53-ECAA-6A95-17015E0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E775-F342-4640-3666-B1424C9A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292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895B-518D-BC7A-D1B7-C50507F1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6"/>
            <a:ext cx="12192000" cy="106657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1AEC-C820-C4E4-512E-E78C846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6245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56A445-A33D-016C-B875-94F9FB36C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4028" y="5840378"/>
            <a:ext cx="606972" cy="725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0C472-AE3F-45DB-DB7A-D65E3CFF51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1000" y="5840378"/>
            <a:ext cx="666439" cy="6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25C6-04A2-A3D9-4799-3674D7B4C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97431"/>
            <a:ext cx="12192000" cy="663137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defRPr sz="45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GB" dirty="0"/>
              <a:t>Thank You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6385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ABBF-1599-9BCF-21BD-7121F6F6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0335-D7F6-CD90-FDD0-8C2BF19F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7657E-9360-840A-93B9-D89B4BFC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6E8D-582B-2D03-F7BC-99485DFD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267D9-2849-7388-81BA-4CB8BED5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6DC5F-DBFA-A32F-D6DA-17D0C49F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785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2479-790A-4EA3-DC82-EC564273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8645-5A26-A1AD-AC12-0F78ADD7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1C2DB-B09F-CED8-D477-AF44BB2F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86A1B-D94E-29FF-D382-966AEEE6D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29E54-561A-B995-99A9-C37C14256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FA77D-90EC-1982-C7CD-6F67DB2F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81B17-A57E-7BB8-D256-B7580CAA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3D60D-4E93-2960-2C2D-52005F17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863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1405-55E3-C073-DF27-59948A57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70B91-D386-EA5B-A91B-E953D7B8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60926-8A4C-1202-E11F-D23FD11A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522B-EE91-0E91-2103-B7865304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231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87AEA-B283-3DCB-1EF4-ACE25B8F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48C3B-7459-B313-13F5-4DAECFB5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FF6F-4AAE-53ED-A32B-523C265F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122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92AA-FF4C-395E-D381-9A6DC83F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7BF-8392-9A26-0C47-FC12CD01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93D9E-567C-D2D4-5EE4-CB257E37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66E6-D48F-10B8-3CA9-681661D6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39D9-1D20-218C-86CC-73DC0F17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4715-F5A0-BA54-72E5-5E5A76BE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908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5C84-DC17-65E2-1B9E-5CAF7976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C6844-541B-8F32-6034-694796083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8F70-16E1-3992-E351-0A58529AB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F32CB-3A76-EEFB-CDDB-B621A6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7A375-40DA-3123-4B0B-4C63D170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C059-182F-9EE8-26BE-47B387EE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368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6C099-2696-E267-EE64-CFB752D4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F76AB-D0E4-2786-EA7B-D2460192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C3A51-2838-F466-D087-1ECF8330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0A32-339C-1D47-AAB6-AD21E256005B}" type="datetimeFigureOut">
              <a:rPr lang="en-BD" smtClean="0"/>
              <a:t>12/14/2023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45D7-D778-5A71-51B9-2B37E1E4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E0F5-62B2-2C83-A4AF-FF49639DD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236C-3C41-124B-9E05-A0368D55E26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35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2714-F447-DBA2-13D3-CA7816A05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F8E3-B97A-E0D8-1590-29D7268DD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1303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1 slide consisting: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Sampling Technique</a:t>
            </a:r>
          </a:p>
          <a:p>
            <a:r>
              <a:rPr lang="en-US" sz="2200" dirty="0">
                <a:latin typeface="Cambria" panose="02040503050406030204" pitchFamily="18" charset="0"/>
              </a:rPr>
              <a:t>Data Collection Tools</a:t>
            </a:r>
          </a:p>
        </p:txBody>
      </p:sp>
    </p:spTree>
    <p:extLst>
      <p:ext uri="{BB962C8B-B14F-4D97-AF65-F5344CB8AC3E}">
        <p14:creationId xmlns:p14="http://schemas.microsoft.com/office/powerpoint/2010/main" val="6411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1 slide consisting:</a:t>
            </a:r>
          </a:p>
          <a:p>
            <a:r>
              <a:rPr lang="en-US" sz="2200" dirty="0">
                <a:latin typeface="Cambria" panose="02040503050406030204" pitchFamily="18" charset="0"/>
              </a:rPr>
              <a:t>Data management and analysis plan</a:t>
            </a:r>
          </a:p>
        </p:txBody>
      </p:sp>
    </p:spTree>
    <p:extLst>
      <p:ext uri="{BB962C8B-B14F-4D97-AF65-F5344CB8AC3E}">
        <p14:creationId xmlns:p14="http://schemas.microsoft.com/office/powerpoint/2010/main" val="26297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0BF0-1DB6-C2F4-A176-74FC827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Research methodology (cont.)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73AD-8920-5961-C106-092D66DA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1 slide consisting:</a:t>
            </a:r>
          </a:p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Ethical Considerations will mention only </a:t>
            </a:r>
          </a:p>
          <a:p>
            <a:r>
              <a:rPr lang="en-US" sz="2200" dirty="0">
                <a:latin typeface="Cambria" panose="02040503050406030204" pitchFamily="18" charset="0"/>
              </a:rPr>
              <a:t>From which IRB you will obtain the approval and </a:t>
            </a:r>
          </a:p>
          <a:p>
            <a:r>
              <a:rPr lang="en-US" sz="2200" dirty="0">
                <a:latin typeface="Cambria" panose="02040503050406030204" pitchFamily="18" charset="0"/>
              </a:rPr>
              <a:t>Any administrative approval you may require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120810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0BF0-1DB6-C2F4-A176-74FC827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Timeline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73AD-8920-5961-C106-092D66DA2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68742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9115-E9C4-F255-0DCB-D7A41626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126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1 slide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Maximum 3 bullet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2-3 lines per bullet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12967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Justification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1 slide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Maximum 3 bullet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2-3 lines per bullet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391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Cambria" panose="02040503050406030204" pitchFamily="18" charset="0"/>
              </a:rPr>
              <a:t>1 slide</a:t>
            </a: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200" i="1" dirty="0">
                <a:latin typeface="Cambria" panose="02040503050406030204" pitchFamily="18" charset="0"/>
              </a:rPr>
              <a:t>***Methodology and sample size should be aligned on the research question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86377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1 slide consisting the specific objectives</a:t>
            </a:r>
          </a:p>
          <a:p>
            <a:pPr marL="0" indent="0" algn="ctr">
              <a:buNone/>
            </a:pPr>
            <a:endParaRPr lang="en-US" sz="2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200" i="1" dirty="0">
                <a:latin typeface="Cambria" panose="02040503050406030204" pitchFamily="18" charset="0"/>
              </a:rPr>
              <a:t>***Specific objectives should be aligned on the research question and study design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3746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3753-2D8F-6249-D086-9835EBB8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1" y="-13236"/>
            <a:ext cx="12202511" cy="1066575"/>
          </a:xfrm>
        </p:spPr>
        <p:txBody>
          <a:bodyPr/>
          <a:lstStyle/>
          <a:p>
            <a:r>
              <a:rPr lang="en-BD" dirty="0"/>
              <a:t>	Conceptual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494D-3A8C-4626-C9DB-D6CB7609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93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1 slide consisting: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Design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Population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Site &amp; Area</a:t>
            </a:r>
          </a:p>
          <a:p>
            <a:r>
              <a:rPr lang="en-US" sz="2200" dirty="0">
                <a:latin typeface="Cambria" panose="02040503050406030204" pitchFamily="18" charset="0"/>
              </a:rPr>
              <a:t>Study Period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42815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Cambria" panose="02040503050406030204" pitchFamily="18" charset="0"/>
              </a:rPr>
              <a:t>1 slide consisting:</a:t>
            </a:r>
          </a:p>
          <a:p>
            <a:r>
              <a:rPr lang="en-US" sz="2200" dirty="0">
                <a:latin typeface="Cambria" panose="02040503050406030204" pitchFamily="18" charset="0"/>
              </a:rPr>
              <a:t>Inclusion criteria</a:t>
            </a:r>
          </a:p>
          <a:p>
            <a:r>
              <a:rPr lang="en-US" sz="2200" dirty="0">
                <a:latin typeface="Cambria" panose="02040503050406030204" pitchFamily="18" charset="0"/>
              </a:rPr>
              <a:t>Exclusion criteria</a:t>
            </a:r>
          </a:p>
          <a:p>
            <a:pPr marL="0" indent="0">
              <a:buNone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758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233D-A96B-8905-AEB6-F685D9F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Research methodology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11A5-51D2-9D82-2F40-6BBDE6EE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BD" sz="2200" dirty="0">
                <a:latin typeface="Cambria" panose="02040503050406030204" pitchFamily="18" charset="0"/>
              </a:rPr>
              <a:t>1 slide consisting: </a:t>
            </a:r>
          </a:p>
          <a:p>
            <a:pPr marL="0" indent="0">
              <a:buNone/>
            </a:pPr>
            <a:r>
              <a:rPr lang="en-BD" sz="2200" dirty="0">
                <a:latin typeface="Cambria" panose="02040503050406030204" pitchFamily="18" charset="0"/>
              </a:rPr>
              <a:t>Sample size calculation</a:t>
            </a:r>
          </a:p>
        </p:txBody>
      </p:sp>
    </p:spTree>
    <p:extLst>
      <p:ext uri="{BB962C8B-B14F-4D97-AF65-F5344CB8AC3E}">
        <p14:creationId xmlns:p14="http://schemas.microsoft.com/office/powerpoint/2010/main" val="249431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176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 Introduction</vt:lpstr>
      <vt:lpstr> Justification of the study</vt:lpstr>
      <vt:lpstr> Research question</vt:lpstr>
      <vt:lpstr> Objectives</vt:lpstr>
      <vt:lpstr> Conceptual framework</vt:lpstr>
      <vt:lpstr> Research methodology</vt:lpstr>
      <vt:lpstr> Research methodology (cont.)</vt:lpstr>
      <vt:lpstr> Research methodology (cont.)</vt:lpstr>
      <vt:lpstr> Research methodology (cont.)</vt:lpstr>
      <vt:lpstr> Research methodology (cont.)</vt:lpstr>
      <vt:lpstr> Research methodology (cont.)</vt:lpstr>
      <vt:lpstr>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Zeeba Zahra Sultana</dc:creator>
  <cp:lastModifiedBy>Dipak Mitra</cp:lastModifiedBy>
  <cp:revision>12</cp:revision>
  <dcterms:created xsi:type="dcterms:W3CDTF">2023-12-12T00:59:21Z</dcterms:created>
  <dcterms:modified xsi:type="dcterms:W3CDTF">2023-12-14T10:32:02Z</dcterms:modified>
</cp:coreProperties>
</file>