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6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60"/>
  </p:normalViewPr>
  <p:slideViewPr>
    <p:cSldViewPr snapToGrid="0" showGuides="1">
      <p:cViewPr>
        <p:scale>
          <a:sx n="200" d="100"/>
          <a:sy n="200" d="100"/>
        </p:scale>
        <p:origin x="144" y="-144"/>
      </p:cViewPr>
      <p:guideLst>
        <p:guide orient="horz" pos="2136"/>
        <p:guide pos="38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91699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75370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16195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0152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215273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007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80540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11603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003578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260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5/24/2024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987433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5/24/2024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937079"/>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B7F6-5A5E-BC5A-62D5-9F0960A6F1B1}"/>
              </a:ext>
            </a:extLst>
          </p:cNvPr>
          <p:cNvSpPr>
            <a:spLocks noGrp="1"/>
          </p:cNvSpPr>
          <p:nvPr>
            <p:ph type="ctrTitle"/>
          </p:nvPr>
        </p:nvSpPr>
        <p:spPr>
          <a:xfrm>
            <a:off x="0" y="2187754"/>
            <a:ext cx="9098280" cy="2365958"/>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sz="3600" b="1" spc="-60" dirty="0">
                <a:solidFill>
                  <a:schemeClr val="lt1"/>
                </a:solidFill>
                <a:latin typeface="Garamond" panose="02020404030301010803" pitchFamily="18" charset="0"/>
                <a:ea typeface="+mn-ea"/>
                <a:cs typeface="+mn-cs"/>
              </a:rPr>
              <a:t>Factors Associated with Menstrual Hygiene, Workplace Sanitation Practices, and Self-Reported Urogenital Symptoms among Female Workers in the Sylhet Division, Bangladesh</a:t>
            </a:r>
          </a:p>
        </p:txBody>
      </p:sp>
      <p:sp>
        <p:nvSpPr>
          <p:cNvPr id="3" name="Subtitle 2">
            <a:extLst>
              <a:ext uri="{FF2B5EF4-FFF2-40B4-BE49-F238E27FC236}">
                <a16:creationId xmlns:a16="http://schemas.microsoft.com/office/drawing/2014/main" id="{4ACD1EAB-AD2B-8711-5088-8BD53A198ED1}"/>
              </a:ext>
            </a:extLst>
          </p:cNvPr>
          <p:cNvSpPr>
            <a:spLocks noGrp="1"/>
          </p:cNvSpPr>
          <p:nvPr>
            <p:ph type="subTitle" idx="1"/>
          </p:nvPr>
        </p:nvSpPr>
        <p:spPr>
          <a:xfrm>
            <a:off x="0" y="4670245"/>
            <a:ext cx="9098280" cy="107333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p>
            <a:pPr algn="ctr">
              <a:spcBef>
                <a:spcPct val="0"/>
              </a:spcBef>
            </a:pPr>
            <a:r>
              <a:rPr lang="en-US" sz="2800" b="1" spc="-60" dirty="0">
                <a:solidFill>
                  <a:schemeClr val="tx1"/>
                </a:solidFill>
                <a:latin typeface="Garamond" panose="02020404030301010803" pitchFamily="18" charset="0"/>
              </a:rPr>
              <a:t>Mohammad Nayeem Hasan</a:t>
            </a:r>
          </a:p>
          <a:p>
            <a:pPr algn="ctr">
              <a:spcBef>
                <a:spcPct val="0"/>
              </a:spcBef>
            </a:pPr>
            <a:r>
              <a:rPr lang="en-US" sz="1600" b="1" spc="-60" dirty="0">
                <a:solidFill>
                  <a:schemeClr val="lt1"/>
                </a:solidFill>
                <a:latin typeface="Garamond" panose="02020404030301010803" pitchFamily="18" charset="0"/>
              </a:rPr>
              <a:t>Team Leader, Research &amp; Reporting Team, UNITY Bangladesh</a:t>
            </a:r>
          </a:p>
          <a:p>
            <a:pPr algn="ctr">
              <a:spcBef>
                <a:spcPct val="0"/>
              </a:spcBef>
            </a:pPr>
            <a:r>
              <a:rPr lang="en-US" sz="1600" b="1" spc="-60" dirty="0">
                <a:solidFill>
                  <a:schemeClr val="lt1"/>
                </a:solidFill>
                <a:latin typeface="Garamond" panose="02020404030301010803" pitchFamily="18" charset="0"/>
              </a:rPr>
              <a:t>Monitoring and Evaluation Officer, Monitoring, Evaluation and Research Department, Green Hill, Cox’s Bazar</a:t>
            </a:r>
          </a:p>
          <a:p>
            <a:pPr algn="ctr">
              <a:spcBef>
                <a:spcPct val="0"/>
              </a:spcBef>
            </a:pPr>
            <a:r>
              <a:rPr lang="en-US" sz="1600" b="1" spc="-60" dirty="0">
                <a:solidFill>
                  <a:schemeClr val="lt1"/>
                </a:solidFill>
                <a:latin typeface="Garamond" panose="02020404030301010803" pitchFamily="18" charset="0"/>
              </a:rPr>
              <a:t>Research Assistant, Department of Statistics, Shahjalal University of Science &amp; Technology, Sylhet</a:t>
            </a:r>
          </a:p>
        </p:txBody>
      </p:sp>
      <p:pic>
        <p:nvPicPr>
          <p:cNvPr id="1028" name="Picture 4" descr="No photo description available.">
            <a:extLst>
              <a:ext uri="{FF2B5EF4-FFF2-40B4-BE49-F238E27FC236}">
                <a16:creationId xmlns:a16="http://schemas.microsoft.com/office/drawing/2014/main" id="{CA16CEE1-4B48-3EFD-F855-13ACC5B3D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904" y="3786187"/>
            <a:ext cx="2160771" cy="1957391"/>
          </a:xfrm>
          <a:prstGeom prst="rect">
            <a:avLst/>
          </a:prstGeom>
          <a:solidFill>
            <a:schemeClr val="bg1"/>
          </a:solidFill>
        </p:spPr>
      </p:pic>
      <p:pic>
        <p:nvPicPr>
          <p:cNvPr id="5" name="Picture 4">
            <a:extLst>
              <a:ext uri="{FF2B5EF4-FFF2-40B4-BE49-F238E27FC236}">
                <a16:creationId xmlns:a16="http://schemas.microsoft.com/office/drawing/2014/main" id="{A070AB11-6E11-CB82-BD74-F9E4CABCA927}"/>
              </a:ext>
            </a:extLst>
          </p:cNvPr>
          <p:cNvPicPr>
            <a:picLocks noChangeAspect="1"/>
          </p:cNvPicPr>
          <p:nvPr/>
        </p:nvPicPr>
        <p:blipFill>
          <a:blip r:embed="rId3"/>
          <a:stretch>
            <a:fillRect/>
          </a:stretch>
        </p:blipFill>
        <p:spPr>
          <a:xfrm>
            <a:off x="9716904" y="985835"/>
            <a:ext cx="2160769" cy="2085978"/>
          </a:xfrm>
          <a:prstGeom prst="rect">
            <a:avLst/>
          </a:prstGeom>
          <a:solidFill>
            <a:schemeClr val="bg1"/>
          </a:solidFill>
        </p:spPr>
      </p:pic>
      <p:pic>
        <p:nvPicPr>
          <p:cNvPr id="6" name="Picture 5">
            <a:extLst>
              <a:ext uri="{FF2B5EF4-FFF2-40B4-BE49-F238E27FC236}">
                <a16:creationId xmlns:a16="http://schemas.microsoft.com/office/drawing/2014/main" id="{93FA2592-5D88-E044-AD08-C57476160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97" y="816362"/>
            <a:ext cx="1466286" cy="1312011"/>
          </a:xfrm>
          <a:prstGeom prst="rect">
            <a:avLst/>
          </a:prstGeom>
          <a:solidFill>
            <a:schemeClr val="bg1"/>
          </a:solidFill>
        </p:spPr>
      </p:pic>
    </p:spTree>
    <p:extLst>
      <p:ext uri="{BB962C8B-B14F-4D97-AF65-F5344CB8AC3E}">
        <p14:creationId xmlns:p14="http://schemas.microsoft.com/office/powerpoint/2010/main" val="821055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Aims and Objectives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429001" y="1383564"/>
            <a:ext cx="8366760" cy="4601183"/>
          </a:xfrm>
        </p:spPr>
        <p:txBody>
          <a:bodyPr>
            <a:normAutofit/>
          </a:bodyPr>
          <a:lstStyle/>
          <a:p>
            <a:pPr algn="just">
              <a:lnSpc>
                <a:spcPct val="100000"/>
              </a:lnSpc>
              <a:spcBef>
                <a:spcPts val="0"/>
              </a:spcBef>
              <a:spcAft>
                <a:spcPts val="800"/>
              </a:spcAft>
            </a:pPr>
            <a:r>
              <a:rPr lang="en-US" sz="2800" dirty="0">
                <a:solidFill>
                  <a:schemeClr val="tx1"/>
                </a:solidFill>
                <a:effectLst/>
                <a:latin typeface="Garamond" panose="02020404030301010803" pitchFamily="18" charset="0"/>
                <a:ea typeface="Calibri" panose="020F0502020204030204" pitchFamily="34" charset="0"/>
              </a:rPr>
              <a:t>To assess the menstrual care practices of working women in Sylhet Division, Bangladesh.</a:t>
            </a:r>
          </a:p>
          <a:p>
            <a:pPr algn="just">
              <a:lnSpc>
                <a:spcPct val="100000"/>
              </a:lnSpc>
              <a:spcBef>
                <a:spcPts val="0"/>
              </a:spcBef>
              <a:spcAft>
                <a:spcPts val="800"/>
              </a:spcAft>
            </a:pPr>
            <a:r>
              <a:rPr lang="en-US" sz="2800" dirty="0">
                <a:solidFill>
                  <a:schemeClr val="tx1"/>
                </a:solidFill>
                <a:effectLst/>
                <a:latin typeface="Garamond" panose="02020404030301010803" pitchFamily="18" charset="0"/>
                <a:ea typeface="Calibri" panose="020F0502020204030204" pitchFamily="34" charset="0"/>
              </a:rPr>
              <a:t>To assess the prevalence of self-reported urogenital symptoms among this population.</a:t>
            </a:r>
          </a:p>
          <a:p>
            <a:pPr algn="just">
              <a:lnSpc>
                <a:spcPct val="100000"/>
              </a:lnSpc>
              <a:spcBef>
                <a:spcPts val="0"/>
              </a:spcBef>
              <a:spcAft>
                <a:spcPts val="800"/>
              </a:spcAft>
            </a:pPr>
            <a:r>
              <a:rPr lang="en-US" sz="2800" dirty="0">
                <a:solidFill>
                  <a:schemeClr val="tx1"/>
                </a:solidFill>
                <a:effectLst/>
                <a:latin typeface="Garamond" panose="02020404030301010803" pitchFamily="18" charset="0"/>
                <a:ea typeface="Calibri" panose="020F0502020204030204" pitchFamily="34" charset="0"/>
              </a:rPr>
              <a:t>To identify the associations between menstrual care practices and self-reported urogenital symptoms. </a:t>
            </a:r>
          </a:p>
        </p:txBody>
      </p:sp>
      <p:sp>
        <p:nvSpPr>
          <p:cNvPr id="5" name="TextBox 4">
            <a:extLst>
              <a:ext uri="{FF2B5EF4-FFF2-40B4-BE49-F238E27FC236}">
                <a16:creationId xmlns:a16="http://schemas.microsoft.com/office/drawing/2014/main" id="{5D52D10D-D4C6-FDAD-A6D3-AFB758C38661}"/>
              </a:ext>
            </a:extLst>
          </p:cNvPr>
          <p:cNvSpPr txBox="1"/>
          <p:nvPr/>
        </p:nvSpPr>
        <p:spPr>
          <a:xfrm>
            <a:off x="3443289" y="765848"/>
            <a:ext cx="8366760" cy="677878"/>
          </a:xfrm>
          <a:prstGeom prst="rect">
            <a:avLst/>
          </a:prstGeom>
        </p:spPr>
        <p:style>
          <a:lnRef idx="2">
            <a:schemeClr val="accent1"/>
          </a:lnRef>
          <a:fillRef idx="1">
            <a:schemeClr val="lt1"/>
          </a:fillRef>
          <a:effectRef idx="0">
            <a:schemeClr val="accent1"/>
          </a:effectRef>
          <a:fontRef idx="minor">
            <a:schemeClr val="dk1"/>
          </a:fontRef>
        </p:style>
        <p:txBody>
          <a:bodyPr wrap="square" anchor="t">
            <a:spAutoFit/>
          </a:bodyPr>
          <a:lstStyle/>
          <a:p>
            <a:pPr marL="0" marR="0" indent="0" algn="ctr">
              <a:lnSpc>
                <a:spcPct val="150000"/>
              </a:lnSpc>
              <a:spcBef>
                <a:spcPts val="0"/>
              </a:spcBef>
              <a:spcAft>
                <a:spcPts val="800"/>
              </a:spcAft>
              <a:buNone/>
            </a:pPr>
            <a:r>
              <a:rPr lang="en-US" sz="2800" b="1" dirty="0">
                <a:solidFill>
                  <a:schemeClr val="tx1"/>
                </a:solidFill>
                <a:latin typeface="Garamond" panose="02020404030301010803" pitchFamily="18" charset="0"/>
                <a:ea typeface="Calibri" panose="020F0502020204030204" pitchFamily="34" charset="0"/>
              </a:rPr>
              <a:t>S</a:t>
            </a:r>
            <a:r>
              <a:rPr lang="en-US" sz="2800" b="1" dirty="0">
                <a:solidFill>
                  <a:schemeClr val="tx1"/>
                </a:solidFill>
                <a:effectLst/>
                <a:latin typeface="Garamond" panose="02020404030301010803" pitchFamily="18" charset="0"/>
                <a:ea typeface="Calibri" panose="020F0502020204030204" pitchFamily="34" charset="0"/>
              </a:rPr>
              <a:t>pecific objectives</a:t>
            </a:r>
          </a:p>
        </p:txBody>
      </p:sp>
    </p:spTree>
    <p:extLst>
      <p:ext uri="{BB962C8B-B14F-4D97-AF65-F5344CB8AC3E}">
        <p14:creationId xmlns:p14="http://schemas.microsoft.com/office/powerpoint/2010/main" val="4242398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Methods and Techniques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lnSpcReduction="10000"/>
          </a:bodyPr>
          <a:lstStyle/>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design: </a:t>
            </a:r>
            <a:r>
              <a:rPr lang="en-US" sz="2800" dirty="0">
                <a:solidFill>
                  <a:schemeClr val="tx1"/>
                </a:solidFill>
                <a:effectLst/>
                <a:latin typeface="Garamond" panose="02020404030301010803" pitchFamily="18" charset="0"/>
                <a:ea typeface="Calibri" panose="020F0502020204030204" pitchFamily="34" charset="0"/>
              </a:rPr>
              <a:t>Mixed-method approach</a:t>
            </a:r>
          </a:p>
          <a:p>
            <a:pPr marL="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type: </a:t>
            </a:r>
            <a:r>
              <a:rPr lang="en-US" sz="2800" dirty="0">
                <a:solidFill>
                  <a:schemeClr val="tx1"/>
                </a:solidFill>
                <a:effectLst/>
                <a:latin typeface="Garamond" panose="02020404030301010803" pitchFamily="18" charset="0"/>
                <a:ea typeface="Calibri" panose="020F0502020204030204" pitchFamily="34" charset="0"/>
              </a:rPr>
              <a:t>Cross-sectional study</a:t>
            </a:r>
          </a:p>
          <a:p>
            <a:pPr algn="just">
              <a:lnSpc>
                <a:spcPct val="100000"/>
              </a:lnSpc>
              <a:spcBef>
                <a:spcPts val="0"/>
              </a:spcBef>
              <a:spcAft>
                <a:spcPts val="800"/>
              </a:spcAft>
            </a:pPr>
            <a:endParaRPr lang="en-US" sz="2800" b="1"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population: </a:t>
            </a:r>
            <a:r>
              <a:rPr lang="en-US" sz="2800" dirty="0">
                <a:solidFill>
                  <a:schemeClr val="tx1"/>
                </a:solidFill>
                <a:latin typeface="Garamond" panose="02020404030301010803" pitchFamily="18" charset="0"/>
                <a:ea typeface="Calibri" panose="020F0502020204030204" pitchFamily="34" charset="0"/>
              </a:rPr>
              <a:t>F</a:t>
            </a:r>
            <a:r>
              <a:rPr lang="en-US" sz="2800" dirty="0">
                <a:solidFill>
                  <a:schemeClr val="tx1"/>
                </a:solidFill>
                <a:effectLst/>
                <a:latin typeface="Garamond" panose="02020404030301010803" pitchFamily="18" charset="0"/>
                <a:ea typeface="Calibri" panose="020F0502020204030204" pitchFamily="34" charset="0"/>
              </a:rPr>
              <a:t>emale workers</a:t>
            </a:r>
          </a:p>
          <a:p>
            <a:pPr algn="just">
              <a:lnSpc>
                <a:spcPct val="100000"/>
              </a:lnSpc>
              <a:spcBef>
                <a:spcPts val="0"/>
              </a:spcBef>
              <a:spcAft>
                <a:spcPts val="800"/>
              </a:spcAft>
            </a:pPr>
            <a:endParaRPr lang="en-US" sz="2800" b="1"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Study area: </a:t>
            </a:r>
            <a:r>
              <a:rPr lang="en-US" sz="2800" dirty="0">
                <a:solidFill>
                  <a:schemeClr val="tx1"/>
                </a:solidFill>
                <a:effectLst/>
                <a:latin typeface="Garamond" panose="02020404030301010803" pitchFamily="18" charset="0"/>
                <a:ea typeface="Calibri" panose="020F0502020204030204" pitchFamily="34" charset="0"/>
              </a:rPr>
              <a:t>Four districts within the Sylhet division</a:t>
            </a:r>
          </a:p>
          <a:p>
            <a:pPr algn="just">
              <a:lnSpc>
                <a:spcPct val="100000"/>
              </a:lnSpc>
              <a:spcBef>
                <a:spcPts val="0"/>
              </a:spcBef>
              <a:spcAft>
                <a:spcPts val="800"/>
              </a:spcAft>
            </a:pPr>
            <a:endParaRPr lang="en-US" sz="2800" b="1" dirty="0">
              <a:solidFill>
                <a:schemeClr val="tx1"/>
              </a:solidFill>
              <a:effectLst/>
              <a:latin typeface="Garamond" panose="02020404030301010803" pitchFamily="18" charset="0"/>
              <a:ea typeface="Calibri" panose="020F0502020204030204" pitchFamily="34" charset="0"/>
            </a:endParaRPr>
          </a:p>
          <a:p>
            <a:pPr algn="just">
              <a:lnSpc>
                <a:spcPct val="100000"/>
              </a:lnSpc>
              <a:spcBef>
                <a:spcPts val="0"/>
              </a:spcBef>
              <a:spcAft>
                <a:spcPts val="800"/>
              </a:spcAft>
            </a:pPr>
            <a:r>
              <a:rPr lang="en-US" sz="2800" b="1" dirty="0">
                <a:solidFill>
                  <a:schemeClr val="tx1"/>
                </a:solidFill>
                <a:effectLst/>
                <a:latin typeface="Garamond" panose="02020404030301010803" pitchFamily="18" charset="0"/>
                <a:ea typeface="Calibri" panose="020F0502020204030204" pitchFamily="34" charset="0"/>
              </a:rPr>
              <a:t>Sampling design: </a:t>
            </a:r>
            <a:r>
              <a:rPr lang="en-US" sz="2800" dirty="0">
                <a:solidFill>
                  <a:schemeClr val="tx1"/>
                </a:solidFill>
                <a:effectLst/>
                <a:latin typeface="Garamond" panose="02020404030301010803" pitchFamily="18" charset="0"/>
                <a:ea typeface="Calibri" panose="020F0502020204030204" pitchFamily="34" charset="0"/>
              </a:rPr>
              <a:t>A two-stage cluster sampling technique</a:t>
            </a:r>
          </a:p>
        </p:txBody>
      </p:sp>
    </p:spTree>
    <p:extLst>
      <p:ext uri="{BB962C8B-B14F-4D97-AF65-F5344CB8AC3E}">
        <p14:creationId xmlns:p14="http://schemas.microsoft.com/office/powerpoint/2010/main" val="1484618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Sample Size </a:t>
            </a:r>
            <a:r>
              <a:rPr lang="en-US" b="1" dirty="0">
                <a:latin typeface="Garamond" panose="02020404030301010803" pitchFamily="18" charset="0"/>
              </a:rPr>
              <a:t>E</a:t>
            </a:r>
            <a:r>
              <a:rPr lang="en-US" b="1" dirty="0">
                <a:solidFill>
                  <a:schemeClr val="lt1"/>
                </a:solidFill>
                <a:latin typeface="Garamond" panose="02020404030301010803" pitchFamily="18" charset="0"/>
                <a:ea typeface="+mn-ea"/>
                <a:cs typeface="+mn-cs"/>
              </a:rPr>
              <a:t>stimation</a:t>
            </a:r>
          </a:p>
        </p:txBody>
      </p:sp>
      <p:graphicFrame>
        <p:nvGraphicFramePr>
          <p:cNvPr id="6" name="Content Placeholder 5">
            <a:extLst>
              <a:ext uri="{FF2B5EF4-FFF2-40B4-BE49-F238E27FC236}">
                <a16:creationId xmlns:a16="http://schemas.microsoft.com/office/drawing/2014/main" id="{411D6ADF-2A9E-6A3B-3C7D-FF655505954F}"/>
              </a:ext>
            </a:extLst>
          </p:cNvPr>
          <p:cNvGraphicFramePr>
            <a:graphicFrameLocks noGrp="1"/>
          </p:cNvGraphicFramePr>
          <p:nvPr>
            <p:ph idx="1"/>
            <p:extLst>
              <p:ext uri="{D42A27DB-BD31-4B8C-83A1-F6EECF244321}">
                <p14:modId xmlns:p14="http://schemas.microsoft.com/office/powerpoint/2010/main" val="2418685191"/>
              </p:ext>
            </p:extLst>
          </p:nvPr>
        </p:nvGraphicFramePr>
        <p:xfrm>
          <a:off x="3868739" y="731520"/>
          <a:ext cx="7461249" cy="5383528"/>
        </p:xfrm>
        <a:graphic>
          <a:graphicData uri="http://schemas.openxmlformats.org/drawingml/2006/table">
            <a:tbl>
              <a:tblPr firstRow="1" bandRow="1">
                <a:tableStyleId>{5C22544A-7EE6-4342-B048-85BDC9FD1C3A}</a:tableStyleId>
              </a:tblPr>
              <a:tblGrid>
                <a:gridCol w="1889124">
                  <a:extLst>
                    <a:ext uri="{9D8B030D-6E8A-4147-A177-3AD203B41FA5}">
                      <a16:colId xmlns:a16="http://schemas.microsoft.com/office/drawing/2014/main" val="146385825"/>
                    </a:ext>
                  </a:extLst>
                </a:gridCol>
                <a:gridCol w="3429000">
                  <a:extLst>
                    <a:ext uri="{9D8B030D-6E8A-4147-A177-3AD203B41FA5}">
                      <a16:colId xmlns:a16="http://schemas.microsoft.com/office/drawing/2014/main" val="1511472990"/>
                    </a:ext>
                  </a:extLst>
                </a:gridCol>
                <a:gridCol w="2143125">
                  <a:extLst>
                    <a:ext uri="{9D8B030D-6E8A-4147-A177-3AD203B41FA5}">
                      <a16:colId xmlns:a16="http://schemas.microsoft.com/office/drawing/2014/main" val="4003787435"/>
                    </a:ext>
                  </a:extLst>
                </a:gridCol>
              </a:tblGrid>
              <a:tr h="1164587">
                <a:tc>
                  <a:txBody>
                    <a:bodyPr/>
                    <a:lstStyle/>
                    <a:p>
                      <a:pPr marL="0" marR="0" algn="ctr">
                        <a:lnSpc>
                          <a:spcPct val="200000"/>
                        </a:lnSpc>
                        <a:spcBef>
                          <a:spcPts val="0"/>
                        </a:spcBef>
                        <a:spcAft>
                          <a:spcPts val="0"/>
                        </a:spcAft>
                        <a:tabLst>
                          <a:tab pos="3596640" algn="l"/>
                        </a:tabLs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Districts</a:t>
                      </a:r>
                    </a:p>
                  </a:txBody>
                  <a:tcPr marL="68580" marR="68580" marT="0" marB="0"/>
                </a:tc>
                <a:tc>
                  <a:txBody>
                    <a:bodyPr/>
                    <a:lstStyle/>
                    <a:p>
                      <a:pPr marL="0" marR="0" algn="ctr">
                        <a:lnSpc>
                          <a:spcPct val="200000"/>
                        </a:lnSpc>
                        <a:spcBef>
                          <a:spcPts val="0"/>
                        </a:spcBef>
                        <a:spcAft>
                          <a:spcPts val="0"/>
                        </a:spcAft>
                        <a:tabLst>
                          <a:tab pos="3596640" algn="l"/>
                        </a:tabLst>
                      </a:pPr>
                      <a:r>
                        <a:rPr lang="en-US" sz="2800" b="1"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Categories</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200000"/>
                        </a:lnSpc>
                        <a:spcBef>
                          <a:spcPts val="0"/>
                        </a:spcBef>
                        <a:spcAft>
                          <a:spcPts val="0"/>
                        </a:spcAft>
                        <a:tabLst>
                          <a:tab pos="3596640" algn="l"/>
                        </a:tabLst>
                      </a:pPr>
                      <a:r>
                        <a:rPr lang="en-US" sz="2800" b="1"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Total Sample</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19102587"/>
                  </a:ext>
                </a:extLst>
              </a:tr>
              <a:tr h="830346">
                <a:tc>
                  <a:txBody>
                    <a:bodyPr/>
                    <a:lstStyle/>
                    <a:p>
                      <a:pPr marL="0" marR="0" algn="ctr" defTabSz="914400" rtl="0" eaLnBrk="1" latinLnBrk="0" hangingPunct="1">
                        <a:lnSpc>
                          <a:spcPct val="200000"/>
                        </a:lnSpc>
                        <a:spcBef>
                          <a:spcPts val="0"/>
                        </a:spcBef>
                        <a:spcAft>
                          <a:spcPts val="0"/>
                        </a:spcAft>
                        <a:tabLst>
                          <a:tab pos="3596640" algn="l"/>
                        </a:tabLst>
                      </a:pPr>
                      <a:r>
                        <a:rPr lang="en-US" sz="2800" kern="100" dirty="0" err="1">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Habiganj</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rowSpan="4">
                  <a:txBody>
                    <a:bodyPr/>
                    <a:lstStyle/>
                    <a:p>
                      <a:pPr algn="ctr"/>
                      <a:r>
                        <a:rPr lang="en-US" sz="2800" kern="1200" dirty="0">
                          <a:solidFill>
                            <a:schemeClr val="tx1"/>
                          </a:solidFill>
                          <a:effectLst/>
                          <a:latin typeface="Garamond" panose="02020404030301010803" pitchFamily="18" charset="0"/>
                          <a:ea typeface="+mn-ea"/>
                          <a:cs typeface="+mn-cs"/>
                        </a:rPr>
                        <a:t>Marketplace = 30</a:t>
                      </a:r>
                    </a:p>
                    <a:p>
                      <a:pPr algn="ctr"/>
                      <a:endParaRPr lang="en-US" sz="1400" kern="1200" dirty="0">
                        <a:solidFill>
                          <a:schemeClr val="tx1"/>
                        </a:solidFill>
                        <a:effectLst/>
                        <a:latin typeface="Garamond" panose="02020404030301010803" pitchFamily="18" charset="0"/>
                        <a:ea typeface="+mn-ea"/>
                        <a:cs typeface="+mn-cs"/>
                      </a:endParaRPr>
                    </a:p>
                    <a:p>
                      <a:pPr algn="ctr"/>
                      <a:r>
                        <a:rPr lang="en-US" sz="2800" kern="1200" dirty="0">
                          <a:solidFill>
                            <a:schemeClr val="tx1"/>
                          </a:solidFill>
                          <a:effectLst/>
                          <a:latin typeface="Garamond" panose="02020404030301010803" pitchFamily="18" charset="0"/>
                          <a:ea typeface="+mn-ea"/>
                          <a:cs typeface="+mn-cs"/>
                        </a:rPr>
                        <a:t>Healthcare facility = 30</a:t>
                      </a:r>
                    </a:p>
                    <a:p>
                      <a:pPr algn="ctr"/>
                      <a:endParaRPr lang="en-US" sz="1400" kern="1200" dirty="0">
                        <a:solidFill>
                          <a:schemeClr val="tx1"/>
                        </a:solidFill>
                        <a:effectLst/>
                        <a:latin typeface="Garamond" panose="02020404030301010803" pitchFamily="18" charset="0"/>
                        <a:ea typeface="+mn-ea"/>
                        <a:cs typeface="+mn-cs"/>
                      </a:endParaRPr>
                    </a:p>
                    <a:p>
                      <a:pPr algn="ctr"/>
                      <a:r>
                        <a:rPr lang="en-US" sz="2800" kern="1200" dirty="0">
                          <a:solidFill>
                            <a:schemeClr val="tx1"/>
                          </a:solidFill>
                          <a:effectLst/>
                          <a:latin typeface="Garamond" panose="02020404030301010803" pitchFamily="18" charset="0"/>
                          <a:ea typeface="+mn-ea"/>
                          <a:cs typeface="+mn-cs"/>
                        </a:rPr>
                        <a:t>School = 30</a:t>
                      </a:r>
                    </a:p>
                    <a:p>
                      <a:pPr algn="ctr"/>
                      <a:endParaRPr lang="en-US" sz="1400" kern="1200" dirty="0">
                        <a:solidFill>
                          <a:schemeClr val="tx1"/>
                        </a:solidFill>
                        <a:effectLst/>
                        <a:latin typeface="Garamond" panose="02020404030301010803" pitchFamily="18" charset="0"/>
                        <a:ea typeface="+mn-ea"/>
                        <a:cs typeface="+mn-cs"/>
                      </a:endParaRPr>
                    </a:p>
                    <a:p>
                      <a:pPr algn="ctr"/>
                      <a:r>
                        <a:rPr lang="en-US" sz="2800" kern="1200" dirty="0">
                          <a:solidFill>
                            <a:schemeClr val="tx1"/>
                          </a:solidFill>
                          <a:effectLst/>
                          <a:latin typeface="Garamond" panose="02020404030301010803" pitchFamily="18" charset="0"/>
                          <a:ea typeface="+mn-ea"/>
                          <a:cs typeface="+mn-cs"/>
                        </a:rPr>
                        <a:t>Tea/Stone worker =30</a:t>
                      </a:r>
                      <a:endParaRPr lang="en-US" sz="2800" dirty="0">
                        <a:solidFill>
                          <a:schemeClr val="tx1"/>
                        </a:solidFill>
                        <a:latin typeface="Garamond" panose="02020404030301010803" pitchFamily="18" charset="0"/>
                      </a:endParaRPr>
                    </a:p>
                  </a:txBody>
                  <a:tcPr anchor="ctr"/>
                </a:tc>
                <a:tc>
                  <a:txBody>
                    <a:bodyPr/>
                    <a:lstStyle/>
                    <a:p>
                      <a:pPr marL="0" marR="0" algn="ctr">
                        <a:lnSpc>
                          <a:spcPct val="200000"/>
                        </a:lnSpc>
                        <a:spcBef>
                          <a:spcPts val="0"/>
                        </a:spcBef>
                        <a:spcAft>
                          <a:spcPts val="0"/>
                        </a:spcAft>
                        <a:tabLst>
                          <a:tab pos="3596640" algn="l"/>
                        </a:tabLst>
                      </a:pPr>
                      <a:r>
                        <a:rPr lang="en-US" sz="2800" kern="10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796168689"/>
                  </a:ext>
                </a:extLst>
              </a:tr>
              <a:tr h="830346">
                <a:tc>
                  <a:txBody>
                    <a:bodyPr/>
                    <a:lstStyle/>
                    <a:p>
                      <a:pPr marL="0" marR="0" algn="ctr">
                        <a:lnSpc>
                          <a:spcPct val="200000"/>
                        </a:lnSpc>
                        <a:spcBef>
                          <a:spcPts val="0"/>
                        </a:spcBef>
                        <a:spcAft>
                          <a:spcPts val="0"/>
                        </a:spcAft>
                      </a:pPr>
                      <a:r>
                        <a:rPr lang="en-US" sz="2800" kern="100" dirty="0" err="1">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Moulvibazar</a:t>
                      </a:r>
                      <a:endPar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endParaRPr>
                    </a:p>
                  </a:txBody>
                  <a:tcPr marL="68580" marR="68580" marT="0" marB="0" anchor="ctr"/>
                </a:tc>
                <a:tc vMerge="1">
                  <a:txBody>
                    <a:bodyPr/>
                    <a:lstStyle/>
                    <a:p>
                      <a:endParaRPr lang="en-US" dirty="0"/>
                    </a:p>
                  </a:txBody>
                  <a:tcPr/>
                </a:tc>
                <a:tc>
                  <a:txBody>
                    <a:bodyPr/>
                    <a:lstStyle/>
                    <a:p>
                      <a:pPr marL="0" marR="0" algn="ctr">
                        <a:lnSpc>
                          <a:spcPct val="200000"/>
                        </a:lnSpc>
                        <a:spcBef>
                          <a:spcPts val="0"/>
                        </a:spcBef>
                        <a:spcAft>
                          <a:spcPts val="0"/>
                        </a:spcAft>
                      </a:pPr>
                      <a:r>
                        <a:rPr lang="en-US" sz="2800" kern="10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3478735147"/>
                  </a:ext>
                </a:extLst>
              </a:tr>
              <a:tr h="830346">
                <a:tc>
                  <a:txBody>
                    <a:bodyPr/>
                    <a:lstStyle/>
                    <a:p>
                      <a:pPr marL="0" marR="0" algn="ctr">
                        <a:lnSpc>
                          <a:spcPct val="200000"/>
                        </a:lnSpc>
                        <a:spcBef>
                          <a:spcPts val="0"/>
                        </a:spcBef>
                        <a:spcAft>
                          <a:spcPts val="0"/>
                        </a:spcAft>
                        <a:tabLst>
                          <a:tab pos="3596640" algn="l"/>
                        </a:tabLs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Sunamganj</a:t>
                      </a:r>
                    </a:p>
                  </a:txBody>
                  <a:tcPr marL="68580" marR="68580" marT="0" marB="0" anchor="ctr"/>
                </a:tc>
                <a:tc vMerge="1">
                  <a:txBody>
                    <a:bodyPr/>
                    <a:lstStyle/>
                    <a:p>
                      <a:endParaRPr lang="en-US" dirty="0"/>
                    </a:p>
                  </a:txBody>
                  <a:tcPr/>
                </a:tc>
                <a:tc>
                  <a:txBody>
                    <a:bodyPr/>
                    <a:lstStyle/>
                    <a:p>
                      <a:pPr marL="0" marR="0" algn="ctr">
                        <a:lnSpc>
                          <a:spcPct val="200000"/>
                        </a:lnSpc>
                        <a:spcBef>
                          <a:spcPts val="0"/>
                        </a:spcBef>
                        <a:spcAft>
                          <a:spcPts val="0"/>
                        </a:spcAf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2876708024"/>
                  </a:ext>
                </a:extLst>
              </a:tr>
              <a:tr h="897557">
                <a:tc>
                  <a:txBody>
                    <a:bodyPr/>
                    <a:lstStyle/>
                    <a:p>
                      <a:pPr marL="0" marR="0" algn="ctr">
                        <a:lnSpc>
                          <a:spcPct val="200000"/>
                        </a:lnSpc>
                        <a:spcBef>
                          <a:spcPts val="0"/>
                        </a:spcBef>
                        <a:spcAft>
                          <a:spcPts val="0"/>
                        </a:spcAft>
                        <a:tabLst>
                          <a:tab pos="3596640" algn="l"/>
                        </a:tabLs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Sylhet</a:t>
                      </a:r>
                    </a:p>
                  </a:txBody>
                  <a:tcPr marL="68580" marR="68580" marT="0" marB="0" anchor="ctr"/>
                </a:tc>
                <a:tc vMerge="1">
                  <a:txBody>
                    <a:bodyPr/>
                    <a:lstStyle/>
                    <a:p>
                      <a:endParaRPr lang="en-US" dirty="0"/>
                    </a:p>
                  </a:txBody>
                  <a:tcPr/>
                </a:tc>
                <a:tc>
                  <a:txBody>
                    <a:bodyPr/>
                    <a:lstStyle/>
                    <a:p>
                      <a:pPr marL="0" marR="0" algn="ctr">
                        <a:lnSpc>
                          <a:spcPct val="200000"/>
                        </a:lnSpc>
                        <a:spcBef>
                          <a:spcPts val="0"/>
                        </a:spcBef>
                        <a:spcAft>
                          <a:spcPts val="0"/>
                        </a:spcAf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120</a:t>
                      </a:r>
                    </a:p>
                  </a:txBody>
                  <a:tcPr marL="68580" marR="68580" marT="0" marB="0" anchor="ctr"/>
                </a:tc>
                <a:extLst>
                  <a:ext uri="{0D108BD9-81ED-4DB2-BD59-A6C34878D82A}">
                    <a16:rowId xmlns:a16="http://schemas.microsoft.com/office/drawing/2014/main" val="2069209840"/>
                  </a:ext>
                </a:extLst>
              </a:tr>
              <a:tr h="830346">
                <a:tc gridSpan="2">
                  <a:txBody>
                    <a:bodyPr/>
                    <a:lstStyle/>
                    <a:p>
                      <a:pPr algn="ctr"/>
                      <a:r>
                        <a:rPr lang="en-US" sz="2800" kern="1200" dirty="0">
                          <a:solidFill>
                            <a:schemeClr val="tx1"/>
                          </a:solidFill>
                          <a:effectLst/>
                          <a:latin typeface="Garamond" panose="02020404030301010803" pitchFamily="18" charset="0"/>
                          <a:ea typeface="+mn-ea"/>
                          <a:cs typeface="+mn-cs"/>
                        </a:rPr>
                        <a:t>Total </a:t>
                      </a:r>
                      <a:endParaRPr lang="en-US" sz="2800" dirty="0">
                        <a:solidFill>
                          <a:schemeClr val="tx1"/>
                        </a:solidFill>
                        <a:latin typeface="Garamond" panose="02020404030301010803" pitchFamily="18" charset="0"/>
                      </a:endParaRPr>
                    </a:p>
                  </a:txBody>
                  <a:tcPr anchor="ctr"/>
                </a:tc>
                <a:tc hMerge="1">
                  <a:txBody>
                    <a:bodyPr/>
                    <a:lstStyle/>
                    <a:p>
                      <a:endParaRPr lang="en-US" dirty="0"/>
                    </a:p>
                  </a:txBody>
                  <a:tcPr/>
                </a:tc>
                <a:tc>
                  <a:txBody>
                    <a:bodyPr/>
                    <a:lstStyle/>
                    <a:p>
                      <a:pPr marL="0" marR="0" algn="ctr">
                        <a:lnSpc>
                          <a:spcPct val="200000"/>
                        </a:lnSpc>
                        <a:spcBef>
                          <a:spcPts val="0"/>
                        </a:spcBef>
                        <a:spcAft>
                          <a:spcPts val="0"/>
                        </a:spcAft>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480</a:t>
                      </a:r>
                    </a:p>
                  </a:txBody>
                  <a:tcPr marL="68580" marR="68580" marT="0" marB="0" anchor="ctr"/>
                </a:tc>
                <a:extLst>
                  <a:ext uri="{0D108BD9-81ED-4DB2-BD59-A6C34878D82A}">
                    <a16:rowId xmlns:a16="http://schemas.microsoft.com/office/drawing/2014/main" val="2180162609"/>
                  </a:ext>
                </a:extLst>
              </a:tr>
            </a:tbl>
          </a:graphicData>
        </a:graphic>
      </p:graphicFrame>
    </p:spTree>
    <p:extLst>
      <p:ext uri="{BB962C8B-B14F-4D97-AF65-F5344CB8AC3E}">
        <p14:creationId xmlns:p14="http://schemas.microsoft.com/office/powerpoint/2010/main" val="2233812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Conceptual Framework</a:t>
            </a:r>
          </a:p>
        </p:txBody>
      </p:sp>
      <p:sp>
        <p:nvSpPr>
          <p:cNvPr id="18" name="Rectangle 10">
            <a:extLst>
              <a:ext uri="{FF2B5EF4-FFF2-40B4-BE49-F238E27FC236}">
                <a16:creationId xmlns:a16="http://schemas.microsoft.com/office/drawing/2014/main" id="{7F9F2E9C-E082-5099-5F64-00E594EAC795}"/>
              </a:ext>
            </a:extLst>
          </p:cNvPr>
          <p:cNvSpPr>
            <a:spLocks noChangeArrowheads="1"/>
          </p:cNvSpPr>
          <p:nvPr/>
        </p:nvSpPr>
        <p:spPr bwMode="auto">
          <a:xfrm>
            <a:off x="4307489" y="682434"/>
            <a:ext cx="21717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Dependent Variable</a:t>
            </a: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
        <p:nvSpPr>
          <p:cNvPr id="19" name="Rectangle 11">
            <a:extLst>
              <a:ext uri="{FF2B5EF4-FFF2-40B4-BE49-F238E27FC236}">
                <a16:creationId xmlns:a16="http://schemas.microsoft.com/office/drawing/2014/main" id="{D816DDE0-9AAA-486E-A800-951D22414643}"/>
              </a:ext>
            </a:extLst>
          </p:cNvPr>
          <p:cNvSpPr>
            <a:spLocks noChangeArrowheads="1"/>
          </p:cNvSpPr>
          <p:nvPr/>
        </p:nvSpPr>
        <p:spPr bwMode="auto">
          <a:xfrm>
            <a:off x="8286751" y="658762"/>
            <a:ext cx="2397632"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Independent Variables</a:t>
            </a: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
        <p:nvSpPr>
          <p:cNvPr id="20" name="Rectangle 14">
            <a:extLst>
              <a:ext uri="{FF2B5EF4-FFF2-40B4-BE49-F238E27FC236}">
                <a16:creationId xmlns:a16="http://schemas.microsoft.com/office/drawing/2014/main" id="{C0E86ABA-D9B8-3FE5-149A-7B5A516BE2F3}"/>
              </a:ext>
            </a:extLst>
          </p:cNvPr>
          <p:cNvSpPr>
            <a:spLocks noChangeArrowheads="1"/>
          </p:cNvSpPr>
          <p:nvPr/>
        </p:nvSpPr>
        <p:spPr bwMode="auto">
          <a:xfrm>
            <a:off x="4307489" y="1375664"/>
            <a:ext cx="2171700" cy="9048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Urogenital symptoms</a:t>
            </a:r>
            <a:endParaRPr kumimoji="0" lang="en-US" altLang="en-US" sz="1600" b="0" i="0" u="none" strike="noStrike" cap="none" normalizeH="0" baseline="0" dirty="0">
              <a:ln>
                <a:noFill/>
              </a:ln>
              <a:solidFill>
                <a:schemeClr val="tx1"/>
              </a:solidFill>
              <a:effectLst/>
              <a:latin typeface="Garamond" panose="02020404030301010803" pitchFamily="18" charset="0"/>
            </a:endParaRPr>
          </a:p>
        </p:txBody>
      </p:sp>
      <p:sp>
        <p:nvSpPr>
          <p:cNvPr id="21" name="Rectangle 15">
            <a:extLst>
              <a:ext uri="{FF2B5EF4-FFF2-40B4-BE49-F238E27FC236}">
                <a16:creationId xmlns:a16="http://schemas.microsoft.com/office/drawing/2014/main" id="{F577EF26-B3EE-7F95-5B73-7440003D80F1}"/>
              </a:ext>
            </a:extLst>
          </p:cNvPr>
          <p:cNvSpPr>
            <a:spLocks noChangeArrowheads="1"/>
          </p:cNvSpPr>
          <p:nvPr/>
        </p:nvSpPr>
        <p:spPr bwMode="auto">
          <a:xfrm>
            <a:off x="8286751" y="1341755"/>
            <a:ext cx="2397632" cy="89535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Menstrual hygiene practices</a:t>
            </a:r>
            <a:endParaRPr kumimoji="0" lang="en-US" altLang="en-US" sz="1600" b="0" i="0" u="none" strike="noStrike" cap="none" normalizeH="0" baseline="0" dirty="0">
              <a:ln>
                <a:noFill/>
              </a:ln>
              <a:solidFill>
                <a:schemeClr val="tx1"/>
              </a:solidFill>
              <a:effectLst/>
              <a:latin typeface="Garamond" panose="02020404030301010803" pitchFamily="18" charset="0"/>
            </a:endParaRPr>
          </a:p>
        </p:txBody>
      </p:sp>
      <p:sp>
        <p:nvSpPr>
          <p:cNvPr id="22" name="Rectangle 16">
            <a:extLst>
              <a:ext uri="{FF2B5EF4-FFF2-40B4-BE49-F238E27FC236}">
                <a16:creationId xmlns:a16="http://schemas.microsoft.com/office/drawing/2014/main" id="{1F260274-9058-6A1F-CA4E-C1268E817A3C}"/>
              </a:ext>
            </a:extLst>
          </p:cNvPr>
          <p:cNvSpPr>
            <a:spLocks noChangeArrowheads="1"/>
          </p:cNvSpPr>
          <p:nvPr/>
        </p:nvSpPr>
        <p:spPr bwMode="auto">
          <a:xfrm>
            <a:off x="6348919" y="2663762"/>
            <a:ext cx="2171700" cy="457200"/>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Cofounders</a:t>
            </a:r>
            <a:endParaRPr kumimoji="0" lang="en-US" altLang="en-US" b="0" i="0" u="none" strike="noStrike" cap="none" normalizeH="0" baseline="0" dirty="0">
              <a:ln>
                <a:noFill/>
              </a:ln>
              <a:solidFill>
                <a:schemeClr val="tx1"/>
              </a:solidFill>
              <a:effectLst/>
              <a:latin typeface="Garamond" panose="02020404030301010803" pitchFamily="18" charset="0"/>
            </a:endParaRPr>
          </a:p>
        </p:txBody>
      </p:sp>
      <p:sp>
        <p:nvSpPr>
          <p:cNvPr id="23" name="Rectangle 18">
            <a:extLst>
              <a:ext uri="{FF2B5EF4-FFF2-40B4-BE49-F238E27FC236}">
                <a16:creationId xmlns:a16="http://schemas.microsoft.com/office/drawing/2014/main" id="{5CDD2988-4EFC-0F2F-8CDD-CD9A53F9C4DD}"/>
              </a:ext>
            </a:extLst>
          </p:cNvPr>
          <p:cNvSpPr>
            <a:spLocks noChangeArrowheads="1"/>
          </p:cNvSpPr>
          <p:nvPr/>
        </p:nvSpPr>
        <p:spPr bwMode="auto">
          <a:xfrm>
            <a:off x="4588381" y="3367025"/>
            <a:ext cx="5692775" cy="2657475"/>
          </a:xfrm>
          <a:prstGeom prst="rect">
            <a:avLst/>
          </a:prstGeom>
          <a:ln>
            <a:headEnd/>
            <a:tailEnd/>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bodyPr>
          <a:lstStyle/>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Urban and Rural Geographic Areas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Administrative Districts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Age Groups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Educational Attainment</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Educational Level of Father/Husband/Partner</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Self-reported Economic Status</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Religious Affiliation</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Household Size</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Access to Mass Media</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Workplace type</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Poverty score</a:t>
            </a:r>
            <a:endParaRPr kumimoji="0" lang="en-US" altLang="en-US" sz="1400" b="0" i="0" u="none" strike="noStrike" cap="none" normalizeH="0" baseline="0" dirty="0">
              <a:ln>
                <a:noFill/>
              </a:ln>
              <a:solidFill>
                <a:schemeClr val="tx1"/>
              </a:solidFill>
              <a:effectLst/>
              <a:latin typeface="Garamond" panose="02020404030301010803" pitchFamily="18"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0" i="0" u="none" strike="noStrike" cap="none" normalizeH="0" baseline="0" dirty="0">
                <a:ln>
                  <a:noFill/>
                </a:ln>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Self-reported general health</a:t>
            </a:r>
            <a:endParaRPr kumimoji="0" lang="en-US" altLang="en-US" sz="1400" b="0" i="0" u="none" strike="noStrike" cap="none" normalizeH="0" baseline="0" dirty="0">
              <a:ln>
                <a:noFill/>
              </a:ln>
              <a:solidFill>
                <a:schemeClr val="tx1"/>
              </a:solidFill>
              <a:effectLst/>
              <a:latin typeface="Garamond" panose="02020404030301010803" pitchFamily="18" charset="0"/>
            </a:endParaRPr>
          </a:p>
        </p:txBody>
      </p:sp>
      <p:sp>
        <p:nvSpPr>
          <p:cNvPr id="27" name="Rectangle 28">
            <a:extLst>
              <a:ext uri="{FF2B5EF4-FFF2-40B4-BE49-F238E27FC236}">
                <a16:creationId xmlns:a16="http://schemas.microsoft.com/office/drawing/2014/main" id="{25E5DA59-946F-D533-06BB-07DFEB191BB7}"/>
              </a:ext>
            </a:extLst>
          </p:cNvPr>
          <p:cNvSpPr>
            <a:spLocks noChangeArrowheads="1"/>
          </p:cNvSpPr>
          <p:nvPr/>
        </p:nvSpPr>
        <p:spPr bwMode="auto">
          <a:xfrm>
            <a:off x="252919" y="15697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8" name="Rectangle 31">
            <a:extLst>
              <a:ext uri="{FF2B5EF4-FFF2-40B4-BE49-F238E27FC236}">
                <a16:creationId xmlns:a16="http://schemas.microsoft.com/office/drawing/2014/main" id="{B236714B-4F86-C5CF-F2DC-14579F784612}"/>
              </a:ext>
            </a:extLst>
          </p:cNvPr>
          <p:cNvSpPr>
            <a:spLocks noChangeArrowheads="1"/>
          </p:cNvSpPr>
          <p:nvPr/>
        </p:nvSpPr>
        <p:spPr bwMode="auto">
          <a:xfrm>
            <a:off x="252919" y="61417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1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cxnSp>
        <p:nvCxnSpPr>
          <p:cNvPr id="35" name="Straight Arrow Connector 34">
            <a:extLst>
              <a:ext uri="{FF2B5EF4-FFF2-40B4-BE49-F238E27FC236}">
                <a16:creationId xmlns:a16="http://schemas.microsoft.com/office/drawing/2014/main" id="{4D3D424A-5BA2-1C14-1992-24CA705CC43B}"/>
              </a:ext>
            </a:extLst>
          </p:cNvPr>
          <p:cNvCxnSpPr>
            <a:cxnSpLocks/>
          </p:cNvCxnSpPr>
          <p:nvPr/>
        </p:nvCxnSpPr>
        <p:spPr>
          <a:xfrm>
            <a:off x="5407627" y="1139634"/>
            <a:ext cx="0" cy="2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5565AB02-52F7-0972-7344-5CE4433DA64F}"/>
              </a:ext>
            </a:extLst>
          </p:cNvPr>
          <p:cNvCxnSpPr>
            <a:cxnSpLocks/>
          </p:cNvCxnSpPr>
          <p:nvPr/>
        </p:nvCxnSpPr>
        <p:spPr>
          <a:xfrm>
            <a:off x="9482739" y="1126691"/>
            <a:ext cx="0" cy="214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B759438-0B04-D606-86EE-BA6BA1172867}"/>
              </a:ext>
            </a:extLst>
          </p:cNvPr>
          <p:cNvCxnSpPr>
            <a:cxnSpLocks/>
          </p:cNvCxnSpPr>
          <p:nvPr/>
        </p:nvCxnSpPr>
        <p:spPr>
          <a:xfrm>
            <a:off x="7434865" y="3124519"/>
            <a:ext cx="0" cy="2360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065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28600" y="1123837"/>
            <a:ext cx="3043239"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Data Collection </a:t>
            </a:r>
            <a:r>
              <a:rPr lang="en-US" b="1" dirty="0">
                <a:latin typeface="Garamond" panose="02020404030301010803" pitchFamily="18" charset="0"/>
              </a:rPr>
              <a:t>T</a:t>
            </a:r>
            <a:r>
              <a:rPr lang="en-US" b="1" dirty="0">
                <a:solidFill>
                  <a:schemeClr val="lt1"/>
                </a:solidFill>
                <a:latin typeface="Garamond" panose="02020404030301010803" pitchFamily="18" charset="0"/>
                <a:ea typeface="+mn-ea"/>
                <a:cs typeface="+mn-cs"/>
              </a:rPr>
              <a:t>ools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Quantitative data will be collected using a semi-structured questionnaire, while qualitative data will be obtained through an in-depth open-ended questionnaire. </a:t>
            </a:r>
          </a:p>
          <a:p>
            <a:pPr marL="0" marR="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Thorough checks will be conducted to ensure data consistency, followed by coding, categorization, and cleaning.</a:t>
            </a:r>
          </a:p>
        </p:txBody>
      </p:sp>
    </p:spTree>
    <p:extLst>
      <p:ext uri="{BB962C8B-B14F-4D97-AF65-F5344CB8AC3E}">
        <p14:creationId xmlns:p14="http://schemas.microsoft.com/office/powerpoint/2010/main" val="30555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71463" y="1123837"/>
            <a:ext cx="2900362"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Statistical Analysis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Analysis will involve descriptive statistics and inferential tests, performed using the R programming language. Significance will be determined at a 5% level with a 95% confidence interval.</a:t>
            </a:r>
          </a:p>
        </p:txBody>
      </p:sp>
    </p:spTree>
    <p:extLst>
      <p:ext uri="{BB962C8B-B14F-4D97-AF65-F5344CB8AC3E}">
        <p14:creationId xmlns:p14="http://schemas.microsoft.com/office/powerpoint/2010/main" val="4237418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71463" y="1123837"/>
            <a:ext cx="2828926"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Ethical Consideration</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Ethical clearance will be obtained from Shahjalal University of Science and Technology, Sylhet, before beginning data collection. Informed written consent will be obtained from all participants before their involvement in the study.</a:t>
            </a:r>
          </a:p>
        </p:txBody>
      </p:sp>
    </p:spTree>
    <p:extLst>
      <p:ext uri="{BB962C8B-B14F-4D97-AF65-F5344CB8AC3E}">
        <p14:creationId xmlns:p14="http://schemas.microsoft.com/office/powerpoint/2010/main" val="3314859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57175" y="1123837"/>
            <a:ext cx="2886076"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Expected Outcomes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This study aims to shed light on the urogenital symptoms and factors like menstrual material cleanliness, handwashing, and urinary restriction. </a:t>
            </a:r>
          </a:p>
          <a:p>
            <a:pPr marL="0" marR="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The findings will inform policymakers on creating accessible, clean, and affordable sanitation infrastructure to support women's urinary needs in the workplace and mitigate the burden of urogenital infections.</a:t>
            </a:r>
          </a:p>
        </p:txBody>
      </p:sp>
    </p:spTree>
    <p:extLst>
      <p:ext uri="{BB962C8B-B14F-4D97-AF65-F5344CB8AC3E}">
        <p14:creationId xmlns:p14="http://schemas.microsoft.com/office/powerpoint/2010/main" val="1986117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85750" y="1123837"/>
            <a:ext cx="2800350"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Work Plan</a:t>
            </a:r>
          </a:p>
        </p:txBody>
      </p:sp>
      <p:graphicFrame>
        <p:nvGraphicFramePr>
          <p:cNvPr id="6" name="Content Placeholder 5">
            <a:extLst>
              <a:ext uri="{FF2B5EF4-FFF2-40B4-BE49-F238E27FC236}">
                <a16:creationId xmlns:a16="http://schemas.microsoft.com/office/drawing/2014/main" id="{61F749D8-813F-252E-42CF-FAAFDF4521E0}"/>
              </a:ext>
            </a:extLst>
          </p:cNvPr>
          <p:cNvGraphicFramePr>
            <a:graphicFrameLocks noGrp="1"/>
          </p:cNvGraphicFramePr>
          <p:nvPr>
            <p:ph idx="1"/>
            <p:extLst>
              <p:ext uri="{D42A27DB-BD31-4B8C-83A1-F6EECF244321}">
                <p14:modId xmlns:p14="http://schemas.microsoft.com/office/powerpoint/2010/main" val="1257502749"/>
              </p:ext>
            </p:extLst>
          </p:nvPr>
        </p:nvGraphicFramePr>
        <p:xfrm>
          <a:off x="3868738" y="863600"/>
          <a:ext cx="7218362" cy="5217162"/>
        </p:xfrm>
        <a:graphic>
          <a:graphicData uri="http://schemas.openxmlformats.org/drawingml/2006/table">
            <a:tbl>
              <a:tblPr firstRow="1" bandRow="1">
                <a:tableStyleId>{5C22544A-7EE6-4342-B048-85BDC9FD1C3A}</a:tableStyleId>
              </a:tblPr>
              <a:tblGrid>
                <a:gridCol w="3033271">
                  <a:extLst>
                    <a:ext uri="{9D8B030D-6E8A-4147-A177-3AD203B41FA5}">
                      <a16:colId xmlns:a16="http://schemas.microsoft.com/office/drawing/2014/main" val="710095354"/>
                    </a:ext>
                  </a:extLst>
                </a:gridCol>
                <a:gridCol w="1441891">
                  <a:extLst>
                    <a:ext uri="{9D8B030D-6E8A-4147-A177-3AD203B41FA5}">
                      <a16:colId xmlns:a16="http://schemas.microsoft.com/office/drawing/2014/main" val="466806717"/>
                    </a:ext>
                  </a:extLst>
                </a:gridCol>
                <a:gridCol w="1508760">
                  <a:extLst>
                    <a:ext uri="{9D8B030D-6E8A-4147-A177-3AD203B41FA5}">
                      <a16:colId xmlns:a16="http://schemas.microsoft.com/office/drawing/2014/main" val="4224724414"/>
                    </a:ext>
                  </a:extLst>
                </a:gridCol>
                <a:gridCol w="1234440">
                  <a:extLst>
                    <a:ext uri="{9D8B030D-6E8A-4147-A177-3AD203B41FA5}">
                      <a16:colId xmlns:a16="http://schemas.microsoft.com/office/drawing/2014/main" val="546881339"/>
                    </a:ext>
                  </a:extLst>
                </a:gridCol>
              </a:tblGrid>
              <a:tr h="605279">
                <a:tc>
                  <a:txBody>
                    <a:bodyPr/>
                    <a:lstStyle/>
                    <a:p>
                      <a:pPr algn="ctr"/>
                      <a:r>
                        <a:rPr lang="en-US" dirty="0">
                          <a:solidFill>
                            <a:schemeClr val="tx1"/>
                          </a:solidFill>
                          <a:latin typeface="Garamond" panose="02020404030301010803" pitchFamily="18" charset="0"/>
                        </a:rPr>
                        <a:t>Activities</a:t>
                      </a:r>
                    </a:p>
                  </a:txBody>
                  <a:tcPr/>
                </a:tc>
                <a:tc>
                  <a:txBody>
                    <a:bodyPr/>
                    <a:lstStyle/>
                    <a:p>
                      <a:pPr algn="ctr"/>
                      <a:r>
                        <a:rPr lang="en-US" dirty="0">
                          <a:solidFill>
                            <a:schemeClr val="tx1"/>
                          </a:solidFill>
                          <a:latin typeface="Garamond" panose="02020404030301010803" pitchFamily="18" charset="0"/>
                        </a:rPr>
                        <a:t>April</a:t>
                      </a:r>
                    </a:p>
                  </a:txBody>
                  <a:tcPr/>
                </a:tc>
                <a:tc>
                  <a:txBody>
                    <a:bodyPr/>
                    <a:lstStyle/>
                    <a:p>
                      <a:pPr algn="ctr"/>
                      <a:r>
                        <a:rPr lang="en-US" dirty="0">
                          <a:solidFill>
                            <a:schemeClr val="tx1"/>
                          </a:solidFill>
                          <a:latin typeface="Garamond" panose="02020404030301010803" pitchFamily="18" charset="0"/>
                        </a:rPr>
                        <a:t>May</a:t>
                      </a:r>
                    </a:p>
                  </a:txBody>
                  <a:tcPr/>
                </a:tc>
                <a:tc>
                  <a:txBody>
                    <a:bodyPr/>
                    <a:lstStyle/>
                    <a:p>
                      <a:pPr algn="ctr"/>
                      <a:r>
                        <a:rPr lang="en-US" dirty="0">
                          <a:solidFill>
                            <a:schemeClr val="tx1"/>
                          </a:solidFill>
                          <a:latin typeface="Garamond" panose="02020404030301010803" pitchFamily="18" charset="0"/>
                        </a:rPr>
                        <a:t>June</a:t>
                      </a:r>
                    </a:p>
                  </a:txBody>
                  <a:tcPr/>
                </a:tc>
                <a:extLst>
                  <a:ext uri="{0D108BD9-81ED-4DB2-BD59-A6C34878D82A}">
                    <a16:rowId xmlns:a16="http://schemas.microsoft.com/office/drawing/2014/main" val="2958874726"/>
                  </a:ext>
                </a:extLst>
              </a:tr>
              <a:tr h="605279">
                <a:tc>
                  <a:txBody>
                    <a:bodyPr/>
                    <a:lstStyle/>
                    <a:p>
                      <a:r>
                        <a:rPr lang="en-US" b="1" dirty="0">
                          <a:solidFill>
                            <a:schemeClr val="tx1"/>
                          </a:solidFill>
                          <a:latin typeface="Garamond" panose="02020404030301010803" pitchFamily="18" charset="0"/>
                        </a:rPr>
                        <a:t>Designing the study</a:t>
                      </a:r>
                    </a:p>
                  </a:txBody>
                  <a:tcPr/>
                </a:tc>
                <a:tc>
                  <a:txBody>
                    <a:bodyPr/>
                    <a:lstStyle/>
                    <a:p>
                      <a:endParaRPr lang="en-US" dirty="0">
                        <a:solidFill>
                          <a:schemeClr val="tx1"/>
                        </a:solidFill>
                        <a:latin typeface="Garamond" panose="02020404030301010803" pitchFamily="18" charset="0"/>
                      </a:endParaRPr>
                    </a:p>
                  </a:txBody>
                  <a:tcPr>
                    <a:solidFill>
                      <a:schemeClr val="accent1"/>
                    </a:solidFill>
                  </a:tcPr>
                </a:tc>
                <a:tc>
                  <a:txBody>
                    <a:bodyPr/>
                    <a:lstStyle/>
                    <a:p>
                      <a:endParaRPr lang="en-US">
                        <a:solidFill>
                          <a:schemeClr val="tx1"/>
                        </a:solidFill>
                        <a:latin typeface="Garamond" panose="02020404030301010803" pitchFamily="18" charset="0"/>
                      </a:endParaRPr>
                    </a:p>
                  </a:txBody>
                  <a:tcPr/>
                </a:tc>
                <a:tc>
                  <a:txBody>
                    <a:bodyPr/>
                    <a:lstStyle/>
                    <a:p>
                      <a:endParaRPr lang="en-US">
                        <a:solidFill>
                          <a:schemeClr val="tx1"/>
                        </a:solidFill>
                        <a:latin typeface="Garamond" panose="02020404030301010803" pitchFamily="18" charset="0"/>
                      </a:endParaRPr>
                    </a:p>
                  </a:txBody>
                  <a:tcPr/>
                </a:tc>
                <a:extLst>
                  <a:ext uri="{0D108BD9-81ED-4DB2-BD59-A6C34878D82A}">
                    <a16:rowId xmlns:a16="http://schemas.microsoft.com/office/drawing/2014/main" val="3944723009"/>
                  </a:ext>
                </a:extLst>
              </a:tr>
              <a:tr h="680265">
                <a:tc>
                  <a:txBody>
                    <a:bodyPr/>
                    <a:lstStyle/>
                    <a:p>
                      <a:r>
                        <a:rPr lang="en-US" b="1" dirty="0">
                          <a:solidFill>
                            <a:schemeClr val="tx1"/>
                          </a:solidFill>
                          <a:latin typeface="Garamond" panose="02020404030301010803" pitchFamily="18" charset="0"/>
                        </a:rPr>
                        <a:t>Approval of proposal </a:t>
                      </a: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sz="1800" kern="1200" dirty="0">
                        <a:solidFill>
                          <a:schemeClr val="tx1"/>
                        </a:solidFill>
                        <a:latin typeface="Garamond" panose="02020404030301010803" pitchFamily="18" charset="0"/>
                        <a:ea typeface="+mn-ea"/>
                        <a:cs typeface="+mn-cs"/>
                      </a:endParaRPr>
                    </a:p>
                  </a:txBody>
                  <a:tcPr>
                    <a:solidFill>
                      <a:schemeClr val="accent1"/>
                    </a:solidFill>
                  </a:tcPr>
                </a:tc>
                <a:tc>
                  <a:txBody>
                    <a:bodyPr/>
                    <a:lstStyle/>
                    <a:p>
                      <a:endParaRPr lang="en-US" dirty="0">
                        <a:solidFill>
                          <a:schemeClr val="tx1"/>
                        </a:solidFill>
                        <a:latin typeface="Garamond" panose="02020404030301010803" pitchFamily="18" charset="0"/>
                      </a:endParaRPr>
                    </a:p>
                  </a:txBody>
                  <a:tcPr/>
                </a:tc>
                <a:extLst>
                  <a:ext uri="{0D108BD9-81ED-4DB2-BD59-A6C34878D82A}">
                    <a16:rowId xmlns:a16="http://schemas.microsoft.com/office/drawing/2014/main" val="3213127656"/>
                  </a:ext>
                </a:extLst>
              </a:tr>
              <a:tr h="680265">
                <a:tc>
                  <a:txBody>
                    <a:bodyPr/>
                    <a:lstStyle/>
                    <a:p>
                      <a:r>
                        <a:rPr lang="en-US" sz="1800" b="1" kern="1200" dirty="0">
                          <a:solidFill>
                            <a:schemeClr val="tx1"/>
                          </a:solidFill>
                          <a:effectLst/>
                          <a:latin typeface="Garamond" panose="02020404030301010803" pitchFamily="18" charset="0"/>
                          <a:ea typeface="+mn-ea"/>
                          <a:cs typeface="+mn-cs"/>
                        </a:rPr>
                        <a:t>Development of Data Collection Tools </a:t>
                      </a:r>
                      <a:endParaRPr lang="en-US" b="1"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solidFill>
                      <a:schemeClr val="accent1"/>
                    </a:solidFill>
                  </a:tcPr>
                </a:tc>
                <a:tc>
                  <a:txBody>
                    <a:bodyPr/>
                    <a:lstStyle/>
                    <a:p>
                      <a:endParaRPr lang="en-US" dirty="0">
                        <a:solidFill>
                          <a:schemeClr val="tx1"/>
                        </a:solidFill>
                        <a:latin typeface="Garamond" panose="02020404030301010803" pitchFamily="18" charset="0"/>
                      </a:endParaRPr>
                    </a:p>
                  </a:txBody>
                  <a:tcPr/>
                </a:tc>
                <a:extLst>
                  <a:ext uri="{0D108BD9-81ED-4DB2-BD59-A6C34878D82A}">
                    <a16:rowId xmlns:a16="http://schemas.microsoft.com/office/drawing/2014/main" val="1471576852"/>
                  </a:ext>
                </a:extLst>
              </a:tr>
              <a:tr h="680265">
                <a:tc>
                  <a:txBody>
                    <a:bodyPr/>
                    <a:lstStyle/>
                    <a:p>
                      <a:r>
                        <a:rPr lang="en-US" sz="1800" b="1" kern="1200" dirty="0">
                          <a:solidFill>
                            <a:schemeClr val="tx1"/>
                          </a:solidFill>
                          <a:effectLst/>
                          <a:latin typeface="Garamond" panose="02020404030301010803" pitchFamily="18" charset="0"/>
                          <a:ea typeface="+mn-ea"/>
                          <a:cs typeface="+mn-cs"/>
                        </a:rPr>
                        <a:t>Data Collection, Entry &amp; Analysis </a:t>
                      </a:r>
                      <a:endParaRPr lang="en-US" b="1" dirty="0">
                        <a:solidFill>
                          <a:schemeClr val="tx1"/>
                        </a:solidFill>
                        <a:latin typeface="Garamond" panose="02020404030301010803" pitchFamily="18" charset="0"/>
                      </a:endParaRPr>
                    </a:p>
                  </a:txBody>
                  <a:tcPr/>
                </a:tc>
                <a:tc>
                  <a:txBody>
                    <a:bodyPr/>
                    <a:lstStyle/>
                    <a:p>
                      <a:endParaRPr lang="en-US">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solidFill>
                      <a:schemeClr val="accent1"/>
                    </a:solidFill>
                  </a:tcPr>
                </a:tc>
                <a:tc>
                  <a:txBody>
                    <a:bodyPr/>
                    <a:lstStyle/>
                    <a:p>
                      <a:endParaRPr lang="en-US" dirty="0">
                        <a:solidFill>
                          <a:schemeClr val="tx1"/>
                        </a:solidFill>
                        <a:latin typeface="Garamond" panose="02020404030301010803" pitchFamily="18" charset="0"/>
                      </a:endParaRPr>
                    </a:p>
                  </a:txBody>
                  <a:tcPr/>
                </a:tc>
                <a:extLst>
                  <a:ext uri="{0D108BD9-81ED-4DB2-BD59-A6C34878D82A}">
                    <a16:rowId xmlns:a16="http://schemas.microsoft.com/office/drawing/2014/main" val="1186091504"/>
                  </a:ext>
                </a:extLst>
              </a:tr>
              <a:tr h="605279">
                <a:tc>
                  <a:txBody>
                    <a:bodyPr/>
                    <a:lstStyle/>
                    <a:p>
                      <a:r>
                        <a:rPr lang="en-US" sz="1800" b="1" kern="1200" dirty="0">
                          <a:solidFill>
                            <a:schemeClr val="tx1"/>
                          </a:solidFill>
                          <a:effectLst/>
                          <a:latin typeface="Garamond" panose="02020404030301010803" pitchFamily="18" charset="0"/>
                          <a:ea typeface="+mn-ea"/>
                          <a:cs typeface="+mn-cs"/>
                        </a:rPr>
                        <a:t>Report Writing </a:t>
                      </a:r>
                      <a:endParaRPr lang="en-US" b="1" dirty="0">
                        <a:solidFill>
                          <a:schemeClr val="tx1"/>
                        </a:solidFill>
                        <a:latin typeface="Garamond" panose="02020404030301010803" pitchFamily="18" charset="0"/>
                      </a:endParaRPr>
                    </a:p>
                  </a:txBody>
                  <a:tcPr/>
                </a:tc>
                <a:tc>
                  <a:txBody>
                    <a:bodyPr/>
                    <a:lstStyle/>
                    <a:p>
                      <a:endParaRPr lang="en-US">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solidFill>
                      <a:schemeClr val="accent1"/>
                    </a:solidFill>
                  </a:tcPr>
                </a:tc>
                <a:extLst>
                  <a:ext uri="{0D108BD9-81ED-4DB2-BD59-A6C34878D82A}">
                    <a16:rowId xmlns:a16="http://schemas.microsoft.com/office/drawing/2014/main" val="7781942"/>
                  </a:ext>
                </a:extLst>
              </a:tr>
              <a:tr h="680265">
                <a:tc>
                  <a:txBody>
                    <a:bodyPr/>
                    <a:lstStyle/>
                    <a:p>
                      <a:r>
                        <a:rPr lang="en-US" sz="1800" b="1" kern="1200" dirty="0">
                          <a:solidFill>
                            <a:schemeClr val="tx1"/>
                          </a:solidFill>
                          <a:effectLst/>
                          <a:latin typeface="Garamond" panose="02020404030301010803" pitchFamily="18" charset="0"/>
                          <a:ea typeface="+mn-ea"/>
                          <a:cs typeface="+mn-cs"/>
                        </a:rPr>
                        <a:t>Submission &amp; Approval of manuscript</a:t>
                      </a:r>
                      <a:endParaRPr lang="en-US" b="1"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solidFill>
                      <a:schemeClr val="accent1"/>
                    </a:solidFill>
                  </a:tcPr>
                </a:tc>
                <a:extLst>
                  <a:ext uri="{0D108BD9-81ED-4DB2-BD59-A6C34878D82A}">
                    <a16:rowId xmlns:a16="http://schemas.microsoft.com/office/drawing/2014/main" val="2290216777"/>
                  </a:ext>
                </a:extLst>
              </a:tr>
              <a:tr h="680265">
                <a:tc>
                  <a:txBody>
                    <a:bodyPr/>
                    <a:lstStyle/>
                    <a:p>
                      <a:r>
                        <a:rPr lang="en-US" sz="1800" b="1" kern="1200" dirty="0">
                          <a:solidFill>
                            <a:schemeClr val="tx1"/>
                          </a:solidFill>
                          <a:effectLst/>
                          <a:latin typeface="Garamond" panose="02020404030301010803" pitchFamily="18" charset="0"/>
                          <a:ea typeface="+mn-ea"/>
                          <a:cs typeface="+mn-cs"/>
                        </a:rPr>
                        <a:t>Printing, Binding and Submission </a:t>
                      </a:r>
                      <a:endParaRPr lang="en-US" b="1"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tc>
                <a:tc>
                  <a:txBody>
                    <a:bodyPr/>
                    <a:lstStyle/>
                    <a:p>
                      <a:endParaRPr lang="en-US" dirty="0">
                        <a:solidFill>
                          <a:schemeClr val="tx1"/>
                        </a:solidFill>
                        <a:latin typeface="Garamond" panose="02020404030301010803" pitchFamily="18" charset="0"/>
                      </a:endParaRPr>
                    </a:p>
                  </a:txBody>
                  <a:tcPr>
                    <a:solidFill>
                      <a:schemeClr val="accent1"/>
                    </a:solidFill>
                  </a:tcPr>
                </a:tc>
                <a:extLst>
                  <a:ext uri="{0D108BD9-81ED-4DB2-BD59-A6C34878D82A}">
                    <a16:rowId xmlns:a16="http://schemas.microsoft.com/office/drawing/2014/main" val="2467794620"/>
                  </a:ext>
                </a:extLst>
              </a:tr>
            </a:tbl>
          </a:graphicData>
        </a:graphic>
      </p:graphicFrame>
    </p:spTree>
    <p:extLst>
      <p:ext uri="{BB962C8B-B14F-4D97-AF65-F5344CB8AC3E}">
        <p14:creationId xmlns:p14="http://schemas.microsoft.com/office/powerpoint/2010/main" val="2780894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a:xfrm>
            <a:off x="285750" y="1123837"/>
            <a:ext cx="2828925" cy="4601183"/>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References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Ahmed, R., &amp; Yesmin, K. (2008). Menstrual hygiene: Breaking the silence. Beyond Construction: Use by All. A Collection of Case Studies from Sanitation and Hygiene Promotion Practitioners in South Asia. </a:t>
            </a:r>
          </a:p>
          <a:p>
            <a:pPr marL="0" marR="0" indent="0" algn="just">
              <a:lnSpc>
                <a:spcPct val="100000"/>
              </a:lnSpc>
              <a:spcBef>
                <a:spcPts val="0"/>
              </a:spcBef>
              <a:spcAft>
                <a:spcPts val="800"/>
              </a:spcAft>
              <a:buNone/>
            </a:pPr>
            <a:endParaRPr lang="en-US" sz="2800" dirty="0">
              <a:solidFill>
                <a:schemeClr val="tx1"/>
              </a:solidFill>
              <a:effectLst/>
              <a:latin typeface="Garamond" panose="02020404030301010803" pitchFamily="18" charset="0"/>
              <a:ea typeface="Calibri" panose="020F0502020204030204" pitchFamily="34" charset="0"/>
            </a:endParaRPr>
          </a:p>
          <a:p>
            <a:pPr marL="0" marR="0" indent="0" algn="just">
              <a:lnSpc>
                <a:spcPct val="100000"/>
              </a:lnSpc>
              <a:spcBef>
                <a:spcPts val="0"/>
              </a:spcBef>
              <a:spcAft>
                <a:spcPts val="800"/>
              </a:spcAft>
              <a:buNone/>
            </a:pPr>
            <a:r>
              <a:rPr lang="en-US" sz="2800" dirty="0" err="1">
                <a:solidFill>
                  <a:schemeClr val="tx1"/>
                </a:solidFill>
                <a:effectLst/>
                <a:latin typeface="Garamond" panose="02020404030301010803" pitchFamily="18" charset="0"/>
                <a:ea typeface="Calibri" panose="020F0502020204030204" pitchFamily="34" charset="0"/>
              </a:rPr>
              <a:t>Hennegan</a:t>
            </a:r>
            <a:r>
              <a:rPr lang="en-US" sz="2800" dirty="0">
                <a:solidFill>
                  <a:schemeClr val="tx1"/>
                </a:solidFill>
                <a:effectLst/>
                <a:latin typeface="Garamond" panose="02020404030301010803" pitchFamily="18" charset="0"/>
                <a:ea typeface="Calibri" panose="020F0502020204030204" pitchFamily="34" charset="0"/>
              </a:rPr>
              <a:t>, J., </a:t>
            </a:r>
            <a:r>
              <a:rPr lang="en-US" sz="2800" dirty="0" err="1">
                <a:solidFill>
                  <a:schemeClr val="tx1"/>
                </a:solidFill>
                <a:effectLst/>
                <a:latin typeface="Garamond" panose="02020404030301010803" pitchFamily="18" charset="0"/>
                <a:ea typeface="Calibri" panose="020F0502020204030204" pitchFamily="34" charset="0"/>
              </a:rPr>
              <a:t>Kibira</a:t>
            </a:r>
            <a:r>
              <a:rPr lang="en-US" sz="2800" dirty="0">
                <a:solidFill>
                  <a:schemeClr val="tx1"/>
                </a:solidFill>
                <a:effectLst/>
                <a:latin typeface="Garamond" panose="02020404030301010803" pitchFamily="18" charset="0"/>
                <a:ea typeface="Calibri" panose="020F0502020204030204" pitchFamily="34" charset="0"/>
              </a:rPr>
              <a:t>, S. P. S., Exum, N. G., Schwab, K. J., Makumbi, F. E., &amp; Bukenya, J. (2020). ’ I do what a woman should do’: a grounded theory study of women’s menstrual experiences at work in Mukono District, Uganda.</a:t>
            </a:r>
          </a:p>
        </p:txBody>
      </p:sp>
    </p:spTree>
    <p:extLst>
      <p:ext uri="{BB962C8B-B14F-4D97-AF65-F5344CB8AC3E}">
        <p14:creationId xmlns:p14="http://schemas.microsoft.com/office/powerpoint/2010/main" val="369466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23AE-9319-6FF2-E5D0-350590F2EE9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Garamond" panose="02020404030301010803" pitchFamily="18" charset="0"/>
              </a:rPr>
              <a:t>Outline of Presentation</a:t>
            </a:r>
          </a:p>
        </p:txBody>
      </p:sp>
      <p:sp>
        <p:nvSpPr>
          <p:cNvPr id="4" name="Content Placeholder 3">
            <a:extLst>
              <a:ext uri="{FF2B5EF4-FFF2-40B4-BE49-F238E27FC236}">
                <a16:creationId xmlns:a16="http://schemas.microsoft.com/office/drawing/2014/main" id="{93D9D115-0F8D-6FA2-D7C1-6109F3453543}"/>
              </a:ext>
            </a:extLst>
          </p:cNvPr>
          <p:cNvSpPr>
            <a:spLocks noGrp="1"/>
          </p:cNvSpPr>
          <p:nvPr>
            <p:ph idx="1"/>
          </p:nvPr>
        </p:nvSpPr>
        <p:spPr>
          <a:xfrm>
            <a:off x="3869267" y="864108"/>
            <a:ext cx="7932207" cy="5120640"/>
          </a:xfrm>
        </p:spPr>
        <p:txBody>
          <a:bodyPr>
            <a:normAutofit/>
          </a:bodyPr>
          <a:lstStyle/>
          <a:p>
            <a:r>
              <a:rPr lang="en-US" sz="2800" b="1" dirty="0">
                <a:solidFill>
                  <a:schemeClr val="tx1"/>
                </a:solidFill>
                <a:latin typeface="Garamond" panose="02020404030301010803" pitchFamily="18" charset="0"/>
              </a:rPr>
              <a:t>Background</a:t>
            </a:r>
          </a:p>
          <a:p>
            <a:r>
              <a:rPr lang="en-US" sz="2800" b="1" dirty="0">
                <a:solidFill>
                  <a:schemeClr val="tx1"/>
                </a:solidFill>
                <a:latin typeface="Garamond" panose="02020404030301010803" pitchFamily="18" charset="0"/>
              </a:rPr>
              <a:t>Problem Statement and Rationale</a:t>
            </a:r>
          </a:p>
          <a:p>
            <a:r>
              <a:rPr lang="en-US" sz="2800" b="1" dirty="0">
                <a:solidFill>
                  <a:schemeClr val="tx1"/>
                </a:solidFill>
                <a:latin typeface="Garamond" panose="02020404030301010803" pitchFamily="18" charset="0"/>
              </a:rPr>
              <a:t>Research Questions and Hypothesis</a:t>
            </a:r>
          </a:p>
          <a:p>
            <a:r>
              <a:rPr lang="en-US" sz="2800" b="1" dirty="0">
                <a:solidFill>
                  <a:schemeClr val="tx1"/>
                </a:solidFill>
                <a:latin typeface="Garamond" panose="02020404030301010803" pitchFamily="18" charset="0"/>
              </a:rPr>
              <a:t>Aims and Objectives of the Study</a:t>
            </a:r>
          </a:p>
          <a:p>
            <a:r>
              <a:rPr lang="en-US" sz="2800" b="1" dirty="0">
                <a:solidFill>
                  <a:schemeClr val="tx1"/>
                </a:solidFill>
                <a:latin typeface="Garamond" panose="02020404030301010803" pitchFamily="18" charset="0"/>
              </a:rPr>
              <a:t>Methods and Techniques</a:t>
            </a:r>
          </a:p>
          <a:p>
            <a:r>
              <a:rPr lang="en-US" sz="2800" b="1" dirty="0">
                <a:solidFill>
                  <a:schemeClr val="tx1"/>
                </a:solidFill>
                <a:latin typeface="Garamond" panose="02020404030301010803" pitchFamily="18" charset="0"/>
              </a:rPr>
              <a:t>Ethical Consideration</a:t>
            </a:r>
          </a:p>
          <a:p>
            <a:r>
              <a:rPr lang="en-US" sz="2800" b="1" dirty="0">
                <a:solidFill>
                  <a:schemeClr val="tx1"/>
                </a:solidFill>
                <a:latin typeface="Garamond" panose="02020404030301010803" pitchFamily="18" charset="0"/>
              </a:rPr>
              <a:t>Expected Outcomes</a:t>
            </a:r>
          </a:p>
          <a:p>
            <a:r>
              <a:rPr lang="en-US" sz="2800" b="1" dirty="0">
                <a:solidFill>
                  <a:schemeClr val="tx1"/>
                </a:solidFill>
                <a:latin typeface="Garamond" panose="02020404030301010803" pitchFamily="18" charset="0"/>
              </a:rPr>
              <a:t>Work Plan </a:t>
            </a:r>
          </a:p>
          <a:p>
            <a:r>
              <a:rPr lang="en-US" sz="2800" b="1" dirty="0">
                <a:solidFill>
                  <a:schemeClr val="tx1"/>
                </a:solidFill>
                <a:latin typeface="Garamond" panose="02020404030301010803" pitchFamily="18" charset="0"/>
              </a:rPr>
              <a:t>References</a:t>
            </a:r>
          </a:p>
        </p:txBody>
      </p:sp>
    </p:spTree>
    <p:extLst>
      <p:ext uri="{BB962C8B-B14F-4D97-AF65-F5344CB8AC3E}">
        <p14:creationId xmlns:p14="http://schemas.microsoft.com/office/powerpoint/2010/main" val="1549030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8B7F6-5A5E-BC5A-62D5-9F0960A6F1B1}"/>
              </a:ext>
            </a:extLst>
          </p:cNvPr>
          <p:cNvSpPr>
            <a:spLocks noGrp="1"/>
          </p:cNvSpPr>
          <p:nvPr>
            <p:ph type="ctrTitle"/>
          </p:nvPr>
        </p:nvSpPr>
        <p:spPr>
          <a:xfrm>
            <a:off x="14288" y="1531747"/>
            <a:ext cx="9098280" cy="2365958"/>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sz="7200" b="1" spc="-60" dirty="0">
                <a:solidFill>
                  <a:schemeClr val="lt1"/>
                </a:solidFill>
                <a:latin typeface="Garamond" panose="02020404030301010803" pitchFamily="18" charset="0"/>
                <a:ea typeface="+mn-ea"/>
                <a:cs typeface="+mn-cs"/>
              </a:rPr>
              <a:t>Thank you!</a:t>
            </a:r>
          </a:p>
        </p:txBody>
      </p:sp>
      <p:sp>
        <p:nvSpPr>
          <p:cNvPr id="3" name="Subtitle 2">
            <a:extLst>
              <a:ext uri="{FF2B5EF4-FFF2-40B4-BE49-F238E27FC236}">
                <a16:creationId xmlns:a16="http://schemas.microsoft.com/office/drawing/2014/main" id="{4ACD1EAB-AD2B-8711-5088-8BD53A198ED1}"/>
              </a:ext>
            </a:extLst>
          </p:cNvPr>
          <p:cNvSpPr>
            <a:spLocks noGrp="1"/>
          </p:cNvSpPr>
          <p:nvPr>
            <p:ph type="subTitle" idx="1"/>
          </p:nvPr>
        </p:nvSpPr>
        <p:spPr>
          <a:xfrm>
            <a:off x="14288" y="4013021"/>
            <a:ext cx="9098280" cy="1313232"/>
          </a:xfrm>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lnSpc>
                <a:spcPct val="100000"/>
              </a:lnSpc>
              <a:spcBef>
                <a:spcPct val="0"/>
              </a:spcBef>
            </a:pPr>
            <a:r>
              <a:rPr lang="en-US" sz="1800" b="1" spc="-60" dirty="0">
                <a:solidFill>
                  <a:schemeClr val="lt1"/>
                </a:solidFill>
                <a:latin typeface="Garamond" panose="02020404030301010803" pitchFamily="18" charset="0"/>
              </a:rPr>
              <a:t>Special thanks to </a:t>
            </a:r>
          </a:p>
          <a:p>
            <a:pPr algn="ctr">
              <a:lnSpc>
                <a:spcPct val="100000"/>
              </a:lnSpc>
              <a:spcBef>
                <a:spcPct val="0"/>
              </a:spcBef>
            </a:pPr>
            <a:r>
              <a:rPr lang="en-US" sz="1800" b="1" spc="-60" dirty="0">
                <a:solidFill>
                  <a:schemeClr val="lt1"/>
                </a:solidFill>
                <a:latin typeface="Garamond" panose="02020404030301010803" pitchFamily="18" charset="0"/>
              </a:rPr>
              <a:t>OXFAM (OXFAM Research for Change—Grant)</a:t>
            </a:r>
          </a:p>
          <a:p>
            <a:pPr algn="ctr">
              <a:lnSpc>
                <a:spcPct val="100000"/>
              </a:lnSpc>
              <a:spcBef>
                <a:spcPct val="0"/>
              </a:spcBef>
            </a:pPr>
            <a:r>
              <a:rPr lang="en-US" sz="1800" b="1" spc="-60" dirty="0">
                <a:solidFill>
                  <a:schemeClr val="lt1"/>
                </a:solidFill>
                <a:latin typeface="Garamond" panose="02020404030301010803" pitchFamily="18" charset="0"/>
              </a:rPr>
              <a:t>UNITY Bangladesh</a:t>
            </a:r>
          </a:p>
          <a:p>
            <a:pPr algn="ctr">
              <a:lnSpc>
                <a:spcPct val="100000"/>
              </a:lnSpc>
              <a:spcBef>
                <a:spcPct val="0"/>
              </a:spcBef>
            </a:pPr>
            <a:r>
              <a:rPr lang="en-US" sz="1800" b="1" spc="-60" dirty="0">
                <a:solidFill>
                  <a:schemeClr val="lt1"/>
                </a:solidFill>
                <a:latin typeface="Garamond" panose="02020404030301010803" pitchFamily="18" charset="0"/>
              </a:rPr>
              <a:t>Biostatistics Epidemiology and Public Health Research Team, Department of Statistics, SUST</a:t>
            </a:r>
          </a:p>
        </p:txBody>
      </p:sp>
      <p:pic>
        <p:nvPicPr>
          <p:cNvPr id="1028" name="Picture 4" descr="No photo description available.">
            <a:extLst>
              <a:ext uri="{FF2B5EF4-FFF2-40B4-BE49-F238E27FC236}">
                <a16:creationId xmlns:a16="http://schemas.microsoft.com/office/drawing/2014/main" id="{CA16CEE1-4B48-3EFD-F855-13ACC5B3D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5328" y="2449693"/>
            <a:ext cx="2160771" cy="1957391"/>
          </a:xfrm>
          <a:prstGeom prst="rect">
            <a:avLst/>
          </a:prstGeom>
          <a:solidFill>
            <a:schemeClr val="bg1"/>
          </a:solidFill>
        </p:spPr>
      </p:pic>
      <p:pic>
        <p:nvPicPr>
          <p:cNvPr id="5" name="Picture 4">
            <a:extLst>
              <a:ext uri="{FF2B5EF4-FFF2-40B4-BE49-F238E27FC236}">
                <a16:creationId xmlns:a16="http://schemas.microsoft.com/office/drawing/2014/main" id="{A070AB11-6E11-CB82-BD74-F9E4CABCA927}"/>
              </a:ext>
            </a:extLst>
          </p:cNvPr>
          <p:cNvPicPr>
            <a:picLocks noChangeAspect="1"/>
          </p:cNvPicPr>
          <p:nvPr/>
        </p:nvPicPr>
        <p:blipFill>
          <a:blip r:embed="rId3"/>
          <a:stretch>
            <a:fillRect/>
          </a:stretch>
        </p:blipFill>
        <p:spPr>
          <a:xfrm>
            <a:off x="9316855" y="875743"/>
            <a:ext cx="1359052" cy="1312011"/>
          </a:xfrm>
          <a:prstGeom prst="rect">
            <a:avLst/>
          </a:prstGeom>
          <a:solidFill>
            <a:schemeClr val="bg1"/>
          </a:solidFill>
        </p:spPr>
      </p:pic>
      <p:pic>
        <p:nvPicPr>
          <p:cNvPr id="6" name="Picture 5">
            <a:extLst>
              <a:ext uri="{FF2B5EF4-FFF2-40B4-BE49-F238E27FC236}">
                <a16:creationId xmlns:a16="http://schemas.microsoft.com/office/drawing/2014/main" id="{93FA2592-5D88-E044-AD08-C574761602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25714" y="875742"/>
            <a:ext cx="1466286" cy="1312011"/>
          </a:xfrm>
          <a:prstGeom prst="rect">
            <a:avLst/>
          </a:prstGeom>
          <a:solidFill>
            <a:schemeClr val="bg1"/>
          </a:solidFill>
        </p:spPr>
      </p:pic>
      <p:pic>
        <p:nvPicPr>
          <p:cNvPr id="4" name="Picture 3">
            <a:extLst>
              <a:ext uri="{FF2B5EF4-FFF2-40B4-BE49-F238E27FC236}">
                <a16:creationId xmlns:a16="http://schemas.microsoft.com/office/drawing/2014/main" id="{3143D388-F8E7-35DF-DEDB-B618D2239B0F}"/>
              </a:ext>
            </a:extLst>
          </p:cNvPr>
          <p:cNvPicPr>
            <a:picLocks noChangeAspect="1"/>
          </p:cNvPicPr>
          <p:nvPr/>
        </p:nvPicPr>
        <p:blipFill>
          <a:blip r:embed="rId5"/>
          <a:stretch>
            <a:fillRect/>
          </a:stretch>
        </p:blipFill>
        <p:spPr>
          <a:xfrm>
            <a:off x="9316856" y="4669026"/>
            <a:ext cx="1359052" cy="1313232"/>
          </a:xfrm>
          <a:prstGeom prst="rect">
            <a:avLst/>
          </a:prstGeom>
          <a:solidFill>
            <a:schemeClr val="bg1"/>
          </a:solidFill>
        </p:spPr>
      </p:pic>
      <p:pic>
        <p:nvPicPr>
          <p:cNvPr id="4098" name="Picture 2" descr="ROI-T">
            <a:extLst>
              <a:ext uri="{FF2B5EF4-FFF2-40B4-BE49-F238E27FC236}">
                <a16:creationId xmlns:a16="http://schemas.microsoft.com/office/drawing/2014/main" id="{64BD5167-1254-4D89-A98D-77CBC1EA4E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2948" y="4669025"/>
            <a:ext cx="1359052" cy="1312011"/>
          </a:xfrm>
          <a:prstGeom prst="rect">
            <a:avLst/>
          </a:prstGeom>
          <a:solidFill>
            <a:schemeClr val="bg1"/>
          </a:solidFill>
        </p:spPr>
      </p:pic>
    </p:spTree>
    <p:extLst>
      <p:ext uri="{BB962C8B-B14F-4D97-AF65-F5344CB8AC3E}">
        <p14:creationId xmlns:p14="http://schemas.microsoft.com/office/powerpoint/2010/main" val="3475987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DB203-4D20-1CFE-7094-25B7C026CE34}"/>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Background</a:t>
            </a:r>
          </a:p>
        </p:txBody>
      </p:sp>
      <p:sp>
        <p:nvSpPr>
          <p:cNvPr id="3" name="Content Placeholder 2">
            <a:extLst>
              <a:ext uri="{FF2B5EF4-FFF2-40B4-BE49-F238E27FC236}">
                <a16:creationId xmlns:a16="http://schemas.microsoft.com/office/drawing/2014/main" id="{D465B5A5-E973-5659-446C-30D8B18F326B}"/>
              </a:ext>
            </a:extLst>
          </p:cNvPr>
          <p:cNvSpPr>
            <a:spLocks noGrp="1"/>
          </p:cNvSpPr>
          <p:nvPr>
            <p:ph idx="1"/>
          </p:nvPr>
        </p:nvSpPr>
        <p:spPr>
          <a:xfrm>
            <a:off x="3949278" y="868680"/>
            <a:ext cx="7880772" cy="5120640"/>
          </a:xfrm>
        </p:spPr>
        <p:txBody>
          <a:bodyPr>
            <a:normAutofit/>
          </a:bodyPr>
          <a:lstStyle/>
          <a:p>
            <a:pPr marL="0" indent="0" algn="just">
              <a:lnSpc>
                <a:spcPct val="100000"/>
              </a:lnSpc>
              <a:spcBef>
                <a:spcPts val="0"/>
              </a:spcBef>
              <a:buNone/>
            </a:pPr>
            <a:r>
              <a:rPr lang="en-US" sz="2800" dirty="0">
                <a:solidFill>
                  <a:schemeClr val="tx1"/>
                </a:solidFill>
                <a:effectLst/>
                <a:latin typeface="Garamond" panose="02020404030301010803" pitchFamily="18" charset="0"/>
                <a:ea typeface="Calibri" panose="020F0502020204030204" pitchFamily="34" charset="0"/>
              </a:rPr>
              <a:t>Effective menstrual hygiene practices require women using clean materials to absorb or collect menstrual blood, which can be changed privately as needed during the menstrual period. </a:t>
            </a:r>
          </a:p>
          <a:p>
            <a:pPr marL="0" indent="0" algn="just">
              <a:lnSpc>
                <a:spcPct val="100000"/>
              </a:lnSpc>
              <a:spcBef>
                <a:spcPts val="0"/>
              </a:spcBef>
              <a:buNone/>
            </a:pPr>
            <a:endParaRPr lang="en-US" sz="2800" dirty="0">
              <a:solidFill>
                <a:schemeClr val="tx1"/>
              </a:solidFill>
              <a:effectLst/>
              <a:latin typeface="Garamond" panose="02020404030301010803" pitchFamily="18" charset="0"/>
              <a:ea typeface="Calibri" panose="020F0502020204030204" pitchFamily="34" charset="0"/>
            </a:endParaRPr>
          </a:p>
          <a:p>
            <a:pPr marL="0" indent="0" algn="just">
              <a:lnSpc>
                <a:spcPct val="100000"/>
              </a:lnSpc>
              <a:spcBef>
                <a:spcPts val="0"/>
              </a:spcBef>
              <a:buNone/>
            </a:pPr>
            <a:r>
              <a:rPr lang="en-US" sz="2800" dirty="0">
                <a:solidFill>
                  <a:schemeClr val="tx1"/>
                </a:solidFill>
                <a:effectLst/>
                <a:latin typeface="Garamond" panose="02020404030301010803" pitchFamily="18" charset="0"/>
                <a:ea typeface="Calibri" panose="020F0502020204030204" pitchFamily="34" charset="0"/>
              </a:rPr>
              <a:t>Poor menstrual hygiene management can adversely impact the health and psychosocial well-being of women and girls. </a:t>
            </a:r>
          </a:p>
        </p:txBody>
      </p:sp>
    </p:spTree>
    <p:extLst>
      <p:ext uri="{BB962C8B-B14F-4D97-AF65-F5344CB8AC3E}">
        <p14:creationId xmlns:p14="http://schemas.microsoft.com/office/powerpoint/2010/main" val="876592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Literature Review</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A study conducted in Dhaka's slums, revealed that approximately 95% of women and 90% of adolescent girls routinely reused menstrual materials without adequate hygiene, leading to vaginal and urinary tract infections, and pregnancy </a:t>
            </a:r>
            <a:r>
              <a:rPr lang="en-US" sz="2800" dirty="0">
                <a:solidFill>
                  <a:schemeClr val="tx1"/>
                </a:solidFill>
                <a:highlight>
                  <a:srgbClr val="FFFFFF"/>
                </a:highlight>
                <a:latin typeface="Garamond" panose="02020404030301010803" pitchFamily="18" charset="0"/>
                <a:ea typeface="Calibri" panose="020F0502020204030204" pitchFamily="34" charset="0"/>
              </a:rPr>
              <a:t>complications (Ahmed &amp; Yesmin, 2008).</a:t>
            </a:r>
          </a:p>
          <a:p>
            <a:pPr marL="0" indent="0" algn="just">
              <a:lnSpc>
                <a:spcPct val="100000"/>
              </a:lnSpc>
              <a:buNone/>
            </a:pPr>
            <a:endParaRPr lang="en-US" sz="2800" dirty="0">
              <a:solidFill>
                <a:schemeClr val="tx1"/>
              </a:solidFill>
              <a:highlight>
                <a:srgbClr val="FFFFFF"/>
              </a:highlight>
              <a:latin typeface="Garamond" panose="02020404030301010803" pitchFamily="18" charset="0"/>
              <a:ea typeface="Calibri" panose="020F0502020204030204" pitchFamily="34" charset="0"/>
            </a:endParaRPr>
          </a:p>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Furthermore, qualitative research on women's menstrual experiences in the workplace in Uganda highlighted significant concerns and discomfort related to urogenital symptoms </a:t>
            </a:r>
            <a:r>
              <a:rPr lang="en-US" sz="2800" dirty="0">
                <a:solidFill>
                  <a:schemeClr val="tx1"/>
                </a:solidFill>
                <a:effectLst/>
                <a:latin typeface="Garamond" panose="02020404030301010803" pitchFamily="18" charset="0"/>
                <a:ea typeface="Calibri" panose="020F0502020204030204" pitchFamily="34" charset="0"/>
              </a:rPr>
              <a:t>(</a:t>
            </a:r>
            <a:r>
              <a:rPr lang="en-US" sz="2800" dirty="0" err="1">
                <a:solidFill>
                  <a:schemeClr val="tx1"/>
                </a:solidFill>
                <a:effectLst/>
                <a:latin typeface="Garamond" panose="02020404030301010803" pitchFamily="18" charset="0"/>
                <a:ea typeface="Calibri" panose="020F0502020204030204" pitchFamily="34" charset="0"/>
              </a:rPr>
              <a:t>Hennegan</a:t>
            </a:r>
            <a:r>
              <a:rPr lang="en-US" sz="2800" dirty="0">
                <a:solidFill>
                  <a:schemeClr val="tx1"/>
                </a:solidFill>
                <a:effectLst/>
                <a:latin typeface="Garamond" panose="02020404030301010803" pitchFamily="18" charset="0"/>
                <a:ea typeface="Calibri" panose="020F0502020204030204" pitchFamily="34" charset="0"/>
              </a:rPr>
              <a:t> et al., 2020). </a:t>
            </a:r>
            <a:endParaRPr lang="en-US" sz="28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3146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latin typeface="Garamond" panose="02020404030301010803" pitchFamily="18" charset="0"/>
              </a:rPr>
              <a:t>Problem </a:t>
            </a:r>
            <a:r>
              <a:rPr lang="en-US" b="1" dirty="0">
                <a:solidFill>
                  <a:schemeClr val="lt1"/>
                </a:solidFill>
                <a:latin typeface="Garamond" panose="02020404030301010803" pitchFamily="18" charset="0"/>
                <a:ea typeface="+mn-ea"/>
                <a:cs typeface="+mn-cs"/>
              </a:rPr>
              <a:t>Statement</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Cultural constraints and discriminatory gender roles exacerbate women's challenges during menstruation.</a:t>
            </a:r>
          </a:p>
          <a:p>
            <a:pPr marL="0" indent="0" algn="just">
              <a:lnSpc>
                <a:spcPct val="100000"/>
              </a:lnSpc>
              <a:buNone/>
            </a:pPr>
            <a:endParaRPr lang="en-US" sz="2800" dirty="0">
              <a:solidFill>
                <a:schemeClr val="tx1"/>
              </a:solidFill>
              <a:highlight>
                <a:srgbClr val="FFFFFF"/>
              </a:highlight>
              <a:latin typeface="Garamond" panose="02020404030301010803" pitchFamily="18" charset="0"/>
              <a:ea typeface="Calibri" panose="020F0502020204030204" pitchFamily="34" charset="0"/>
            </a:endParaRPr>
          </a:p>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In many cases, females are hesitant to share their issues, leading to various types of reproductive tract infections. </a:t>
            </a:r>
            <a:endParaRPr lang="en-US" sz="2800" dirty="0">
              <a:solidFill>
                <a:schemeClr val="tx1"/>
              </a:solidFill>
              <a:latin typeface="Garamond" panose="02020404030301010803" pitchFamily="18" charset="0"/>
            </a:endParaRPr>
          </a:p>
        </p:txBody>
      </p:sp>
    </p:spTree>
    <p:extLst>
      <p:ext uri="{BB962C8B-B14F-4D97-AF65-F5344CB8AC3E}">
        <p14:creationId xmlns:p14="http://schemas.microsoft.com/office/powerpoint/2010/main" val="2817825728"/>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Rationale of the Study</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Despite increased recognition of menstrual health's importance, research and interventions have primarily targeted adolescents. </a:t>
            </a:r>
          </a:p>
          <a:p>
            <a:pPr marL="0" indent="0" algn="just">
              <a:lnSpc>
                <a:spcPct val="100000"/>
              </a:lnSpc>
              <a:buNone/>
            </a:pPr>
            <a:endParaRPr lang="en-US" sz="2800" dirty="0">
              <a:solidFill>
                <a:schemeClr val="tx1"/>
              </a:solidFill>
              <a:highlight>
                <a:srgbClr val="FFFFFF"/>
              </a:highlight>
              <a:latin typeface="Garamond" panose="02020404030301010803" pitchFamily="18" charset="0"/>
              <a:ea typeface="Calibri" panose="020F0502020204030204" pitchFamily="34" charset="0"/>
            </a:endParaRPr>
          </a:p>
          <a:p>
            <a:pPr marL="0" indent="0" algn="just">
              <a:lnSpc>
                <a:spcPct val="100000"/>
              </a:lnSpc>
              <a:buNone/>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Since working women spend substantial time in their workplaces, understanding their menstrual practices and related needs is crucial for identifying intervention opportunities.</a:t>
            </a:r>
          </a:p>
        </p:txBody>
      </p:sp>
    </p:spTree>
    <p:extLst>
      <p:ext uri="{BB962C8B-B14F-4D97-AF65-F5344CB8AC3E}">
        <p14:creationId xmlns:p14="http://schemas.microsoft.com/office/powerpoint/2010/main" val="2123294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a:lstStyle/>
          <a:p>
            <a:pPr algn="ctr"/>
            <a:r>
              <a:rPr lang="en-US" b="1" dirty="0">
                <a:solidFill>
                  <a:schemeClr val="lt1"/>
                </a:solidFill>
                <a:latin typeface="Garamond" panose="02020404030301010803" pitchFamily="18" charset="0"/>
                <a:ea typeface="+mn-ea"/>
                <a:cs typeface="+mn-cs"/>
              </a:rPr>
              <a:t>Research</a:t>
            </a:r>
            <a:r>
              <a:rPr lang="en-US" b="1" dirty="0">
                <a:latin typeface="Garamond" panose="02020404030301010803" pitchFamily="18" charset="0"/>
              </a:rPr>
              <a:t> Questions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892127" y="864108"/>
            <a:ext cx="7903633" cy="5120640"/>
          </a:xfrm>
        </p:spPr>
        <p:txBody>
          <a:bodyPr>
            <a:normAutofit/>
          </a:bodyPr>
          <a:lstStyle/>
          <a:p>
            <a:pPr algn="just">
              <a:lnSpc>
                <a:spcPct val="100000"/>
              </a:lnSpc>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What are the menstrual care practices of working women in Sylhet Division, Bangladesh?</a:t>
            </a:r>
          </a:p>
          <a:p>
            <a:pPr algn="just">
              <a:lnSpc>
                <a:spcPct val="100000"/>
              </a:lnSpc>
            </a:pPr>
            <a:endParaRPr lang="en-US" sz="2800" dirty="0">
              <a:solidFill>
                <a:schemeClr val="tx1"/>
              </a:solidFill>
              <a:effectLst/>
              <a:highlight>
                <a:srgbClr val="FFFFFF"/>
              </a:highlight>
              <a:latin typeface="Garamond" panose="02020404030301010803" pitchFamily="18" charset="0"/>
              <a:ea typeface="Calibri" panose="020F0502020204030204" pitchFamily="34" charset="0"/>
            </a:endParaRPr>
          </a:p>
          <a:p>
            <a:pPr algn="just">
              <a:lnSpc>
                <a:spcPct val="100000"/>
              </a:lnSpc>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What is the prevalence of self-reported urogenital symptoms among this population?</a:t>
            </a:r>
          </a:p>
          <a:p>
            <a:pPr algn="just">
              <a:lnSpc>
                <a:spcPct val="100000"/>
              </a:lnSpc>
            </a:pPr>
            <a:endParaRPr lang="en-US" sz="2800" dirty="0">
              <a:solidFill>
                <a:schemeClr val="tx1"/>
              </a:solidFill>
              <a:effectLst/>
              <a:highlight>
                <a:srgbClr val="FFFFFF"/>
              </a:highlight>
              <a:latin typeface="Garamond" panose="02020404030301010803" pitchFamily="18" charset="0"/>
              <a:ea typeface="Calibri" panose="020F0502020204030204" pitchFamily="34" charset="0"/>
            </a:endParaRPr>
          </a:p>
          <a:p>
            <a:pPr algn="just">
              <a:lnSpc>
                <a:spcPct val="100000"/>
              </a:lnSpc>
            </a:pPr>
            <a:r>
              <a:rPr lang="en-US" sz="2800" dirty="0">
                <a:solidFill>
                  <a:schemeClr val="tx1"/>
                </a:solidFill>
                <a:effectLst/>
                <a:highlight>
                  <a:srgbClr val="FFFFFF"/>
                </a:highlight>
                <a:latin typeface="Garamond" panose="02020404030301010803" pitchFamily="18" charset="0"/>
                <a:ea typeface="Calibri" panose="020F0502020204030204" pitchFamily="34" charset="0"/>
              </a:rPr>
              <a:t>What are the associations between menstrual care practices and self-reported urogenital symptoms? </a:t>
            </a:r>
          </a:p>
        </p:txBody>
      </p:sp>
    </p:spTree>
    <p:extLst>
      <p:ext uri="{BB962C8B-B14F-4D97-AF65-F5344CB8AC3E}">
        <p14:creationId xmlns:p14="http://schemas.microsoft.com/office/powerpoint/2010/main" val="3334244765"/>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54289-4F99-9E30-39CE-4525C7E782C4}"/>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Hypothesis</a:t>
            </a:r>
          </a:p>
        </p:txBody>
      </p:sp>
      <p:sp>
        <p:nvSpPr>
          <p:cNvPr id="3" name="Content Placeholder 2">
            <a:extLst>
              <a:ext uri="{FF2B5EF4-FFF2-40B4-BE49-F238E27FC236}">
                <a16:creationId xmlns:a16="http://schemas.microsoft.com/office/drawing/2014/main" id="{DCAE5A51-9FEA-B013-C7B9-46A1ED0462DE}"/>
              </a:ext>
            </a:extLst>
          </p:cNvPr>
          <p:cNvSpPr>
            <a:spLocks noGrp="1"/>
          </p:cNvSpPr>
          <p:nvPr>
            <p:ph idx="1"/>
          </p:nvPr>
        </p:nvSpPr>
        <p:spPr>
          <a:xfrm>
            <a:off x="3892128" y="864108"/>
            <a:ext cx="7880772" cy="5120640"/>
          </a:xfrm>
        </p:spPr>
        <p:txBody>
          <a:bodyPr>
            <a:normAutofit/>
          </a:bodyPr>
          <a:lstStyle/>
          <a:p>
            <a:pPr marL="0" indent="0" algn="just">
              <a:lnSpc>
                <a:spcPct val="100000"/>
              </a:lnSpc>
              <a:buNone/>
            </a:pPr>
            <a:r>
              <a:rPr lang="en-US" sz="2800" kern="100" dirty="0">
                <a:solidFill>
                  <a:schemeClr val="tx1"/>
                </a:solidFill>
                <a:effectLst/>
                <a:latin typeface="Garamond" panose="02020404030301010803" pitchFamily="18" charset="0"/>
                <a:ea typeface="Calibri" panose="020F0502020204030204" pitchFamily="34" charset="0"/>
                <a:cs typeface="Times New Roman" panose="02020603050405020304" pitchFamily="18" charset="0"/>
              </a:rPr>
              <a:t>The self-reported urogenital symptoms are likely associated with the type and cleanliness of menstrual materials used, as well as infrequent handwashing and urinary restriction.</a:t>
            </a:r>
          </a:p>
        </p:txBody>
      </p:sp>
    </p:spTree>
    <p:extLst>
      <p:ext uri="{BB962C8B-B14F-4D97-AF65-F5344CB8AC3E}">
        <p14:creationId xmlns:p14="http://schemas.microsoft.com/office/powerpoint/2010/main" val="1828684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A12A-BD73-874F-2C2B-1EDCF526193F}"/>
              </a:ext>
            </a:extLst>
          </p:cNvPr>
          <p:cNvSpPr>
            <a:spLocks noGrp="1"/>
          </p:cNvSpPr>
          <p:nvPr>
            <p:ph type="title"/>
          </p:nvPr>
        </p:nvSpPr>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algn="ctr"/>
            <a:r>
              <a:rPr lang="en-US" b="1" dirty="0">
                <a:solidFill>
                  <a:schemeClr val="lt1"/>
                </a:solidFill>
                <a:latin typeface="Garamond" panose="02020404030301010803" pitchFamily="18" charset="0"/>
                <a:ea typeface="+mn-ea"/>
                <a:cs typeface="+mn-cs"/>
              </a:rPr>
              <a:t>Aims and Objectives</a:t>
            </a:r>
          </a:p>
        </p:txBody>
      </p:sp>
      <p:sp>
        <p:nvSpPr>
          <p:cNvPr id="3" name="Content Placeholder 2">
            <a:extLst>
              <a:ext uri="{FF2B5EF4-FFF2-40B4-BE49-F238E27FC236}">
                <a16:creationId xmlns:a16="http://schemas.microsoft.com/office/drawing/2014/main" id="{DB539917-1087-BAC1-84A9-78928572EBFE}"/>
              </a:ext>
            </a:extLst>
          </p:cNvPr>
          <p:cNvSpPr>
            <a:spLocks noGrp="1"/>
          </p:cNvSpPr>
          <p:nvPr>
            <p:ph idx="1"/>
          </p:nvPr>
        </p:nvSpPr>
        <p:spPr>
          <a:xfrm>
            <a:off x="3429001" y="1571624"/>
            <a:ext cx="8366760" cy="4413123"/>
          </a:xfrm>
        </p:spPr>
        <p:txBody>
          <a:bodyPr>
            <a:normAutofit/>
          </a:bodyPr>
          <a:lstStyle/>
          <a:p>
            <a:pPr marL="0" marR="0" indent="0" algn="just">
              <a:lnSpc>
                <a:spcPct val="100000"/>
              </a:lnSpc>
              <a:spcBef>
                <a:spcPts val="0"/>
              </a:spcBef>
              <a:spcAft>
                <a:spcPts val="800"/>
              </a:spcAft>
              <a:buNone/>
            </a:pPr>
            <a:r>
              <a:rPr lang="en-US" sz="2800" dirty="0">
                <a:solidFill>
                  <a:schemeClr val="tx1"/>
                </a:solidFill>
                <a:effectLst/>
                <a:latin typeface="Garamond" panose="02020404030301010803" pitchFamily="18" charset="0"/>
                <a:ea typeface="Calibri" panose="020F0502020204030204" pitchFamily="34" charset="0"/>
              </a:rPr>
              <a:t>The study aims to examine menstrual care practices, self-reported urogenital symptoms prevalence, and their associations among working women in Sylhet Division, Bangladesh.</a:t>
            </a:r>
          </a:p>
        </p:txBody>
      </p:sp>
      <p:sp>
        <p:nvSpPr>
          <p:cNvPr id="4" name="TextBox 3">
            <a:extLst>
              <a:ext uri="{FF2B5EF4-FFF2-40B4-BE49-F238E27FC236}">
                <a16:creationId xmlns:a16="http://schemas.microsoft.com/office/drawing/2014/main" id="{8137EA60-3B01-EA85-AE19-026C53DE9528}"/>
              </a:ext>
            </a:extLst>
          </p:cNvPr>
          <p:cNvSpPr txBox="1"/>
          <p:nvPr/>
        </p:nvSpPr>
        <p:spPr>
          <a:xfrm>
            <a:off x="3443288" y="765848"/>
            <a:ext cx="8366760" cy="677878"/>
          </a:xfrm>
          <a:prstGeom prst="rect">
            <a:avLst/>
          </a:prstGeom>
        </p:spPr>
        <p:style>
          <a:lnRef idx="2">
            <a:schemeClr val="accent1"/>
          </a:lnRef>
          <a:fillRef idx="1">
            <a:schemeClr val="lt1"/>
          </a:fillRef>
          <a:effectRef idx="0">
            <a:schemeClr val="accent1"/>
          </a:effectRef>
          <a:fontRef idx="minor">
            <a:schemeClr val="dk1"/>
          </a:fontRef>
        </p:style>
        <p:txBody>
          <a:bodyPr wrap="square" anchor="t">
            <a:spAutoFit/>
          </a:bodyPr>
          <a:lstStyle/>
          <a:p>
            <a:pPr marL="0" marR="0" indent="0" algn="ctr">
              <a:lnSpc>
                <a:spcPct val="150000"/>
              </a:lnSpc>
              <a:spcBef>
                <a:spcPts val="0"/>
              </a:spcBef>
              <a:spcAft>
                <a:spcPts val="800"/>
              </a:spcAft>
              <a:buNone/>
            </a:pPr>
            <a:r>
              <a:rPr lang="en-US" sz="2800" b="1" dirty="0">
                <a:solidFill>
                  <a:schemeClr val="tx1"/>
                </a:solidFill>
                <a:latin typeface="Garamond" panose="02020404030301010803" pitchFamily="18" charset="0"/>
                <a:ea typeface="Calibri" panose="020F0502020204030204" pitchFamily="34" charset="0"/>
              </a:rPr>
              <a:t>General</a:t>
            </a:r>
            <a:r>
              <a:rPr lang="en-US" sz="2800" b="1" dirty="0">
                <a:solidFill>
                  <a:schemeClr val="tx1"/>
                </a:solidFill>
                <a:effectLst/>
                <a:latin typeface="Garamond" panose="02020404030301010803" pitchFamily="18" charset="0"/>
                <a:ea typeface="Calibri" panose="020F0502020204030204" pitchFamily="34" charset="0"/>
              </a:rPr>
              <a:t> objectives</a:t>
            </a:r>
          </a:p>
        </p:txBody>
      </p:sp>
    </p:spTree>
    <p:extLst>
      <p:ext uri="{BB962C8B-B14F-4D97-AF65-F5344CB8AC3E}">
        <p14:creationId xmlns:p14="http://schemas.microsoft.com/office/powerpoint/2010/main" val="2686737850"/>
      </p:ext>
    </p:extLst>
  </p:cSld>
  <p:clrMapOvr>
    <a:masterClrMapping/>
  </p:clrMapOvr>
</p:sld>
</file>

<file path=ppt/theme/theme1.xml><?xml version="1.0" encoding="utf-8"?>
<a:theme xmlns:a="http://schemas.openxmlformats.org/drawingml/2006/main" name="Fra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docProps/app.xml><?xml version="1.0" encoding="utf-8"?>
<Properties xmlns="http://schemas.openxmlformats.org/officeDocument/2006/extended-properties" xmlns:vt="http://schemas.openxmlformats.org/officeDocument/2006/docPropsVTypes">
  <Template/>
  <TotalTime>954</TotalTime>
  <Words>903</Words>
  <Application>Microsoft Office PowerPoint</Application>
  <PresentationFormat>Widescreen</PresentationFormat>
  <Paragraphs>131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Garamond</vt:lpstr>
      <vt:lpstr>Wingdings 2</vt:lpstr>
      <vt:lpstr>Frame</vt:lpstr>
      <vt:lpstr>Factors Associated with Menstrual Hygiene, Workplace Sanitation Practices, and Self-Reported Urogenital Symptoms among Female Workers in the Sylhet Division, Bangladesh</vt:lpstr>
      <vt:lpstr>Outline of Presentation</vt:lpstr>
      <vt:lpstr>Background</vt:lpstr>
      <vt:lpstr>Literature Review</vt:lpstr>
      <vt:lpstr>Problem Statement</vt:lpstr>
      <vt:lpstr>Rationale of the Study</vt:lpstr>
      <vt:lpstr>Research Questions</vt:lpstr>
      <vt:lpstr>Hypothesis</vt:lpstr>
      <vt:lpstr>Aims and Objectives</vt:lpstr>
      <vt:lpstr>Aims and Objectives</vt:lpstr>
      <vt:lpstr>Methods and Techniques</vt:lpstr>
      <vt:lpstr>Sample Size Estimation</vt:lpstr>
      <vt:lpstr>Conceptual Framework</vt:lpstr>
      <vt:lpstr>Data Collection Tools</vt:lpstr>
      <vt:lpstr>Statistical Analysis</vt:lpstr>
      <vt:lpstr>Ethical Consideration</vt:lpstr>
      <vt:lpstr>Expected Outcomes</vt:lpstr>
      <vt:lpstr>Work Plan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Factors Associated with Menstrual Hygiene, Workplace Sanitation Practices, and Self-Reported Urogenital Symptoms among Female Workers in the Sylhet Division, Bangladesh</dc:title>
  <dc:creator>Mohammad Nayeem Hasan</dc:creator>
  <cp:lastModifiedBy>Mohammad Nayeem Hasan</cp:lastModifiedBy>
  <cp:revision>7</cp:revision>
  <dcterms:created xsi:type="dcterms:W3CDTF">2024-05-24T17:53:23Z</dcterms:created>
  <dcterms:modified xsi:type="dcterms:W3CDTF">2024-05-25T09:47:34Z</dcterms:modified>
</cp:coreProperties>
</file>