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88003" y="1216431"/>
            <a:ext cx="720090" cy="2239645"/>
          </a:xfrm>
          <a:custGeom>
            <a:avLst/>
            <a:gdLst/>
            <a:ahLst/>
            <a:cxnLst/>
            <a:rect l="l" t="t" r="r" b="b"/>
            <a:pathLst>
              <a:path w="720089" h="2239645">
                <a:moveTo>
                  <a:pt x="0" y="2239568"/>
                </a:moveTo>
                <a:lnTo>
                  <a:pt x="720001" y="2239568"/>
                </a:lnTo>
                <a:lnTo>
                  <a:pt x="720001" y="0"/>
                </a:lnTo>
                <a:lnTo>
                  <a:pt x="0" y="0"/>
                </a:lnTo>
                <a:lnTo>
                  <a:pt x="0" y="223956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5943"/>
            <a:ext cx="441949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577" y="1308984"/>
            <a:ext cx="3324225" cy="1240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33557" y="3338134"/>
            <a:ext cx="149860" cy="88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1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slide" Target="slide23.xml"/><Relationship Id="rId1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slide" Target="slide23.xml"/><Relationship Id="rId1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slide" Target="slide23.xml"/><Relationship Id="rId1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.jpe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slide" Target="slide23.xml"/><Relationship Id="rId1" Type="http://schemas.openxmlformats.org/officeDocument/2006/relationships/slide" Target="slide1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slide" Target="slide23.xml"/><Relationship Id="rId1" Type="http://schemas.openxmlformats.org/officeDocument/2006/relationships/slide" Target="slid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.jpe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23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pn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jpeg"/><Relationship Id="rId7" Type="http://schemas.openxmlformats.org/officeDocument/2006/relationships/slide" Target="slide2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slide" Target="slide23.xml"/><Relationship Id="rId2" Type="http://schemas.openxmlformats.org/officeDocument/2006/relationships/slide" Target="slide10.xml"/><Relationship Id="rId1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3456304"/>
          </a:xfrm>
          <a:custGeom>
            <a:avLst/>
            <a:gdLst/>
            <a:ahLst/>
            <a:cxnLst/>
            <a:rect l="l" t="t" r="r" b="b"/>
            <a:pathLst>
              <a:path w="720089" h="3456304">
                <a:moveTo>
                  <a:pt x="720001" y="0"/>
                </a:moveTo>
                <a:lnTo>
                  <a:pt x="0" y="0"/>
                </a:lnTo>
                <a:lnTo>
                  <a:pt x="0" y="3456000"/>
                </a:lnTo>
                <a:lnTo>
                  <a:pt x="720001" y="3456000"/>
                </a:lnTo>
                <a:lnTo>
                  <a:pt x="720001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13263" y="534678"/>
            <a:ext cx="60452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374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374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3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12700" marR="334010">
              <a:lnSpc>
                <a:spcPts val="107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374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297" y="319551"/>
            <a:ext cx="2174240" cy="610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b="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2050" b="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2050" b="0" spc="-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50" b="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700" b="0" spc="5" dirty="0">
                <a:latin typeface="Arial" panose="020B0604020202020204"/>
                <a:cs typeface="Arial" panose="020B0604020202020204"/>
              </a:rPr>
              <a:t>Image, Link </a:t>
            </a:r>
            <a:r>
              <a:rPr sz="1700" b="0" spc="10" dirty="0">
                <a:latin typeface="Arial" panose="020B0604020202020204"/>
                <a:cs typeface="Arial" panose="020B0604020202020204"/>
              </a:rPr>
              <a:t>&amp;</a:t>
            </a:r>
            <a:r>
              <a:rPr sz="1700" b="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0" spc="5" dirty="0">
                <a:latin typeface="Arial" panose="020B0604020202020204"/>
                <a:cs typeface="Arial" panose="020B0604020202020204"/>
              </a:rPr>
              <a:t>Form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342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30365" y="332079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335757"/>
            <a:ext cx="310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Form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502869"/>
            <a:ext cx="3627754" cy="2821940"/>
          </a:xfrm>
          <a:custGeom>
            <a:avLst/>
            <a:gdLst/>
            <a:ahLst/>
            <a:cxnLst/>
            <a:rect l="l" t="t" r="r" b="b"/>
            <a:pathLst>
              <a:path w="3627754" h="2821940">
                <a:moveTo>
                  <a:pt x="3627259" y="0"/>
                </a:moveTo>
                <a:lnTo>
                  <a:pt x="0" y="0"/>
                </a:lnTo>
                <a:lnTo>
                  <a:pt x="0" y="2821863"/>
                </a:lnTo>
                <a:lnTo>
                  <a:pt x="3627259" y="2821863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577" y="578731"/>
            <a:ext cx="3086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An HTML form is a section of a document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containing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20357" y="730559"/>
            <a:ext cx="321183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 panose="020B0604020202020204"/>
                <a:cs typeface="Arial" panose="020B0604020202020204"/>
              </a:rPr>
              <a:t>normal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content,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markup,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special elements called controls 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(checkboxes,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radio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buttons, menus,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etc.), and labels on  those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controls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577" y="1224005"/>
            <a:ext cx="33420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 single page can include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several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different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forms, but</a:t>
            </a:r>
            <a:r>
              <a:rPr sz="10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you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577" y="1337901"/>
            <a:ext cx="3367404" cy="188531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cannot nest one form inside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another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3985" marR="63500" indent="-121920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 name attribute identifies each form on the page. It is  also needed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programs that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retrieve values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from the  form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3985" marR="16510" indent="-121920">
              <a:lnSpc>
                <a:spcPct val="100000"/>
              </a:lnSpc>
              <a:spcBef>
                <a:spcPts val="28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HTML Forms are required when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you want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to collect some  data from the site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visitor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 panose="020B0604020202020204"/>
              <a:buChar char="•"/>
            </a:pPr>
            <a:endParaRPr sz="1250">
              <a:latin typeface="Arial" panose="020B0604020202020204"/>
              <a:cs typeface="Arial" panose="020B0604020202020204"/>
            </a:endParaRPr>
          </a:p>
          <a:p>
            <a:pPr marL="133985" marR="69850" indent="-121920">
              <a:lnSpc>
                <a:spcPct val="100000"/>
              </a:lnSpc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 control type defined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 INPUT element depends  on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the type attribute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3985" marR="5080" indent="-121920">
              <a:lnSpc>
                <a:spcPct val="100000"/>
              </a:lnSpc>
              <a:spcBef>
                <a:spcPts val="290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b="1" spc="-5" dirty="0">
                <a:latin typeface="Arial" panose="020B0604020202020204"/>
                <a:cs typeface="Arial" panose="020B0604020202020204"/>
              </a:rPr>
              <a:t>placeholder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attribute specifies a 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short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hint that describes 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expected value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an input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field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14425"/>
          </a:xfrm>
          <a:custGeom>
            <a:avLst/>
            <a:gdLst/>
            <a:ahLst/>
            <a:cxnLst/>
            <a:rect l="l" t="t" r="r" b="b"/>
            <a:pathLst>
              <a:path w="720089" h="1114425">
                <a:moveTo>
                  <a:pt x="0" y="1114234"/>
                </a:moveTo>
                <a:lnTo>
                  <a:pt x="720001" y="1114234"/>
                </a:lnTo>
                <a:lnTo>
                  <a:pt x="720001" y="0"/>
                </a:lnTo>
                <a:lnTo>
                  <a:pt x="0" y="0"/>
                </a:lnTo>
                <a:lnTo>
                  <a:pt x="0" y="111423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591820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3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500507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504197"/>
            <a:ext cx="4946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Text</a:t>
            </a:r>
            <a:r>
              <a:rPr sz="900" b="1" spc="-7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Box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671296"/>
            <a:ext cx="3627754" cy="2400935"/>
          </a:xfrm>
          <a:custGeom>
            <a:avLst/>
            <a:gdLst/>
            <a:ahLst/>
            <a:cxnLst/>
            <a:rect l="l" t="t" r="r" b="b"/>
            <a:pathLst>
              <a:path w="3627754" h="2400935">
                <a:moveTo>
                  <a:pt x="3627259" y="0"/>
                </a:moveTo>
                <a:lnTo>
                  <a:pt x="0" y="0"/>
                </a:lnTo>
                <a:lnTo>
                  <a:pt x="0" y="2400769"/>
                </a:lnTo>
                <a:lnTo>
                  <a:pt x="3627259" y="2400769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683900"/>
            <a:ext cx="2991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is 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text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box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where user can enter some</a:t>
            </a:r>
            <a:r>
              <a:rPr sz="10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characters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751" y="963788"/>
            <a:ext cx="2530495" cy="19321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30365" y="278295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281985"/>
            <a:ext cx="5537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900" b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900" b="1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900" b="1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449084"/>
            <a:ext cx="3627754" cy="3007360"/>
          </a:xfrm>
          <a:custGeom>
            <a:avLst/>
            <a:gdLst/>
            <a:ahLst/>
            <a:cxnLst/>
            <a:rect l="l" t="t" r="r" b="b"/>
            <a:pathLst>
              <a:path w="3627754" h="3007360">
                <a:moveTo>
                  <a:pt x="3627259" y="0"/>
                </a:moveTo>
                <a:lnTo>
                  <a:pt x="0" y="0"/>
                </a:lnTo>
                <a:lnTo>
                  <a:pt x="0" y="3006915"/>
                </a:lnTo>
                <a:lnTo>
                  <a:pt x="3627259" y="300691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61688"/>
            <a:ext cx="34899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password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field is 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text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box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 which the characters typed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by 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 user are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displayed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as bullets or</a:t>
            </a:r>
            <a:r>
              <a:rPr sz="100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asterisks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5691" y="918586"/>
            <a:ext cx="3036552" cy="245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14425"/>
          </a:xfrm>
          <a:custGeom>
            <a:avLst/>
            <a:gdLst/>
            <a:ahLst/>
            <a:cxnLst/>
            <a:rect l="l" t="t" r="r" b="b"/>
            <a:pathLst>
              <a:path w="720089" h="1114425">
                <a:moveTo>
                  <a:pt x="0" y="1114234"/>
                </a:moveTo>
                <a:lnTo>
                  <a:pt x="720001" y="1114234"/>
                </a:lnTo>
                <a:lnTo>
                  <a:pt x="720001" y="0"/>
                </a:lnTo>
                <a:lnTo>
                  <a:pt x="0" y="0"/>
                </a:lnTo>
                <a:lnTo>
                  <a:pt x="0" y="111423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591820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3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351066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802"/>
                </a:moveTo>
                <a:lnTo>
                  <a:pt x="3627259" y="170802"/>
                </a:lnTo>
                <a:lnTo>
                  <a:pt x="3627259" y="0"/>
                </a:lnTo>
                <a:lnTo>
                  <a:pt x="0" y="0"/>
                </a:lnTo>
                <a:lnTo>
                  <a:pt x="0" y="17080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354756"/>
            <a:ext cx="3232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Label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521868"/>
            <a:ext cx="3627754" cy="2774950"/>
          </a:xfrm>
          <a:custGeom>
            <a:avLst/>
            <a:gdLst/>
            <a:ahLst/>
            <a:cxnLst/>
            <a:rect l="l" t="t" r="r" b="b"/>
            <a:pathLst>
              <a:path w="3627754" h="2774950">
                <a:moveTo>
                  <a:pt x="3627259" y="0"/>
                </a:moveTo>
                <a:lnTo>
                  <a:pt x="0" y="0"/>
                </a:lnTo>
                <a:lnTo>
                  <a:pt x="0" y="2774365"/>
                </a:lnTo>
                <a:lnTo>
                  <a:pt x="3627259" y="277436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534472"/>
            <a:ext cx="2924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 panose="020B0604020202020204"/>
                <a:cs typeface="Arial" panose="020B0604020202020204"/>
              </a:rPr>
              <a:t>You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must bind the label to the id attribute of the</a:t>
            </a:r>
            <a:r>
              <a:rPr sz="1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field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691" y="814305"/>
            <a:ext cx="3036613" cy="2305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284424"/>
            <a:ext cx="7658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Selection</a:t>
            </a:r>
            <a:r>
              <a:rPr sz="900" b="1" spc="-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451535"/>
            <a:ext cx="3627754" cy="3004820"/>
          </a:xfrm>
          <a:custGeom>
            <a:avLst/>
            <a:gdLst/>
            <a:ahLst/>
            <a:cxnLst/>
            <a:rect l="l" t="t" r="r" b="b"/>
            <a:pathLst>
              <a:path w="3627754" h="3004820">
                <a:moveTo>
                  <a:pt x="3627259" y="0"/>
                </a:moveTo>
                <a:lnTo>
                  <a:pt x="0" y="0"/>
                </a:lnTo>
                <a:lnTo>
                  <a:pt x="0" y="3004464"/>
                </a:lnTo>
                <a:lnTo>
                  <a:pt x="3627259" y="3004464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64139"/>
            <a:ext cx="30594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 selection list is a list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box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from which a user selects a  </a:t>
            </a:r>
            <a:r>
              <a:rPr sz="1000" dirty="0">
                <a:latin typeface="Arial" panose="020B0604020202020204"/>
                <a:cs typeface="Arial" panose="020B0604020202020204"/>
              </a:rPr>
              <a:t>particular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or set of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values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8751" y="921014"/>
            <a:ext cx="2530507" cy="2534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14425"/>
          </a:xfrm>
          <a:custGeom>
            <a:avLst/>
            <a:gdLst/>
            <a:ahLst/>
            <a:cxnLst/>
            <a:rect l="l" t="t" r="r" b="b"/>
            <a:pathLst>
              <a:path w="720089" h="1114425">
                <a:moveTo>
                  <a:pt x="0" y="1114234"/>
                </a:moveTo>
                <a:lnTo>
                  <a:pt x="720001" y="1114234"/>
                </a:lnTo>
                <a:lnTo>
                  <a:pt x="720001" y="0"/>
                </a:lnTo>
                <a:lnTo>
                  <a:pt x="0" y="0"/>
                </a:lnTo>
                <a:lnTo>
                  <a:pt x="0" y="111423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591820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3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284424"/>
            <a:ext cx="7658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Selection</a:t>
            </a:r>
            <a:r>
              <a:rPr sz="900" b="1" spc="-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451535"/>
            <a:ext cx="3627754" cy="3004820"/>
          </a:xfrm>
          <a:custGeom>
            <a:avLst/>
            <a:gdLst/>
            <a:ahLst/>
            <a:cxnLst/>
            <a:rect l="l" t="t" r="r" b="b"/>
            <a:pathLst>
              <a:path w="3627754" h="3004820">
                <a:moveTo>
                  <a:pt x="3627259" y="0"/>
                </a:moveTo>
                <a:lnTo>
                  <a:pt x="0" y="0"/>
                </a:lnTo>
                <a:lnTo>
                  <a:pt x="0" y="3004464"/>
                </a:lnTo>
                <a:lnTo>
                  <a:pt x="3627259" y="3004464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64139"/>
            <a:ext cx="33362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Option Group is used to organize selection lists into distinct  groups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221" y="922521"/>
            <a:ext cx="2783547" cy="24963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14425"/>
          </a:xfrm>
          <a:custGeom>
            <a:avLst/>
            <a:gdLst/>
            <a:ahLst/>
            <a:cxnLst/>
            <a:rect l="l" t="t" r="r" b="b"/>
            <a:pathLst>
              <a:path w="720089" h="1114425">
                <a:moveTo>
                  <a:pt x="0" y="1114234"/>
                </a:moveTo>
                <a:lnTo>
                  <a:pt x="720001" y="1114234"/>
                </a:lnTo>
                <a:lnTo>
                  <a:pt x="720001" y="0"/>
                </a:lnTo>
                <a:lnTo>
                  <a:pt x="0" y="0"/>
                </a:lnTo>
                <a:lnTo>
                  <a:pt x="0" y="111423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591820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3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440715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8"/>
                </a:moveTo>
                <a:lnTo>
                  <a:pt x="3627259" y="173228"/>
                </a:lnTo>
                <a:lnTo>
                  <a:pt x="3627259" y="0"/>
                </a:lnTo>
                <a:lnTo>
                  <a:pt x="0" y="0"/>
                </a:lnTo>
                <a:lnTo>
                  <a:pt x="0" y="17322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46831"/>
            <a:ext cx="803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Radio</a:t>
            </a:r>
            <a:r>
              <a:rPr sz="900" b="1" spc="-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Buttons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613943"/>
            <a:ext cx="3627754" cy="2548255"/>
          </a:xfrm>
          <a:custGeom>
            <a:avLst/>
            <a:gdLst/>
            <a:ahLst/>
            <a:cxnLst/>
            <a:rect l="l" t="t" r="r" b="b"/>
            <a:pathLst>
              <a:path w="3627754" h="2548255">
                <a:moveTo>
                  <a:pt x="3627259" y="0"/>
                </a:moveTo>
                <a:lnTo>
                  <a:pt x="0" y="0"/>
                </a:lnTo>
                <a:lnTo>
                  <a:pt x="0" y="2547848"/>
                </a:lnTo>
                <a:lnTo>
                  <a:pt x="3627259" y="2547848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626547"/>
            <a:ext cx="35534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Radio buttons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display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list of choices from which a user</a:t>
            </a:r>
            <a:r>
              <a:rPr sz="1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makes 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selection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221" y="1058246"/>
            <a:ext cx="2783547" cy="1927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30365" y="331901"/>
            <a:ext cx="3627754" cy="195580"/>
          </a:xfrm>
          <a:custGeom>
            <a:avLst/>
            <a:gdLst/>
            <a:ahLst/>
            <a:cxnLst/>
            <a:rect l="l" t="t" r="r" b="b"/>
            <a:pathLst>
              <a:path w="3627754" h="195579">
                <a:moveTo>
                  <a:pt x="0" y="195376"/>
                </a:moveTo>
                <a:lnTo>
                  <a:pt x="3627259" y="195376"/>
                </a:lnTo>
                <a:lnTo>
                  <a:pt x="3627259" y="0"/>
                </a:lnTo>
                <a:lnTo>
                  <a:pt x="0" y="0"/>
                </a:lnTo>
                <a:lnTo>
                  <a:pt x="0" y="19537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338030"/>
            <a:ext cx="6083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900" b="1" spc="-5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Box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527278"/>
            <a:ext cx="3627754" cy="2797810"/>
          </a:xfrm>
          <a:custGeom>
            <a:avLst/>
            <a:gdLst/>
            <a:ahLst/>
            <a:cxnLst/>
            <a:rect l="l" t="t" r="r" b="b"/>
            <a:pathLst>
              <a:path w="3627754" h="2797810">
                <a:moveTo>
                  <a:pt x="3627259" y="0"/>
                </a:moveTo>
                <a:lnTo>
                  <a:pt x="0" y="0"/>
                </a:lnTo>
                <a:lnTo>
                  <a:pt x="0" y="2797721"/>
                </a:lnTo>
                <a:lnTo>
                  <a:pt x="3627259" y="2797721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539882"/>
            <a:ext cx="34798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is a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box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placed around a set of fields that indicates that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they 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belong to a common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group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2221" y="998283"/>
            <a:ext cx="2783547" cy="2150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14425"/>
          </a:xfrm>
          <a:custGeom>
            <a:avLst/>
            <a:gdLst/>
            <a:ahLst/>
            <a:cxnLst/>
            <a:rect l="l" t="t" r="r" b="b"/>
            <a:pathLst>
              <a:path w="720089" h="1114425">
                <a:moveTo>
                  <a:pt x="0" y="1114234"/>
                </a:moveTo>
                <a:lnTo>
                  <a:pt x="720001" y="1114234"/>
                </a:lnTo>
                <a:lnTo>
                  <a:pt x="720001" y="0"/>
                </a:lnTo>
                <a:lnTo>
                  <a:pt x="0" y="0"/>
                </a:lnTo>
                <a:lnTo>
                  <a:pt x="0" y="111423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591820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3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284424"/>
            <a:ext cx="7340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900" b="1" spc="-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Boxes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451535"/>
            <a:ext cx="3627754" cy="2941955"/>
          </a:xfrm>
          <a:custGeom>
            <a:avLst/>
            <a:gdLst/>
            <a:ahLst/>
            <a:cxnLst/>
            <a:rect l="l" t="t" r="r" b="b"/>
            <a:pathLst>
              <a:path w="3627754" h="2941954">
                <a:moveTo>
                  <a:pt x="3627259" y="0"/>
                </a:moveTo>
                <a:lnTo>
                  <a:pt x="0" y="0"/>
                </a:lnTo>
                <a:lnTo>
                  <a:pt x="0" y="2941955"/>
                </a:lnTo>
                <a:lnTo>
                  <a:pt x="3627259" y="294195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64139"/>
            <a:ext cx="2051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check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box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either selected or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not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173" y="744008"/>
            <a:ext cx="3289694" cy="2473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14425"/>
          </a:xfrm>
          <a:custGeom>
            <a:avLst/>
            <a:gdLst/>
            <a:ahLst/>
            <a:cxnLst/>
            <a:rect l="l" t="t" r="r" b="b"/>
            <a:pathLst>
              <a:path w="720089" h="1114425">
                <a:moveTo>
                  <a:pt x="0" y="1114234"/>
                </a:moveTo>
                <a:lnTo>
                  <a:pt x="720001" y="1114234"/>
                </a:lnTo>
                <a:lnTo>
                  <a:pt x="720001" y="0"/>
                </a:lnTo>
                <a:lnTo>
                  <a:pt x="0" y="0"/>
                </a:lnTo>
                <a:lnTo>
                  <a:pt x="0" y="111423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591820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3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278295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281985"/>
            <a:ext cx="5359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Text</a:t>
            </a:r>
            <a:r>
              <a:rPr sz="900" b="1" spc="-6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Area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449084"/>
            <a:ext cx="3627754" cy="3007360"/>
          </a:xfrm>
          <a:custGeom>
            <a:avLst/>
            <a:gdLst/>
            <a:ahLst/>
            <a:cxnLst/>
            <a:rect l="l" t="t" r="r" b="b"/>
            <a:pathLst>
              <a:path w="3627754" h="3007360">
                <a:moveTo>
                  <a:pt x="3627259" y="0"/>
                </a:moveTo>
                <a:lnTo>
                  <a:pt x="0" y="0"/>
                </a:lnTo>
                <a:lnTo>
                  <a:pt x="0" y="3006915"/>
                </a:lnTo>
                <a:lnTo>
                  <a:pt x="3627259" y="300691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61688"/>
            <a:ext cx="31299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is an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extension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text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field, where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text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can span  multiple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lines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691" y="918576"/>
            <a:ext cx="3036581" cy="25374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534733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003" y="636930"/>
            <a:ext cx="720090" cy="281940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4508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35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1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37465" marR="424180">
              <a:lnSpc>
                <a:spcPts val="107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391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</a:t>
            </a:r>
            <a:r>
              <a:rPr spc="-15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30365" y="278307"/>
            <a:ext cx="3627754" cy="194945"/>
          </a:xfrm>
          <a:custGeom>
            <a:avLst/>
            <a:gdLst/>
            <a:ahLst/>
            <a:cxnLst/>
            <a:rect l="l" t="t" r="r" b="b"/>
            <a:pathLst>
              <a:path w="3627754" h="194945">
                <a:moveTo>
                  <a:pt x="0" y="194690"/>
                </a:moveTo>
                <a:lnTo>
                  <a:pt x="3627259" y="194690"/>
                </a:lnTo>
                <a:lnTo>
                  <a:pt x="3627259" y="0"/>
                </a:lnTo>
                <a:lnTo>
                  <a:pt x="0" y="0"/>
                </a:lnTo>
                <a:lnTo>
                  <a:pt x="0" y="19469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281985"/>
            <a:ext cx="3549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Im</a:t>
            </a:r>
            <a:r>
              <a:rPr sz="900" b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900" b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472998"/>
            <a:ext cx="3627754" cy="2983230"/>
          </a:xfrm>
          <a:custGeom>
            <a:avLst/>
            <a:gdLst/>
            <a:ahLst/>
            <a:cxnLst/>
            <a:rect l="l" t="t" r="r" b="b"/>
            <a:pathLst>
              <a:path w="3627754" h="2983229">
                <a:moveTo>
                  <a:pt x="3627259" y="0"/>
                </a:moveTo>
                <a:lnTo>
                  <a:pt x="0" y="0"/>
                </a:lnTo>
                <a:lnTo>
                  <a:pt x="0" y="2983001"/>
                </a:lnTo>
                <a:lnTo>
                  <a:pt x="3627259" y="2983001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5602"/>
            <a:ext cx="33331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Border can be added to an image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using border attribute. 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Similarly,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alignment can be set using align</a:t>
            </a:r>
            <a:r>
              <a:rPr sz="10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attribute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5691" y="943947"/>
            <a:ext cx="3036663" cy="2413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30365" y="278295"/>
            <a:ext cx="3627754" cy="170815"/>
          </a:xfrm>
          <a:custGeom>
            <a:avLst/>
            <a:gdLst/>
            <a:ahLst/>
            <a:cxnLst/>
            <a:rect l="l" t="t" r="r" b="b"/>
            <a:pathLst>
              <a:path w="3627754" h="170815">
                <a:moveTo>
                  <a:pt x="0" y="170789"/>
                </a:moveTo>
                <a:lnTo>
                  <a:pt x="3627259" y="170789"/>
                </a:lnTo>
                <a:lnTo>
                  <a:pt x="3627259" y="0"/>
                </a:lnTo>
                <a:lnTo>
                  <a:pt x="0" y="0"/>
                </a:lnTo>
                <a:lnTo>
                  <a:pt x="0" y="17078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281985"/>
            <a:ext cx="4559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Buttons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449084"/>
            <a:ext cx="3627754" cy="3007360"/>
          </a:xfrm>
          <a:custGeom>
            <a:avLst/>
            <a:gdLst/>
            <a:ahLst/>
            <a:cxnLst/>
            <a:rect l="l" t="t" r="r" b="b"/>
            <a:pathLst>
              <a:path w="3627754" h="3007360">
                <a:moveTo>
                  <a:pt x="3627259" y="0"/>
                </a:moveTo>
                <a:lnTo>
                  <a:pt x="0" y="0"/>
                </a:lnTo>
                <a:lnTo>
                  <a:pt x="0" y="3006915"/>
                </a:lnTo>
                <a:lnTo>
                  <a:pt x="3627259" y="300691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577" y="487000"/>
            <a:ext cx="3422650" cy="405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 submit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button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button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that submits the</a:t>
            </a:r>
            <a:r>
              <a:rPr sz="1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form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3985" indent="-121920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 reset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button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resets the form to its original (default)</a:t>
            </a:r>
            <a:r>
              <a:rPr sz="1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577" y="904524"/>
            <a:ext cx="3148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Push buttons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themselves perform no actions in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357" y="1056365"/>
            <a:ext cx="31705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" panose="020B0604020202020204"/>
                <a:cs typeface="Arial" panose="020B0604020202020204"/>
              </a:rPr>
              <a:t>Web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page. </a:t>
            </a:r>
            <a:r>
              <a:rPr sz="1000" spc="-65" dirty="0">
                <a:latin typeface="Arial" panose="020B0604020202020204"/>
                <a:cs typeface="Arial" panose="020B0604020202020204"/>
              </a:rPr>
              <a:t>To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create an action, </a:t>
            </a:r>
            <a:r>
              <a:rPr sz="1000" dirty="0">
                <a:latin typeface="Arial" panose="020B0604020202020204"/>
                <a:cs typeface="Arial" panose="020B0604020202020204"/>
              </a:rPr>
              <a:t>write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1000" dirty="0">
                <a:latin typeface="Arial" panose="020B0604020202020204"/>
                <a:cs typeface="Arial" panose="020B0604020202020204"/>
              </a:rPr>
              <a:t>script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or program  that </a:t>
            </a:r>
            <a:r>
              <a:rPr sz="1000" dirty="0">
                <a:latin typeface="Arial" panose="020B0604020202020204"/>
                <a:cs typeface="Arial" panose="020B0604020202020204"/>
              </a:rPr>
              <a:t>runs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automatically when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button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clicked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5268" y="1576497"/>
            <a:ext cx="2277375" cy="1879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25963" y="534678"/>
            <a:ext cx="591820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3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357009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8"/>
                </a:moveTo>
                <a:lnTo>
                  <a:pt x="3627259" y="173228"/>
                </a:lnTo>
                <a:lnTo>
                  <a:pt x="3627259" y="0"/>
                </a:lnTo>
                <a:lnTo>
                  <a:pt x="0" y="0"/>
                </a:lnTo>
                <a:lnTo>
                  <a:pt x="0" y="17322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363138"/>
            <a:ext cx="620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900" b="1" spc="-5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Button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530237"/>
            <a:ext cx="3627754" cy="2757170"/>
          </a:xfrm>
          <a:custGeom>
            <a:avLst/>
            <a:gdLst/>
            <a:ahLst/>
            <a:cxnLst/>
            <a:rect l="l" t="t" r="r" b="b"/>
            <a:pathLst>
              <a:path w="3627754" h="2757170">
                <a:moveTo>
                  <a:pt x="3627259" y="0"/>
                </a:moveTo>
                <a:lnTo>
                  <a:pt x="0" y="0"/>
                </a:lnTo>
                <a:lnTo>
                  <a:pt x="0" y="2757093"/>
                </a:lnTo>
                <a:lnTo>
                  <a:pt x="3627259" y="2757093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542841"/>
            <a:ext cx="1417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is used to choose a</a:t>
            </a:r>
            <a:r>
              <a:rPr sz="1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file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221" y="822701"/>
            <a:ext cx="2783545" cy="2288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111423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261" y="1216392"/>
            <a:ext cx="2857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Form</a:t>
            </a:r>
            <a:r>
              <a:rPr sz="400" spc="-40" dirty="0"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Form...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30365" y="311073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8"/>
                </a:moveTo>
                <a:lnTo>
                  <a:pt x="3627259" y="173228"/>
                </a:lnTo>
                <a:lnTo>
                  <a:pt x="3627259" y="0"/>
                </a:lnTo>
                <a:lnTo>
                  <a:pt x="0" y="0"/>
                </a:lnTo>
                <a:lnTo>
                  <a:pt x="0" y="17322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317202"/>
            <a:ext cx="7080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Hidden</a:t>
            </a:r>
            <a:r>
              <a:rPr sz="900" b="1" spc="-6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Field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484301"/>
            <a:ext cx="3627754" cy="2872105"/>
          </a:xfrm>
          <a:custGeom>
            <a:avLst/>
            <a:gdLst/>
            <a:ahLst/>
            <a:cxnLst/>
            <a:rect l="l" t="t" r="r" b="b"/>
            <a:pathLst>
              <a:path w="3627754" h="2872104">
                <a:moveTo>
                  <a:pt x="3627259" y="0"/>
                </a:moveTo>
                <a:lnTo>
                  <a:pt x="0" y="0"/>
                </a:lnTo>
                <a:lnTo>
                  <a:pt x="0" y="2871927"/>
                </a:lnTo>
                <a:lnTo>
                  <a:pt x="3627259" y="2871927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96905"/>
            <a:ext cx="355346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 hidden field is added to the form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but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not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displayed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 the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Web 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page. Because the field is hidden, it can be placed anywhere  between the opening and closing &lt;form&gt;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tags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2221" y="1107092"/>
            <a:ext cx="2783606" cy="2072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303261"/>
            <a:ext cx="720090" cy="2153285"/>
          </a:xfrm>
          <a:custGeom>
            <a:avLst/>
            <a:gdLst/>
            <a:ahLst/>
            <a:cxnLst/>
            <a:rect l="l" t="t" r="r" b="b"/>
            <a:pathLst>
              <a:path w="720089" h="2153285">
                <a:moveTo>
                  <a:pt x="0" y="2152738"/>
                </a:moveTo>
                <a:lnTo>
                  <a:pt x="720001" y="2152738"/>
                </a:lnTo>
                <a:lnTo>
                  <a:pt x="720001" y="0"/>
                </a:lnTo>
                <a:lnTo>
                  <a:pt x="0" y="0"/>
                </a:lnTo>
                <a:lnTo>
                  <a:pt x="0" y="215273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88003" y="121644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1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1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770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</a:t>
            </a:r>
            <a:r>
              <a:rPr spc="-60" dirty="0"/>
              <a:t> </a:t>
            </a:r>
            <a:r>
              <a:rPr spc="-5" dirty="0"/>
              <a:t>Action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30365" y="477875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15"/>
                </a:moveTo>
                <a:lnTo>
                  <a:pt x="3627259" y="173215"/>
                </a:lnTo>
                <a:lnTo>
                  <a:pt x="3627259" y="0"/>
                </a:lnTo>
                <a:lnTo>
                  <a:pt x="0" y="0"/>
                </a:lnTo>
                <a:lnTo>
                  <a:pt x="0" y="17321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483991"/>
            <a:ext cx="6965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Form</a:t>
            </a:r>
            <a:r>
              <a:rPr sz="900" b="1" spc="-5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Action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651090"/>
            <a:ext cx="3627754" cy="2455545"/>
          </a:xfrm>
          <a:custGeom>
            <a:avLst/>
            <a:gdLst/>
            <a:ahLst/>
            <a:cxnLst/>
            <a:rect l="l" t="t" r="r" b="b"/>
            <a:pathLst>
              <a:path w="3627754" h="2455545">
                <a:moveTo>
                  <a:pt x="3627259" y="0"/>
                </a:moveTo>
                <a:lnTo>
                  <a:pt x="0" y="0"/>
                </a:lnTo>
                <a:lnTo>
                  <a:pt x="0" y="2454948"/>
                </a:lnTo>
                <a:lnTo>
                  <a:pt x="3627259" y="2454948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577" y="714316"/>
            <a:ext cx="3109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After adding the elements to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your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form,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you’ll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need</a:t>
            </a:r>
            <a:r>
              <a:rPr sz="10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to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20357" y="853495"/>
            <a:ext cx="3124835" cy="316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specify where to send the form data and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how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to send it.  The attributes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are: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361" y="1169804"/>
            <a:ext cx="4464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40" indent="-11747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89000"/>
              <a:buFont typeface="Arial" panose="020B0604020202020204"/>
              <a:buChar char="•"/>
              <a:tabLst>
                <a:tab pos="130175" algn="l"/>
              </a:tabLst>
            </a:pPr>
            <a:r>
              <a:rPr sz="900" spc="-5" dirty="0">
                <a:latin typeface="Arial" panose="020B0604020202020204"/>
                <a:cs typeface="Arial" panose="020B0604020202020204"/>
              </a:rPr>
              <a:t>action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350" indent="-11811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89000"/>
              <a:buFont typeface="Arial" panose="020B0604020202020204"/>
              <a:buChar char="•"/>
              <a:tabLst>
                <a:tab pos="387985" algn="l"/>
              </a:tabLst>
            </a:pPr>
            <a:r>
              <a:rPr sz="900" spc="-5" dirty="0"/>
              <a:t>method</a:t>
            </a:r>
            <a:endParaRPr sz="900"/>
          </a:p>
          <a:p>
            <a:pPr marL="387350" indent="-118110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SzPct val="89000"/>
              <a:buFont typeface="Arial" panose="020B0604020202020204"/>
              <a:buChar char="•"/>
              <a:tabLst>
                <a:tab pos="387985" algn="l"/>
              </a:tabLst>
            </a:pPr>
            <a:r>
              <a:rPr sz="900" spc="-5" dirty="0"/>
              <a:t>enctype</a:t>
            </a:r>
            <a:endParaRPr sz="900"/>
          </a:p>
          <a:p>
            <a:pPr marL="133985" indent="-121920">
              <a:lnSpc>
                <a:spcPct val="100000"/>
              </a:lnSpc>
              <a:spcBef>
                <a:spcPts val="21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/>
              <a:t>The</a:t>
            </a:r>
            <a:r>
              <a:rPr sz="1000" spc="-5" dirty="0">
                <a:solidFill>
                  <a:srgbClr val="FF0000"/>
                </a:solidFill>
              </a:rPr>
              <a:t>get</a:t>
            </a:r>
            <a:r>
              <a:rPr sz="1000" spc="-5" dirty="0"/>
              <a:t>method is the</a:t>
            </a:r>
            <a:r>
              <a:rPr sz="1000" spc="-10" dirty="0"/>
              <a:t> default</a:t>
            </a:r>
            <a:endParaRPr sz="1000"/>
          </a:p>
          <a:p>
            <a:pPr marL="387350" marR="5080" lvl="1" indent="-117475" algn="just">
              <a:lnSpc>
                <a:spcPct val="101000"/>
              </a:lnSpc>
              <a:spcBef>
                <a:spcPts val="180"/>
              </a:spcBef>
              <a:buClr>
                <a:srgbClr val="0000FF"/>
              </a:buClr>
              <a:buSzPct val="89000"/>
              <a:buFont typeface="Arial" panose="020B0604020202020204"/>
              <a:buChar char="•"/>
              <a:tabLst>
                <a:tab pos="387985" algn="l"/>
              </a:tabLst>
            </a:pPr>
            <a:r>
              <a:rPr sz="900" spc="-5" dirty="0">
                <a:latin typeface="Arial" panose="020B0604020202020204"/>
                <a:cs typeface="Arial" panose="020B0604020202020204"/>
              </a:rPr>
              <a:t>get appends the form data to the end of the URL specified  in the action</a:t>
            </a:r>
            <a:r>
              <a:rPr sz="9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latin typeface="Arial" panose="020B0604020202020204"/>
                <a:cs typeface="Arial" panose="020B0604020202020204"/>
              </a:rPr>
              <a:t>attribute</a:t>
            </a:r>
            <a:endParaRPr sz="900">
              <a:latin typeface="Arial" panose="020B0604020202020204"/>
              <a:cs typeface="Arial" panose="020B0604020202020204"/>
            </a:endParaRPr>
          </a:p>
          <a:p>
            <a:pPr marL="133985" marR="306705" indent="-121920" algn="just">
              <a:lnSpc>
                <a:spcPts val="1100"/>
              </a:lnSpc>
              <a:spcBef>
                <a:spcPts val="33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/>
              <a:t>The</a:t>
            </a:r>
            <a:r>
              <a:rPr sz="1000" spc="-5" dirty="0">
                <a:solidFill>
                  <a:srgbClr val="FF0000"/>
                </a:solidFill>
              </a:rPr>
              <a:t>post</a:t>
            </a:r>
            <a:r>
              <a:rPr sz="1000" spc="-5" dirty="0"/>
              <a:t>method sends form data in a separate data  stream, allowing the </a:t>
            </a:r>
            <a:r>
              <a:rPr sz="1000" spc="-15" dirty="0"/>
              <a:t>Web </a:t>
            </a:r>
            <a:r>
              <a:rPr sz="1000" spc="-5" dirty="0"/>
              <a:t>server to </a:t>
            </a:r>
            <a:r>
              <a:rPr sz="1000" spc="-10" dirty="0"/>
              <a:t>receive </a:t>
            </a:r>
            <a:r>
              <a:rPr sz="1000" spc="-5" dirty="0"/>
              <a:t>the data  through standard</a:t>
            </a:r>
            <a:r>
              <a:rPr sz="1000" spc="-10" dirty="0"/>
              <a:t> </a:t>
            </a:r>
            <a:r>
              <a:rPr sz="1000" spc="-5" dirty="0"/>
              <a:t>input</a:t>
            </a: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56361" y="2548935"/>
            <a:ext cx="31280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40" indent="-11747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89000"/>
              <a:buFont typeface="Arial" panose="020B0604020202020204"/>
              <a:buChar char="•"/>
              <a:tabLst>
                <a:tab pos="130175" algn="l"/>
              </a:tabLst>
            </a:pPr>
            <a:r>
              <a:rPr sz="900" spc="-5" dirty="0">
                <a:latin typeface="Arial" panose="020B0604020202020204"/>
                <a:cs typeface="Arial" panose="020B0604020202020204"/>
              </a:rPr>
              <a:t>the post method is considered the preferred </a:t>
            </a:r>
            <a:r>
              <a:rPr sz="900" spc="-20" dirty="0">
                <a:latin typeface="Arial" panose="020B0604020202020204"/>
                <a:cs typeface="Arial" panose="020B0604020202020204"/>
              </a:rPr>
              <a:t>way </a:t>
            </a:r>
            <a:r>
              <a:rPr sz="9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9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latin typeface="Arial" panose="020B0604020202020204"/>
                <a:cs typeface="Arial" panose="020B0604020202020204"/>
              </a:rPr>
              <a:t>sending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628906"/>
            <a:ext cx="2962275" cy="4394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Arial" panose="020B0604020202020204"/>
                <a:cs typeface="Arial" panose="020B0604020202020204"/>
              </a:rPr>
              <a:t>data to a </a:t>
            </a:r>
            <a:r>
              <a:rPr sz="900" spc="-15" dirty="0">
                <a:latin typeface="Arial" panose="020B0604020202020204"/>
                <a:cs typeface="Arial" panose="020B0604020202020204"/>
              </a:rPr>
              <a:t>Web</a:t>
            </a:r>
            <a:r>
              <a:rPr sz="9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latin typeface="Arial" panose="020B0604020202020204"/>
                <a:cs typeface="Arial" panose="020B0604020202020204"/>
              </a:rPr>
              <a:t>server</a:t>
            </a:r>
            <a:endParaRPr sz="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&lt;FORM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ACTION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= Ëxample.html METHOD = post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»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670560"/>
          </a:xfrm>
          <a:custGeom>
            <a:avLst/>
            <a:gdLst/>
            <a:ahLst/>
            <a:cxnLst/>
            <a:rect l="l" t="t" r="r" b="b"/>
            <a:pathLst>
              <a:path w="720089" h="670560">
                <a:moveTo>
                  <a:pt x="0" y="670013"/>
                </a:moveTo>
                <a:lnTo>
                  <a:pt x="720001" y="670013"/>
                </a:lnTo>
                <a:lnTo>
                  <a:pt x="720001" y="0"/>
                </a:lnTo>
                <a:lnTo>
                  <a:pt x="0" y="0"/>
                </a:lnTo>
                <a:lnTo>
                  <a:pt x="0" y="67001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1885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670013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772210"/>
            <a:ext cx="720090" cy="26841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1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37465" marR="424180">
              <a:lnSpc>
                <a:spcPts val="107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356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Links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284424"/>
            <a:ext cx="3232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Links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451535"/>
            <a:ext cx="3627754" cy="3004820"/>
          </a:xfrm>
          <a:custGeom>
            <a:avLst/>
            <a:gdLst/>
            <a:ahLst/>
            <a:cxnLst/>
            <a:rect l="l" t="t" r="r" b="b"/>
            <a:pathLst>
              <a:path w="3627754" h="3004820">
                <a:moveTo>
                  <a:pt x="3627259" y="0"/>
                </a:moveTo>
                <a:lnTo>
                  <a:pt x="0" y="0"/>
                </a:lnTo>
                <a:lnTo>
                  <a:pt x="0" y="3004464"/>
                </a:lnTo>
                <a:lnTo>
                  <a:pt x="3627259" y="3004464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64139"/>
            <a:ext cx="583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 panose="020B0604020202020204"/>
                <a:cs typeface="Arial" panose="020B0604020202020204"/>
              </a:rPr>
              <a:t>Text</a:t>
            </a:r>
            <a:r>
              <a:rPr sz="1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Links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173" y="743969"/>
            <a:ext cx="3289623" cy="26145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670560"/>
          </a:xfrm>
          <a:custGeom>
            <a:avLst/>
            <a:gdLst/>
            <a:ahLst/>
            <a:cxnLst/>
            <a:rect l="l" t="t" r="r" b="b"/>
            <a:pathLst>
              <a:path w="720089" h="670560">
                <a:moveTo>
                  <a:pt x="0" y="670013"/>
                </a:moveTo>
                <a:lnTo>
                  <a:pt x="720001" y="670013"/>
                </a:lnTo>
                <a:lnTo>
                  <a:pt x="720001" y="0"/>
                </a:lnTo>
                <a:lnTo>
                  <a:pt x="0" y="0"/>
                </a:lnTo>
                <a:lnTo>
                  <a:pt x="0" y="67001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1885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670013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772210"/>
            <a:ext cx="720090" cy="26841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1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37465" marR="424180">
              <a:lnSpc>
                <a:spcPts val="107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461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Links...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284424"/>
            <a:ext cx="3232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Links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451535"/>
            <a:ext cx="3627754" cy="3004820"/>
          </a:xfrm>
          <a:custGeom>
            <a:avLst/>
            <a:gdLst/>
            <a:ahLst/>
            <a:cxnLst/>
            <a:rect l="l" t="t" r="r" b="b"/>
            <a:pathLst>
              <a:path w="3627754" h="3004820">
                <a:moveTo>
                  <a:pt x="3627259" y="0"/>
                </a:moveTo>
                <a:lnTo>
                  <a:pt x="0" y="0"/>
                </a:lnTo>
                <a:lnTo>
                  <a:pt x="0" y="3004464"/>
                </a:lnTo>
                <a:lnTo>
                  <a:pt x="3627259" y="3004464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64139"/>
            <a:ext cx="708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Image</a:t>
            </a:r>
            <a:r>
              <a:rPr sz="1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Links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221" y="770730"/>
            <a:ext cx="2783427" cy="26852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772223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1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1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003" y="859040"/>
            <a:ext cx="720090" cy="259715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Linking Between</a:t>
            </a:r>
            <a:r>
              <a:rPr sz="400" spc="-15" dirty="0"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37465" marR="424180">
              <a:lnSpc>
                <a:spcPts val="107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Marquee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5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5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5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678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</a:t>
            </a:r>
            <a:r>
              <a:rPr spc="-70" dirty="0"/>
              <a:t> </a:t>
            </a:r>
            <a:r>
              <a:rPr spc="-15" dirty="0"/>
              <a:t>Types</a:t>
            </a:r>
            <a:endParaRPr spc="-15" dirty="0"/>
          </a:p>
        </p:txBody>
      </p:sp>
      <p:sp>
        <p:nvSpPr>
          <p:cNvPr id="6" name="object 6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284424"/>
            <a:ext cx="7283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Relative</a:t>
            </a:r>
            <a:r>
              <a:rPr sz="900" b="1" spc="-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Link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451535"/>
            <a:ext cx="3627754" cy="1191260"/>
          </a:xfrm>
          <a:custGeom>
            <a:avLst/>
            <a:gdLst/>
            <a:ahLst/>
            <a:cxnLst/>
            <a:rect l="l" t="t" r="r" b="b"/>
            <a:pathLst>
              <a:path w="3627754" h="1191260">
                <a:moveTo>
                  <a:pt x="3627259" y="0"/>
                </a:moveTo>
                <a:lnTo>
                  <a:pt x="0" y="0"/>
                </a:lnTo>
                <a:lnTo>
                  <a:pt x="0" y="1191209"/>
                </a:lnTo>
                <a:lnTo>
                  <a:pt x="3627259" y="1191209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577" y="527398"/>
            <a:ext cx="3217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points to a location that is relative to the current</a:t>
            </a:r>
            <a:r>
              <a:rPr sz="10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577" y="717186"/>
            <a:ext cx="32848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Having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link to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index.html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a relative link that points</a:t>
            </a:r>
            <a:r>
              <a:rPr sz="10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to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357" y="869015"/>
            <a:ext cx="31591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index.html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 in the same </a:t>
            </a:r>
            <a:r>
              <a:rPr sz="1000" dirty="0">
                <a:latin typeface="Arial" panose="020B0604020202020204"/>
                <a:cs typeface="Arial" panose="020B0604020202020204"/>
              </a:rPr>
              <a:t>directory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as the current  page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577" y="1210645"/>
            <a:ext cx="34182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 link can break if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you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move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file to another </a:t>
            </a:r>
            <a:r>
              <a:rPr sz="1000" dirty="0">
                <a:latin typeface="Arial" panose="020B0604020202020204"/>
                <a:cs typeface="Arial" panose="020B0604020202020204"/>
              </a:rPr>
              <a:t>directory</a:t>
            </a:r>
            <a:r>
              <a:rPr sz="1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nalecta"/>
                <a:cs typeface="Analecta"/>
              </a:rPr>
              <a:t>&amp;</a:t>
            </a:r>
            <a:endParaRPr sz="1000">
              <a:latin typeface="Analecta"/>
              <a:cs typeface="Analect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357" y="1362473"/>
            <a:ext cx="3145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thus change the relative position of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link’s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destination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365" y="1731314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5">
                <a:moveTo>
                  <a:pt x="0" y="173228"/>
                </a:moveTo>
                <a:lnTo>
                  <a:pt x="3627259" y="173228"/>
                </a:lnTo>
                <a:lnTo>
                  <a:pt x="3627259" y="0"/>
                </a:lnTo>
                <a:lnTo>
                  <a:pt x="0" y="0"/>
                </a:lnTo>
                <a:lnTo>
                  <a:pt x="0" y="17322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1737431"/>
            <a:ext cx="1266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Site Root-Relative</a:t>
            </a:r>
            <a:r>
              <a:rPr sz="900" b="1" spc="-3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Link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365" y="1904542"/>
            <a:ext cx="3627754" cy="1495425"/>
          </a:xfrm>
          <a:custGeom>
            <a:avLst/>
            <a:gdLst/>
            <a:ahLst/>
            <a:cxnLst/>
            <a:rect l="l" t="t" r="r" b="b"/>
            <a:pathLst>
              <a:path w="3627754" h="1495425">
                <a:moveTo>
                  <a:pt x="3627259" y="0"/>
                </a:moveTo>
                <a:lnTo>
                  <a:pt x="0" y="0"/>
                </a:lnTo>
                <a:lnTo>
                  <a:pt x="0" y="1494866"/>
                </a:lnTo>
                <a:lnTo>
                  <a:pt x="3627259" y="1494866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8577" y="1980405"/>
            <a:ext cx="3390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points to a location that is relative to the root </a:t>
            </a:r>
            <a:r>
              <a:rPr sz="1000" dirty="0">
                <a:latin typeface="Arial" panose="020B0604020202020204"/>
                <a:cs typeface="Arial" panose="020B0604020202020204"/>
              </a:rPr>
              <a:t>directory</a:t>
            </a:r>
            <a:r>
              <a:rPr sz="1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420357" y="2132233"/>
            <a:ext cx="1746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 site. It begins with a slash</a:t>
            </a:r>
            <a:r>
              <a:rPr sz="1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/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577" y="2322022"/>
            <a:ext cx="3298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Having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link to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/index.html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a site root-relative link</a:t>
            </a:r>
            <a:r>
              <a:rPr sz="10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that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357" y="2473850"/>
            <a:ext cx="312420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points to the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index.html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 in the root </a:t>
            </a:r>
            <a:r>
              <a:rPr sz="1000" dirty="0">
                <a:latin typeface="Arial" panose="020B0604020202020204"/>
                <a:cs typeface="Arial" panose="020B0604020202020204"/>
              </a:rPr>
              <a:t>directory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the  site. Ex: This is used to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have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all images in an images  </a:t>
            </a:r>
            <a:r>
              <a:rPr sz="1000" dirty="0">
                <a:latin typeface="Arial" panose="020B0604020202020204"/>
                <a:cs typeface="Arial" panose="020B0604020202020204"/>
              </a:rPr>
              <a:t>directory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and then to link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images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577" y="2967309"/>
            <a:ext cx="3079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 link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stays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 same no matter what </a:t>
            </a:r>
            <a:r>
              <a:rPr sz="1000" dirty="0">
                <a:latin typeface="Arial" panose="020B0604020202020204"/>
                <a:cs typeface="Arial" panose="020B0604020202020204"/>
              </a:rPr>
              <a:t>directory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357" y="3119137"/>
            <a:ext cx="996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current page is</a:t>
            </a:r>
            <a:r>
              <a:rPr sz="1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in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8003" y="772223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1" action="ppaction://hlinksldjump"/>
              </a:rPr>
              <a:t>Link</a:t>
            </a:r>
            <a:r>
              <a:rPr sz="400" spc="-10" dirty="0"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1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003" y="859040"/>
            <a:ext cx="720090" cy="259715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Linking Between</a:t>
            </a:r>
            <a:r>
              <a:rPr sz="400" spc="-15" dirty="0"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2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37465" marR="424180">
              <a:lnSpc>
                <a:spcPts val="107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3" action="ppaction://hlinksldjump"/>
              </a:rPr>
              <a:t>Marquee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4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5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5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5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784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</a:t>
            </a:r>
            <a:r>
              <a:rPr spc="-65" dirty="0"/>
              <a:t> </a:t>
            </a:r>
            <a:r>
              <a:rPr spc="-10" dirty="0"/>
              <a:t>Types...</a:t>
            </a:r>
            <a:endParaRPr spc="-10" dirty="0"/>
          </a:p>
        </p:txBody>
      </p:sp>
      <p:sp>
        <p:nvSpPr>
          <p:cNvPr id="6" name="object 6"/>
          <p:cNvSpPr/>
          <p:nvPr/>
        </p:nvSpPr>
        <p:spPr>
          <a:xfrm>
            <a:off x="130365" y="278307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7"/>
                </a:moveTo>
                <a:lnTo>
                  <a:pt x="3627259" y="173227"/>
                </a:lnTo>
                <a:lnTo>
                  <a:pt x="3627259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0365" y="278307"/>
            <a:ext cx="3627754" cy="17335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Absolute</a:t>
            </a:r>
            <a:r>
              <a:rPr sz="900" b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Link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65" y="451535"/>
            <a:ext cx="3627754" cy="697865"/>
          </a:xfrm>
          <a:custGeom>
            <a:avLst/>
            <a:gdLst/>
            <a:ahLst/>
            <a:cxnLst/>
            <a:rect l="l" t="t" r="r" b="b"/>
            <a:pathLst>
              <a:path w="3627754" h="697865">
                <a:moveTo>
                  <a:pt x="3627259" y="0"/>
                </a:moveTo>
                <a:lnTo>
                  <a:pt x="0" y="0"/>
                </a:lnTo>
                <a:lnTo>
                  <a:pt x="0" y="697750"/>
                </a:lnTo>
                <a:lnTo>
                  <a:pt x="3627259" y="697750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1277" y="527398"/>
            <a:ext cx="3109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219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is simply one that includes the entire path to the</a:t>
            </a:r>
            <a:r>
              <a:rPr sz="10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file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277" y="717186"/>
            <a:ext cx="3287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219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These are generally used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links that need to point to</a:t>
            </a:r>
            <a:r>
              <a:rPr sz="10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057" y="869015"/>
            <a:ext cx="3136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different site than the one on which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your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 is</a:t>
            </a:r>
            <a:r>
              <a:rPr sz="1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located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365" y="1237856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5">
                <a:moveTo>
                  <a:pt x="0" y="173228"/>
                </a:moveTo>
                <a:lnTo>
                  <a:pt x="3627259" y="173228"/>
                </a:lnTo>
                <a:lnTo>
                  <a:pt x="3627259" y="0"/>
                </a:lnTo>
                <a:lnTo>
                  <a:pt x="0" y="0"/>
                </a:lnTo>
                <a:lnTo>
                  <a:pt x="0" y="17322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1243985"/>
            <a:ext cx="655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In-Text</a:t>
            </a:r>
            <a:r>
              <a:rPr sz="900" b="1" spc="-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Link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365" y="1411084"/>
            <a:ext cx="3627754" cy="2045335"/>
          </a:xfrm>
          <a:custGeom>
            <a:avLst/>
            <a:gdLst/>
            <a:ahLst/>
            <a:cxnLst/>
            <a:rect l="l" t="t" r="r" b="b"/>
            <a:pathLst>
              <a:path w="3627754" h="2045335">
                <a:moveTo>
                  <a:pt x="3627259" y="0"/>
                </a:moveTo>
                <a:lnTo>
                  <a:pt x="0" y="0"/>
                </a:lnTo>
                <a:lnTo>
                  <a:pt x="0" y="2044915"/>
                </a:lnTo>
                <a:lnTo>
                  <a:pt x="3627259" y="2044915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98577" y="1486959"/>
            <a:ext cx="3204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134620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It is one that links to some other 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part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the same</a:t>
            </a:r>
            <a:r>
              <a:rPr sz="1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page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8751" y="1856738"/>
            <a:ext cx="2530560" cy="1581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859155"/>
          </a:xfrm>
          <a:custGeom>
            <a:avLst/>
            <a:gdLst/>
            <a:ahLst/>
            <a:cxnLst/>
            <a:rect l="l" t="t" r="r" b="b"/>
            <a:pathLst>
              <a:path w="720089" h="859155">
                <a:moveTo>
                  <a:pt x="0" y="859040"/>
                </a:moveTo>
                <a:lnTo>
                  <a:pt x="720001" y="859040"/>
                </a:lnTo>
                <a:lnTo>
                  <a:pt x="720001" y="0"/>
                </a:lnTo>
                <a:lnTo>
                  <a:pt x="0" y="0"/>
                </a:lnTo>
                <a:lnTo>
                  <a:pt x="0" y="85904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276860" cy="32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4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859040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1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945857"/>
            <a:ext cx="720090" cy="251015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marR="424180">
              <a:lnSpc>
                <a:spcPts val="107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516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Linking Between</a:t>
            </a:r>
            <a:r>
              <a:rPr spc="-40" dirty="0"/>
              <a:t> </a:t>
            </a:r>
            <a:r>
              <a:rPr spc="-5" dirty="0"/>
              <a:t>Frames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278307"/>
            <a:ext cx="3627754" cy="197485"/>
          </a:xfrm>
          <a:custGeom>
            <a:avLst/>
            <a:gdLst/>
            <a:ahLst/>
            <a:cxnLst/>
            <a:rect l="l" t="t" r="r" b="b"/>
            <a:pathLst>
              <a:path w="3627754" h="197484">
                <a:moveTo>
                  <a:pt x="0" y="197142"/>
                </a:moveTo>
                <a:lnTo>
                  <a:pt x="3627259" y="197142"/>
                </a:lnTo>
                <a:lnTo>
                  <a:pt x="3627259" y="0"/>
                </a:lnTo>
                <a:lnTo>
                  <a:pt x="0" y="0"/>
                </a:lnTo>
                <a:lnTo>
                  <a:pt x="0" y="19714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284424"/>
            <a:ext cx="13671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Linking Between</a:t>
            </a:r>
            <a:r>
              <a:rPr sz="900" b="1" spc="-4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Frames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0365" y="475450"/>
            <a:ext cx="3627754" cy="2980690"/>
            <a:chOff x="130365" y="475450"/>
            <a:chExt cx="3627754" cy="2980690"/>
          </a:xfrm>
        </p:grpSpPr>
        <p:sp>
          <p:nvSpPr>
            <p:cNvPr id="11" name="object 11"/>
            <p:cNvSpPr/>
            <p:nvPr/>
          </p:nvSpPr>
          <p:spPr>
            <a:xfrm>
              <a:off x="130365" y="475450"/>
              <a:ext cx="3627754" cy="2980690"/>
            </a:xfrm>
            <a:custGeom>
              <a:avLst/>
              <a:gdLst/>
              <a:ahLst/>
              <a:cxnLst/>
              <a:rect l="l" t="t" r="r" b="b"/>
              <a:pathLst>
                <a:path w="3627754" h="2980690">
                  <a:moveTo>
                    <a:pt x="3627259" y="0"/>
                  </a:moveTo>
                  <a:lnTo>
                    <a:pt x="0" y="0"/>
                  </a:lnTo>
                  <a:lnTo>
                    <a:pt x="0" y="2980550"/>
                  </a:lnTo>
                  <a:lnTo>
                    <a:pt x="3627259" y="2980550"/>
                  </a:lnTo>
                  <a:lnTo>
                    <a:pt x="362725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9997" y="766450"/>
              <a:ext cx="3542838" cy="26314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859155"/>
          </a:xfrm>
          <a:custGeom>
            <a:avLst/>
            <a:gdLst/>
            <a:ahLst/>
            <a:cxnLst/>
            <a:rect l="l" t="t" r="r" b="b"/>
            <a:pathLst>
              <a:path w="720089" h="859155">
                <a:moveTo>
                  <a:pt x="0" y="859040"/>
                </a:moveTo>
                <a:lnTo>
                  <a:pt x="720001" y="859040"/>
                </a:lnTo>
                <a:lnTo>
                  <a:pt x="720001" y="0"/>
                </a:lnTo>
                <a:lnTo>
                  <a:pt x="0" y="0"/>
                </a:lnTo>
                <a:lnTo>
                  <a:pt x="0" y="85904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276860" cy="32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Image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Links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Link</a:t>
            </a:r>
            <a:r>
              <a:rPr sz="400" spc="-40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15" dirty="0">
                <a:latin typeface="Arial" panose="020B0604020202020204"/>
                <a:cs typeface="Arial" panose="020B0604020202020204"/>
                <a:hlinkClick r:id="rId3" action="ppaction://hlinksldjump"/>
              </a:rPr>
              <a:t>Types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859040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Linking Between</a:t>
            </a:r>
            <a:r>
              <a:rPr sz="400" spc="-15" dirty="0">
                <a:latin typeface="Arial" panose="020B0604020202020204"/>
                <a:cs typeface="Arial" panose="020B0604020202020204"/>
                <a:hlinkClick r:id="rId4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4" action="ppaction://hlinksldjump"/>
              </a:rPr>
              <a:t>Frames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945857"/>
            <a:ext cx="720090" cy="251015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marR="424180">
              <a:lnSpc>
                <a:spcPts val="1070"/>
              </a:lnSpc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5" action="ppaction://hlinksldjump"/>
              </a:rPr>
              <a:t>Marquee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6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Form</a:t>
            </a:r>
            <a:r>
              <a:rPr sz="400" spc="-10" dirty="0">
                <a:latin typeface="Arial" panose="020B0604020202020204"/>
                <a:cs typeface="Arial" panose="020B0604020202020204"/>
                <a:hlinkClick r:id="rId7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7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621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Linking Between</a:t>
            </a:r>
            <a:r>
              <a:rPr spc="-30" dirty="0"/>
              <a:t> </a:t>
            </a:r>
            <a:r>
              <a:rPr spc="-5" dirty="0"/>
              <a:t>Frames...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30365" y="370547"/>
            <a:ext cx="3627754" cy="197485"/>
          </a:xfrm>
          <a:custGeom>
            <a:avLst/>
            <a:gdLst/>
            <a:ahLst/>
            <a:cxnLst/>
            <a:rect l="l" t="t" r="r" b="b"/>
            <a:pathLst>
              <a:path w="3627754" h="197484">
                <a:moveTo>
                  <a:pt x="0" y="197142"/>
                </a:moveTo>
                <a:lnTo>
                  <a:pt x="3627259" y="197142"/>
                </a:lnTo>
                <a:lnTo>
                  <a:pt x="3627259" y="0"/>
                </a:lnTo>
                <a:lnTo>
                  <a:pt x="0" y="0"/>
                </a:lnTo>
                <a:lnTo>
                  <a:pt x="0" y="19714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376677"/>
            <a:ext cx="13671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Linking Between</a:t>
            </a:r>
            <a:r>
              <a:rPr sz="900" b="1" spc="-4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Frames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0365" y="567690"/>
            <a:ext cx="3627754" cy="2699385"/>
            <a:chOff x="130365" y="567690"/>
            <a:chExt cx="3627754" cy="2699385"/>
          </a:xfrm>
        </p:grpSpPr>
        <p:sp>
          <p:nvSpPr>
            <p:cNvPr id="11" name="object 11"/>
            <p:cNvSpPr/>
            <p:nvPr/>
          </p:nvSpPr>
          <p:spPr>
            <a:xfrm>
              <a:off x="130365" y="567690"/>
              <a:ext cx="3627754" cy="2699385"/>
            </a:xfrm>
            <a:custGeom>
              <a:avLst/>
              <a:gdLst/>
              <a:ahLst/>
              <a:cxnLst/>
              <a:rect l="l" t="t" r="r" b="b"/>
              <a:pathLst>
                <a:path w="3627754" h="2699385">
                  <a:moveTo>
                    <a:pt x="3627259" y="0"/>
                  </a:moveTo>
                  <a:lnTo>
                    <a:pt x="0" y="0"/>
                  </a:lnTo>
                  <a:lnTo>
                    <a:pt x="0" y="2699334"/>
                  </a:lnTo>
                  <a:lnTo>
                    <a:pt x="3627259" y="2699334"/>
                  </a:lnTo>
                  <a:lnTo>
                    <a:pt x="362725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9997" y="858698"/>
              <a:ext cx="3542777" cy="22321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1081151"/>
            <a:ext cx="720090" cy="2374900"/>
          </a:xfrm>
          <a:custGeom>
            <a:avLst/>
            <a:gdLst/>
            <a:ahLst/>
            <a:cxnLst/>
            <a:rect l="l" t="t" r="r" b="b"/>
            <a:pathLst>
              <a:path w="720089" h="2374900">
                <a:moveTo>
                  <a:pt x="0" y="2374849"/>
                </a:moveTo>
                <a:lnTo>
                  <a:pt x="720001" y="2374849"/>
                </a:lnTo>
                <a:lnTo>
                  <a:pt x="720001" y="0"/>
                </a:lnTo>
                <a:lnTo>
                  <a:pt x="0" y="0"/>
                </a:lnTo>
                <a:lnTo>
                  <a:pt x="0" y="237484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88003" y="978954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Marquee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5963" y="1081337"/>
            <a:ext cx="311150" cy="221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5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Form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24765">
              <a:lnSpc>
                <a:spcPct val="100000"/>
              </a:lnSpc>
              <a:spcBef>
                <a:spcPts val="205"/>
              </a:spcBef>
            </a:pP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Form</a:t>
            </a:r>
            <a:r>
              <a:rPr sz="400" spc="-35" dirty="0">
                <a:latin typeface="Arial" panose="020B0604020202020204"/>
                <a:cs typeface="Arial" panose="020B0604020202020204"/>
                <a:hlinkClick r:id="rId3" action="ppaction://hlinksldjump"/>
              </a:rPr>
              <a:t> </a:t>
            </a:r>
            <a:r>
              <a:rPr sz="400" spc="-5" dirty="0">
                <a:latin typeface="Arial" panose="020B0604020202020204"/>
                <a:cs typeface="Arial" panose="020B0604020202020204"/>
                <a:hlinkClick r:id="rId3" action="ppaction://hlinksldjump"/>
              </a:rPr>
              <a:t>Action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543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Marquee</a:t>
            </a:r>
            <a:endParaRPr spc="-10" dirty="0"/>
          </a:p>
        </p:txBody>
      </p:sp>
      <p:sp>
        <p:nvSpPr>
          <p:cNvPr id="7" name="object 7"/>
          <p:cNvSpPr/>
          <p:nvPr/>
        </p:nvSpPr>
        <p:spPr>
          <a:xfrm>
            <a:off x="130365" y="278307"/>
            <a:ext cx="3627754" cy="193040"/>
          </a:xfrm>
          <a:custGeom>
            <a:avLst/>
            <a:gdLst/>
            <a:ahLst/>
            <a:cxnLst/>
            <a:rect l="l" t="t" r="r" b="b"/>
            <a:pathLst>
              <a:path w="3627754" h="193040">
                <a:moveTo>
                  <a:pt x="0" y="192925"/>
                </a:moveTo>
                <a:lnTo>
                  <a:pt x="3627259" y="192925"/>
                </a:lnTo>
                <a:lnTo>
                  <a:pt x="3627259" y="0"/>
                </a:lnTo>
                <a:lnTo>
                  <a:pt x="0" y="0"/>
                </a:lnTo>
                <a:lnTo>
                  <a:pt x="0" y="19292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281985"/>
            <a:ext cx="491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sz="900" b="1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9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quee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365" y="471233"/>
            <a:ext cx="3627754" cy="2985135"/>
          </a:xfrm>
          <a:custGeom>
            <a:avLst/>
            <a:gdLst/>
            <a:ahLst/>
            <a:cxnLst/>
            <a:rect l="l" t="t" r="r" b="b"/>
            <a:pathLst>
              <a:path w="3627754" h="2985135">
                <a:moveTo>
                  <a:pt x="3627259" y="0"/>
                </a:moveTo>
                <a:lnTo>
                  <a:pt x="0" y="0"/>
                </a:lnTo>
                <a:lnTo>
                  <a:pt x="0" y="2984766"/>
                </a:lnTo>
                <a:lnTo>
                  <a:pt x="3627259" y="2984766"/>
                </a:lnTo>
                <a:lnTo>
                  <a:pt x="3627259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445878"/>
            <a:ext cx="2672715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Marquee is used to set a scrolling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text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or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image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65430" indent="-122555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266065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direction: left, </a:t>
            </a:r>
            <a:r>
              <a:rPr sz="1000" dirty="0">
                <a:latin typeface="Arial" panose="020B0604020202020204"/>
                <a:cs typeface="Arial" panose="020B0604020202020204"/>
              </a:rPr>
              <a:t>right,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up,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down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65430" indent="-122555">
              <a:lnSpc>
                <a:spcPct val="100000"/>
              </a:lnSpc>
              <a:spcBef>
                <a:spcPts val="290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266065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behavior: scroll, slide,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latin typeface="Arial" panose="020B0604020202020204"/>
                <a:cs typeface="Arial" panose="020B0604020202020204"/>
              </a:rPr>
              <a:t>alternate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65430" indent="-122555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90000"/>
              <a:buFont typeface="Arial" panose="020B0604020202020204"/>
              <a:buChar char="•"/>
              <a:tabLst>
                <a:tab pos="266065" algn="l"/>
              </a:tabLst>
            </a:pPr>
            <a:r>
              <a:rPr sz="1000" spc="-5" dirty="0">
                <a:latin typeface="Arial" panose="020B0604020202020204"/>
                <a:cs typeface="Arial" panose="020B0604020202020204"/>
              </a:rPr>
              <a:t>scrollamount: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8751" y="1371028"/>
            <a:ext cx="2530441" cy="2084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2.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5107</Words>
  <Application>WPS Presentation</Application>
  <PresentationFormat>On-screen Show (4:3)</PresentationFormat>
  <Paragraphs>412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</vt:lpstr>
      <vt:lpstr>Analecta</vt:lpstr>
      <vt:lpstr>Segoe Print</vt:lpstr>
      <vt:lpstr>Calibri</vt:lpstr>
      <vt:lpstr>Microsoft YaHei</vt:lpstr>
      <vt:lpstr>Arial Unicode MS</vt:lpstr>
      <vt:lpstr>Office Theme</vt:lpstr>
      <vt:lpstr>Image, Link &amp; Form</vt:lpstr>
      <vt:lpstr>Image</vt:lpstr>
      <vt:lpstr>Links</vt:lpstr>
      <vt:lpstr>Links...</vt:lpstr>
      <vt:lpstr>Link Types</vt:lpstr>
      <vt:lpstr>Link Types...</vt:lpstr>
      <vt:lpstr>Linking Between Frames</vt:lpstr>
      <vt:lpstr>Linking Between Frames...</vt:lpstr>
      <vt:lpstr>Marquee</vt:lpstr>
      <vt:lpstr>Form</vt:lpstr>
      <vt:lpstr>Form...</vt:lpstr>
      <vt:lpstr>Form...</vt:lpstr>
      <vt:lpstr>Form...</vt:lpstr>
      <vt:lpstr>Form...</vt:lpstr>
      <vt:lpstr>Form...</vt:lpstr>
      <vt:lpstr>Form...</vt:lpstr>
      <vt:lpstr>Form...</vt:lpstr>
      <vt:lpstr>Form...</vt:lpstr>
      <vt:lpstr>Form...</vt:lpstr>
      <vt:lpstr>Form...</vt:lpstr>
      <vt:lpstr>Form...</vt:lpstr>
      <vt:lpstr>Form...</vt:lpstr>
      <vt:lpstr>Form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2Image, Link &amp; Form</dc:title>
  <dc:creator>Chittaranjan Pradhan</dc:creator>
  <cp:lastModifiedBy>KIIT</cp:lastModifiedBy>
  <cp:revision>2</cp:revision>
  <dcterms:created xsi:type="dcterms:W3CDTF">2022-01-12T18:36:00Z</dcterms:created>
  <dcterms:modified xsi:type="dcterms:W3CDTF">2023-01-17T20:56:51Z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2017-10-27T11:00:00Z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2022-01-12T11:00:00Z</vt:filetime>
  </property>
  <property fmtid="{D5CDD505-2E9C-101B-9397-08002B2CF9AE}" pid="5" name="ICV">
    <vt:lpwstr>51BD737B04EB4DA0AC0523458E60DA32</vt:lpwstr>
  </property>
  <property fmtid="{D5CDD505-2E9C-101B-9397-08002B2CF9AE}" pid="6" name="KSOProductBuildVer">
    <vt:lpwstr>1033-11.2.0.11440</vt:lpwstr>
  </property>
</Properties>
</file>