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4610100" cy="3460750"/>
  <p:notesSz cx="4610100" cy="34607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hlink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hlink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hlink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5943"/>
            <a:ext cx="4419498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hlink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297" y="854970"/>
            <a:ext cx="3553460" cy="2062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33557" y="3338134"/>
            <a:ext cx="149860" cy="88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jpeg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jpeg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slide" Target="slide16.xml"/><Relationship Id="rId1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jpeg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jpeg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jpeg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slide" Target="slide16.xml"/><Relationship Id="rId4" Type="http://schemas.openxmlformats.org/officeDocument/2006/relationships/slide" Target="slide11.xml"/><Relationship Id="rId3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16.xml"/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3456304"/>
          </a:xfrm>
          <a:custGeom>
            <a:avLst/>
            <a:gdLst/>
            <a:ahLst/>
            <a:cxnLst/>
            <a:rect l="l" t="t" r="r" b="b"/>
            <a:pathLst>
              <a:path w="720089" h="3456304">
                <a:moveTo>
                  <a:pt x="720001" y="0"/>
                </a:moveTo>
                <a:lnTo>
                  <a:pt x="0" y="0"/>
                </a:lnTo>
                <a:lnTo>
                  <a:pt x="0" y="3456000"/>
                </a:lnTo>
                <a:lnTo>
                  <a:pt x="720001" y="3456000"/>
                </a:lnTo>
                <a:lnTo>
                  <a:pt x="720001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13263" y="534678"/>
            <a:ext cx="459105" cy="77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HTML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Meta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500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Tag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78000"/>
              </a:lnSpc>
            </a:pPr>
            <a:r>
              <a:rPr sz="5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Text</a:t>
            </a:r>
            <a:r>
              <a:rPr sz="500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Formatting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Lists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 marR="226695">
              <a:lnSpc>
                <a:spcPct val="178000"/>
              </a:lnSpc>
            </a:pP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Tables 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r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297" y="319551"/>
            <a:ext cx="2174240" cy="610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b="0" spc="-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Web </a:t>
            </a:r>
            <a:r>
              <a:rPr sz="2050" b="0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2050" b="0" spc="-3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50" b="0" spc="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700" b="0" spc="5" dirty="0">
                <a:latin typeface="Arial" panose="020B0604020202020204"/>
                <a:cs typeface="Arial" panose="020B0604020202020204"/>
              </a:rPr>
              <a:t>Introduction to</a:t>
            </a:r>
            <a:r>
              <a:rPr sz="1700" b="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700" b="0" spc="10" dirty="0">
                <a:latin typeface="Arial" panose="020B0604020202020204"/>
                <a:cs typeface="Arial" panose="020B0604020202020204"/>
              </a:rPr>
              <a:t>HTML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1042797"/>
            <a:ext cx="720090" cy="2413635"/>
          </a:xfrm>
          <a:custGeom>
            <a:avLst/>
            <a:gdLst/>
            <a:ahLst/>
            <a:cxnLst/>
            <a:rect l="l" t="t" r="r" b="b"/>
            <a:pathLst>
              <a:path w="720089" h="2413635">
                <a:moveTo>
                  <a:pt x="0" y="2413203"/>
                </a:moveTo>
                <a:lnTo>
                  <a:pt x="720001" y="2413203"/>
                </a:lnTo>
                <a:lnTo>
                  <a:pt x="720001" y="0"/>
                </a:lnTo>
                <a:lnTo>
                  <a:pt x="0" y="0"/>
                </a:lnTo>
                <a:lnTo>
                  <a:pt x="0" y="241320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88003" y="940600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Lists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5963" y="1075825"/>
            <a:ext cx="224154" cy="236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Tables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500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F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r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26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Lists...</a:t>
            </a:r>
            <a:endParaRPr spc="-5" dirty="0"/>
          </a:p>
        </p:txBody>
      </p:sp>
      <p:sp>
        <p:nvSpPr>
          <p:cNvPr id="7" name="object 7"/>
          <p:cNvSpPr/>
          <p:nvPr/>
        </p:nvSpPr>
        <p:spPr>
          <a:xfrm>
            <a:off x="130365" y="278307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4">
                <a:moveTo>
                  <a:pt x="0" y="173227"/>
                </a:moveTo>
                <a:lnTo>
                  <a:pt x="3627259" y="173227"/>
                </a:lnTo>
                <a:lnTo>
                  <a:pt x="3627259" y="0"/>
                </a:lnTo>
                <a:lnTo>
                  <a:pt x="0" y="0"/>
                </a:lnTo>
                <a:lnTo>
                  <a:pt x="0" y="17322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284424"/>
            <a:ext cx="2914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Lists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365" y="451535"/>
            <a:ext cx="3627754" cy="3004820"/>
          </a:xfrm>
          <a:custGeom>
            <a:avLst/>
            <a:gdLst/>
            <a:ahLst/>
            <a:cxnLst/>
            <a:rect l="l" t="t" r="r" b="b"/>
            <a:pathLst>
              <a:path w="3627754" h="3004820">
                <a:moveTo>
                  <a:pt x="3627259" y="0"/>
                </a:moveTo>
                <a:lnTo>
                  <a:pt x="0" y="0"/>
                </a:lnTo>
                <a:lnTo>
                  <a:pt x="0" y="3004464"/>
                </a:lnTo>
                <a:lnTo>
                  <a:pt x="3627259" y="3004464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464139"/>
            <a:ext cx="3553460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811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 panose="020B0604020202020204"/>
                <a:cs typeface="Arial" panose="020B0604020202020204"/>
              </a:rPr>
              <a:t>Definition List: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list items consist of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two </a:t>
            </a:r>
            <a:r>
              <a:rPr sz="1000" dirty="0">
                <a:latin typeface="Arial" panose="020B0604020202020204"/>
                <a:cs typeface="Arial" panose="020B0604020202020204"/>
              </a:rPr>
              <a:t>parts: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1000" dirty="0">
                <a:latin typeface="Arial" panose="020B0604020202020204"/>
                <a:cs typeface="Arial" panose="020B0604020202020204"/>
              </a:rPr>
              <a:t>term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and its  description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1200"/>
              </a:lnSpc>
              <a:spcBef>
                <a:spcPts val="30"/>
              </a:spcBef>
            </a:pPr>
            <a:r>
              <a:rPr sz="1000" b="1" spc="-5" dirty="0">
                <a:latin typeface="Arial" panose="020B0604020202020204"/>
                <a:cs typeface="Arial" panose="020B0604020202020204"/>
              </a:rPr>
              <a:t>Nested List: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Nested lists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may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be used to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display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sub-elements  of an item.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Any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of the three types of lists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may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be nested in  another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1799" y="1351348"/>
            <a:ext cx="2024405" cy="2104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1178077"/>
            <a:ext cx="720090" cy="2278380"/>
          </a:xfrm>
          <a:custGeom>
            <a:avLst/>
            <a:gdLst/>
            <a:ahLst/>
            <a:cxnLst/>
            <a:rect l="l" t="t" r="r" b="b"/>
            <a:pathLst>
              <a:path w="720089" h="2278379">
                <a:moveTo>
                  <a:pt x="0" y="2277922"/>
                </a:moveTo>
                <a:lnTo>
                  <a:pt x="720001" y="2277922"/>
                </a:lnTo>
                <a:lnTo>
                  <a:pt x="720001" y="0"/>
                </a:lnTo>
                <a:lnTo>
                  <a:pt x="0" y="0"/>
                </a:lnTo>
                <a:lnTo>
                  <a:pt x="0" y="227792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88003" y="0"/>
            <a:ext cx="720090" cy="1076325"/>
          </a:xfrm>
          <a:custGeom>
            <a:avLst/>
            <a:gdLst/>
            <a:ahLst/>
            <a:cxnLst/>
            <a:rect l="l" t="t" r="r" b="b"/>
            <a:pathLst>
              <a:path w="720089" h="1076325">
                <a:moveTo>
                  <a:pt x="0" y="1075880"/>
                </a:moveTo>
                <a:lnTo>
                  <a:pt x="720001" y="1075880"/>
                </a:lnTo>
                <a:lnTo>
                  <a:pt x="720001" y="0"/>
                </a:lnTo>
                <a:lnTo>
                  <a:pt x="0" y="0"/>
                </a:lnTo>
                <a:lnTo>
                  <a:pt x="0" y="107588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13263" y="534678"/>
            <a:ext cx="459105" cy="50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HTML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Meta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500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Tag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78000"/>
              </a:lnSpc>
            </a:pPr>
            <a:r>
              <a:rPr sz="5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Text</a:t>
            </a:r>
            <a:r>
              <a:rPr sz="500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Formatting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Lists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8003" y="1075880"/>
            <a:ext cx="720090" cy="102235"/>
          </a:xfrm>
          <a:custGeom>
            <a:avLst/>
            <a:gdLst/>
            <a:ahLst/>
            <a:cxnLst/>
            <a:rect l="l" t="t" r="r" b="b"/>
            <a:pathLst>
              <a:path w="720089" h="102234">
                <a:moveTo>
                  <a:pt x="720001" y="0"/>
                </a:moveTo>
                <a:lnTo>
                  <a:pt x="0" y="0"/>
                </a:lnTo>
                <a:lnTo>
                  <a:pt x="0" y="102196"/>
                </a:lnTo>
                <a:lnTo>
                  <a:pt x="720001" y="102196"/>
                </a:lnTo>
                <a:lnTo>
                  <a:pt x="720001" y="0"/>
                </a:lnTo>
                <a:close/>
              </a:path>
            </a:pathLst>
          </a:custGeom>
          <a:solidFill>
            <a:srgbClr val="6A6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13263" y="1075825"/>
            <a:ext cx="2070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6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T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a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b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les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211119"/>
            <a:ext cx="23685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r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15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T</a:t>
            </a:r>
            <a:r>
              <a:rPr spc="-5" dirty="0"/>
              <a:t>a</a:t>
            </a:r>
            <a:r>
              <a:rPr spc="-15" dirty="0"/>
              <a:t>b</a:t>
            </a:r>
            <a:r>
              <a:rPr spc="-5" dirty="0"/>
              <a:t>les</a:t>
            </a:r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130365" y="400405"/>
            <a:ext cx="3627754" cy="170815"/>
          </a:xfrm>
          <a:custGeom>
            <a:avLst/>
            <a:gdLst/>
            <a:ahLst/>
            <a:cxnLst/>
            <a:rect l="l" t="t" r="r" b="b"/>
            <a:pathLst>
              <a:path w="3627754" h="170815">
                <a:moveTo>
                  <a:pt x="0" y="170789"/>
                </a:moveTo>
                <a:lnTo>
                  <a:pt x="3627259" y="170789"/>
                </a:lnTo>
                <a:lnTo>
                  <a:pt x="3627259" y="0"/>
                </a:lnTo>
                <a:lnTo>
                  <a:pt x="0" y="0"/>
                </a:lnTo>
                <a:lnTo>
                  <a:pt x="0" y="17078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04083"/>
            <a:ext cx="3759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8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900" b="1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les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365" y="571195"/>
            <a:ext cx="3627754" cy="2651125"/>
          </a:xfrm>
          <a:custGeom>
            <a:avLst/>
            <a:gdLst/>
            <a:ahLst/>
            <a:cxnLst/>
            <a:rect l="l" t="t" r="r" b="b"/>
            <a:pathLst>
              <a:path w="3627754" h="2651125">
                <a:moveTo>
                  <a:pt x="3627259" y="0"/>
                </a:moveTo>
                <a:lnTo>
                  <a:pt x="0" y="0"/>
                </a:lnTo>
                <a:lnTo>
                  <a:pt x="0" y="2651036"/>
                </a:lnTo>
                <a:lnTo>
                  <a:pt x="3627259" y="2651036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583798"/>
            <a:ext cx="33191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 panose="020B0604020202020204"/>
                <a:cs typeface="Arial" panose="020B0604020202020204"/>
              </a:rPr>
              <a:t>Border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value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indicates the thickness of the </a:t>
            </a:r>
            <a:r>
              <a:rPr sz="1000" dirty="0">
                <a:latin typeface="Arial" panose="020B0604020202020204"/>
                <a:cs typeface="Arial" panose="020B0604020202020204"/>
              </a:rPr>
              <a:t>outermost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table  </a:t>
            </a:r>
            <a:r>
              <a:rPr sz="1000" dirty="0">
                <a:latin typeface="Arial" panose="020B0604020202020204"/>
                <a:cs typeface="Arial" panose="020B0604020202020204"/>
              </a:rPr>
              <a:t>boundary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pixels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039284"/>
            <a:ext cx="22142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 panose="020B0604020202020204"/>
                <a:cs typeface="Arial" panose="020B0604020202020204"/>
              </a:rPr>
              <a:t>Caption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describes the title of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table</a:t>
            </a:r>
            <a:r>
              <a:rPr sz="10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data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5691" y="1344325"/>
            <a:ext cx="3036547" cy="1701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1178077"/>
            <a:ext cx="720090" cy="2278380"/>
          </a:xfrm>
          <a:custGeom>
            <a:avLst/>
            <a:gdLst/>
            <a:ahLst/>
            <a:cxnLst/>
            <a:rect l="l" t="t" r="r" b="b"/>
            <a:pathLst>
              <a:path w="720089" h="2278379">
                <a:moveTo>
                  <a:pt x="0" y="2277922"/>
                </a:moveTo>
                <a:lnTo>
                  <a:pt x="720001" y="2277922"/>
                </a:lnTo>
                <a:lnTo>
                  <a:pt x="720001" y="0"/>
                </a:lnTo>
                <a:lnTo>
                  <a:pt x="0" y="0"/>
                </a:lnTo>
                <a:lnTo>
                  <a:pt x="0" y="227792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88003" y="0"/>
            <a:ext cx="720090" cy="1076325"/>
          </a:xfrm>
          <a:custGeom>
            <a:avLst/>
            <a:gdLst/>
            <a:ahLst/>
            <a:cxnLst/>
            <a:rect l="l" t="t" r="r" b="b"/>
            <a:pathLst>
              <a:path w="720089" h="1076325">
                <a:moveTo>
                  <a:pt x="0" y="1075880"/>
                </a:moveTo>
                <a:lnTo>
                  <a:pt x="720001" y="1075880"/>
                </a:lnTo>
                <a:lnTo>
                  <a:pt x="720001" y="0"/>
                </a:lnTo>
                <a:lnTo>
                  <a:pt x="0" y="0"/>
                </a:lnTo>
                <a:lnTo>
                  <a:pt x="0" y="107588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13263" y="534678"/>
            <a:ext cx="459105" cy="50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HTML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Meta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500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Tag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78000"/>
              </a:lnSpc>
            </a:pPr>
            <a:r>
              <a:rPr sz="5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Text</a:t>
            </a:r>
            <a:r>
              <a:rPr sz="500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Formatting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Lists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8003" y="1075880"/>
            <a:ext cx="720090" cy="102235"/>
          </a:xfrm>
          <a:custGeom>
            <a:avLst/>
            <a:gdLst/>
            <a:ahLst/>
            <a:cxnLst/>
            <a:rect l="l" t="t" r="r" b="b"/>
            <a:pathLst>
              <a:path w="720089" h="102234">
                <a:moveTo>
                  <a:pt x="720001" y="0"/>
                </a:moveTo>
                <a:lnTo>
                  <a:pt x="0" y="0"/>
                </a:lnTo>
                <a:lnTo>
                  <a:pt x="0" y="102196"/>
                </a:lnTo>
                <a:lnTo>
                  <a:pt x="720001" y="102196"/>
                </a:lnTo>
                <a:lnTo>
                  <a:pt x="720001" y="0"/>
                </a:lnTo>
                <a:close/>
              </a:path>
            </a:pathLst>
          </a:custGeom>
          <a:solidFill>
            <a:srgbClr val="6A6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13263" y="1075825"/>
            <a:ext cx="236854" cy="236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Tables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r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5207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T</a:t>
            </a:r>
            <a:r>
              <a:rPr spc="-5" dirty="0"/>
              <a:t>a</a:t>
            </a:r>
            <a:r>
              <a:rPr spc="-15" dirty="0"/>
              <a:t>b</a:t>
            </a:r>
            <a:r>
              <a:rPr spc="-5" dirty="0"/>
              <a:t>les...</a:t>
            </a:r>
            <a:endParaRPr spc="-5" dirty="0"/>
          </a:p>
        </p:txBody>
      </p:sp>
      <p:sp>
        <p:nvSpPr>
          <p:cNvPr id="9" name="object 9"/>
          <p:cNvSpPr/>
          <p:nvPr/>
        </p:nvSpPr>
        <p:spPr>
          <a:xfrm>
            <a:off x="130365" y="278295"/>
            <a:ext cx="3627754" cy="170815"/>
          </a:xfrm>
          <a:custGeom>
            <a:avLst/>
            <a:gdLst/>
            <a:ahLst/>
            <a:cxnLst/>
            <a:rect l="l" t="t" r="r" b="b"/>
            <a:pathLst>
              <a:path w="3627754" h="170815">
                <a:moveTo>
                  <a:pt x="0" y="170789"/>
                </a:moveTo>
                <a:lnTo>
                  <a:pt x="3627259" y="170789"/>
                </a:lnTo>
                <a:lnTo>
                  <a:pt x="3627259" y="0"/>
                </a:lnTo>
                <a:lnTo>
                  <a:pt x="0" y="0"/>
                </a:lnTo>
                <a:lnTo>
                  <a:pt x="0" y="17078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281985"/>
            <a:ext cx="3759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8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900" b="1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les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0365" y="449084"/>
            <a:ext cx="3627754" cy="3007360"/>
          </a:xfrm>
          <a:custGeom>
            <a:avLst/>
            <a:gdLst/>
            <a:ahLst/>
            <a:cxnLst/>
            <a:rect l="l" t="t" r="r" b="b"/>
            <a:pathLst>
              <a:path w="3627754" h="3007360">
                <a:moveTo>
                  <a:pt x="3627259" y="0"/>
                </a:moveTo>
                <a:lnTo>
                  <a:pt x="0" y="0"/>
                </a:lnTo>
                <a:lnTo>
                  <a:pt x="0" y="3006915"/>
                </a:lnTo>
                <a:lnTo>
                  <a:pt x="3627259" y="3006915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461688"/>
            <a:ext cx="15024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ALIGN: Left, Right,</a:t>
            </a:r>
            <a:r>
              <a:rPr sz="1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Center 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VALIGN: </a:t>
            </a:r>
            <a:r>
              <a:rPr sz="1000" spc="-45" dirty="0">
                <a:latin typeface="Arial" panose="020B0604020202020204"/>
                <a:cs typeface="Arial" panose="020B0604020202020204"/>
              </a:rPr>
              <a:t>Top,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Bottom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8751" y="918531"/>
            <a:ext cx="2530498" cy="24769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1178077"/>
            <a:ext cx="720090" cy="2278380"/>
          </a:xfrm>
          <a:custGeom>
            <a:avLst/>
            <a:gdLst/>
            <a:ahLst/>
            <a:cxnLst/>
            <a:rect l="l" t="t" r="r" b="b"/>
            <a:pathLst>
              <a:path w="720089" h="2278379">
                <a:moveTo>
                  <a:pt x="0" y="2277922"/>
                </a:moveTo>
                <a:lnTo>
                  <a:pt x="720001" y="2277922"/>
                </a:lnTo>
                <a:lnTo>
                  <a:pt x="720001" y="0"/>
                </a:lnTo>
                <a:lnTo>
                  <a:pt x="0" y="0"/>
                </a:lnTo>
                <a:lnTo>
                  <a:pt x="0" y="227792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88003" y="0"/>
            <a:ext cx="720090" cy="1076325"/>
          </a:xfrm>
          <a:custGeom>
            <a:avLst/>
            <a:gdLst/>
            <a:ahLst/>
            <a:cxnLst/>
            <a:rect l="l" t="t" r="r" b="b"/>
            <a:pathLst>
              <a:path w="720089" h="1076325">
                <a:moveTo>
                  <a:pt x="0" y="1075880"/>
                </a:moveTo>
                <a:lnTo>
                  <a:pt x="720001" y="1075880"/>
                </a:lnTo>
                <a:lnTo>
                  <a:pt x="720001" y="0"/>
                </a:lnTo>
                <a:lnTo>
                  <a:pt x="0" y="0"/>
                </a:lnTo>
                <a:lnTo>
                  <a:pt x="0" y="107588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13263" y="534678"/>
            <a:ext cx="459105" cy="50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HTML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Meta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500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Tag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78000"/>
              </a:lnSpc>
            </a:pPr>
            <a:r>
              <a:rPr sz="5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Text</a:t>
            </a:r>
            <a:r>
              <a:rPr sz="500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Formatting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Lists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8003" y="1075880"/>
            <a:ext cx="720090" cy="102235"/>
          </a:xfrm>
          <a:custGeom>
            <a:avLst/>
            <a:gdLst/>
            <a:ahLst/>
            <a:cxnLst/>
            <a:rect l="l" t="t" r="r" b="b"/>
            <a:pathLst>
              <a:path w="720089" h="102234">
                <a:moveTo>
                  <a:pt x="720001" y="0"/>
                </a:moveTo>
                <a:lnTo>
                  <a:pt x="0" y="0"/>
                </a:lnTo>
                <a:lnTo>
                  <a:pt x="0" y="102196"/>
                </a:lnTo>
                <a:lnTo>
                  <a:pt x="720001" y="102196"/>
                </a:lnTo>
                <a:lnTo>
                  <a:pt x="720001" y="0"/>
                </a:lnTo>
                <a:close/>
              </a:path>
            </a:pathLst>
          </a:custGeom>
          <a:solidFill>
            <a:srgbClr val="6A6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13263" y="1075825"/>
            <a:ext cx="236854" cy="236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Tables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r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5207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T</a:t>
            </a:r>
            <a:r>
              <a:rPr spc="-5" dirty="0"/>
              <a:t>a</a:t>
            </a:r>
            <a:r>
              <a:rPr spc="-15" dirty="0"/>
              <a:t>b</a:t>
            </a:r>
            <a:r>
              <a:rPr spc="-5" dirty="0"/>
              <a:t>les...</a:t>
            </a:r>
            <a:endParaRPr spc="-5" dirty="0"/>
          </a:p>
        </p:txBody>
      </p:sp>
      <p:sp>
        <p:nvSpPr>
          <p:cNvPr id="9" name="object 9"/>
          <p:cNvSpPr/>
          <p:nvPr/>
        </p:nvSpPr>
        <p:spPr>
          <a:xfrm>
            <a:off x="130365" y="278295"/>
            <a:ext cx="3627754" cy="170815"/>
          </a:xfrm>
          <a:custGeom>
            <a:avLst/>
            <a:gdLst/>
            <a:ahLst/>
            <a:cxnLst/>
            <a:rect l="l" t="t" r="r" b="b"/>
            <a:pathLst>
              <a:path w="3627754" h="170815">
                <a:moveTo>
                  <a:pt x="0" y="170789"/>
                </a:moveTo>
                <a:lnTo>
                  <a:pt x="3627259" y="170789"/>
                </a:lnTo>
                <a:lnTo>
                  <a:pt x="3627259" y="0"/>
                </a:lnTo>
                <a:lnTo>
                  <a:pt x="0" y="0"/>
                </a:lnTo>
                <a:lnTo>
                  <a:pt x="0" y="17078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281985"/>
            <a:ext cx="3759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8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900" b="1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les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0365" y="449084"/>
            <a:ext cx="3627754" cy="3007360"/>
          </a:xfrm>
          <a:custGeom>
            <a:avLst/>
            <a:gdLst/>
            <a:ahLst/>
            <a:cxnLst/>
            <a:rect l="l" t="t" r="r" b="b"/>
            <a:pathLst>
              <a:path w="3627754" h="3007360">
                <a:moveTo>
                  <a:pt x="3627259" y="0"/>
                </a:moveTo>
                <a:lnTo>
                  <a:pt x="0" y="0"/>
                </a:lnTo>
                <a:lnTo>
                  <a:pt x="0" y="3006915"/>
                </a:lnTo>
                <a:lnTo>
                  <a:pt x="3627259" y="3006915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461688"/>
            <a:ext cx="33280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i="1" spc="-30" dirty="0">
                <a:latin typeface="Arial" panose="020B0604020202020204"/>
                <a:cs typeface="Arial" panose="020B0604020202020204"/>
              </a:rPr>
              <a:t>Table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Header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helps to understand the meaning of data in a  row/column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5691" y="894514"/>
            <a:ext cx="3036545" cy="2392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1178077"/>
            <a:ext cx="720090" cy="2278380"/>
          </a:xfrm>
          <a:custGeom>
            <a:avLst/>
            <a:gdLst/>
            <a:ahLst/>
            <a:cxnLst/>
            <a:rect l="l" t="t" r="r" b="b"/>
            <a:pathLst>
              <a:path w="720089" h="2278379">
                <a:moveTo>
                  <a:pt x="0" y="2277922"/>
                </a:moveTo>
                <a:lnTo>
                  <a:pt x="720001" y="2277922"/>
                </a:lnTo>
                <a:lnTo>
                  <a:pt x="720001" y="0"/>
                </a:lnTo>
                <a:lnTo>
                  <a:pt x="0" y="0"/>
                </a:lnTo>
                <a:lnTo>
                  <a:pt x="0" y="227792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88003" y="0"/>
            <a:ext cx="720090" cy="1076325"/>
          </a:xfrm>
          <a:custGeom>
            <a:avLst/>
            <a:gdLst/>
            <a:ahLst/>
            <a:cxnLst/>
            <a:rect l="l" t="t" r="r" b="b"/>
            <a:pathLst>
              <a:path w="720089" h="1076325">
                <a:moveTo>
                  <a:pt x="0" y="1075880"/>
                </a:moveTo>
                <a:lnTo>
                  <a:pt x="720001" y="1075880"/>
                </a:lnTo>
                <a:lnTo>
                  <a:pt x="720001" y="0"/>
                </a:lnTo>
                <a:lnTo>
                  <a:pt x="0" y="0"/>
                </a:lnTo>
                <a:lnTo>
                  <a:pt x="0" y="107588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13263" y="534678"/>
            <a:ext cx="459105" cy="50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HTML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Meta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500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Tag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78000"/>
              </a:lnSpc>
            </a:pPr>
            <a:r>
              <a:rPr sz="5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Text</a:t>
            </a:r>
            <a:r>
              <a:rPr sz="500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Formatting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Lists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8003" y="1075880"/>
            <a:ext cx="720090" cy="102235"/>
          </a:xfrm>
          <a:custGeom>
            <a:avLst/>
            <a:gdLst/>
            <a:ahLst/>
            <a:cxnLst/>
            <a:rect l="l" t="t" r="r" b="b"/>
            <a:pathLst>
              <a:path w="720089" h="102234">
                <a:moveTo>
                  <a:pt x="720001" y="0"/>
                </a:moveTo>
                <a:lnTo>
                  <a:pt x="0" y="0"/>
                </a:lnTo>
                <a:lnTo>
                  <a:pt x="0" y="102196"/>
                </a:lnTo>
                <a:lnTo>
                  <a:pt x="720001" y="102196"/>
                </a:lnTo>
                <a:lnTo>
                  <a:pt x="720001" y="0"/>
                </a:lnTo>
                <a:close/>
              </a:path>
            </a:pathLst>
          </a:custGeom>
          <a:solidFill>
            <a:srgbClr val="6A6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13263" y="1075825"/>
            <a:ext cx="236854" cy="236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Tables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r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5207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T</a:t>
            </a:r>
            <a:r>
              <a:rPr spc="-5" dirty="0"/>
              <a:t>a</a:t>
            </a:r>
            <a:r>
              <a:rPr spc="-15" dirty="0"/>
              <a:t>b</a:t>
            </a:r>
            <a:r>
              <a:rPr spc="-5" dirty="0"/>
              <a:t>les...</a:t>
            </a:r>
            <a:endParaRPr spc="-5" dirty="0"/>
          </a:p>
        </p:txBody>
      </p:sp>
      <p:sp>
        <p:nvSpPr>
          <p:cNvPr id="9" name="object 9"/>
          <p:cNvSpPr/>
          <p:nvPr/>
        </p:nvSpPr>
        <p:spPr>
          <a:xfrm>
            <a:off x="130365" y="278307"/>
            <a:ext cx="3627754" cy="197485"/>
          </a:xfrm>
          <a:custGeom>
            <a:avLst/>
            <a:gdLst/>
            <a:ahLst/>
            <a:cxnLst/>
            <a:rect l="l" t="t" r="r" b="b"/>
            <a:pathLst>
              <a:path w="3627754" h="197484">
                <a:moveTo>
                  <a:pt x="0" y="197142"/>
                </a:moveTo>
                <a:lnTo>
                  <a:pt x="3627259" y="197142"/>
                </a:lnTo>
                <a:lnTo>
                  <a:pt x="3627259" y="0"/>
                </a:lnTo>
                <a:lnTo>
                  <a:pt x="0" y="0"/>
                </a:lnTo>
                <a:lnTo>
                  <a:pt x="0" y="19714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284424"/>
            <a:ext cx="14611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Cellpadding &amp;</a:t>
            </a:r>
            <a:r>
              <a:rPr sz="900" b="1" spc="-3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Cellspacing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0365" y="475450"/>
            <a:ext cx="3627754" cy="2980690"/>
          </a:xfrm>
          <a:custGeom>
            <a:avLst/>
            <a:gdLst/>
            <a:ahLst/>
            <a:cxnLst/>
            <a:rect l="l" t="t" r="r" b="b"/>
            <a:pathLst>
              <a:path w="3627754" h="2980690">
                <a:moveTo>
                  <a:pt x="3627259" y="0"/>
                </a:moveTo>
                <a:lnTo>
                  <a:pt x="0" y="0"/>
                </a:lnTo>
                <a:lnTo>
                  <a:pt x="0" y="2980550"/>
                </a:lnTo>
                <a:lnTo>
                  <a:pt x="3627259" y="2980550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488053"/>
            <a:ext cx="349885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 panose="020B0604020202020204"/>
                <a:cs typeface="Arial" panose="020B0604020202020204"/>
              </a:rPr>
              <a:t>Cellpadding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the amount of space between the edges of the  cell and cell content.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Cellspacing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the amount of space  between the cell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borders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8751" y="1071579"/>
            <a:ext cx="2530517" cy="22650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88003" y="1075880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Tables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5963" y="1211119"/>
            <a:ext cx="22415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F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r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5207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T</a:t>
            </a:r>
            <a:r>
              <a:rPr spc="-5" dirty="0"/>
              <a:t>a</a:t>
            </a:r>
            <a:r>
              <a:rPr spc="-15" dirty="0"/>
              <a:t>b</a:t>
            </a:r>
            <a:r>
              <a:rPr spc="-5" dirty="0"/>
              <a:t>les...</a:t>
            </a:r>
            <a:endParaRPr spc="-5" dirty="0"/>
          </a:p>
        </p:txBody>
      </p:sp>
      <p:sp>
        <p:nvSpPr>
          <p:cNvPr id="7" name="object 7"/>
          <p:cNvSpPr/>
          <p:nvPr/>
        </p:nvSpPr>
        <p:spPr>
          <a:xfrm>
            <a:off x="130365" y="278307"/>
            <a:ext cx="3627754" cy="195580"/>
          </a:xfrm>
          <a:custGeom>
            <a:avLst/>
            <a:gdLst/>
            <a:ahLst/>
            <a:cxnLst/>
            <a:rect l="l" t="t" r="r" b="b"/>
            <a:pathLst>
              <a:path w="3627754" h="195579">
                <a:moveTo>
                  <a:pt x="0" y="195376"/>
                </a:moveTo>
                <a:lnTo>
                  <a:pt x="3627259" y="195376"/>
                </a:lnTo>
                <a:lnTo>
                  <a:pt x="3627259" y="0"/>
                </a:lnTo>
                <a:lnTo>
                  <a:pt x="0" y="0"/>
                </a:lnTo>
                <a:lnTo>
                  <a:pt x="0" y="19537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284424"/>
            <a:ext cx="11252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Rowspan &amp;</a:t>
            </a:r>
            <a:r>
              <a:rPr sz="900" b="1" spc="-6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Colspan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365" y="473684"/>
            <a:ext cx="3627754" cy="2982595"/>
          </a:xfrm>
          <a:custGeom>
            <a:avLst/>
            <a:gdLst/>
            <a:ahLst/>
            <a:cxnLst/>
            <a:rect l="l" t="t" r="r" b="b"/>
            <a:pathLst>
              <a:path w="3627754" h="2982595">
                <a:moveTo>
                  <a:pt x="3627259" y="0"/>
                </a:moveTo>
                <a:lnTo>
                  <a:pt x="0" y="0"/>
                </a:lnTo>
                <a:lnTo>
                  <a:pt x="0" y="2982315"/>
                </a:lnTo>
                <a:lnTo>
                  <a:pt x="3627259" y="2982315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486288"/>
            <a:ext cx="32289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i="1" spc="-5" dirty="0">
                <a:latin typeface="Arial" panose="020B0604020202020204"/>
                <a:cs typeface="Arial" panose="020B0604020202020204"/>
              </a:rPr>
              <a:t>Rowspan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indicates the number of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rows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 cell spans</a:t>
            </a:r>
            <a:r>
              <a:rPr sz="10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while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200"/>
              </a:lnSpc>
            </a:pPr>
            <a:r>
              <a:rPr sz="1000" i="1" spc="-5" dirty="0">
                <a:latin typeface="Arial" panose="020B0604020202020204"/>
                <a:cs typeface="Arial" panose="020B0604020202020204"/>
              </a:rPr>
              <a:t>Colspan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indicates the number of columns a cell</a:t>
            </a:r>
            <a:r>
              <a:rPr sz="10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spans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2221" y="943138"/>
            <a:ext cx="2783669" cy="2512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1313370"/>
            <a:ext cx="720090" cy="2143125"/>
          </a:xfrm>
          <a:custGeom>
            <a:avLst/>
            <a:gdLst/>
            <a:ahLst/>
            <a:cxnLst/>
            <a:rect l="l" t="t" r="r" b="b"/>
            <a:pathLst>
              <a:path w="720089" h="2143125">
                <a:moveTo>
                  <a:pt x="0" y="2142629"/>
                </a:moveTo>
                <a:lnTo>
                  <a:pt x="720001" y="2142629"/>
                </a:lnTo>
                <a:lnTo>
                  <a:pt x="720001" y="0"/>
                </a:lnTo>
                <a:lnTo>
                  <a:pt x="0" y="0"/>
                </a:lnTo>
                <a:lnTo>
                  <a:pt x="0" y="214262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88003" y="0"/>
            <a:ext cx="720090" cy="1211580"/>
          </a:xfrm>
          <a:custGeom>
            <a:avLst/>
            <a:gdLst/>
            <a:ahLst/>
            <a:cxnLst/>
            <a:rect l="l" t="t" r="r" b="b"/>
            <a:pathLst>
              <a:path w="720089" h="1211580">
                <a:moveTo>
                  <a:pt x="0" y="1211173"/>
                </a:moveTo>
                <a:lnTo>
                  <a:pt x="720001" y="1211173"/>
                </a:lnTo>
                <a:lnTo>
                  <a:pt x="720001" y="0"/>
                </a:lnTo>
                <a:lnTo>
                  <a:pt x="0" y="0"/>
                </a:lnTo>
                <a:lnTo>
                  <a:pt x="0" y="12111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13263" y="534678"/>
            <a:ext cx="459105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HTML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Meta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500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Tag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78000"/>
              </a:lnSpc>
            </a:pPr>
            <a:r>
              <a:rPr sz="5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Text</a:t>
            </a:r>
            <a:r>
              <a:rPr sz="500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Formatting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Lists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Tables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8003" y="1211173"/>
            <a:ext cx="720090" cy="102235"/>
          </a:xfrm>
          <a:custGeom>
            <a:avLst/>
            <a:gdLst/>
            <a:ahLst/>
            <a:cxnLst/>
            <a:rect l="l" t="t" r="r" b="b"/>
            <a:pathLst>
              <a:path w="720089" h="102234">
                <a:moveTo>
                  <a:pt x="720001" y="0"/>
                </a:moveTo>
                <a:lnTo>
                  <a:pt x="0" y="0"/>
                </a:lnTo>
                <a:lnTo>
                  <a:pt x="0" y="102196"/>
                </a:lnTo>
                <a:lnTo>
                  <a:pt x="720001" y="102196"/>
                </a:lnTo>
                <a:lnTo>
                  <a:pt x="720001" y="0"/>
                </a:lnTo>
                <a:close/>
              </a:path>
            </a:pathLst>
          </a:custGeom>
          <a:solidFill>
            <a:srgbClr val="6A6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13263" y="1211119"/>
            <a:ext cx="23685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r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756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Frames</a:t>
            </a:r>
            <a:endParaRPr spc="-5" dirty="0"/>
          </a:p>
        </p:txBody>
      </p:sp>
      <p:sp>
        <p:nvSpPr>
          <p:cNvPr id="9" name="object 9"/>
          <p:cNvSpPr/>
          <p:nvPr/>
        </p:nvSpPr>
        <p:spPr>
          <a:xfrm>
            <a:off x="130365" y="278295"/>
            <a:ext cx="3627754" cy="170815"/>
          </a:xfrm>
          <a:custGeom>
            <a:avLst/>
            <a:gdLst/>
            <a:ahLst/>
            <a:cxnLst/>
            <a:rect l="l" t="t" r="r" b="b"/>
            <a:pathLst>
              <a:path w="3627754" h="170815">
                <a:moveTo>
                  <a:pt x="0" y="170802"/>
                </a:moveTo>
                <a:lnTo>
                  <a:pt x="3627259" y="170802"/>
                </a:lnTo>
                <a:lnTo>
                  <a:pt x="3627259" y="0"/>
                </a:lnTo>
                <a:lnTo>
                  <a:pt x="0" y="0"/>
                </a:lnTo>
                <a:lnTo>
                  <a:pt x="0" y="17080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281985"/>
            <a:ext cx="4305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Frames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0365" y="449097"/>
            <a:ext cx="3627754" cy="3007360"/>
          </a:xfrm>
          <a:custGeom>
            <a:avLst/>
            <a:gdLst/>
            <a:ahLst/>
            <a:cxnLst/>
            <a:rect l="l" t="t" r="r" b="b"/>
            <a:pathLst>
              <a:path w="3627754" h="3007360">
                <a:moveTo>
                  <a:pt x="3627259" y="0"/>
                </a:moveTo>
                <a:lnTo>
                  <a:pt x="0" y="0"/>
                </a:lnTo>
                <a:lnTo>
                  <a:pt x="0" y="3006902"/>
                </a:lnTo>
                <a:lnTo>
                  <a:pt x="3627259" y="3006902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461688"/>
            <a:ext cx="345884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web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page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may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be divided into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several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blocks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called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frames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.  Each frame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may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display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 separate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web</a:t>
            </a:r>
            <a:r>
              <a:rPr sz="10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page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 marR="288290">
              <a:lnSpc>
                <a:spcPts val="1200"/>
              </a:lnSpc>
              <a:spcBef>
                <a:spcPts val="30"/>
              </a:spcBef>
            </a:pPr>
            <a:r>
              <a:rPr sz="1000" i="1" spc="-15" dirty="0">
                <a:latin typeface="Arial" panose="020B0604020202020204"/>
                <a:cs typeface="Arial" panose="020B0604020202020204"/>
              </a:rPr>
              <a:t>Frames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are used to </a:t>
            </a:r>
            <a:r>
              <a:rPr sz="1000" i="1" spc="-15" dirty="0">
                <a:latin typeface="Arial" panose="020B0604020202020204"/>
                <a:cs typeface="Arial" panose="020B0604020202020204"/>
              </a:rPr>
              <a:t>have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the menu in one frame and the 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content in another</a:t>
            </a:r>
            <a:r>
              <a:rPr sz="1000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frame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1799" y="1196997"/>
            <a:ext cx="2024480" cy="22590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1313370"/>
            <a:ext cx="720090" cy="2143125"/>
          </a:xfrm>
          <a:custGeom>
            <a:avLst/>
            <a:gdLst/>
            <a:ahLst/>
            <a:cxnLst/>
            <a:rect l="l" t="t" r="r" b="b"/>
            <a:pathLst>
              <a:path w="720089" h="2143125">
                <a:moveTo>
                  <a:pt x="0" y="2142629"/>
                </a:moveTo>
                <a:lnTo>
                  <a:pt x="720001" y="2142629"/>
                </a:lnTo>
                <a:lnTo>
                  <a:pt x="720001" y="0"/>
                </a:lnTo>
                <a:lnTo>
                  <a:pt x="0" y="0"/>
                </a:lnTo>
                <a:lnTo>
                  <a:pt x="0" y="214262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88003" y="0"/>
            <a:ext cx="720090" cy="1211580"/>
          </a:xfrm>
          <a:custGeom>
            <a:avLst/>
            <a:gdLst/>
            <a:ahLst/>
            <a:cxnLst/>
            <a:rect l="l" t="t" r="r" b="b"/>
            <a:pathLst>
              <a:path w="720089" h="1211580">
                <a:moveTo>
                  <a:pt x="0" y="1211173"/>
                </a:moveTo>
                <a:lnTo>
                  <a:pt x="720001" y="1211173"/>
                </a:lnTo>
                <a:lnTo>
                  <a:pt x="720001" y="0"/>
                </a:lnTo>
                <a:lnTo>
                  <a:pt x="0" y="0"/>
                </a:lnTo>
                <a:lnTo>
                  <a:pt x="0" y="12111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13263" y="534678"/>
            <a:ext cx="459105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HTML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Meta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500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Tag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78000"/>
              </a:lnSpc>
            </a:pPr>
            <a:r>
              <a:rPr sz="5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Text</a:t>
            </a:r>
            <a:r>
              <a:rPr sz="500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Formatting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Lists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Tables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8003" y="1211173"/>
            <a:ext cx="720090" cy="102235"/>
          </a:xfrm>
          <a:custGeom>
            <a:avLst/>
            <a:gdLst/>
            <a:ahLst/>
            <a:cxnLst/>
            <a:rect l="l" t="t" r="r" b="b"/>
            <a:pathLst>
              <a:path w="720089" h="102234">
                <a:moveTo>
                  <a:pt x="720001" y="0"/>
                </a:moveTo>
                <a:lnTo>
                  <a:pt x="0" y="0"/>
                </a:lnTo>
                <a:lnTo>
                  <a:pt x="0" y="102196"/>
                </a:lnTo>
                <a:lnTo>
                  <a:pt x="720001" y="102196"/>
                </a:lnTo>
                <a:lnTo>
                  <a:pt x="720001" y="0"/>
                </a:lnTo>
                <a:close/>
              </a:path>
            </a:pathLst>
          </a:custGeom>
          <a:solidFill>
            <a:srgbClr val="6A6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13263" y="1211119"/>
            <a:ext cx="23685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r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756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Frames</a:t>
            </a:r>
            <a:endParaRPr spc="-5" dirty="0"/>
          </a:p>
        </p:txBody>
      </p:sp>
      <p:sp>
        <p:nvSpPr>
          <p:cNvPr id="9" name="object 9"/>
          <p:cNvSpPr/>
          <p:nvPr/>
        </p:nvSpPr>
        <p:spPr>
          <a:xfrm>
            <a:off x="130365" y="278295"/>
            <a:ext cx="3627754" cy="170815"/>
          </a:xfrm>
          <a:custGeom>
            <a:avLst/>
            <a:gdLst/>
            <a:ahLst/>
            <a:cxnLst/>
            <a:rect l="l" t="t" r="r" b="b"/>
            <a:pathLst>
              <a:path w="3627754" h="170815">
                <a:moveTo>
                  <a:pt x="0" y="170789"/>
                </a:moveTo>
                <a:lnTo>
                  <a:pt x="3627259" y="170789"/>
                </a:lnTo>
                <a:lnTo>
                  <a:pt x="3627259" y="0"/>
                </a:lnTo>
                <a:lnTo>
                  <a:pt x="0" y="0"/>
                </a:lnTo>
                <a:lnTo>
                  <a:pt x="0" y="17078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281985"/>
            <a:ext cx="4305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Frames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0365" y="449084"/>
            <a:ext cx="3627754" cy="3007360"/>
          </a:xfrm>
          <a:custGeom>
            <a:avLst/>
            <a:gdLst/>
            <a:ahLst/>
            <a:cxnLst/>
            <a:rect l="l" t="t" r="r" b="b"/>
            <a:pathLst>
              <a:path w="3627754" h="3007360">
                <a:moveTo>
                  <a:pt x="3627259" y="0"/>
                </a:moveTo>
                <a:lnTo>
                  <a:pt x="0" y="0"/>
                </a:lnTo>
                <a:lnTo>
                  <a:pt x="0" y="3006915"/>
                </a:lnTo>
                <a:lnTo>
                  <a:pt x="3627259" y="3006915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461688"/>
            <a:ext cx="343535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&lt;FRAMESET&gt; defines the characteristics of the frames such  as number of frames to be created, orientation, width, height 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Nested frames are</a:t>
            </a:r>
            <a:r>
              <a:rPr sz="1000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possible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5057" y="1070420"/>
            <a:ext cx="1897839" cy="2385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636930"/>
            <a:ext cx="720090" cy="2819400"/>
          </a:xfrm>
          <a:custGeom>
            <a:avLst/>
            <a:gdLst/>
            <a:ahLst/>
            <a:cxnLst/>
            <a:rect l="l" t="t" r="r" b="b"/>
            <a:pathLst>
              <a:path w="720089" h="2819400">
                <a:moveTo>
                  <a:pt x="0" y="2819069"/>
                </a:moveTo>
                <a:lnTo>
                  <a:pt x="720001" y="2819069"/>
                </a:lnTo>
                <a:lnTo>
                  <a:pt x="720001" y="0"/>
                </a:lnTo>
                <a:lnTo>
                  <a:pt x="0" y="0"/>
                </a:lnTo>
                <a:lnTo>
                  <a:pt x="0" y="281906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88003" y="0"/>
            <a:ext cx="720090" cy="535305"/>
          </a:xfrm>
          <a:custGeom>
            <a:avLst/>
            <a:gdLst/>
            <a:ahLst/>
            <a:cxnLst/>
            <a:rect l="l" t="t" r="r" b="b"/>
            <a:pathLst>
              <a:path w="720089" h="535305">
                <a:moveTo>
                  <a:pt x="0" y="534733"/>
                </a:moveTo>
                <a:lnTo>
                  <a:pt x="720001" y="534733"/>
                </a:lnTo>
                <a:lnTo>
                  <a:pt x="720001" y="0"/>
                </a:lnTo>
                <a:lnTo>
                  <a:pt x="0" y="0"/>
                </a:lnTo>
                <a:lnTo>
                  <a:pt x="0" y="53473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8003" y="534733"/>
            <a:ext cx="720090" cy="102235"/>
          </a:xfrm>
          <a:custGeom>
            <a:avLst/>
            <a:gdLst/>
            <a:ahLst/>
            <a:cxnLst/>
            <a:rect l="l" t="t" r="r" b="b"/>
            <a:pathLst>
              <a:path w="720089" h="102234">
                <a:moveTo>
                  <a:pt x="720001" y="0"/>
                </a:moveTo>
                <a:lnTo>
                  <a:pt x="0" y="0"/>
                </a:lnTo>
                <a:lnTo>
                  <a:pt x="0" y="102196"/>
                </a:lnTo>
                <a:lnTo>
                  <a:pt x="720001" y="102196"/>
                </a:lnTo>
                <a:lnTo>
                  <a:pt x="720001" y="0"/>
                </a:lnTo>
                <a:close/>
              </a:path>
            </a:pathLst>
          </a:custGeom>
          <a:solidFill>
            <a:srgbClr val="6A6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13263" y="534678"/>
            <a:ext cx="1981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HTML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669971"/>
            <a:ext cx="459105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Meta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500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Tag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78000"/>
              </a:lnSpc>
            </a:pPr>
            <a:r>
              <a:rPr sz="5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Text</a:t>
            </a:r>
            <a:r>
              <a:rPr sz="500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Formatting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Lists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 marR="226695">
              <a:lnSpc>
                <a:spcPct val="178000"/>
              </a:lnSpc>
            </a:pP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Tables 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r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377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</a:t>
            </a:r>
            <a:endParaRPr spc="-5" dirty="0"/>
          </a:p>
        </p:txBody>
      </p:sp>
      <p:sp>
        <p:nvSpPr>
          <p:cNvPr id="9" name="object 9"/>
          <p:cNvSpPr/>
          <p:nvPr/>
        </p:nvSpPr>
        <p:spPr>
          <a:xfrm>
            <a:off x="130365" y="278295"/>
            <a:ext cx="3627754" cy="169545"/>
          </a:xfrm>
          <a:custGeom>
            <a:avLst/>
            <a:gdLst/>
            <a:ahLst/>
            <a:cxnLst/>
            <a:rect l="l" t="t" r="r" b="b"/>
            <a:pathLst>
              <a:path w="3627754" h="169545">
                <a:moveTo>
                  <a:pt x="0" y="169367"/>
                </a:moveTo>
                <a:lnTo>
                  <a:pt x="3627259" y="169367"/>
                </a:lnTo>
                <a:lnTo>
                  <a:pt x="3627259" y="0"/>
                </a:lnTo>
                <a:lnTo>
                  <a:pt x="0" y="0"/>
                </a:lnTo>
                <a:lnTo>
                  <a:pt x="0" y="16936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281985"/>
            <a:ext cx="3416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0365" y="447662"/>
            <a:ext cx="3627754" cy="3008630"/>
          </a:xfrm>
          <a:custGeom>
            <a:avLst/>
            <a:gdLst/>
            <a:ahLst/>
            <a:cxnLst/>
            <a:rect l="l" t="t" r="r" b="b"/>
            <a:pathLst>
              <a:path w="3627754" h="3008629">
                <a:moveTo>
                  <a:pt x="3627259" y="0"/>
                </a:moveTo>
                <a:lnTo>
                  <a:pt x="0" y="0"/>
                </a:lnTo>
                <a:lnTo>
                  <a:pt x="0" y="3008337"/>
                </a:lnTo>
                <a:lnTo>
                  <a:pt x="3627259" y="3008337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8577" y="523537"/>
            <a:ext cx="3305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HTML </a:t>
            </a:r>
            <a:r>
              <a:rPr sz="1000" spc="-20" dirty="0">
                <a:latin typeface="Arial" panose="020B0604020202020204"/>
                <a:cs typeface="Arial" panose="020B0604020202020204"/>
              </a:rPr>
              <a:t>(HyperText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Markup Language) is the language</a:t>
            </a:r>
            <a:r>
              <a:rPr sz="10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for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357" y="675365"/>
            <a:ext cx="30130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creating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web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pages and other information that can be 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displayed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in a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web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 browser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577" y="1016983"/>
            <a:ext cx="3401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HTML documents are written using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HTML tags</a:t>
            </a:r>
            <a:r>
              <a:rPr sz="1000" i="1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embedded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357" y="1168811"/>
            <a:ext cx="32931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in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angular </a:t>
            </a:r>
            <a:r>
              <a:rPr sz="1000" i="1" spc="-10" dirty="0">
                <a:latin typeface="Arial" panose="020B0604020202020204"/>
                <a:cs typeface="Arial" panose="020B0604020202020204"/>
              </a:rPr>
              <a:t>brackets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. </a:t>
            </a:r>
            <a:r>
              <a:rPr sz="1000" b="1" spc="-5" dirty="0">
                <a:latin typeface="Arial" panose="020B0604020202020204"/>
                <a:cs typeface="Arial" panose="020B0604020202020204"/>
              </a:rPr>
              <a:t>W3C </a:t>
            </a:r>
            <a:r>
              <a:rPr sz="1000" b="1" spc="-15" dirty="0">
                <a:latin typeface="Arial" panose="020B0604020202020204"/>
                <a:cs typeface="Arial" panose="020B0604020202020204"/>
              </a:rPr>
              <a:t>(World </a:t>
            </a:r>
            <a:r>
              <a:rPr sz="1000" b="1" spc="-5" dirty="0">
                <a:latin typeface="Arial" panose="020B0604020202020204"/>
                <a:cs typeface="Arial" panose="020B0604020202020204"/>
              </a:rPr>
              <a:t>Wide </a:t>
            </a:r>
            <a:r>
              <a:rPr sz="1000" b="1" spc="-15" dirty="0">
                <a:latin typeface="Arial" panose="020B0604020202020204"/>
                <a:cs typeface="Arial" panose="020B0604020202020204"/>
              </a:rPr>
              <a:t>Web</a:t>
            </a:r>
            <a:r>
              <a:rPr sz="10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000" b="1" spc="-5" dirty="0">
                <a:latin typeface="Arial" panose="020B0604020202020204"/>
                <a:cs typeface="Arial" panose="020B0604020202020204"/>
              </a:rPr>
              <a:t>Consortium)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Arial" panose="020B0604020202020204"/>
                <a:cs typeface="Arial" panose="020B0604020202020204"/>
              </a:rPr>
              <a:t>has defined the HTML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tags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577" y="1510428"/>
            <a:ext cx="28657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15" dirty="0">
                <a:latin typeface="Arial" panose="020B0604020202020204"/>
                <a:cs typeface="Arial" panose="020B0604020202020204"/>
              </a:rPr>
              <a:t>A</a:t>
            </a:r>
            <a:r>
              <a:rPr sz="1000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Web </a:t>
            </a:r>
            <a:r>
              <a:rPr sz="1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Page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is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web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document with .htm or .html 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extension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577" y="1852046"/>
            <a:ext cx="32804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15" dirty="0">
                <a:latin typeface="Arial" panose="020B0604020202020204"/>
                <a:cs typeface="Arial" panose="020B0604020202020204"/>
              </a:rPr>
              <a:t>A</a:t>
            </a:r>
            <a:r>
              <a:rPr sz="1000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Web </a:t>
            </a:r>
            <a:r>
              <a:rPr sz="10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browser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a specific software program required</a:t>
            </a:r>
            <a:r>
              <a:rPr sz="10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to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1940604"/>
            <a:ext cx="1339850" cy="75946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595"/>
              </a:spcBef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display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Web</a:t>
            </a:r>
            <a:r>
              <a:rPr sz="1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pages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200"/>
              </a:lnSpc>
              <a:spcBef>
                <a:spcPts val="490"/>
              </a:spcBef>
            </a:pPr>
            <a:r>
              <a:rPr sz="1000" i="1" spc="-5" dirty="0">
                <a:latin typeface="Arial" panose="020B0604020202020204"/>
                <a:cs typeface="Arial" panose="020B0604020202020204"/>
              </a:rPr>
              <a:t>&lt;HTML&gt;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95"/>
              </a:lnSpc>
            </a:pPr>
            <a:r>
              <a:rPr sz="1000" i="1" spc="-5" dirty="0">
                <a:latin typeface="Arial" panose="020B0604020202020204"/>
                <a:cs typeface="Arial" panose="020B0604020202020204"/>
              </a:rPr>
              <a:t>Hello</a:t>
            </a:r>
            <a:r>
              <a:rPr sz="1000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world!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200"/>
              </a:lnSpc>
            </a:pPr>
            <a:r>
              <a:rPr sz="1000" i="1" spc="-5" dirty="0">
                <a:latin typeface="Arial" panose="020B0604020202020204"/>
                <a:cs typeface="Arial" panose="020B0604020202020204"/>
              </a:rPr>
              <a:t>&lt;/HTML&gt;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8751" y="2803634"/>
            <a:ext cx="2530444" cy="5881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636930"/>
            <a:ext cx="720090" cy="2819400"/>
          </a:xfrm>
          <a:custGeom>
            <a:avLst/>
            <a:gdLst/>
            <a:ahLst/>
            <a:cxnLst/>
            <a:rect l="l" t="t" r="r" b="b"/>
            <a:pathLst>
              <a:path w="720089" h="2819400">
                <a:moveTo>
                  <a:pt x="0" y="2819069"/>
                </a:moveTo>
                <a:lnTo>
                  <a:pt x="720001" y="2819069"/>
                </a:lnTo>
                <a:lnTo>
                  <a:pt x="720001" y="0"/>
                </a:lnTo>
                <a:lnTo>
                  <a:pt x="0" y="0"/>
                </a:lnTo>
                <a:lnTo>
                  <a:pt x="0" y="281906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88003" y="0"/>
            <a:ext cx="720090" cy="535305"/>
          </a:xfrm>
          <a:custGeom>
            <a:avLst/>
            <a:gdLst/>
            <a:ahLst/>
            <a:cxnLst/>
            <a:rect l="l" t="t" r="r" b="b"/>
            <a:pathLst>
              <a:path w="720089" h="535305">
                <a:moveTo>
                  <a:pt x="0" y="534733"/>
                </a:moveTo>
                <a:lnTo>
                  <a:pt x="720001" y="534733"/>
                </a:lnTo>
                <a:lnTo>
                  <a:pt x="720001" y="0"/>
                </a:lnTo>
                <a:lnTo>
                  <a:pt x="0" y="0"/>
                </a:lnTo>
                <a:lnTo>
                  <a:pt x="0" y="53473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8003" y="534733"/>
            <a:ext cx="720090" cy="102235"/>
          </a:xfrm>
          <a:custGeom>
            <a:avLst/>
            <a:gdLst/>
            <a:ahLst/>
            <a:cxnLst/>
            <a:rect l="l" t="t" r="r" b="b"/>
            <a:pathLst>
              <a:path w="720089" h="102234">
                <a:moveTo>
                  <a:pt x="720001" y="0"/>
                </a:moveTo>
                <a:lnTo>
                  <a:pt x="0" y="0"/>
                </a:lnTo>
                <a:lnTo>
                  <a:pt x="0" y="102196"/>
                </a:lnTo>
                <a:lnTo>
                  <a:pt x="720001" y="102196"/>
                </a:lnTo>
                <a:lnTo>
                  <a:pt x="720001" y="0"/>
                </a:lnTo>
                <a:close/>
              </a:path>
            </a:pathLst>
          </a:custGeom>
          <a:solidFill>
            <a:srgbClr val="6A6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13263" y="534678"/>
            <a:ext cx="1981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HTML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669971"/>
            <a:ext cx="459105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Meta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500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Tag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78000"/>
              </a:lnSpc>
            </a:pPr>
            <a:r>
              <a:rPr sz="5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Text</a:t>
            </a:r>
            <a:r>
              <a:rPr sz="500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Formatting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Lists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 marR="226695">
              <a:lnSpc>
                <a:spcPct val="178000"/>
              </a:lnSpc>
            </a:pP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Tables 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r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82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HTML...</a:t>
            </a:r>
            <a:endParaRPr spc="-5" dirty="0"/>
          </a:p>
        </p:txBody>
      </p:sp>
      <p:sp>
        <p:nvSpPr>
          <p:cNvPr id="9" name="object 9"/>
          <p:cNvSpPr/>
          <p:nvPr/>
        </p:nvSpPr>
        <p:spPr>
          <a:xfrm>
            <a:off x="130365" y="278307"/>
            <a:ext cx="3627754" cy="197485"/>
          </a:xfrm>
          <a:custGeom>
            <a:avLst/>
            <a:gdLst/>
            <a:ahLst/>
            <a:cxnLst/>
            <a:rect l="l" t="t" r="r" b="b"/>
            <a:pathLst>
              <a:path w="3627754" h="197484">
                <a:moveTo>
                  <a:pt x="0" y="197142"/>
                </a:moveTo>
                <a:lnTo>
                  <a:pt x="3627259" y="197142"/>
                </a:lnTo>
                <a:lnTo>
                  <a:pt x="3627259" y="0"/>
                </a:lnTo>
                <a:lnTo>
                  <a:pt x="0" y="0"/>
                </a:lnTo>
                <a:lnTo>
                  <a:pt x="0" y="19714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284424"/>
            <a:ext cx="7772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Adding a</a:t>
            </a:r>
            <a:r>
              <a:rPr sz="900" b="1" spc="-6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Title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0365" y="475450"/>
            <a:ext cx="3627754" cy="2980690"/>
          </a:xfrm>
          <a:custGeom>
            <a:avLst/>
            <a:gdLst/>
            <a:ahLst/>
            <a:cxnLst/>
            <a:rect l="l" t="t" r="r" b="b"/>
            <a:pathLst>
              <a:path w="3627754" h="2980690">
                <a:moveTo>
                  <a:pt x="3627259" y="0"/>
                </a:moveTo>
                <a:lnTo>
                  <a:pt x="0" y="0"/>
                </a:lnTo>
                <a:lnTo>
                  <a:pt x="0" y="2980550"/>
                </a:lnTo>
                <a:lnTo>
                  <a:pt x="3627259" y="2980550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8577" y="551312"/>
            <a:ext cx="31762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Header contains </a:t>
            </a:r>
            <a:r>
              <a:rPr sz="1000" dirty="0">
                <a:latin typeface="Arial" panose="020B0604020202020204"/>
                <a:cs typeface="Arial" panose="020B0604020202020204"/>
              </a:rPr>
              <a:t>important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information about the</a:t>
            </a:r>
            <a:r>
              <a:rPr sz="10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page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577" y="741100"/>
            <a:ext cx="3382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Title is the small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text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that will appear in title bar of</a:t>
            </a:r>
            <a:r>
              <a:rPr sz="10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viewer’s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395"/>
              </a:spcBef>
            </a:pPr>
            <a:r>
              <a:rPr spc="-5" dirty="0"/>
              <a:t>browser</a:t>
            </a:r>
            <a:endParaRPr spc="-5" dirty="0"/>
          </a:p>
          <a:p>
            <a:pPr marL="265430" indent="-122555">
              <a:lnSpc>
                <a:spcPct val="100000"/>
              </a:lnSpc>
              <a:spcBef>
                <a:spcPts val="2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266065" algn="l"/>
              </a:tabLst>
            </a:pPr>
            <a:r>
              <a:rPr sz="1000" spc="-5" dirty="0"/>
              <a:t>Body is the </a:t>
            </a:r>
            <a:r>
              <a:rPr sz="1000" spc="5" dirty="0"/>
              <a:t>part </a:t>
            </a:r>
            <a:r>
              <a:rPr sz="1000" spc="-5" dirty="0"/>
              <a:t>in which the </a:t>
            </a:r>
            <a:r>
              <a:rPr sz="1000" spc="-10" dirty="0"/>
              <a:t>web </a:t>
            </a:r>
            <a:r>
              <a:rPr sz="1000" spc="-5" dirty="0"/>
              <a:t>page content are</a:t>
            </a:r>
            <a:r>
              <a:rPr sz="1000" spc="-170" dirty="0"/>
              <a:t> </a:t>
            </a:r>
            <a:r>
              <a:rPr sz="1000" spc="-5" dirty="0"/>
              <a:t>entered</a:t>
            </a:r>
            <a:endParaRPr sz="1000"/>
          </a:p>
          <a:p>
            <a:pPr marL="265430" indent="-122555">
              <a:lnSpc>
                <a:spcPct val="100000"/>
              </a:lnSpc>
              <a:spcBef>
                <a:spcPts val="290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266065" algn="l"/>
              </a:tabLst>
            </a:pPr>
            <a:r>
              <a:rPr sz="1000" spc="-5" dirty="0"/>
              <a:t>Each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embedded tag </a:t>
            </a:r>
            <a:r>
              <a:rPr sz="1000" spc="-5" dirty="0"/>
              <a:t>has both opening and closing</a:t>
            </a:r>
            <a:r>
              <a:rPr sz="1000" spc="60" dirty="0"/>
              <a:t> </a:t>
            </a:r>
            <a:r>
              <a:rPr sz="1000" spc="-5" dirty="0"/>
              <a:t>tags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265430" indent="-122555">
              <a:lnSpc>
                <a:spcPct val="100000"/>
              </a:lnSpc>
              <a:spcBef>
                <a:spcPts val="295"/>
              </a:spcBef>
              <a:buClr>
                <a:srgbClr val="0000FF"/>
              </a:buClr>
              <a:buSzPct val="90000"/>
              <a:buChar char="•"/>
              <a:tabLst>
                <a:tab pos="266065" algn="l"/>
              </a:tabLst>
            </a:pPr>
            <a:r>
              <a:rPr sz="1000" i="1" spc="-5" dirty="0">
                <a:latin typeface="Arial" panose="020B0604020202020204"/>
                <a:cs typeface="Arial" panose="020B0604020202020204"/>
              </a:rPr>
              <a:t>Standalone tags </a:t>
            </a:r>
            <a:r>
              <a:rPr sz="1000" spc="-5" dirty="0"/>
              <a:t>don’t </a:t>
            </a:r>
            <a:r>
              <a:rPr sz="1000" spc="-15" dirty="0"/>
              <a:t>have </a:t>
            </a:r>
            <a:r>
              <a:rPr sz="1000" spc="-5" dirty="0"/>
              <a:t>closing</a:t>
            </a:r>
            <a:r>
              <a:rPr sz="1000" spc="35" dirty="0"/>
              <a:t> </a:t>
            </a:r>
            <a:r>
              <a:rPr sz="1000" spc="-5" dirty="0"/>
              <a:t>tags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200"/>
              </a:lnSpc>
              <a:spcBef>
                <a:spcPts val="495"/>
              </a:spcBef>
            </a:pPr>
            <a:r>
              <a:rPr i="1" spc="-5" dirty="0">
                <a:latin typeface="Arial" panose="020B0604020202020204"/>
                <a:cs typeface="Arial" panose="020B0604020202020204"/>
              </a:rPr>
              <a:t>&lt;HTML&gt;</a:t>
            </a:r>
            <a:endParaRPr i="1" spc="-5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95"/>
              </a:lnSpc>
            </a:pPr>
            <a:r>
              <a:rPr i="1" spc="-5" dirty="0">
                <a:latin typeface="Arial" panose="020B0604020202020204"/>
                <a:cs typeface="Arial" panose="020B0604020202020204"/>
              </a:rPr>
              <a:t>&lt;HEAD&gt;</a:t>
            </a:r>
            <a:endParaRPr i="1" spc="-5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95"/>
              </a:lnSpc>
            </a:pPr>
            <a:r>
              <a:rPr i="1" spc="-5" dirty="0">
                <a:latin typeface="Arial" panose="020B0604020202020204"/>
                <a:cs typeface="Arial" panose="020B0604020202020204"/>
              </a:rPr>
              <a:t>&lt;TITLE&gt;My company </a:t>
            </a:r>
            <a:r>
              <a:rPr i="1" spc="-10" dirty="0">
                <a:latin typeface="Arial" panose="020B0604020202020204"/>
                <a:cs typeface="Arial" panose="020B0604020202020204"/>
              </a:rPr>
              <a:t>web </a:t>
            </a:r>
            <a:r>
              <a:rPr i="1" spc="-5" dirty="0">
                <a:latin typeface="Arial" panose="020B0604020202020204"/>
                <a:cs typeface="Arial" panose="020B0604020202020204"/>
              </a:rPr>
              <a:t>page&lt;/TITLE&gt;</a:t>
            </a:r>
            <a:endParaRPr i="1" spc="-5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95"/>
              </a:lnSpc>
            </a:pPr>
            <a:r>
              <a:rPr i="1" spc="-5" dirty="0">
                <a:latin typeface="Arial" panose="020B0604020202020204"/>
                <a:cs typeface="Arial" panose="020B0604020202020204"/>
              </a:rPr>
              <a:t>&lt;/HEAD&gt;</a:t>
            </a:r>
            <a:endParaRPr i="1" spc="-5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95"/>
              </a:lnSpc>
            </a:pPr>
            <a:r>
              <a:rPr i="1" spc="-20" dirty="0">
                <a:latin typeface="Arial" panose="020B0604020202020204"/>
                <a:cs typeface="Arial" panose="020B0604020202020204"/>
              </a:rPr>
              <a:t>&lt;BODY&gt;</a:t>
            </a:r>
            <a:endParaRPr i="1" spc="-2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95"/>
              </a:lnSpc>
            </a:pPr>
            <a:r>
              <a:rPr i="1" spc="-10" dirty="0">
                <a:latin typeface="Arial" panose="020B0604020202020204"/>
                <a:cs typeface="Arial" panose="020B0604020202020204"/>
              </a:rPr>
              <a:t>Welcome </a:t>
            </a:r>
            <a:r>
              <a:rPr i="1" spc="-5" dirty="0">
                <a:latin typeface="Arial" panose="020B0604020202020204"/>
                <a:cs typeface="Arial" panose="020B0604020202020204"/>
              </a:rPr>
              <a:t>to our homepage. More </a:t>
            </a:r>
            <a:r>
              <a:rPr i="1" spc="-10" dirty="0">
                <a:latin typeface="Arial" panose="020B0604020202020204"/>
                <a:cs typeface="Arial" panose="020B0604020202020204"/>
              </a:rPr>
              <a:t>text </a:t>
            </a:r>
            <a:r>
              <a:rPr i="1" spc="-5" dirty="0">
                <a:latin typeface="Arial" panose="020B0604020202020204"/>
                <a:cs typeface="Arial" panose="020B0604020202020204"/>
              </a:rPr>
              <a:t>here.</a:t>
            </a:r>
            <a:endParaRPr i="1" spc="-5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95"/>
              </a:lnSpc>
            </a:pPr>
            <a:r>
              <a:rPr i="1" spc="-20" dirty="0">
                <a:latin typeface="Arial" panose="020B0604020202020204"/>
                <a:cs typeface="Arial" panose="020B0604020202020204"/>
              </a:rPr>
              <a:t>&lt;/BODY&gt;</a:t>
            </a:r>
            <a:endParaRPr i="1" spc="-2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200"/>
              </a:lnSpc>
            </a:pPr>
            <a:r>
              <a:rPr i="1" spc="-5" dirty="0">
                <a:latin typeface="Arial" panose="020B0604020202020204"/>
                <a:cs typeface="Arial" panose="020B0604020202020204"/>
              </a:rPr>
              <a:t>&lt;/HTML&gt;</a:t>
            </a:r>
            <a:endParaRPr i="1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8527" y="3021192"/>
            <a:ext cx="2150963" cy="4348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88003" y="534733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HTML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003" y="636930"/>
            <a:ext cx="720090" cy="281940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4508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35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Meta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500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Tag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37465" marR="240665">
              <a:lnSpc>
                <a:spcPct val="178000"/>
              </a:lnSpc>
            </a:pPr>
            <a:r>
              <a:rPr sz="5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Text</a:t>
            </a:r>
            <a:r>
              <a:rPr sz="500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Formatting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Lists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37465" marR="462915">
              <a:lnSpc>
                <a:spcPct val="178000"/>
              </a:lnSpc>
            </a:pP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Tables 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r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82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HTML...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30365" y="278307"/>
            <a:ext cx="3627754" cy="173355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900" b="1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Comments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365" y="451535"/>
            <a:ext cx="3627754" cy="20320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HTML comment </a:t>
            </a:r>
            <a:r>
              <a:rPr sz="1000" dirty="0">
                <a:latin typeface="Arial" panose="020B0604020202020204"/>
                <a:cs typeface="Arial" panose="020B0604020202020204"/>
              </a:rPr>
              <a:t>starts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with &lt;!- - and ends with - -&gt;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365" y="743026"/>
            <a:ext cx="3627754" cy="194945"/>
          </a:xfrm>
          <a:custGeom>
            <a:avLst/>
            <a:gdLst/>
            <a:ahLst/>
            <a:cxnLst/>
            <a:rect l="l" t="t" r="r" b="b"/>
            <a:pathLst>
              <a:path w="3627754" h="194944">
                <a:moveTo>
                  <a:pt x="0" y="194678"/>
                </a:moveTo>
                <a:lnTo>
                  <a:pt x="3627259" y="194678"/>
                </a:lnTo>
                <a:lnTo>
                  <a:pt x="3627259" y="0"/>
                </a:lnTo>
                <a:lnTo>
                  <a:pt x="0" y="0"/>
                </a:lnTo>
                <a:lnTo>
                  <a:pt x="0" y="19467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746691"/>
            <a:ext cx="10331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900" b="1" spc="-4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Background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365" y="937704"/>
            <a:ext cx="3627754" cy="2518410"/>
          </a:xfrm>
          <a:custGeom>
            <a:avLst/>
            <a:gdLst/>
            <a:ahLst/>
            <a:cxnLst/>
            <a:rect l="l" t="t" r="r" b="b"/>
            <a:pathLst>
              <a:path w="3627754" h="2518410">
                <a:moveTo>
                  <a:pt x="3627259" y="0"/>
                </a:moveTo>
                <a:lnTo>
                  <a:pt x="0" y="0"/>
                </a:lnTo>
                <a:lnTo>
                  <a:pt x="0" y="2518295"/>
                </a:lnTo>
                <a:lnTo>
                  <a:pt x="3627259" y="2518295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8577" y="1013579"/>
            <a:ext cx="33229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BGCOLOR is used to set the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background color.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It can</a:t>
            </a:r>
            <a:r>
              <a:rPr sz="10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be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577" y="1127449"/>
            <a:ext cx="3307715" cy="4051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set using specific color or 6-digit hexadecimal color</a:t>
            </a:r>
            <a:r>
              <a:rPr sz="10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code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33985" indent="-121920">
              <a:lnSpc>
                <a:spcPct val="100000"/>
              </a:lnSpc>
              <a:spcBef>
                <a:spcPts val="2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BACKGROUND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used to set the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background</a:t>
            </a:r>
            <a:r>
              <a:rPr sz="1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image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997" y="1848697"/>
            <a:ext cx="3669237" cy="1579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88003" y="670013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Meta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 </a:t>
            </a:r>
            <a:r>
              <a:rPr sz="500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Tag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003" y="772210"/>
            <a:ext cx="720090" cy="268414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marR="240665">
              <a:lnSpc>
                <a:spcPts val="1070"/>
              </a:lnSpc>
            </a:pPr>
            <a:r>
              <a:rPr sz="5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Text</a:t>
            </a:r>
            <a:r>
              <a:rPr sz="500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Formatting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Lists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37465">
              <a:lnSpc>
                <a:spcPct val="100000"/>
              </a:lnSpc>
              <a:spcBef>
                <a:spcPts val="345"/>
              </a:spcBef>
            </a:pP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Tables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37465">
              <a:lnSpc>
                <a:spcPct val="100000"/>
              </a:lnSpc>
              <a:spcBef>
                <a:spcPts val="470"/>
              </a:spcBef>
            </a:pP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Frames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5626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Meta</a:t>
            </a:r>
            <a:r>
              <a:rPr spc="-65" dirty="0"/>
              <a:t> </a:t>
            </a:r>
            <a:r>
              <a:rPr spc="-35" dirty="0"/>
              <a:t>Tag</a:t>
            </a:r>
            <a:endParaRPr spc="-35" dirty="0"/>
          </a:p>
        </p:txBody>
      </p:sp>
      <p:grpSp>
        <p:nvGrpSpPr>
          <p:cNvPr id="6" name="object 6"/>
          <p:cNvGrpSpPr/>
          <p:nvPr/>
        </p:nvGrpSpPr>
        <p:grpSpPr>
          <a:xfrm>
            <a:off x="130365" y="278307"/>
            <a:ext cx="3627754" cy="3126105"/>
            <a:chOff x="130365" y="278307"/>
            <a:chExt cx="3627754" cy="3126105"/>
          </a:xfrm>
        </p:grpSpPr>
        <p:sp>
          <p:nvSpPr>
            <p:cNvPr id="7" name="object 7"/>
            <p:cNvSpPr/>
            <p:nvPr/>
          </p:nvSpPr>
          <p:spPr>
            <a:xfrm>
              <a:off x="130365" y="278307"/>
              <a:ext cx="3627754" cy="194945"/>
            </a:xfrm>
            <a:custGeom>
              <a:avLst/>
              <a:gdLst/>
              <a:ahLst/>
              <a:cxnLst/>
              <a:rect l="l" t="t" r="r" b="b"/>
              <a:pathLst>
                <a:path w="3627754" h="194945">
                  <a:moveTo>
                    <a:pt x="0" y="194690"/>
                  </a:moveTo>
                  <a:lnTo>
                    <a:pt x="3627259" y="194690"/>
                  </a:lnTo>
                  <a:lnTo>
                    <a:pt x="3627259" y="0"/>
                  </a:lnTo>
                  <a:lnTo>
                    <a:pt x="0" y="0"/>
                  </a:lnTo>
                  <a:lnTo>
                    <a:pt x="0" y="19469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365" y="472998"/>
              <a:ext cx="3627754" cy="2931795"/>
            </a:xfrm>
            <a:custGeom>
              <a:avLst/>
              <a:gdLst/>
              <a:ahLst/>
              <a:cxnLst/>
              <a:rect l="l" t="t" r="r" b="b"/>
              <a:pathLst>
                <a:path w="3627754" h="2931795">
                  <a:moveTo>
                    <a:pt x="3627259" y="0"/>
                  </a:moveTo>
                  <a:lnTo>
                    <a:pt x="0" y="0"/>
                  </a:lnTo>
                  <a:lnTo>
                    <a:pt x="0" y="2931388"/>
                  </a:lnTo>
                  <a:lnTo>
                    <a:pt x="3627259" y="2931388"/>
                  </a:lnTo>
                  <a:lnTo>
                    <a:pt x="362725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67297" y="281985"/>
            <a:ext cx="3385185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Meta</a:t>
            </a:r>
            <a:r>
              <a:rPr sz="900" b="1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3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Tag</a:t>
            </a:r>
            <a:endParaRPr sz="9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Arial" panose="020B0604020202020204"/>
              <a:cs typeface="Arial" panose="020B0604020202020204"/>
            </a:endParaRPr>
          </a:p>
          <a:p>
            <a:pPr marL="265430" indent="-122555">
              <a:lnSpc>
                <a:spcPct val="100000"/>
              </a:lnSpc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266065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It provides metadata about the document. Metadata</a:t>
            </a:r>
            <a:r>
              <a:rPr sz="10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will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357" y="700702"/>
            <a:ext cx="16440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not be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displayed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on the</a:t>
            </a:r>
            <a:r>
              <a:rPr sz="1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page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577" y="890490"/>
            <a:ext cx="3193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These are used to specify page description,</a:t>
            </a:r>
            <a:r>
              <a:rPr sz="10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keywords,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577" y="1004360"/>
            <a:ext cx="2433320" cy="4051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author of the document, last modified</a:t>
            </a:r>
            <a:r>
              <a:rPr sz="10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etc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33985" indent="-121920">
              <a:lnSpc>
                <a:spcPct val="100000"/>
              </a:lnSpc>
              <a:spcBef>
                <a:spcPts val="2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It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always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go inside the &lt;HEAD&gt;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tag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2221" y="1601924"/>
            <a:ext cx="2783583" cy="16263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907504"/>
            <a:ext cx="720090" cy="2548890"/>
          </a:xfrm>
          <a:custGeom>
            <a:avLst/>
            <a:gdLst/>
            <a:ahLst/>
            <a:cxnLst/>
            <a:rect l="l" t="t" r="r" b="b"/>
            <a:pathLst>
              <a:path w="720089" h="2548890">
                <a:moveTo>
                  <a:pt x="0" y="2548496"/>
                </a:moveTo>
                <a:lnTo>
                  <a:pt x="720001" y="2548496"/>
                </a:lnTo>
                <a:lnTo>
                  <a:pt x="720001" y="0"/>
                </a:lnTo>
                <a:lnTo>
                  <a:pt x="0" y="0"/>
                </a:lnTo>
                <a:lnTo>
                  <a:pt x="0" y="25484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88003" y="0"/>
            <a:ext cx="720090" cy="805815"/>
          </a:xfrm>
          <a:custGeom>
            <a:avLst/>
            <a:gdLst/>
            <a:ahLst/>
            <a:cxnLst/>
            <a:rect l="l" t="t" r="r" b="b"/>
            <a:pathLst>
              <a:path w="720089" h="805815">
                <a:moveTo>
                  <a:pt x="0" y="805306"/>
                </a:moveTo>
                <a:lnTo>
                  <a:pt x="720001" y="805306"/>
                </a:lnTo>
                <a:lnTo>
                  <a:pt x="720001" y="0"/>
                </a:lnTo>
                <a:lnTo>
                  <a:pt x="0" y="0"/>
                </a:lnTo>
                <a:lnTo>
                  <a:pt x="0" y="80530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13263" y="534678"/>
            <a:ext cx="285115" cy="236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HTML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Meta</a:t>
            </a:r>
            <a:r>
              <a:rPr sz="500" spc="-5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500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Tag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8003" y="805307"/>
            <a:ext cx="720090" cy="102235"/>
          </a:xfrm>
          <a:custGeom>
            <a:avLst/>
            <a:gdLst/>
            <a:ahLst/>
            <a:cxnLst/>
            <a:rect l="l" t="t" r="r" b="b"/>
            <a:pathLst>
              <a:path w="720089" h="102234">
                <a:moveTo>
                  <a:pt x="720001" y="0"/>
                </a:moveTo>
                <a:lnTo>
                  <a:pt x="0" y="0"/>
                </a:lnTo>
                <a:lnTo>
                  <a:pt x="0" y="102196"/>
                </a:lnTo>
                <a:lnTo>
                  <a:pt x="720001" y="102196"/>
                </a:lnTo>
                <a:lnTo>
                  <a:pt x="720001" y="0"/>
                </a:lnTo>
                <a:close/>
              </a:path>
            </a:pathLst>
          </a:custGeom>
          <a:solidFill>
            <a:srgbClr val="6A6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13263" y="805252"/>
            <a:ext cx="45910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Text</a:t>
            </a:r>
            <a:r>
              <a:rPr sz="500" spc="-4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Formatting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940545"/>
            <a:ext cx="236854" cy="372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Lists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78000"/>
              </a:lnSpc>
            </a:pP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Tables 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r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9721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Text</a:t>
            </a:r>
            <a:r>
              <a:rPr spc="-45" dirty="0"/>
              <a:t> </a:t>
            </a:r>
            <a:r>
              <a:rPr spc="-5" dirty="0"/>
              <a:t>Formatting</a:t>
            </a:r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130365" y="278307"/>
            <a:ext cx="3627754" cy="197485"/>
          </a:xfrm>
          <a:custGeom>
            <a:avLst/>
            <a:gdLst/>
            <a:ahLst/>
            <a:cxnLst/>
            <a:rect l="l" t="t" r="r" b="b"/>
            <a:pathLst>
              <a:path w="3627754" h="197484">
                <a:moveTo>
                  <a:pt x="0" y="197142"/>
                </a:moveTo>
                <a:lnTo>
                  <a:pt x="3627259" y="197142"/>
                </a:lnTo>
                <a:lnTo>
                  <a:pt x="3627259" y="0"/>
                </a:lnTo>
                <a:lnTo>
                  <a:pt x="0" y="0"/>
                </a:lnTo>
                <a:lnTo>
                  <a:pt x="0" y="19714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284424"/>
            <a:ext cx="87756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Text</a:t>
            </a:r>
            <a:r>
              <a:rPr sz="900" b="1" spc="-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Formatting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365" y="475450"/>
            <a:ext cx="3627754" cy="2980690"/>
          </a:xfrm>
          <a:custGeom>
            <a:avLst/>
            <a:gdLst/>
            <a:ahLst/>
            <a:cxnLst/>
            <a:rect l="l" t="t" r="r" b="b"/>
            <a:pathLst>
              <a:path w="3627754" h="2980690">
                <a:moveTo>
                  <a:pt x="3627259" y="0"/>
                </a:moveTo>
                <a:lnTo>
                  <a:pt x="0" y="0"/>
                </a:lnTo>
                <a:lnTo>
                  <a:pt x="0" y="2980550"/>
                </a:lnTo>
                <a:lnTo>
                  <a:pt x="3627259" y="2980550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8577" y="551312"/>
            <a:ext cx="1343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Bold, Italic,</a:t>
            </a:r>
            <a:r>
              <a:rPr sz="1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Underline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577" y="741100"/>
            <a:ext cx="333882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When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you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use nested tags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you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must be sure that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they</a:t>
            </a:r>
            <a:r>
              <a:rPr sz="10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do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577" y="854970"/>
            <a:ext cx="3070225" cy="4051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not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overlap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each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other. They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must be nested</a:t>
            </a:r>
            <a:r>
              <a:rPr sz="10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exactly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33985" indent="-121920">
              <a:lnSpc>
                <a:spcPct val="100000"/>
              </a:lnSpc>
              <a:spcBef>
                <a:spcPts val="2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superscript: &lt;sup&gt; and subscript:</a:t>
            </a:r>
            <a:r>
              <a:rPr sz="100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&lt;sub&gt;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8527" y="1450981"/>
            <a:ext cx="2150999" cy="19777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907504"/>
            <a:ext cx="720090" cy="2548890"/>
          </a:xfrm>
          <a:custGeom>
            <a:avLst/>
            <a:gdLst/>
            <a:ahLst/>
            <a:cxnLst/>
            <a:rect l="l" t="t" r="r" b="b"/>
            <a:pathLst>
              <a:path w="720089" h="2548890">
                <a:moveTo>
                  <a:pt x="0" y="2548496"/>
                </a:moveTo>
                <a:lnTo>
                  <a:pt x="720001" y="2548496"/>
                </a:lnTo>
                <a:lnTo>
                  <a:pt x="720001" y="0"/>
                </a:lnTo>
                <a:lnTo>
                  <a:pt x="0" y="0"/>
                </a:lnTo>
                <a:lnTo>
                  <a:pt x="0" y="25484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88003" y="0"/>
            <a:ext cx="720090" cy="805815"/>
          </a:xfrm>
          <a:custGeom>
            <a:avLst/>
            <a:gdLst/>
            <a:ahLst/>
            <a:cxnLst/>
            <a:rect l="l" t="t" r="r" b="b"/>
            <a:pathLst>
              <a:path w="720089" h="805815">
                <a:moveTo>
                  <a:pt x="0" y="805306"/>
                </a:moveTo>
                <a:lnTo>
                  <a:pt x="720001" y="805306"/>
                </a:lnTo>
                <a:lnTo>
                  <a:pt x="720001" y="0"/>
                </a:lnTo>
                <a:lnTo>
                  <a:pt x="0" y="0"/>
                </a:lnTo>
                <a:lnTo>
                  <a:pt x="0" y="80530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8003" y="805307"/>
            <a:ext cx="720090" cy="102235"/>
          </a:xfrm>
          <a:custGeom>
            <a:avLst/>
            <a:gdLst/>
            <a:ahLst/>
            <a:cxnLst/>
            <a:rect l="l" t="t" r="r" b="b"/>
            <a:pathLst>
              <a:path w="720089" h="102234">
                <a:moveTo>
                  <a:pt x="720001" y="0"/>
                </a:moveTo>
                <a:lnTo>
                  <a:pt x="0" y="0"/>
                </a:lnTo>
                <a:lnTo>
                  <a:pt x="0" y="102196"/>
                </a:lnTo>
                <a:lnTo>
                  <a:pt x="720001" y="102196"/>
                </a:lnTo>
                <a:lnTo>
                  <a:pt x="720001" y="0"/>
                </a:lnTo>
                <a:close/>
              </a:path>
            </a:pathLst>
          </a:custGeom>
          <a:solidFill>
            <a:srgbClr val="6A6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13263" y="534678"/>
            <a:ext cx="459105" cy="77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HTML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Meta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500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Tag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78000"/>
              </a:lnSpc>
            </a:pPr>
            <a:r>
              <a:rPr sz="5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Text</a:t>
            </a:r>
            <a:r>
              <a:rPr sz="500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Formatting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Lists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 marR="226695">
              <a:lnSpc>
                <a:spcPct val="178000"/>
              </a:lnSpc>
            </a:pP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Tables 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r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077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Text</a:t>
            </a:r>
            <a:r>
              <a:rPr spc="-35" dirty="0"/>
              <a:t> </a:t>
            </a:r>
            <a:r>
              <a:rPr spc="-5" dirty="0"/>
              <a:t>Formatting...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130365" y="278307"/>
            <a:ext cx="3627754" cy="197485"/>
          </a:xfrm>
          <a:custGeom>
            <a:avLst/>
            <a:gdLst/>
            <a:ahLst/>
            <a:cxnLst/>
            <a:rect l="l" t="t" r="r" b="b"/>
            <a:pathLst>
              <a:path w="3627754" h="197484">
                <a:moveTo>
                  <a:pt x="0" y="197142"/>
                </a:moveTo>
                <a:lnTo>
                  <a:pt x="3627259" y="197142"/>
                </a:lnTo>
                <a:lnTo>
                  <a:pt x="3627259" y="0"/>
                </a:lnTo>
                <a:lnTo>
                  <a:pt x="0" y="0"/>
                </a:lnTo>
                <a:lnTo>
                  <a:pt x="0" y="19714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284424"/>
            <a:ext cx="87756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Text</a:t>
            </a:r>
            <a:r>
              <a:rPr sz="900" b="1" spc="-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Formatting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0365" y="475450"/>
            <a:ext cx="3627754" cy="2980690"/>
            <a:chOff x="130365" y="475450"/>
            <a:chExt cx="3627754" cy="2980690"/>
          </a:xfrm>
        </p:grpSpPr>
        <p:sp>
          <p:nvSpPr>
            <p:cNvPr id="11" name="object 11"/>
            <p:cNvSpPr/>
            <p:nvPr/>
          </p:nvSpPr>
          <p:spPr>
            <a:xfrm>
              <a:off x="130365" y="475450"/>
              <a:ext cx="3627754" cy="2980690"/>
            </a:xfrm>
            <a:custGeom>
              <a:avLst/>
              <a:gdLst/>
              <a:ahLst/>
              <a:cxnLst/>
              <a:rect l="l" t="t" r="r" b="b"/>
              <a:pathLst>
                <a:path w="3627754" h="2980690">
                  <a:moveTo>
                    <a:pt x="3627259" y="0"/>
                  </a:moveTo>
                  <a:lnTo>
                    <a:pt x="0" y="0"/>
                  </a:lnTo>
                  <a:lnTo>
                    <a:pt x="0" y="2980550"/>
                  </a:lnTo>
                  <a:lnTo>
                    <a:pt x="3627259" y="2980550"/>
                  </a:lnTo>
                  <a:lnTo>
                    <a:pt x="362725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2221" y="614581"/>
              <a:ext cx="2783545" cy="27989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907504"/>
            <a:ext cx="720090" cy="2548890"/>
          </a:xfrm>
          <a:custGeom>
            <a:avLst/>
            <a:gdLst/>
            <a:ahLst/>
            <a:cxnLst/>
            <a:rect l="l" t="t" r="r" b="b"/>
            <a:pathLst>
              <a:path w="720089" h="2548890">
                <a:moveTo>
                  <a:pt x="0" y="2548496"/>
                </a:moveTo>
                <a:lnTo>
                  <a:pt x="720001" y="2548496"/>
                </a:lnTo>
                <a:lnTo>
                  <a:pt x="720001" y="0"/>
                </a:lnTo>
                <a:lnTo>
                  <a:pt x="0" y="0"/>
                </a:lnTo>
                <a:lnTo>
                  <a:pt x="0" y="25484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88003" y="805307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Text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Formatting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5963" y="940545"/>
            <a:ext cx="224154" cy="372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Lists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R="5080">
              <a:lnSpc>
                <a:spcPct val="178000"/>
              </a:lnSpc>
            </a:pP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Tables 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F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r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077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Text</a:t>
            </a:r>
            <a:r>
              <a:rPr spc="-35" dirty="0"/>
              <a:t> </a:t>
            </a:r>
            <a:r>
              <a:rPr spc="-5" dirty="0"/>
              <a:t>Formatting...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30365" y="278307"/>
            <a:ext cx="3627754" cy="197485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Heading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365" y="475450"/>
            <a:ext cx="3627754" cy="38163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39751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There are 6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levels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of headings h1 through h6. h1 has the  largest and h6 has the smallest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font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size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365" y="945464"/>
            <a:ext cx="3627754" cy="194945"/>
          </a:xfrm>
          <a:custGeom>
            <a:avLst/>
            <a:gdLst/>
            <a:ahLst/>
            <a:cxnLst/>
            <a:rect l="l" t="t" r="r" b="b"/>
            <a:pathLst>
              <a:path w="3627754" h="194944">
                <a:moveTo>
                  <a:pt x="0" y="194678"/>
                </a:moveTo>
                <a:lnTo>
                  <a:pt x="3627259" y="194678"/>
                </a:lnTo>
                <a:lnTo>
                  <a:pt x="3627259" y="0"/>
                </a:lnTo>
                <a:lnTo>
                  <a:pt x="0" y="0"/>
                </a:lnTo>
                <a:lnTo>
                  <a:pt x="0" y="19467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949129"/>
            <a:ext cx="5842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Paragraph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0365" y="1140142"/>
            <a:ext cx="3627754" cy="2316480"/>
          </a:xfrm>
          <a:custGeom>
            <a:avLst/>
            <a:gdLst/>
            <a:ahLst/>
            <a:cxnLst/>
            <a:rect l="l" t="t" r="r" b="b"/>
            <a:pathLst>
              <a:path w="3627754" h="2316479">
                <a:moveTo>
                  <a:pt x="3627259" y="0"/>
                </a:moveTo>
                <a:lnTo>
                  <a:pt x="0" y="0"/>
                </a:lnTo>
                <a:lnTo>
                  <a:pt x="0" y="2315857"/>
                </a:lnTo>
                <a:lnTo>
                  <a:pt x="3627259" y="2315857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1152758"/>
            <a:ext cx="186626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Paragraph: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&lt;P&gt;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200"/>
              </a:lnSpc>
            </a:pPr>
            <a:r>
              <a:rPr sz="1000" b="1" spc="-5" dirty="0">
                <a:latin typeface="Arial" panose="020B0604020202020204"/>
                <a:cs typeface="Arial" panose="020B0604020202020204"/>
              </a:rPr>
              <a:t>&amp;nbsp;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used to </a:t>
            </a:r>
            <a:r>
              <a:rPr sz="1000" dirty="0">
                <a:latin typeface="Arial" panose="020B0604020202020204"/>
                <a:cs typeface="Arial" panose="020B0604020202020204"/>
              </a:rPr>
              <a:t>insert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space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5268" y="1609602"/>
            <a:ext cx="2277371" cy="1803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1042797"/>
            <a:ext cx="720090" cy="2413635"/>
          </a:xfrm>
          <a:custGeom>
            <a:avLst/>
            <a:gdLst/>
            <a:ahLst/>
            <a:cxnLst/>
            <a:rect l="l" t="t" r="r" b="b"/>
            <a:pathLst>
              <a:path w="720089" h="2413635">
                <a:moveTo>
                  <a:pt x="0" y="2413203"/>
                </a:moveTo>
                <a:lnTo>
                  <a:pt x="720001" y="2413203"/>
                </a:lnTo>
                <a:lnTo>
                  <a:pt x="720001" y="0"/>
                </a:lnTo>
                <a:lnTo>
                  <a:pt x="0" y="0"/>
                </a:lnTo>
                <a:lnTo>
                  <a:pt x="0" y="241320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88003" y="0"/>
            <a:ext cx="720090" cy="941069"/>
          </a:xfrm>
          <a:custGeom>
            <a:avLst/>
            <a:gdLst/>
            <a:ahLst/>
            <a:cxnLst/>
            <a:rect l="l" t="t" r="r" b="b"/>
            <a:pathLst>
              <a:path w="720089" h="941069">
                <a:moveTo>
                  <a:pt x="0" y="940600"/>
                </a:moveTo>
                <a:lnTo>
                  <a:pt x="720001" y="940600"/>
                </a:lnTo>
                <a:lnTo>
                  <a:pt x="720001" y="0"/>
                </a:lnTo>
                <a:lnTo>
                  <a:pt x="0" y="0"/>
                </a:lnTo>
                <a:lnTo>
                  <a:pt x="0" y="94060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13263" y="534678"/>
            <a:ext cx="459105" cy="372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HTML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Meta</a:t>
            </a: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500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Tag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Text</a:t>
            </a:r>
            <a:r>
              <a:rPr sz="500" spc="-4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Formatting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8003" y="940600"/>
            <a:ext cx="720090" cy="102235"/>
          </a:xfrm>
          <a:custGeom>
            <a:avLst/>
            <a:gdLst/>
            <a:ahLst/>
            <a:cxnLst/>
            <a:rect l="l" t="t" r="r" b="b"/>
            <a:pathLst>
              <a:path w="720089" h="102234">
                <a:moveTo>
                  <a:pt x="720001" y="0"/>
                </a:moveTo>
                <a:lnTo>
                  <a:pt x="0" y="0"/>
                </a:lnTo>
                <a:lnTo>
                  <a:pt x="0" y="102196"/>
                </a:lnTo>
                <a:lnTo>
                  <a:pt x="720001" y="102196"/>
                </a:lnTo>
                <a:lnTo>
                  <a:pt x="720001" y="0"/>
                </a:lnTo>
                <a:close/>
              </a:path>
            </a:pathLst>
          </a:custGeom>
          <a:solidFill>
            <a:srgbClr val="6A6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13263" y="940545"/>
            <a:ext cx="1555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Lists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075825"/>
            <a:ext cx="236854" cy="236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Tables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</a:t>
            </a:r>
            <a:r>
              <a:rPr sz="5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r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ames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321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Lists</a:t>
            </a:r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130365" y="278307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4">
                <a:moveTo>
                  <a:pt x="0" y="173227"/>
                </a:moveTo>
                <a:lnTo>
                  <a:pt x="3627259" y="173227"/>
                </a:lnTo>
                <a:lnTo>
                  <a:pt x="3627259" y="0"/>
                </a:lnTo>
                <a:lnTo>
                  <a:pt x="0" y="0"/>
                </a:lnTo>
                <a:lnTo>
                  <a:pt x="0" y="17322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284424"/>
            <a:ext cx="2914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Lists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365" y="451535"/>
            <a:ext cx="3627754" cy="3004820"/>
          </a:xfrm>
          <a:custGeom>
            <a:avLst/>
            <a:gdLst/>
            <a:ahLst/>
            <a:cxnLst/>
            <a:rect l="l" t="t" r="r" b="b"/>
            <a:pathLst>
              <a:path w="3627754" h="3004820">
                <a:moveTo>
                  <a:pt x="3627259" y="0"/>
                </a:moveTo>
                <a:lnTo>
                  <a:pt x="0" y="0"/>
                </a:lnTo>
                <a:lnTo>
                  <a:pt x="0" y="3004464"/>
                </a:lnTo>
                <a:lnTo>
                  <a:pt x="3627259" y="3004464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464139"/>
            <a:ext cx="235394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List is a collection of one or more items  </a:t>
            </a:r>
            <a:r>
              <a:rPr sz="1000" b="1" spc="-5" dirty="0">
                <a:latin typeface="Arial" panose="020B0604020202020204"/>
                <a:cs typeface="Arial" panose="020B0604020202020204"/>
              </a:rPr>
              <a:t>Unordered List: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type: disc, circle,</a:t>
            </a:r>
            <a:r>
              <a:rPr sz="1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square  </a:t>
            </a:r>
            <a:r>
              <a:rPr sz="1000" b="1" spc="-5" dirty="0">
                <a:latin typeface="Arial" panose="020B0604020202020204"/>
                <a:cs typeface="Arial" panose="020B0604020202020204"/>
              </a:rPr>
              <a:t>Ordered List: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type: 1, A, a, i,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85"/>
              </a:lnSpc>
            </a:pPr>
            <a:r>
              <a:rPr sz="1000" dirty="0">
                <a:latin typeface="Arial" panose="020B0604020202020204"/>
                <a:cs typeface="Arial" panose="020B0604020202020204"/>
              </a:rPr>
              <a:t>start: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4,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C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5480" y="1216748"/>
            <a:ext cx="2657058" cy="21828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1.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3807</Words>
  <Application>WPS Presentation</Application>
  <PresentationFormat>On-screen Show (4:3)</PresentationFormat>
  <Paragraphs>300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Introduction to HTML</vt:lpstr>
      <vt:lpstr>HTML</vt:lpstr>
      <vt:lpstr>HTML...</vt:lpstr>
      <vt:lpstr>HTML...</vt:lpstr>
      <vt:lpstr>Meta Tag</vt:lpstr>
      <vt:lpstr>Text Formatting</vt:lpstr>
      <vt:lpstr>Text Formatting...</vt:lpstr>
      <vt:lpstr>Text Formatting...</vt:lpstr>
      <vt:lpstr>Lists</vt:lpstr>
      <vt:lpstr>Lists...</vt:lpstr>
      <vt:lpstr>Tables</vt:lpstr>
      <vt:lpstr>Tables...</vt:lpstr>
      <vt:lpstr>Tables...</vt:lpstr>
      <vt:lpstr>Tables...</vt:lpstr>
      <vt:lpstr>Tables...</vt:lpstr>
      <vt:lpstr>Frames</vt:lpstr>
      <vt:lpstr>Frames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1Introduction to HTML</dc:title>
  <dc:creator>Chittaranjan Pradhan</dc:creator>
  <cp:lastModifiedBy>KIIT</cp:lastModifiedBy>
  <cp:revision>2</cp:revision>
  <dcterms:created xsi:type="dcterms:W3CDTF">2023-01-11T20:47:00Z</dcterms:created>
  <dcterms:modified xsi:type="dcterms:W3CDTF">2023-01-17T19:15:43Z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2017-10-27T11:00:00Z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2023-01-11T11:00:00Z</vt:filetime>
  </property>
  <property fmtid="{D5CDD505-2E9C-101B-9397-08002B2CF9AE}" pid="5" name="ICV">
    <vt:lpwstr>B9A105CA7E99440E9DBA7C4FF1330BBF</vt:lpwstr>
  </property>
  <property fmtid="{D5CDD505-2E9C-101B-9397-08002B2CF9AE}" pid="6" name="KSOProductBuildVer">
    <vt:lpwstr>1033-11.2.0.11219</vt:lpwstr>
  </property>
</Properties>
</file>