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c56a2e13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c56a2e13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c56a2e13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c56a2e13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c56a2e1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c56a2e1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c56a2e1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c56a2e1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c56a2e13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c56a2e13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c56a2e13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c56a2e13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c56a2e13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c56a2e13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c56a2e13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c56a2e13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c56a2e13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c56a2e13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c56a2e13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c56a2e13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c56a2e1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c56a2e1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c56a2e13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c56a2e13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c56a2e1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c56a2e1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c56a2e13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c56a2e13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c56a2e1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c56a2e1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c56a2e13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c56a2e13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c56a2e13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c56a2e13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c56a2e13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c56a2e13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c56a2e13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c56a2e13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c56a2e13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c56a2e13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c56a2e13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c56a2e13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c56a2e1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c56a2e1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c56a2e13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c56a2e13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c56a2e13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c56a2e13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7c56a2e1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7c56a2e1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d0fd78ed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d0fd78e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d0fd78e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d0fd78e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d14a4f6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d14a4f6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c56a2e1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c56a2e1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c56a2e13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c56a2e13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c56a2e1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c56a2e1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c56a2e13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c56a2e13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c56a2e1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c56a2e1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c56a2e13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c56a2e13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screenrec.com/share/CfsxEzLZV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screenrec.com/share/xp5oKXHig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drive.google.com/file/d/1whDHHTsYGC5kSvVZKp-H4nkb5HVkhw5t/view" TargetMode="Externa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github.com/ultralytics/yolov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app.roboflow.com/door-open/findforway/upload"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colab.research.google.com/github/roboflow-ai/yolov5-custom-training-tutorial/blob/main/yolov5-custom-training.ipynb"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1" algn="r">
              <a:spcBef>
                <a:spcPts val="0"/>
              </a:spcBef>
              <a:spcAft>
                <a:spcPts val="0"/>
              </a:spcAft>
              <a:buNone/>
            </a:pPr>
            <a:r>
              <a:rPr lang="ar"/>
              <a:t>רובוט נחייה לעיוורים </a:t>
            </a:r>
            <a:endParaRPr/>
          </a:p>
        </p:txBody>
      </p:sp>
      <p:sp>
        <p:nvSpPr>
          <p:cNvPr id="86" name="Google Shape;86;p13"/>
          <p:cNvSpPr txBox="1"/>
          <p:nvPr>
            <p:ph idx="1" type="subTitle"/>
          </p:nvPr>
        </p:nvSpPr>
        <p:spPr>
          <a:xfrm>
            <a:off x="598100" y="2614025"/>
            <a:ext cx="8287800" cy="8388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t/>
            </a:r>
            <a:endParaRPr/>
          </a:p>
          <a:p>
            <a:pPr indent="0" lvl="0" marL="0" rtl="1" algn="r">
              <a:spcBef>
                <a:spcPts val="0"/>
              </a:spcBef>
              <a:spcAft>
                <a:spcPts val="0"/>
              </a:spcAft>
              <a:buNone/>
            </a:pPr>
            <a:r>
              <a:rPr lang="ar"/>
              <a:t>נעשה על ידי נאיף טאהא בקורס 'לימודת נתונים במערכות זמן אמת' בהנחיית פרופ' דן פלדמן, אוניברסיטת חיפה.</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128700" y="0"/>
            <a:ext cx="91440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איך נעשה האמון</a:t>
            </a:r>
            <a:endParaRPr/>
          </a:p>
          <a:p>
            <a:pPr indent="0" lvl="0" marL="0" rtl="1" algn="r">
              <a:spcBef>
                <a:spcPts val="0"/>
              </a:spcBef>
              <a:spcAft>
                <a:spcPts val="0"/>
              </a:spcAft>
              <a:buNone/>
            </a:pPr>
            <a:r>
              <a:rPr lang="ar"/>
              <a:t>חברת ultralytics בדף שלהם בgoogle colab בשיתוף פעולה עם roboflow מאפשרת להעביר הדאטה עם הדגימות לאימון ,אפשרות נוספת היא לעלות הדאטה לדף הזה ישירות ולעשות שלב סימון הדגימות בלי להעזר בroboflow .יש גם עוד אפרות להשתמש באתר של ultralytics.</a:t>
            </a:r>
            <a:endParaRPr/>
          </a:p>
          <a:p>
            <a:pPr indent="0" lvl="0" marL="0" rtl="1" algn="r">
              <a:spcBef>
                <a:spcPts val="0"/>
              </a:spcBef>
              <a:spcAft>
                <a:spcPts val="0"/>
              </a:spcAft>
              <a:buNone/>
            </a:pPr>
            <a:r>
              <a:rPr lang="ar"/>
              <a:t>מה שחשוב לנו בשלב הזה הוא epochs זו כמות הפעמים של העבירה על הדאטה בכל שלב באימון .זה חשוב לנו כי צריך לבחור כמות מתאימה כך שלא יהייה לנו אימון מיותר שידרום למודל לזהות רק הדגימות שהוא מאמן ,ולא רוצים שהמודל לא יזהה דגימות חדשים ,מהנסיון שלי epochs צריך להיות בין 100 ל 150 וזה תלוי בגודל הדטה. שאר הדברים באימון לא </a:t>
            </a:r>
            <a:r>
              <a:rPr lang="ar"/>
              <a:t>מעניינות</a:t>
            </a:r>
            <a:r>
              <a:rPr lang="ar"/>
              <a:t> אותנו בפרויקט זה </a:t>
            </a:r>
            <a:r>
              <a:rPr lang="ar"/>
              <a:t>ניתן</a:t>
            </a:r>
            <a:r>
              <a:rPr lang="ar"/>
              <a:t> להשאיר אותם בערכי הדיפלט.</a:t>
            </a:r>
            <a:endParaRPr/>
          </a:p>
          <a:p>
            <a:pPr indent="0" lvl="0" marL="0" rtl="1" algn="r">
              <a:spcBef>
                <a:spcPts val="0"/>
              </a:spcBef>
              <a:spcAft>
                <a:spcPts val="0"/>
              </a:spcAft>
              <a:buNone/>
            </a:pPr>
            <a:r>
              <a:t/>
            </a:r>
            <a:endParaRPr/>
          </a:p>
        </p:txBody>
      </p:sp>
      <p:pic>
        <p:nvPicPr>
          <p:cNvPr id="136" name="Google Shape;136;p22"/>
          <p:cNvPicPr preferRelativeResize="0"/>
          <p:nvPr/>
        </p:nvPicPr>
        <p:blipFill>
          <a:blip r:embed="rId3">
            <a:alphaModFix/>
          </a:blip>
          <a:stretch>
            <a:fillRect/>
          </a:stretch>
        </p:blipFill>
        <p:spPr>
          <a:xfrm>
            <a:off x="152400" y="2618625"/>
            <a:ext cx="8839204" cy="25248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האימון לוקח הרבה זמן וזה תלוי בגודל הדטה.</a:t>
            </a:r>
            <a:endParaRPr/>
          </a:p>
        </p:txBody>
      </p:sp>
      <p:pic>
        <p:nvPicPr>
          <p:cNvPr id="142" name="Google Shape;142;p23"/>
          <p:cNvPicPr preferRelativeResize="0"/>
          <p:nvPr/>
        </p:nvPicPr>
        <p:blipFill>
          <a:blip r:embed="rId3">
            <a:alphaModFix/>
          </a:blip>
          <a:stretch>
            <a:fillRect/>
          </a:stretch>
        </p:blipFill>
        <p:spPr>
          <a:xfrm>
            <a:off x="152400" y="552600"/>
            <a:ext cx="9073627" cy="3237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nvSpPr>
        <p:spPr>
          <a:xfrm>
            <a:off x="0" y="0"/>
            <a:ext cx="9144000" cy="615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תוצאות האימון</a:t>
            </a:r>
            <a:endParaRPr/>
          </a:p>
          <a:p>
            <a:pPr indent="0" lvl="0" marL="0" rtl="1" algn="r">
              <a:spcBef>
                <a:spcPts val="0"/>
              </a:spcBef>
              <a:spcAft>
                <a:spcPts val="0"/>
              </a:spcAft>
              <a:buNone/>
            </a:pPr>
            <a:r>
              <a:rPr lang="ar"/>
              <a:t>התמונות מציגות תוצאת האימון ומראה שאחוז הזיהוי </a:t>
            </a:r>
            <a:r>
              <a:rPr lang="ar"/>
              <a:t>לאובייקט</a:t>
            </a:r>
            <a:r>
              <a:rPr lang="ar"/>
              <a:t> עלה ,זו המטרה שלנו שהאחוז הזהוי יגיע ליותר מ 80%.</a:t>
            </a:r>
            <a:endParaRPr/>
          </a:p>
        </p:txBody>
      </p:sp>
      <p:pic>
        <p:nvPicPr>
          <p:cNvPr id="148" name="Google Shape;148;p24"/>
          <p:cNvPicPr preferRelativeResize="0"/>
          <p:nvPr/>
        </p:nvPicPr>
        <p:blipFill>
          <a:blip r:embed="rId3">
            <a:alphaModFix/>
          </a:blip>
          <a:stretch>
            <a:fillRect/>
          </a:stretch>
        </p:blipFill>
        <p:spPr>
          <a:xfrm>
            <a:off x="152400" y="768000"/>
            <a:ext cx="8991602" cy="4223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152400" y="152400"/>
            <a:ext cx="8086038" cy="483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0" y="0"/>
            <a:ext cx="91440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סיכום</a:t>
            </a:r>
            <a:endParaRPr/>
          </a:p>
          <a:p>
            <a:pPr indent="0" lvl="0" marL="0" rtl="1" algn="r">
              <a:spcBef>
                <a:spcPts val="0"/>
              </a:spcBef>
              <a:spcAft>
                <a:spcPts val="0"/>
              </a:spcAft>
              <a:buNone/>
            </a:pPr>
            <a:r>
              <a:rPr lang="ar"/>
              <a:t>נקבל בסוף קובץ משקל something.pt הקובץ הזה עובד ב offline mode .</a:t>
            </a:r>
            <a:endParaRPr/>
          </a:p>
          <a:p>
            <a:pPr indent="0" lvl="0" marL="0" rtl="1" algn="r">
              <a:spcBef>
                <a:spcPts val="0"/>
              </a:spcBef>
              <a:spcAft>
                <a:spcPts val="0"/>
              </a:spcAft>
              <a:buNone/>
            </a:pPr>
            <a:r>
              <a:rPr lang="ar"/>
              <a:t>עכשיו</a:t>
            </a:r>
            <a:r>
              <a:rPr lang="ar"/>
              <a:t> ניתן להשתמש במודל בפרויקט שלנו.</a:t>
            </a:r>
            <a:endParaRPr/>
          </a:p>
          <a:p>
            <a:pPr indent="0" lvl="0" marL="0" rtl="1" algn="r">
              <a:spcBef>
                <a:spcPts val="0"/>
              </a:spcBef>
              <a:spcAft>
                <a:spcPts val="0"/>
              </a:spcAft>
              <a:buNone/>
            </a:pPr>
            <a:r>
              <a:rPr lang="ar"/>
              <a:t>בשלב הבא נעבור להשתמש במודל בקוד .ונציג בעיה גדולה של זמו אמת בשימוש במודל חזק .</a:t>
            </a:r>
            <a:endParaRPr/>
          </a:p>
          <a:p>
            <a:pPr indent="0" lvl="0" marL="0" rtl="1" algn="r">
              <a:spcBef>
                <a:spcPts val="0"/>
              </a:spcBef>
              <a:spcAft>
                <a:spcPts val="0"/>
              </a:spcAft>
              <a:buNone/>
            </a:pPr>
            <a:r>
              <a:rPr lang="ar"/>
              <a:t>*חשוב : האימון לא תמיד בוצע מהפעם הראשונה,למשל בפרויקט זה </a:t>
            </a:r>
            <a:r>
              <a:rPr lang="ar"/>
              <a:t>ניסיתי</a:t>
            </a:r>
            <a:r>
              <a:rPr lang="ar"/>
              <a:t> הרבה פעמים עוד </a:t>
            </a:r>
            <a:r>
              <a:rPr lang="ar"/>
              <a:t>שקיבלתי</a:t>
            </a:r>
            <a:r>
              <a:rPr lang="ar"/>
              <a:t> המודל שלי.</a:t>
            </a:r>
            <a:endParaRPr/>
          </a:p>
          <a:p>
            <a:pPr indent="0" lvl="0" marL="0" rtl="1" algn="r">
              <a:spcBef>
                <a:spcPts val="0"/>
              </a:spcBef>
              <a:spcAft>
                <a:spcPts val="0"/>
              </a:spcAft>
              <a:buNone/>
            </a:pPr>
            <a:r>
              <a:rPr lang="ar"/>
              <a:t>במהלך האימון היו כמה בעיות שפתרתי למשל:</a:t>
            </a:r>
            <a:endParaRPr/>
          </a:p>
          <a:p>
            <a:pPr indent="0" lvl="0" marL="0" rtl="1" algn="r">
              <a:spcBef>
                <a:spcPts val="0"/>
              </a:spcBef>
              <a:spcAft>
                <a:spcPts val="0"/>
              </a:spcAft>
              <a:buNone/>
            </a:pPr>
            <a:r>
              <a:rPr lang="ar"/>
              <a:t>המודל הראשון הייה מזהה כל חלון כדלת.</a:t>
            </a:r>
            <a:endParaRPr/>
          </a:p>
          <a:p>
            <a:pPr indent="0" lvl="0" marL="0" rtl="1" algn="r">
              <a:spcBef>
                <a:spcPts val="0"/>
              </a:spcBef>
              <a:spcAft>
                <a:spcPts val="0"/>
              </a:spcAft>
              <a:buNone/>
            </a:pPr>
            <a:r>
              <a:rPr lang="ar"/>
              <a:t>המודל השני הייה מזהה כל הדלת ,הבעיה היא ש</a:t>
            </a:r>
            <a:r>
              <a:rPr lang="ar"/>
              <a:t>נקודת</a:t>
            </a:r>
            <a:r>
              <a:rPr lang="ar"/>
              <a:t> המרכז של הליבל לא בפתיחה של הדלת וזה עלול לגרום לבעיה </a:t>
            </a:r>
            <a:r>
              <a:rPr lang="ar"/>
              <a:t>בניווט</a:t>
            </a:r>
            <a:r>
              <a:rPr lang="ar"/>
              <a:t>.</a:t>
            </a:r>
            <a:endParaRPr/>
          </a:p>
          <a:p>
            <a:pPr indent="0" lvl="0" marL="0" rtl="1" algn="r">
              <a:spcBef>
                <a:spcPts val="0"/>
              </a:spcBef>
              <a:spcAft>
                <a:spcPts val="0"/>
              </a:spcAft>
              <a:buNone/>
            </a:pPr>
            <a:r>
              <a:rPr lang="ar"/>
              <a:t>מודל יותר מתקדם הייה לו בעיה </a:t>
            </a:r>
            <a:r>
              <a:rPr lang="ar"/>
              <a:t>בזיהוי</a:t>
            </a:r>
            <a:r>
              <a:rPr lang="ar"/>
              <a:t> דלתות שקופות כמו הדלת של המעבדה ,הפתרון הייה על ידי הוספת דלתות שקופיות לדאטה.</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ar"/>
              <a:t>השימוש במודל</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nvSpPr>
        <p:spPr>
          <a:xfrm>
            <a:off x="0" y="0"/>
            <a:ext cx="9144000" cy="2339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מבוא</a:t>
            </a:r>
            <a:endParaRPr/>
          </a:p>
          <a:p>
            <a:pPr indent="0" lvl="0" marL="0" rtl="1" algn="r">
              <a:spcBef>
                <a:spcPts val="0"/>
              </a:spcBef>
              <a:spcAft>
                <a:spcPts val="0"/>
              </a:spcAft>
              <a:buNone/>
            </a:pPr>
            <a:r>
              <a:rPr lang="ar"/>
              <a:t>כדי להשתמש במודל נשתמש בספריה של ultralytics .</a:t>
            </a:r>
            <a:endParaRPr/>
          </a:p>
          <a:p>
            <a:pPr indent="0" lvl="0" marL="0" rtl="1" algn="r">
              <a:spcBef>
                <a:spcPts val="0"/>
              </a:spcBef>
              <a:spcAft>
                <a:spcPts val="0"/>
              </a:spcAft>
              <a:buNone/>
            </a:pPr>
            <a:r>
              <a:rPr lang="ar"/>
              <a:t>התקנת הספריה : pip install ultralytics</a:t>
            </a:r>
            <a:endParaRPr/>
          </a:p>
          <a:p>
            <a:pPr indent="0" lvl="0" marL="0" rtl="0" algn="l">
              <a:spcBef>
                <a:spcPts val="0"/>
              </a:spcBef>
              <a:spcAft>
                <a:spcPts val="0"/>
              </a:spcAft>
              <a:buNone/>
            </a:pPr>
            <a:r>
              <a:rPr lang="ar"/>
              <a:t>from ultralytics import YOLO</a:t>
            </a:r>
            <a:endParaRPr/>
          </a:p>
          <a:p>
            <a:pPr indent="0" lvl="0" marL="0" rtl="0" algn="l">
              <a:spcBef>
                <a:spcPts val="0"/>
              </a:spcBef>
              <a:spcAft>
                <a:spcPts val="0"/>
              </a:spcAft>
              <a:buNone/>
            </a:pPr>
            <a:r>
              <a:rPr lang="ar"/>
              <a:t>model = YOLO("C:\\Users\\nayef\\Desktop\\x-project\\ptXpt.pt")</a:t>
            </a:r>
            <a:endParaRPr/>
          </a:p>
          <a:p>
            <a:pPr indent="0" lvl="0" marL="0" rtl="0" algn="l">
              <a:spcBef>
                <a:spcPts val="0"/>
              </a:spcBef>
              <a:spcAft>
                <a:spcPts val="0"/>
              </a:spcAft>
              <a:buNone/>
            </a:pPr>
            <a:r>
              <a:rPr lang="ar"/>
              <a:t>results = model(img, stream=True)</a:t>
            </a:r>
            <a:endParaRPr/>
          </a:p>
          <a:p>
            <a:pPr indent="0" lvl="0" marL="0" rtl="0" algn="l">
              <a:spcBef>
                <a:spcPts val="0"/>
              </a:spcBef>
              <a:spcAft>
                <a:spcPts val="0"/>
              </a:spcAft>
              <a:buNone/>
            </a:pPr>
            <a:r>
              <a:t/>
            </a:r>
            <a:endParaRPr/>
          </a:p>
          <a:p>
            <a:pPr indent="0" lvl="0" marL="0" rtl="1" algn="r">
              <a:spcBef>
                <a:spcPts val="0"/>
              </a:spcBef>
              <a:spcAft>
                <a:spcPts val="0"/>
              </a:spcAft>
              <a:buNone/>
            </a:pPr>
            <a:r>
              <a:rPr lang="ar"/>
              <a:t>כך משתמשים במודל כאשר מזהים דלת נוכל לקבל נתונים על המקום של הדלת בתמונה כמו שתי נקודות הקצה </a:t>
            </a:r>
            <a:r>
              <a:rPr lang="ar"/>
              <a:t>המקביליות</a:t>
            </a:r>
            <a:r>
              <a:rPr lang="ar"/>
              <a:t> </a:t>
            </a:r>
            <a:r>
              <a:rPr lang="ar"/>
              <a:t>בעזרת</a:t>
            </a:r>
            <a:r>
              <a:rPr lang="ar"/>
              <a:t> שתי נקודות אילו נחשב </a:t>
            </a:r>
            <a:r>
              <a:rPr lang="ar"/>
              <a:t>רוחב</a:t>
            </a:r>
            <a:r>
              <a:rPr lang="ar"/>
              <a:t> ,</a:t>
            </a:r>
            <a:r>
              <a:rPr lang="ar"/>
              <a:t>גובה</a:t>
            </a:r>
            <a:r>
              <a:rPr lang="ar"/>
              <a:t> ,נקודת מרכז הדלת…</a:t>
            </a:r>
            <a:endParaRPr/>
          </a:p>
          <a:p>
            <a:pPr indent="0" lvl="0" marL="0" rtl="1" algn="r">
              <a:spcBef>
                <a:spcPts val="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152400" y="2276400"/>
            <a:ext cx="3638038" cy="271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nvSpPr>
        <p:spPr>
          <a:xfrm>
            <a:off x="0" y="0"/>
            <a:ext cx="91440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תוצאת</a:t>
            </a:r>
            <a:r>
              <a:rPr lang="ar"/>
              <a:t> המודל </a:t>
            </a:r>
            <a:endParaRPr/>
          </a:p>
          <a:p>
            <a:pPr indent="0" lvl="0" marL="0" rtl="1" algn="r">
              <a:spcBef>
                <a:spcPts val="0"/>
              </a:spcBef>
              <a:spcAft>
                <a:spcPts val="0"/>
              </a:spcAft>
              <a:buNone/>
            </a:pPr>
            <a:r>
              <a:rPr lang="ar"/>
              <a:t>המודל מזהה דלת פתוחה באחוז גבוה,אבל יש בעיה לקבל </a:t>
            </a:r>
            <a:r>
              <a:rPr lang="ar"/>
              <a:t>נתונים</a:t>
            </a:r>
            <a:r>
              <a:rPr lang="ar"/>
              <a:t> בזמן אמת מכוון שהמודל חזק ומזהה אופיקאים קטנים הוא צריך לעבוד במצב כוח גבוה.בשלב הבא נתקן הבעיה הזו .</a:t>
            </a:r>
            <a:endParaRPr/>
          </a:p>
          <a:p>
            <a:pPr indent="0" lvl="0" marL="0" rtl="1" algn="r">
              <a:spcBef>
                <a:spcPts val="0"/>
              </a:spcBef>
              <a:spcAft>
                <a:spcPts val="0"/>
              </a:spcAft>
              <a:buNone/>
            </a:pPr>
            <a:r>
              <a:rPr lang="ar"/>
              <a:t>בסרטון הזה נראה הפעלת המודל על המעבד .</a:t>
            </a:r>
            <a:endParaRPr/>
          </a:p>
          <a:p>
            <a:pPr indent="0" lvl="0" marL="0" rtl="1" algn="r">
              <a:spcBef>
                <a:spcPts val="0"/>
              </a:spcBef>
              <a:spcAft>
                <a:spcPts val="0"/>
              </a:spcAft>
              <a:buNone/>
            </a:pPr>
            <a:r>
              <a:rPr lang="ar"/>
              <a:t>*הערה :המעבד הוא intel i9 13 </a:t>
            </a:r>
            <a:r>
              <a:rPr lang="ar"/>
              <a:t>נחשב</a:t>
            </a:r>
            <a:r>
              <a:rPr lang="ar"/>
              <a:t> מעבד חזק ,וזה יראה כמה המודל הזה חזק.</a:t>
            </a:r>
            <a:endParaRPr/>
          </a:p>
          <a:p>
            <a:pPr indent="0" lvl="0" marL="0" rtl="1" algn="r">
              <a:spcBef>
                <a:spcPts val="0"/>
              </a:spcBef>
              <a:spcAft>
                <a:spcPts val="0"/>
              </a:spcAft>
              <a:buNone/>
            </a:pPr>
            <a:r>
              <a:rPr lang="ar"/>
              <a:t>קישור לתוצאת המודל במעבד : </a:t>
            </a:r>
            <a:endParaRPr/>
          </a:p>
          <a:p>
            <a:pPr indent="0" lvl="0" marL="0" rtl="1" algn="r">
              <a:spcBef>
                <a:spcPts val="0"/>
              </a:spcBef>
              <a:spcAft>
                <a:spcPts val="0"/>
              </a:spcAft>
              <a:buNone/>
            </a:pPr>
            <a:r>
              <a:rPr lang="ar" u="sng">
                <a:solidFill>
                  <a:schemeClr val="hlink"/>
                </a:solidFill>
                <a:hlinkClick r:id="rId3"/>
              </a:rPr>
              <a:t>https://screenrec.com/share/CfsxEzLZV9</a:t>
            </a:r>
            <a:endParaRPr/>
          </a:p>
          <a:p>
            <a:pPr indent="0" lvl="0" marL="0" rtl="1" algn="r">
              <a:spcBef>
                <a:spcPts val="0"/>
              </a:spcBef>
              <a:spcAft>
                <a:spcPts val="0"/>
              </a:spcAft>
              <a:buNone/>
            </a:pPr>
            <a:r>
              <a:rPr lang="ar"/>
              <a:t>בפלט בקוד הוא סרטון קצר 15 שניות ,בהרצה על חצי מזמן הסרטון זה לקח יותר מדקה ,זו בעיה גדולה ,בשלב הבא הפתרון .</a:t>
            </a:r>
            <a:endParaRPr/>
          </a:p>
          <a:p>
            <a:pPr indent="0" lvl="0" marL="0" rtl="1"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0" y="0"/>
            <a:ext cx="9144000" cy="4494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קבלת נתונים בזמן אמת</a:t>
            </a:r>
            <a:endParaRPr/>
          </a:p>
          <a:p>
            <a:pPr indent="0" lvl="0" marL="0" rtl="1" algn="r">
              <a:spcBef>
                <a:spcPts val="0"/>
              </a:spcBef>
              <a:spcAft>
                <a:spcPts val="0"/>
              </a:spcAft>
              <a:buNone/>
            </a:pPr>
            <a:r>
              <a:rPr lang="ar"/>
              <a:t>בשלב הזה נפתור הבעיה של איטיות הרצת המודל על המעבד.</a:t>
            </a:r>
            <a:endParaRPr/>
          </a:p>
          <a:p>
            <a:pPr indent="0" lvl="0" marL="0" rtl="1" algn="r">
              <a:spcBef>
                <a:spcPts val="0"/>
              </a:spcBef>
              <a:spcAft>
                <a:spcPts val="0"/>
              </a:spcAft>
              <a:buNone/>
            </a:pPr>
            <a:r>
              <a:rPr lang="ar"/>
              <a:t>הפתרון הוא לריץ המודל על כרטיס </a:t>
            </a:r>
            <a:r>
              <a:rPr lang="ar"/>
              <a:t>מסך</a:t>
            </a:r>
            <a:r>
              <a:rPr lang="ar"/>
              <a:t> GPU.</a:t>
            </a:r>
            <a:endParaRPr/>
          </a:p>
          <a:p>
            <a:pPr indent="0" lvl="0" marL="0" rtl="1" algn="r">
              <a:spcBef>
                <a:spcPts val="0"/>
              </a:spcBef>
              <a:spcAft>
                <a:spcPts val="0"/>
              </a:spcAft>
              <a:buNone/>
            </a:pPr>
            <a:r>
              <a:rPr lang="ar"/>
              <a:t>בפרויקט שלנו נשתמש בGPU INVDIA	.</a:t>
            </a:r>
            <a:endParaRPr/>
          </a:p>
          <a:p>
            <a:pPr indent="0" lvl="0" marL="0" rtl="1" algn="r">
              <a:spcBef>
                <a:spcPts val="0"/>
              </a:spcBef>
              <a:spcAft>
                <a:spcPts val="0"/>
              </a:spcAft>
              <a:buNone/>
            </a:pPr>
            <a:r>
              <a:rPr lang="ar"/>
              <a:t>בשביל לעשות זה צריך קודם להתקין סביבת עבודה מתאימה.</a:t>
            </a:r>
            <a:endParaRPr/>
          </a:p>
          <a:p>
            <a:pPr indent="0" lvl="0" marL="0" rtl="1" algn="r">
              <a:spcBef>
                <a:spcPts val="0"/>
              </a:spcBef>
              <a:spcAft>
                <a:spcPts val="0"/>
              </a:spcAft>
              <a:buNone/>
            </a:pPr>
            <a:r>
              <a:rPr lang="ar"/>
              <a:t>בפרויקט שלנו נשתמש בcuda.</a:t>
            </a:r>
            <a:endParaRPr/>
          </a:p>
          <a:p>
            <a:pPr indent="0" lvl="0" marL="0" rtl="1" algn="r">
              <a:spcBef>
                <a:spcPts val="0"/>
              </a:spcBef>
              <a:spcAft>
                <a:spcPts val="0"/>
              </a:spcAft>
              <a:buNone/>
            </a:pPr>
            <a:r>
              <a:rPr lang="ar"/>
              <a:t>התקנת cuda :</a:t>
            </a:r>
            <a:endParaRPr/>
          </a:p>
          <a:p>
            <a:pPr indent="0" lvl="0" marL="0" rtl="1" algn="r">
              <a:spcBef>
                <a:spcPts val="0"/>
              </a:spcBef>
              <a:spcAft>
                <a:spcPts val="0"/>
              </a:spcAft>
              <a:buNone/>
            </a:pPr>
            <a:r>
              <a:rPr lang="ar"/>
              <a:t>1,התקנת cuda 11.8 </a:t>
            </a:r>
            <a:endParaRPr/>
          </a:p>
          <a:p>
            <a:pPr indent="0" lvl="0" marL="0" rtl="1" algn="r">
              <a:spcBef>
                <a:spcPts val="0"/>
              </a:spcBef>
              <a:spcAft>
                <a:spcPts val="0"/>
              </a:spcAft>
              <a:buNone/>
            </a:pPr>
            <a:r>
              <a:rPr lang="ar"/>
              <a:t>2,התקנת cuda dnn 11x</a:t>
            </a:r>
            <a:endParaRPr/>
          </a:p>
          <a:p>
            <a:pPr indent="0" lvl="0" marL="0" rtl="1" algn="r">
              <a:spcBef>
                <a:spcPts val="0"/>
              </a:spcBef>
              <a:spcAft>
                <a:spcPts val="0"/>
              </a:spcAft>
              <a:buNone/>
            </a:pPr>
            <a:r>
              <a:rPr lang="ar"/>
              <a:t>3,העתקת הקבצים בcuda dnn לcuda 11.8</a:t>
            </a:r>
            <a:endParaRPr/>
          </a:p>
          <a:p>
            <a:pPr indent="0" lvl="0" marL="0" rtl="1" algn="r">
              <a:spcBef>
                <a:spcPts val="0"/>
              </a:spcBef>
              <a:spcAft>
                <a:spcPts val="0"/>
              </a:spcAft>
              <a:buNone/>
            </a:pPr>
            <a:r>
              <a:rPr lang="ar"/>
              <a:t>4,התקנת pytorch 11.8  </a:t>
            </a:r>
            <a:endParaRPr/>
          </a:p>
          <a:p>
            <a:pPr indent="0" lvl="0" marL="0" rtl="1" algn="r">
              <a:spcBef>
                <a:spcPts val="0"/>
              </a:spcBef>
              <a:spcAft>
                <a:spcPts val="0"/>
              </a:spcAft>
              <a:buNone/>
            </a:pPr>
            <a:r>
              <a:rPr lang="ar"/>
              <a:t>אחרי שעושים כל השלבים נקבל שהמודל עובד על ה GPU ,מכוון שהמודל שנטעו דרך ULTRALYTICS מעדיף לרוץ על cuda אם קיים אחרת על ה CPU.</a:t>
            </a:r>
            <a:endParaRPr/>
          </a:p>
          <a:p>
            <a:pPr indent="0" lvl="0" marL="0" rtl="1" algn="r">
              <a:spcBef>
                <a:spcPts val="0"/>
              </a:spcBef>
              <a:spcAft>
                <a:spcPts val="0"/>
              </a:spcAft>
              <a:buNone/>
            </a:pPr>
            <a:r>
              <a:rPr lang="ar"/>
              <a:t>בסרטון זה נראה ההבדל הגדול בין הרצה ב GPU לבין CPU</a:t>
            </a:r>
            <a:endParaRPr/>
          </a:p>
          <a:p>
            <a:pPr indent="0" lvl="0" marL="0" rtl="0" algn="l">
              <a:spcBef>
                <a:spcPts val="0"/>
              </a:spcBef>
              <a:spcAft>
                <a:spcPts val="0"/>
              </a:spcAft>
              <a:buNone/>
            </a:pPr>
            <a:r>
              <a:rPr lang="ar" u="sng">
                <a:solidFill>
                  <a:schemeClr val="hlink"/>
                </a:solidFill>
                <a:hlinkClick r:id="rId3"/>
              </a:rPr>
              <a:t>https://screenrec.com/share/xp5oKXHigW</a:t>
            </a:r>
            <a:endParaRPr/>
          </a:p>
          <a:p>
            <a:pPr indent="0" lvl="0" marL="0" rtl="1" algn="r">
              <a:spcBef>
                <a:spcPts val="0"/>
              </a:spcBef>
              <a:spcAft>
                <a:spcPts val="0"/>
              </a:spcAft>
              <a:buNone/>
            </a:pPr>
            <a:r>
              <a:rPr lang="ar"/>
              <a:t>סיכום</a:t>
            </a:r>
            <a:endParaRPr/>
          </a:p>
          <a:p>
            <a:pPr indent="0" lvl="0" marL="0" rtl="1" algn="r">
              <a:spcBef>
                <a:spcPts val="0"/>
              </a:spcBef>
              <a:spcAft>
                <a:spcPts val="0"/>
              </a:spcAft>
              <a:buNone/>
            </a:pPr>
            <a:r>
              <a:rPr lang="ar"/>
              <a:t>בשלב הזה קיבלנו מודל </a:t>
            </a:r>
            <a:r>
              <a:rPr lang="ar"/>
              <a:t>זיהוי</a:t>
            </a:r>
            <a:r>
              <a:rPr lang="ar"/>
              <a:t> עצמי שמזהה דךת פתוחה בזמן אמת ,בשלב הבא נעבור לקוד הסופי של </a:t>
            </a:r>
            <a:r>
              <a:rPr lang="ar"/>
              <a:t>הניווט</a:t>
            </a:r>
            <a:r>
              <a:rPr lang="ar"/>
              <a:t> ,נשתמש ברחבן מחברת TELLO</a:t>
            </a:r>
            <a:endParaRPr/>
          </a:p>
          <a:p>
            <a:pPr indent="0" lvl="0" marL="0" rtl="0" algn="l">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ar"/>
              <a:t>הקוד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0" y="0"/>
            <a:ext cx="9144000" cy="32400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1200"/>
              </a:spcBef>
              <a:spcAft>
                <a:spcPts val="0"/>
              </a:spcAft>
              <a:buNone/>
            </a:pPr>
            <a:r>
              <a:rPr lang="ar" sz="2200"/>
              <a:t>מבוא………………………………………………………………….….3</a:t>
            </a:r>
            <a:endParaRPr sz="2200"/>
          </a:p>
          <a:p>
            <a:pPr indent="0" lvl="0" marL="0" rtl="1" algn="r">
              <a:lnSpc>
                <a:spcPct val="115000"/>
              </a:lnSpc>
              <a:spcBef>
                <a:spcPts val="1200"/>
              </a:spcBef>
              <a:spcAft>
                <a:spcPts val="0"/>
              </a:spcAft>
              <a:buNone/>
            </a:pPr>
            <a:r>
              <a:rPr lang="ar" sz="2200"/>
              <a:t>*אלגוריתם </a:t>
            </a:r>
            <a:r>
              <a:rPr lang="ar" sz="2200"/>
              <a:t>לזיהוי</a:t>
            </a:r>
            <a:r>
              <a:rPr lang="ar" sz="2200"/>
              <a:t> דלת........................................................................5</a:t>
            </a:r>
            <a:endParaRPr sz="2200"/>
          </a:p>
          <a:p>
            <a:pPr indent="0" lvl="0" marL="0" rtl="1" algn="r">
              <a:lnSpc>
                <a:spcPct val="115000"/>
              </a:lnSpc>
              <a:spcBef>
                <a:spcPts val="1200"/>
              </a:spcBef>
              <a:spcAft>
                <a:spcPts val="0"/>
              </a:spcAft>
              <a:buNone/>
            </a:pPr>
            <a:r>
              <a:rPr lang="ar" sz="2200"/>
              <a:t>*השימוש במודל…………………………………………………….……15</a:t>
            </a:r>
            <a:endParaRPr sz="2200"/>
          </a:p>
          <a:p>
            <a:pPr indent="0" lvl="0" marL="0" rtl="1" algn="r">
              <a:lnSpc>
                <a:spcPct val="115000"/>
              </a:lnSpc>
              <a:spcBef>
                <a:spcPts val="1200"/>
              </a:spcBef>
              <a:spcAft>
                <a:spcPts val="0"/>
              </a:spcAft>
              <a:buNone/>
            </a:pPr>
            <a:r>
              <a:rPr lang="ar" sz="2200"/>
              <a:t>*קוד……………………………………………………………………..19</a:t>
            </a:r>
            <a:endParaRPr sz="2200"/>
          </a:p>
          <a:p>
            <a:pPr indent="0" lvl="0" marL="0" rtl="1" algn="r">
              <a:lnSpc>
                <a:spcPct val="115000"/>
              </a:lnSpc>
              <a:spcBef>
                <a:spcPts val="1200"/>
              </a:spcBef>
              <a:spcAft>
                <a:spcPts val="0"/>
              </a:spcAft>
              <a:buNone/>
            </a:pPr>
            <a:r>
              <a:rPr lang="ar" sz="2200"/>
              <a:t>*תוצאות הפרויקט……………………………………………………….31</a:t>
            </a:r>
            <a:endParaRPr sz="2200"/>
          </a:p>
          <a:p>
            <a:pPr indent="0" lvl="0" marL="0" rtl="1" algn="r">
              <a:lnSpc>
                <a:spcPct val="115000"/>
              </a:lnSpc>
              <a:spcBef>
                <a:spcPts val="1200"/>
              </a:spcBef>
              <a:spcAft>
                <a:spcPts val="1200"/>
              </a:spcAft>
              <a:buNone/>
            </a:pPr>
            <a:r>
              <a:rPr lang="ar" sz="2200"/>
              <a:t>*סיכום…………………………………………………………………</a:t>
            </a:r>
            <a:r>
              <a:rPr lang="ar" sz="2200"/>
              <a:t>..33</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0" y="3"/>
            <a:ext cx="9144000" cy="3450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ar"/>
              <a:t>מבוא</a:t>
            </a:r>
            <a:endParaRPr/>
          </a:p>
          <a:p>
            <a:pPr indent="0" lvl="0" marL="0" rtl="1" algn="r">
              <a:spcBef>
                <a:spcPts val="0"/>
              </a:spcBef>
              <a:spcAft>
                <a:spcPts val="0"/>
              </a:spcAft>
              <a:buNone/>
            </a:pPr>
            <a:r>
              <a:rPr lang="ar"/>
              <a:t>בשלב זה</a:t>
            </a:r>
            <a:r>
              <a:rPr lang="ar"/>
              <a:t> מוכנים לעבור לקוד.</a:t>
            </a:r>
            <a:endParaRPr/>
          </a:p>
          <a:p>
            <a:pPr indent="0" lvl="0" marL="0" rtl="1" algn="r">
              <a:spcBef>
                <a:spcPts val="0"/>
              </a:spcBef>
              <a:spcAft>
                <a:spcPts val="0"/>
              </a:spcAft>
              <a:buNone/>
            </a:pPr>
            <a:r>
              <a:rPr lang="ar"/>
              <a:t>הצרכנים : מחשב ורחבן  tello</a:t>
            </a:r>
            <a:endParaRPr/>
          </a:p>
          <a:p>
            <a:pPr indent="0" lvl="0" marL="0" rtl="1" algn="r">
              <a:spcBef>
                <a:spcPts val="0"/>
              </a:spcBef>
              <a:spcAft>
                <a:spcPts val="0"/>
              </a:spcAft>
              <a:buNone/>
            </a:pPr>
            <a:r>
              <a:rPr lang="ar"/>
              <a:t>הערה הקוד הזה מותאם לגרסה רחבן TELLO של המעבדה ,המצלמה של </a:t>
            </a:r>
            <a:r>
              <a:rPr lang="ar"/>
              <a:t>הרחבן</a:t>
            </a:r>
            <a:r>
              <a:rPr lang="ar"/>
              <a:t> הזה לא איכותית ביחס לדגימות שאמנו במודל ולכן נעשה שיפורים כך שנקבל תוצאה טובה,בשביל זה נשנה </a:t>
            </a:r>
            <a:r>
              <a:rPr lang="ar"/>
              <a:t>קצת</a:t>
            </a:r>
            <a:r>
              <a:rPr lang="ar"/>
              <a:t> על הגודל של התמונה להיות 1280X720 הגודל הזה הוא הכי טוב </a:t>
            </a:r>
            <a:r>
              <a:rPr lang="ar"/>
              <a:t>מהניסיון אבל הוא לא המומלץ במקרה שהמצלמה יותר טבה.</a:t>
            </a:r>
            <a:endParaRPr/>
          </a:p>
          <a:p>
            <a:pPr indent="0" lvl="0" marL="0" rtl="1" algn="r">
              <a:spcBef>
                <a:spcPts val="0"/>
              </a:spcBef>
              <a:spcAft>
                <a:spcPts val="0"/>
              </a:spcAft>
              <a:buNone/>
            </a:pPr>
            <a:r>
              <a:rPr lang="ar"/>
              <a:t>במקרה שיש לנו מצלמה שמצלמת באיכות FHD ומעלה צריך לעבוד עם גודל תמונה 640X640 .</a:t>
            </a:r>
            <a:endParaRPr/>
          </a:p>
          <a:p>
            <a:pPr indent="0" lvl="0" marL="0" rtl="1" algn="r">
              <a:spcBef>
                <a:spcPts val="0"/>
              </a:spcBef>
              <a:spcAft>
                <a:spcPts val="0"/>
              </a:spcAft>
              <a:buNone/>
            </a:pPr>
            <a:r>
              <a:rPr lang="ar"/>
              <a:t>הרעיון לשנות גודל המצלמה ליותר גדול הוא הטענה הזו:</a:t>
            </a:r>
            <a:endParaRPr/>
          </a:p>
          <a:p>
            <a:pPr indent="0" lvl="0" marL="0" rtl="1" algn="r">
              <a:spcBef>
                <a:spcPts val="0"/>
              </a:spcBef>
              <a:spcAft>
                <a:spcPts val="0"/>
              </a:spcAft>
              <a:buNone/>
            </a:pPr>
            <a:r>
              <a:rPr lang="ar"/>
              <a:t>מודל זיהוי עצמי מזהה באחוז גבוה יותר דגימות גדולות יותר .</a:t>
            </a:r>
            <a:endParaRPr/>
          </a:p>
          <a:p>
            <a:pPr indent="0" lvl="0" marL="0" rtl="1" algn="r">
              <a:spcBef>
                <a:spcPts val="0"/>
              </a:spcBef>
              <a:spcAft>
                <a:spcPts val="0"/>
              </a:spcAft>
              <a:buNone/>
            </a:pPr>
            <a:r>
              <a:rPr lang="ar"/>
              <a:t>טענה : מודל עובד יותר מהר על תמונות קטנות.</a:t>
            </a:r>
            <a:endParaRPr/>
          </a:p>
          <a:p>
            <a:pPr indent="0" lvl="0" marL="0" rtl="1" algn="r">
              <a:spcBef>
                <a:spcPts val="0"/>
              </a:spcBef>
              <a:spcAft>
                <a:spcPts val="0"/>
              </a:spcAft>
              <a:buNone/>
            </a:pPr>
            <a:r>
              <a:rPr lang="ar"/>
              <a:t>  מכוון שיש לנו מודל חזק בעל מהירות טובה נוכל </a:t>
            </a:r>
            <a:r>
              <a:rPr lang="ar"/>
              <a:t>לוותר</a:t>
            </a:r>
            <a:r>
              <a:rPr lang="ar"/>
              <a:t> על חלק </a:t>
            </a:r>
            <a:r>
              <a:rPr lang="ar"/>
              <a:t>קטן</a:t>
            </a:r>
            <a:r>
              <a:rPr lang="ar"/>
              <a:t> </a:t>
            </a:r>
            <a:r>
              <a:rPr lang="ar"/>
              <a:t>מן המהירות</a:t>
            </a:r>
            <a:r>
              <a:rPr lang="ar"/>
              <a:t> בשביל  לקבל אחוז זיהוי טוב.</a:t>
            </a:r>
            <a:endParaRPr/>
          </a:p>
          <a:p>
            <a:pPr indent="0" lvl="0" marL="0" rtl="1" algn="r">
              <a:spcBef>
                <a:spcPts val="0"/>
              </a:spcBef>
              <a:spcAft>
                <a:spcPts val="0"/>
              </a:spcAft>
              <a:buNone/>
            </a:pPr>
            <a:r>
              <a:rPr lang="ar"/>
              <a:t>בנוסף לכך בקוד נשתמש </a:t>
            </a:r>
            <a:r>
              <a:rPr lang="ar"/>
              <a:t>באלגוריתם ניווט למרכז זה גם משפר הפעולה.</a:t>
            </a:r>
            <a:r>
              <a:rPr lang="a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0" y="0"/>
            <a:ext cx="9144000" cy="8313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לפני שעוברים לקוד מציג </a:t>
            </a:r>
            <a:r>
              <a:rPr lang="ar"/>
              <a:t>האלגוריתם:</a:t>
            </a:r>
            <a:endParaRPr/>
          </a:p>
          <a:p>
            <a:pPr indent="0" lvl="0" marL="0" rtl="1" algn="r">
              <a:spcBef>
                <a:spcPts val="0"/>
              </a:spcBef>
              <a:spcAft>
                <a:spcPts val="0"/>
              </a:spcAft>
              <a:buNone/>
            </a:pPr>
            <a:r>
              <a:rPr lang="ar"/>
              <a:t>1,נקבל תמונה שנשלחה מרחפן למחשב.</a:t>
            </a:r>
            <a:endParaRPr/>
          </a:p>
          <a:p>
            <a:pPr indent="0" lvl="0" marL="0" rtl="1" algn="r">
              <a:spcBef>
                <a:spcPts val="0"/>
              </a:spcBef>
              <a:spcAft>
                <a:spcPts val="0"/>
              </a:spcAft>
              <a:buNone/>
            </a:pPr>
            <a:r>
              <a:rPr lang="ar"/>
              <a:t>2,נריץ המודל על התמונה ונקבל X1,Y1 זו הזווית העליונה בצד שמאל ו X2,Y2 הזווית התחתונה בצד ימין של הדלת</a:t>
            </a:r>
            <a:endParaRPr/>
          </a:p>
        </p:txBody>
      </p:sp>
      <p:sp>
        <p:nvSpPr>
          <p:cNvPr id="195" name="Google Shape;195;p33"/>
          <p:cNvSpPr txBox="1"/>
          <p:nvPr/>
        </p:nvSpPr>
        <p:spPr>
          <a:xfrm>
            <a:off x="6144000" y="970825"/>
            <a:ext cx="3000000" cy="1262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בתמונה נוכל לראות שתי הנקודות.</a:t>
            </a:r>
            <a:endParaRPr/>
          </a:p>
          <a:p>
            <a:pPr indent="0" lvl="0" marL="0" rtl="1" algn="r">
              <a:spcBef>
                <a:spcPts val="0"/>
              </a:spcBef>
              <a:spcAft>
                <a:spcPts val="0"/>
              </a:spcAft>
              <a:buNone/>
            </a:pPr>
            <a:r>
              <a:rPr lang="ar"/>
              <a:t>*הערה: בתמונה רואים </a:t>
            </a:r>
            <a:r>
              <a:rPr lang="ar"/>
              <a:t>אחוז</a:t>
            </a:r>
            <a:r>
              <a:rPr lang="ar"/>
              <a:t> </a:t>
            </a:r>
            <a:r>
              <a:rPr lang="ar"/>
              <a:t>זיהוי הדלת הוא 90 וזה מצוין אבל זה סרטון שצולם בנייד ואיכות התמונה גבוה לצערי זה לא המצב בשימוש ברחפן.</a:t>
            </a:r>
            <a:endParaRPr/>
          </a:p>
        </p:txBody>
      </p:sp>
      <p:pic>
        <p:nvPicPr>
          <p:cNvPr id="196" name="Google Shape;196;p33"/>
          <p:cNvPicPr preferRelativeResize="0"/>
          <p:nvPr/>
        </p:nvPicPr>
        <p:blipFill>
          <a:blip r:embed="rId3">
            <a:alphaModFix/>
          </a:blip>
          <a:stretch>
            <a:fillRect/>
          </a:stretch>
        </p:blipFill>
        <p:spPr>
          <a:xfrm>
            <a:off x="152400" y="1030800"/>
            <a:ext cx="4249101" cy="4112699"/>
          </a:xfrm>
          <a:prstGeom prst="rect">
            <a:avLst/>
          </a:prstGeom>
          <a:noFill/>
          <a:ln>
            <a:noFill/>
          </a:ln>
        </p:spPr>
      </p:pic>
      <p:sp>
        <p:nvSpPr>
          <p:cNvPr id="197" name="Google Shape;197;p33"/>
          <p:cNvSpPr txBox="1"/>
          <p:nvPr/>
        </p:nvSpPr>
        <p:spPr>
          <a:xfrm>
            <a:off x="4572000" y="2477475"/>
            <a:ext cx="4572000" cy="14775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3,נחשה המרחק של נקודת המרכז של הדלת ונקודת המרכז של התמונה ונכוון הדרון לפי זה כך שנקודת מרכז הדלת לא תהייה רחוקה מנקודת מרכז התמונה .נחשב </a:t>
            </a:r>
            <a:r>
              <a:rPr lang="ar"/>
              <a:t>גודל</a:t>
            </a:r>
            <a:r>
              <a:rPr lang="ar"/>
              <a:t> הדלת בבקסל וגודל התמונה ונתקרב לדלת כאשר גודל הדלת קטן ביחס לגודל התמונה .</a:t>
            </a:r>
            <a:endParaRPr/>
          </a:p>
          <a:p>
            <a:pPr indent="0" lvl="0" marL="0" rtl="1" algn="r">
              <a:spcBef>
                <a:spcPts val="0"/>
              </a:spcBef>
              <a:spcAft>
                <a:spcPts val="0"/>
              </a:spcAft>
              <a:buNone/>
            </a:pPr>
            <a:r>
              <a:rPr lang="ar"/>
              <a:t>4,כאשר לא רואים הדלת אז סיימנו והדרון יצא </a:t>
            </a:r>
            <a:r>
              <a:rPr lang="ar"/>
              <a:t>מהדלת</a:t>
            </a:r>
            <a:r>
              <a:rPr lang="a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nvSpPr>
        <p:spPr>
          <a:xfrm>
            <a:off x="0" y="0"/>
            <a:ext cx="9144000" cy="3201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הקוד :</a:t>
            </a:r>
            <a:endParaRPr/>
          </a:p>
          <a:p>
            <a:pPr indent="0" lvl="0" marL="0" rtl="0" algn="l">
              <a:spcBef>
                <a:spcPts val="0"/>
              </a:spcBef>
              <a:spcAft>
                <a:spcPts val="0"/>
              </a:spcAft>
              <a:buNone/>
            </a:pPr>
            <a:r>
              <a:rPr lang="ar"/>
              <a:t>from ultralytics import YOLO</a:t>
            </a:r>
            <a:endParaRPr/>
          </a:p>
          <a:p>
            <a:pPr indent="0" lvl="0" marL="0" rtl="0" algn="l">
              <a:spcBef>
                <a:spcPts val="0"/>
              </a:spcBef>
              <a:spcAft>
                <a:spcPts val="0"/>
              </a:spcAft>
              <a:buNone/>
            </a:pPr>
            <a:r>
              <a:rPr lang="ar"/>
              <a:t>import cv2</a:t>
            </a:r>
            <a:endParaRPr/>
          </a:p>
          <a:p>
            <a:pPr indent="0" lvl="0" marL="0" rtl="0" algn="l">
              <a:spcBef>
                <a:spcPts val="0"/>
              </a:spcBef>
              <a:spcAft>
                <a:spcPts val="0"/>
              </a:spcAft>
              <a:buNone/>
            </a:pPr>
            <a:r>
              <a:rPr lang="ar"/>
              <a:t>import math</a:t>
            </a:r>
            <a:endParaRPr/>
          </a:p>
          <a:p>
            <a:pPr indent="0" lvl="0" marL="0" rtl="0" algn="l">
              <a:spcBef>
                <a:spcPts val="0"/>
              </a:spcBef>
              <a:spcAft>
                <a:spcPts val="0"/>
              </a:spcAft>
              <a:buNone/>
            </a:pPr>
            <a:r>
              <a:rPr lang="ar"/>
              <a:t>import time</a:t>
            </a:r>
            <a:endParaRPr/>
          </a:p>
          <a:p>
            <a:pPr indent="0" lvl="0" marL="0" rtl="0" algn="l">
              <a:spcBef>
                <a:spcPts val="0"/>
              </a:spcBef>
              <a:spcAft>
                <a:spcPts val="0"/>
              </a:spcAft>
              <a:buNone/>
            </a:pPr>
            <a:r>
              <a:rPr lang="ar"/>
              <a:t>from djitellopy import Tello</a:t>
            </a:r>
            <a:endParaRPr/>
          </a:p>
          <a:p>
            <a:pPr indent="0" lvl="0" marL="0" rtl="1" algn="r">
              <a:spcBef>
                <a:spcPts val="0"/>
              </a:spcBef>
              <a:spcAft>
                <a:spcPts val="0"/>
              </a:spcAft>
              <a:buNone/>
            </a:pPr>
            <a:r>
              <a:rPr lang="ar"/>
              <a:t>נשתמש בספריות הבאת :</a:t>
            </a:r>
            <a:endParaRPr/>
          </a:p>
          <a:p>
            <a:pPr indent="0" lvl="0" marL="0" rtl="1" algn="r">
              <a:spcBef>
                <a:spcPts val="0"/>
              </a:spcBef>
              <a:spcAft>
                <a:spcPts val="0"/>
              </a:spcAft>
              <a:buNone/>
            </a:pPr>
            <a:r>
              <a:rPr lang="ar"/>
              <a:t>ultralytics :המטרה שלה לטעון המודל בעזרת המתודה YOLO והמתודה הזו אחראית על הפעלת המודל על GPU אם נמצא .</a:t>
            </a:r>
            <a:endParaRPr/>
          </a:p>
          <a:p>
            <a:pPr indent="0" lvl="0" marL="0" rtl="1" algn="r">
              <a:spcBef>
                <a:spcPts val="0"/>
              </a:spcBef>
              <a:spcAft>
                <a:spcPts val="0"/>
              </a:spcAft>
              <a:buNone/>
            </a:pPr>
            <a:r>
              <a:rPr lang="ar"/>
              <a:t>cv2 : זו ספריה של ראיה ממוחשבת נעזר בה כדי לתקן התמונה ולהציג התוצאות.</a:t>
            </a:r>
            <a:endParaRPr/>
          </a:p>
          <a:p>
            <a:pPr indent="0" lvl="0" marL="0" rtl="1" algn="r">
              <a:spcBef>
                <a:spcPts val="0"/>
              </a:spcBef>
              <a:spcAft>
                <a:spcPts val="0"/>
              </a:spcAft>
              <a:buNone/>
            </a:pPr>
            <a:r>
              <a:rPr lang="ar"/>
              <a:t>math : השתמשתי בספריה זו לפתור בעיה בקבלת האחוז של הזיהוי.</a:t>
            </a:r>
            <a:endParaRPr/>
          </a:p>
          <a:p>
            <a:pPr indent="0" lvl="0" marL="0" rtl="1" algn="r">
              <a:spcBef>
                <a:spcPts val="0"/>
              </a:spcBef>
              <a:spcAft>
                <a:spcPts val="0"/>
              </a:spcAft>
              <a:buNone/>
            </a:pPr>
            <a:r>
              <a:rPr lang="ar"/>
              <a:t>time : השתמשתי ב sleep כדי להמתין לפעולות על הרחפן.</a:t>
            </a:r>
            <a:endParaRPr/>
          </a:p>
          <a:p>
            <a:pPr indent="0" lvl="0" marL="0" rtl="1" algn="r">
              <a:spcBef>
                <a:spcPts val="0"/>
              </a:spcBef>
              <a:spcAft>
                <a:spcPts val="0"/>
              </a:spcAft>
              <a:buNone/>
            </a:pPr>
            <a:r>
              <a:rPr lang="ar"/>
              <a:t>djitellopy : הספריה של הרחפן .</a:t>
            </a:r>
            <a:endParaRPr/>
          </a:p>
          <a:p>
            <a:pPr indent="0" lvl="0" marL="0" rtl="0" algn="l">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nvSpPr>
        <p:spPr>
          <a:xfrm>
            <a:off x="0" y="0"/>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a:t>def initializeTello():</a:t>
            </a:r>
            <a:endParaRPr/>
          </a:p>
          <a:p>
            <a:pPr indent="0" lvl="0" marL="0" rtl="0" algn="l">
              <a:spcBef>
                <a:spcPts val="0"/>
              </a:spcBef>
              <a:spcAft>
                <a:spcPts val="0"/>
              </a:spcAft>
              <a:buNone/>
            </a:pPr>
            <a:r>
              <a:rPr lang="ar"/>
              <a:t>    myDrone = Tello()</a:t>
            </a:r>
            <a:endParaRPr/>
          </a:p>
          <a:p>
            <a:pPr indent="0" lvl="0" marL="0" rtl="0" algn="l">
              <a:spcBef>
                <a:spcPts val="0"/>
              </a:spcBef>
              <a:spcAft>
                <a:spcPts val="0"/>
              </a:spcAft>
              <a:buNone/>
            </a:pPr>
            <a:r>
              <a:rPr lang="ar"/>
              <a:t>    myDrone.connect()</a:t>
            </a:r>
            <a:endParaRPr/>
          </a:p>
          <a:p>
            <a:pPr indent="0" lvl="0" marL="0" rtl="0" algn="l">
              <a:spcBef>
                <a:spcPts val="0"/>
              </a:spcBef>
              <a:spcAft>
                <a:spcPts val="0"/>
              </a:spcAft>
              <a:buNone/>
            </a:pPr>
            <a:r>
              <a:rPr lang="ar"/>
              <a:t>    myDrone.for_back_velocity = 0</a:t>
            </a:r>
            <a:endParaRPr/>
          </a:p>
          <a:p>
            <a:pPr indent="0" lvl="0" marL="0" rtl="0" algn="l">
              <a:spcBef>
                <a:spcPts val="0"/>
              </a:spcBef>
              <a:spcAft>
                <a:spcPts val="0"/>
              </a:spcAft>
              <a:buNone/>
            </a:pPr>
            <a:r>
              <a:rPr lang="ar"/>
              <a:t>    myDrone.left_right_velocity = 0</a:t>
            </a:r>
            <a:endParaRPr/>
          </a:p>
          <a:p>
            <a:pPr indent="0" lvl="0" marL="0" rtl="0" algn="l">
              <a:spcBef>
                <a:spcPts val="0"/>
              </a:spcBef>
              <a:spcAft>
                <a:spcPts val="0"/>
              </a:spcAft>
              <a:buNone/>
            </a:pPr>
            <a:r>
              <a:rPr lang="ar"/>
              <a:t>    myDrone.up_down_velocity = 0</a:t>
            </a:r>
            <a:endParaRPr/>
          </a:p>
          <a:p>
            <a:pPr indent="0" lvl="0" marL="0" rtl="0" algn="l">
              <a:spcBef>
                <a:spcPts val="0"/>
              </a:spcBef>
              <a:spcAft>
                <a:spcPts val="0"/>
              </a:spcAft>
              <a:buNone/>
            </a:pPr>
            <a:r>
              <a:rPr lang="ar"/>
              <a:t>    myDrone.yaw_velocity = 0</a:t>
            </a:r>
            <a:endParaRPr/>
          </a:p>
          <a:p>
            <a:pPr indent="0" lvl="0" marL="0" rtl="0" algn="l">
              <a:spcBef>
                <a:spcPts val="0"/>
              </a:spcBef>
              <a:spcAft>
                <a:spcPts val="0"/>
              </a:spcAft>
              <a:buNone/>
            </a:pPr>
            <a:r>
              <a:rPr lang="ar"/>
              <a:t>    myDrone.speed = 0</a:t>
            </a:r>
            <a:endParaRPr/>
          </a:p>
          <a:p>
            <a:pPr indent="0" lvl="0" marL="0" rtl="0" algn="l">
              <a:spcBef>
                <a:spcPts val="0"/>
              </a:spcBef>
              <a:spcAft>
                <a:spcPts val="0"/>
              </a:spcAft>
              <a:buNone/>
            </a:pPr>
            <a:r>
              <a:rPr lang="ar"/>
              <a:t>    print(myDrone.get_battery())</a:t>
            </a:r>
            <a:endParaRPr/>
          </a:p>
          <a:p>
            <a:pPr indent="0" lvl="0" marL="0" rtl="0" algn="l">
              <a:spcBef>
                <a:spcPts val="0"/>
              </a:spcBef>
              <a:spcAft>
                <a:spcPts val="0"/>
              </a:spcAft>
              <a:buNone/>
            </a:pPr>
            <a:r>
              <a:rPr lang="ar"/>
              <a:t>    myDrone.streamoff()</a:t>
            </a:r>
            <a:endParaRPr/>
          </a:p>
          <a:p>
            <a:pPr indent="0" lvl="0" marL="0" rtl="0" algn="l">
              <a:spcBef>
                <a:spcPts val="0"/>
              </a:spcBef>
              <a:spcAft>
                <a:spcPts val="0"/>
              </a:spcAft>
              <a:buNone/>
            </a:pPr>
            <a:r>
              <a:rPr lang="ar"/>
              <a:t>    myDrone.streamon()</a:t>
            </a:r>
            <a:endParaRPr/>
          </a:p>
          <a:p>
            <a:pPr indent="0" lvl="0" marL="0" rtl="0" algn="l">
              <a:spcBef>
                <a:spcPts val="0"/>
              </a:spcBef>
              <a:spcAft>
                <a:spcPts val="0"/>
              </a:spcAft>
              <a:buNone/>
            </a:pPr>
            <a:r>
              <a:rPr lang="ar"/>
              <a:t>    return myDrone</a:t>
            </a:r>
            <a:endParaRPr/>
          </a:p>
        </p:txBody>
      </p:sp>
      <p:sp>
        <p:nvSpPr>
          <p:cNvPr id="208" name="Google Shape;208;p35"/>
          <p:cNvSpPr txBox="1"/>
          <p:nvPr/>
        </p:nvSpPr>
        <p:spPr>
          <a:xfrm>
            <a:off x="0" y="28554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a:t>initializeTello:</a:t>
            </a:r>
            <a:endParaRPr/>
          </a:p>
          <a:p>
            <a:pPr indent="0" lvl="0" marL="0" rtl="1" algn="r">
              <a:spcBef>
                <a:spcPts val="0"/>
              </a:spcBef>
              <a:spcAft>
                <a:spcPts val="0"/>
              </a:spcAft>
              <a:buNone/>
            </a:pPr>
            <a:r>
              <a:rPr lang="ar"/>
              <a:t>הפונקציה הזו אחראית על הפעלת הרחפן</a:t>
            </a:r>
            <a:endParaRPr/>
          </a:p>
        </p:txBody>
      </p:sp>
      <p:sp>
        <p:nvSpPr>
          <p:cNvPr id="209" name="Google Shape;209;p35"/>
          <p:cNvSpPr txBox="1"/>
          <p:nvPr/>
        </p:nvSpPr>
        <p:spPr>
          <a:xfrm>
            <a:off x="3256525"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p:txBody>
      </p:sp>
      <p:sp>
        <p:nvSpPr>
          <p:cNvPr id="210" name="Google Shape;210;p35"/>
          <p:cNvSpPr txBox="1"/>
          <p:nvPr/>
        </p:nvSpPr>
        <p:spPr>
          <a:xfrm>
            <a:off x="4128875" y="0"/>
            <a:ext cx="501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a:t>def telloGetFrame(myDrone, w=1280, h=720):</a:t>
            </a:r>
            <a:endParaRPr/>
          </a:p>
          <a:p>
            <a:pPr indent="0" lvl="0" marL="0" rtl="0" algn="l">
              <a:spcBef>
                <a:spcPts val="0"/>
              </a:spcBef>
              <a:spcAft>
                <a:spcPts val="0"/>
              </a:spcAft>
              <a:buNone/>
            </a:pPr>
            <a:r>
              <a:rPr lang="ar"/>
              <a:t>    img = myDrone.get_frame_read().frame</a:t>
            </a:r>
            <a:endParaRPr/>
          </a:p>
          <a:p>
            <a:pPr indent="0" lvl="0" marL="0" rtl="0" algn="l">
              <a:spcBef>
                <a:spcPts val="0"/>
              </a:spcBef>
              <a:spcAft>
                <a:spcPts val="0"/>
              </a:spcAft>
              <a:buNone/>
            </a:pPr>
            <a:r>
              <a:rPr lang="ar"/>
              <a:t>    img = cv2.resize(img, (w, h))</a:t>
            </a:r>
            <a:endParaRPr/>
          </a:p>
          <a:p>
            <a:pPr indent="0" lvl="0" marL="0" rtl="0" algn="l">
              <a:spcBef>
                <a:spcPts val="0"/>
              </a:spcBef>
              <a:spcAft>
                <a:spcPts val="0"/>
              </a:spcAft>
              <a:buNone/>
            </a:pPr>
            <a:r>
              <a:rPr lang="ar"/>
              <a:t>    img =  cv2.cvtColor(img, cv2.COLOR_RGB2BGR)</a:t>
            </a:r>
            <a:endParaRPr/>
          </a:p>
          <a:p>
            <a:pPr indent="0" lvl="0" marL="0" rtl="0" algn="l">
              <a:spcBef>
                <a:spcPts val="0"/>
              </a:spcBef>
              <a:spcAft>
                <a:spcPts val="0"/>
              </a:spcAft>
              <a:buNone/>
            </a:pPr>
            <a:r>
              <a:rPr lang="ar"/>
              <a:t>    return img</a:t>
            </a:r>
            <a:endParaRPr/>
          </a:p>
        </p:txBody>
      </p:sp>
      <p:sp>
        <p:nvSpPr>
          <p:cNvPr id="211" name="Google Shape;211;p35"/>
          <p:cNvSpPr txBox="1"/>
          <p:nvPr/>
        </p:nvSpPr>
        <p:spPr>
          <a:xfrm>
            <a:off x="4128625" y="2855425"/>
            <a:ext cx="50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a:t>telloGetFrame:</a:t>
            </a:r>
            <a:endParaRPr/>
          </a:p>
          <a:p>
            <a:pPr indent="0" lvl="0" marL="0" rtl="1" algn="r">
              <a:spcBef>
                <a:spcPts val="0"/>
              </a:spcBef>
              <a:spcAft>
                <a:spcPts val="0"/>
              </a:spcAft>
              <a:buNone/>
            </a:pPr>
            <a:r>
              <a:rPr lang="ar"/>
              <a:t>הפונקציה</a:t>
            </a:r>
            <a:r>
              <a:rPr lang="ar"/>
              <a:t> הזו מקבלת התמונה מן הרחפן .</a:t>
            </a:r>
            <a:endParaRPr/>
          </a:p>
          <a:p>
            <a:pPr indent="0" lvl="0" marL="0" rtl="1" algn="r">
              <a:spcBef>
                <a:spcPts val="0"/>
              </a:spcBef>
              <a:spcAft>
                <a:spcPts val="0"/>
              </a:spcAft>
              <a:buNone/>
            </a:pPr>
            <a:r>
              <a:rPr lang="ar"/>
              <a:t>אחר כך משנה את הגודל,ומשנה סגנון </a:t>
            </a:r>
            <a:r>
              <a:rPr lang="ar"/>
              <a:t>צבעים</a:t>
            </a:r>
            <a:r>
              <a:rPr lang="ar"/>
              <a:t> ל </a:t>
            </a:r>
            <a:r>
              <a:rPr lang="ar"/>
              <a:t>RGB.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0" y="-317974"/>
            <a:ext cx="9144000" cy="41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t>####################################################</a:t>
            </a:r>
            <a:endParaRPr/>
          </a:p>
          <a:p>
            <a:pPr indent="0" lvl="0" marL="0" rtl="0" algn="l">
              <a:spcBef>
                <a:spcPts val="0"/>
              </a:spcBef>
              <a:spcAft>
                <a:spcPts val="0"/>
              </a:spcAft>
              <a:buNone/>
            </a:pPr>
            <a:r>
              <a:rPr lang="ar"/>
              <a:t>width = 1280  # WIDTH OF THE IMAGE</a:t>
            </a:r>
            <a:endParaRPr/>
          </a:p>
          <a:p>
            <a:pPr indent="0" lvl="0" marL="0" rtl="0" algn="l">
              <a:spcBef>
                <a:spcPts val="0"/>
              </a:spcBef>
              <a:spcAft>
                <a:spcPts val="0"/>
              </a:spcAft>
              <a:buNone/>
            </a:pPr>
            <a:r>
              <a:rPr lang="ar"/>
              <a:t>height = 720  # HEIGHT OF THE IMAGE</a:t>
            </a:r>
            <a:endParaRPr/>
          </a:p>
          <a:p>
            <a:pPr indent="0" lvl="0" marL="0" rtl="0" algn="l">
              <a:spcBef>
                <a:spcPts val="0"/>
              </a:spcBef>
              <a:spcAft>
                <a:spcPts val="0"/>
              </a:spcAft>
              <a:buNone/>
            </a:pPr>
            <a:r>
              <a:rPr lang="ar"/>
              <a:t>startCounter = 0# for no Flight 1 - for flight 0</a:t>
            </a:r>
            <a:endParaRPr/>
          </a:p>
          <a:p>
            <a:pPr indent="0" lvl="0" marL="0" rtl="0" algn="l">
              <a:spcBef>
                <a:spcPts val="0"/>
              </a:spcBef>
              <a:spcAft>
                <a:spcPts val="0"/>
              </a:spcAft>
              <a:buNone/>
            </a:pPr>
            <a:r>
              <a:rPr lang="ar"/>
              <a:t>door_center_y = 0</a:t>
            </a:r>
            <a:endParaRPr/>
          </a:p>
          <a:p>
            <a:pPr indent="0" lvl="0" marL="0" rtl="0" algn="l">
              <a:spcBef>
                <a:spcPts val="0"/>
              </a:spcBef>
              <a:spcAft>
                <a:spcPts val="0"/>
              </a:spcAft>
              <a:buNone/>
            </a:pPr>
            <a:r>
              <a:rPr lang="ar"/>
              <a:t>door_center_x = 0</a:t>
            </a:r>
            <a:endParaRPr/>
          </a:p>
          <a:p>
            <a:pPr indent="0" lvl="0" marL="0" rtl="0" algn="l">
              <a:spcBef>
                <a:spcPts val="0"/>
              </a:spcBef>
              <a:spcAft>
                <a:spcPts val="0"/>
              </a:spcAft>
              <a:buNone/>
            </a:pPr>
            <a:r>
              <a:rPr lang="ar"/>
              <a:t>door_detection = False</a:t>
            </a:r>
            <a:endParaRPr/>
          </a:p>
          <a:p>
            <a:pPr indent="0" lvl="0" marL="0" rtl="0" algn="l">
              <a:spcBef>
                <a:spcPts val="0"/>
              </a:spcBef>
              <a:spcAft>
                <a:spcPts val="0"/>
              </a:spcAft>
              <a:buNone/>
            </a:pPr>
            <a:r>
              <a:rPr lang="ar"/>
              <a:t>is_rotat = 1</a:t>
            </a:r>
            <a:endParaRPr/>
          </a:p>
          <a:p>
            <a:pPr indent="0" lvl="0" marL="0" rtl="0" algn="l">
              <a:spcBef>
                <a:spcPts val="0"/>
              </a:spcBef>
              <a:spcAft>
                <a:spcPts val="0"/>
              </a:spcAft>
              <a:buNone/>
            </a:pPr>
            <a:r>
              <a:rPr lang="ar"/>
              <a:t>####################################################</a:t>
            </a:r>
            <a:endParaRPr/>
          </a:p>
          <a:p>
            <a:pPr indent="0" lvl="0" marL="0" rtl="1" algn="r">
              <a:spcBef>
                <a:spcPts val="0"/>
              </a:spcBef>
              <a:spcAft>
                <a:spcPts val="0"/>
              </a:spcAft>
              <a:buNone/>
            </a:pPr>
            <a:r>
              <a:rPr lang="ar"/>
              <a:t>פרמטרים אילו משתמשים בהם הקוד </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myDrone = initializeTello()</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Load the YOLO model</a:t>
            </a:r>
            <a:endParaRPr/>
          </a:p>
          <a:p>
            <a:pPr indent="0" lvl="0" marL="0" rtl="0" algn="l">
              <a:spcBef>
                <a:spcPts val="0"/>
              </a:spcBef>
              <a:spcAft>
                <a:spcPts val="0"/>
              </a:spcAft>
              <a:buNone/>
            </a:pPr>
            <a:r>
              <a:rPr lang="ar"/>
              <a:t>door_model = YOLO("C:\\Users\\nayef\\Desktop\\x-project\\ptXpt.pt")</a:t>
            </a:r>
            <a:endParaRPr/>
          </a:p>
          <a:p>
            <a:pPr indent="0" lvl="0" marL="0" rtl="1" algn="r">
              <a:spcBef>
                <a:spcPts val="0"/>
              </a:spcBef>
              <a:spcAft>
                <a:spcPts val="0"/>
              </a:spcAft>
              <a:buNone/>
            </a:pPr>
            <a:r>
              <a:rPr lang="ar"/>
              <a:t>המשתנה myDrone יהייה הרחפן שלנו .</a:t>
            </a:r>
            <a:endParaRPr/>
          </a:p>
          <a:p>
            <a:pPr indent="0" lvl="0" marL="0" rtl="1" algn="r">
              <a:spcBef>
                <a:spcPts val="0"/>
              </a:spcBef>
              <a:spcAft>
                <a:spcPts val="0"/>
              </a:spcAft>
              <a:buNone/>
            </a:pPr>
            <a:r>
              <a:rPr lang="ar"/>
              <a:t>במשתנה door_model  נאעון המודל שלנו,השם שלו הוא ptXpt.</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ar"/>
              <a:t>זו הלולאה האחראית על הכל ,מקבלת תמונות ושולחת לרחפן הוראות בהתאם.</a:t>
            </a:r>
            <a:endParaRPr/>
          </a:p>
          <a:p>
            <a:pPr indent="0" lvl="0" marL="0" rtl="0" algn="l">
              <a:spcBef>
                <a:spcPts val="0"/>
              </a:spcBef>
              <a:spcAft>
                <a:spcPts val="0"/>
              </a:spcAft>
              <a:buNone/>
            </a:pPr>
            <a:r>
              <a:rPr lang="ar"/>
              <a:t>while True:</a:t>
            </a:r>
            <a:endParaRPr/>
          </a:p>
          <a:p>
            <a:pPr indent="0" lvl="0" marL="0" rtl="0" algn="l">
              <a:spcBef>
                <a:spcPts val="0"/>
              </a:spcBef>
              <a:spcAft>
                <a:spcPts val="0"/>
              </a:spcAft>
              <a:buNone/>
            </a:pPr>
            <a:r>
              <a:rPr lang="ar"/>
              <a:t>    # Flight</a:t>
            </a:r>
            <a:endParaRPr/>
          </a:p>
          <a:p>
            <a:pPr indent="0" lvl="0" marL="0" rtl="0" algn="l">
              <a:spcBef>
                <a:spcPts val="0"/>
              </a:spcBef>
              <a:spcAft>
                <a:spcPts val="0"/>
              </a:spcAft>
              <a:buNone/>
            </a:pPr>
            <a:r>
              <a:rPr lang="ar"/>
              <a:t>    if startCounter == 0:</a:t>
            </a:r>
            <a:endParaRPr/>
          </a:p>
          <a:p>
            <a:pPr indent="0" lvl="0" marL="0" rtl="0" algn="l">
              <a:spcBef>
                <a:spcPts val="0"/>
              </a:spcBef>
              <a:spcAft>
                <a:spcPts val="0"/>
              </a:spcAft>
              <a:buNone/>
            </a:pPr>
            <a:r>
              <a:rPr lang="ar"/>
              <a:t>        myDrone.takeoff()</a:t>
            </a:r>
            <a:endParaRPr/>
          </a:p>
          <a:p>
            <a:pPr indent="0" lvl="0" marL="0" rtl="0" algn="l">
              <a:spcBef>
                <a:spcPts val="0"/>
              </a:spcBef>
              <a:spcAft>
                <a:spcPts val="0"/>
              </a:spcAft>
              <a:buNone/>
            </a:pPr>
            <a:r>
              <a:rPr lang="ar"/>
              <a:t>        myDrone.send_rc_control(0, 0, 10, 0)</a:t>
            </a:r>
            <a:endParaRPr/>
          </a:p>
          <a:p>
            <a:pPr indent="0" lvl="0" marL="0" rtl="0" algn="l">
              <a:spcBef>
                <a:spcPts val="0"/>
              </a:spcBef>
              <a:spcAft>
                <a:spcPts val="0"/>
              </a:spcAft>
              <a:buNone/>
            </a:pPr>
            <a:r>
              <a:rPr lang="ar"/>
              <a:t>        startCounter = 1</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 Step 1 </a:t>
            </a:r>
            <a:endParaRPr/>
          </a:p>
          <a:p>
            <a:pPr indent="0" lvl="0" marL="0" rtl="1" algn="r">
              <a:spcBef>
                <a:spcPts val="0"/>
              </a:spcBef>
              <a:spcAft>
                <a:spcPts val="0"/>
              </a:spcAft>
              <a:buNone/>
            </a:pPr>
            <a:r>
              <a:rPr lang="ar"/>
              <a:t>השלב הזה תבצע פעם אחת ובבו עושים takeoff לרחפן,ומחפשים הדלת בחדר .</a:t>
            </a:r>
            <a:endParaRPr/>
          </a:p>
          <a:p>
            <a:pPr indent="0" lvl="0" marL="0" rtl="0" algn="l">
              <a:spcBef>
                <a:spcPts val="0"/>
              </a:spcBef>
              <a:spcAft>
                <a:spcPts val="0"/>
              </a:spcAft>
              <a:buNone/>
            </a:pPr>
            <a:r>
              <a:rPr lang="ar"/>
              <a:t>    img = telloGetFrame(myDrone, width, height)</a:t>
            </a:r>
            <a:endParaRPr/>
          </a:p>
          <a:p>
            <a:pPr indent="0" lvl="0" marL="0" rtl="0" algn="l">
              <a:spcBef>
                <a:spcPts val="0"/>
              </a:spcBef>
              <a:spcAft>
                <a:spcPts val="0"/>
              </a:spcAft>
              <a:buNone/>
            </a:pPr>
            <a:r>
              <a:rPr lang="ar"/>
              <a:t>    # Step 2: Detect doors using YOLO</a:t>
            </a:r>
            <a:endParaRPr/>
          </a:p>
          <a:p>
            <a:pPr indent="0" lvl="0" marL="0" rtl="0" algn="l">
              <a:spcBef>
                <a:spcPts val="0"/>
              </a:spcBef>
              <a:spcAft>
                <a:spcPts val="0"/>
              </a:spcAft>
              <a:buNone/>
            </a:pPr>
            <a:r>
              <a:rPr lang="ar"/>
              <a:t>    results = door_model(img,show =True)</a:t>
            </a:r>
            <a:endParaRPr/>
          </a:p>
          <a:p>
            <a:pPr indent="0" lvl="0" marL="0" rtl="0" algn="l">
              <a:spcBef>
                <a:spcPts val="0"/>
              </a:spcBef>
              <a:spcAft>
                <a:spcPts val="0"/>
              </a:spcAft>
              <a:buNone/>
            </a:pPr>
            <a:r>
              <a:rPr lang="ar"/>
              <a:t>    if is_rotat:</a:t>
            </a:r>
            <a:endParaRPr/>
          </a:p>
          <a:p>
            <a:pPr indent="0" lvl="0" marL="0" rtl="0" algn="l">
              <a:spcBef>
                <a:spcPts val="0"/>
              </a:spcBef>
              <a:spcAft>
                <a:spcPts val="0"/>
              </a:spcAft>
              <a:buNone/>
            </a:pPr>
            <a:r>
              <a:rPr lang="ar"/>
              <a:t>        myDrone.send_rc_control(0, 0, 0, 10)  # סיבוב ימינה במהירות 10</a:t>
            </a:r>
            <a:endParaRPr/>
          </a:p>
          <a:p>
            <a:pPr indent="0" lvl="0" marL="0" rtl="0" algn="l">
              <a:spcBef>
                <a:spcPts val="0"/>
              </a:spcBef>
              <a:spcAft>
                <a:spcPts val="0"/>
              </a:spcAft>
              <a:buNone/>
            </a:pPr>
            <a:r>
              <a:rPr lang="ar"/>
              <a:t>        time.sleep(0.1)</a:t>
            </a:r>
            <a:endParaRPr/>
          </a:p>
          <a:p>
            <a:pPr indent="0" lvl="0" marL="0" rtl="0" algn="l">
              <a:spcBef>
                <a:spcPts val="0"/>
              </a:spcBef>
              <a:spcAft>
                <a:spcPts val="0"/>
              </a:spcAft>
              <a:buNone/>
            </a:pPr>
            <a:r>
              <a:rPr lang="ar"/>
              <a:t>    if door_detection:</a:t>
            </a:r>
            <a:endParaRPr/>
          </a:p>
          <a:p>
            <a:pPr indent="0" lvl="0" marL="0" rtl="0" algn="l">
              <a:spcBef>
                <a:spcPts val="0"/>
              </a:spcBef>
              <a:spcAft>
                <a:spcPts val="0"/>
              </a:spcAft>
              <a:buNone/>
            </a:pPr>
            <a:r>
              <a:rPr lang="ar"/>
              <a:t>        is_rotat = 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0" y="0"/>
            <a:ext cx="9144000" cy="4945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ar"/>
              <a:t>המשך בלולאה:</a:t>
            </a:r>
            <a:endParaRPr/>
          </a:p>
          <a:p>
            <a:pPr indent="0" lvl="0" marL="0" rtl="0" algn="l">
              <a:spcBef>
                <a:spcPts val="0"/>
              </a:spcBef>
              <a:spcAft>
                <a:spcPts val="0"/>
              </a:spcAft>
              <a:buNone/>
            </a:pPr>
            <a:r>
              <a:rPr lang="ar"/>
              <a:t>  for r in results: </a:t>
            </a:r>
            <a:endParaRPr/>
          </a:p>
          <a:p>
            <a:pPr indent="0" lvl="0" marL="0" rtl="1" algn="r">
              <a:spcBef>
                <a:spcPts val="0"/>
              </a:spcBef>
              <a:spcAft>
                <a:spcPts val="0"/>
              </a:spcAft>
              <a:buNone/>
            </a:pPr>
            <a:r>
              <a:rPr lang="ar"/>
              <a:t>ה r מציג נתונים על מה </a:t>
            </a:r>
            <a:r>
              <a:rPr lang="ar"/>
              <a:t>שקיבלנו</a:t>
            </a:r>
            <a:r>
              <a:rPr lang="ar"/>
              <a:t> במודל ,ניתן לקבל יותר מזיהוי אחד.</a:t>
            </a:r>
            <a:endParaRPr/>
          </a:p>
          <a:p>
            <a:pPr indent="0" lvl="0" marL="0" rtl="0" algn="l">
              <a:spcBef>
                <a:spcPts val="0"/>
              </a:spcBef>
              <a:spcAft>
                <a:spcPts val="0"/>
              </a:spcAft>
              <a:buNone/>
            </a:pPr>
            <a:r>
              <a:rPr lang="ar"/>
              <a:t>        boxes = r.boxes</a:t>
            </a:r>
            <a:endParaRPr/>
          </a:p>
          <a:p>
            <a:pPr indent="0" lvl="0" marL="0" rtl="1" algn="r">
              <a:spcBef>
                <a:spcPts val="0"/>
              </a:spcBef>
              <a:spcAft>
                <a:spcPts val="0"/>
              </a:spcAft>
              <a:buNone/>
            </a:pPr>
            <a:r>
              <a:rPr lang="ar"/>
              <a:t>השורה הזו r.boxes היא אוסף של הclasses </a:t>
            </a:r>
            <a:r>
              <a:rPr lang="ar"/>
              <a:t>שקיבלנו</a:t>
            </a:r>
            <a:r>
              <a:rPr lang="ar"/>
              <a:t>.</a:t>
            </a:r>
            <a:endParaRPr/>
          </a:p>
          <a:p>
            <a:pPr indent="0" lvl="0" marL="0" rtl="0" algn="l">
              <a:spcBef>
                <a:spcPts val="0"/>
              </a:spcBef>
              <a:spcAft>
                <a:spcPts val="0"/>
              </a:spcAft>
              <a:buNone/>
            </a:pPr>
            <a:r>
              <a:rPr lang="ar"/>
              <a:t>        for box in boxes:</a:t>
            </a:r>
            <a:endParaRPr/>
          </a:p>
          <a:p>
            <a:pPr indent="0" lvl="0" marL="0" rtl="1" algn="r">
              <a:spcBef>
                <a:spcPts val="0"/>
              </a:spcBef>
              <a:spcAft>
                <a:spcPts val="0"/>
              </a:spcAft>
              <a:buNone/>
            </a:pPr>
            <a:r>
              <a:rPr lang="ar"/>
              <a:t>בשלב זה נקבל הנקודות X1.Y1.X2.Y2  יש עוד דרך לקבל אותם .נחשב הגובה והרוחב של הדלת.</a:t>
            </a:r>
            <a:endParaRPr/>
          </a:p>
          <a:p>
            <a:pPr indent="0" lvl="0" marL="0" rtl="0" algn="l">
              <a:spcBef>
                <a:spcPts val="0"/>
              </a:spcBef>
              <a:spcAft>
                <a:spcPts val="0"/>
              </a:spcAft>
              <a:buNone/>
            </a:pPr>
            <a:r>
              <a:rPr lang="ar"/>
              <a:t>            x1, y1, x2, y2 = box.xyxy[0]</a:t>
            </a:r>
            <a:endParaRPr/>
          </a:p>
          <a:p>
            <a:pPr indent="0" lvl="0" marL="0" rtl="0" algn="l">
              <a:spcBef>
                <a:spcPts val="0"/>
              </a:spcBef>
              <a:spcAft>
                <a:spcPts val="0"/>
              </a:spcAft>
              <a:buNone/>
            </a:pPr>
            <a:r>
              <a:rPr lang="ar"/>
              <a:t>            x1, y1, x2, y2 = int(x1), int(y1), int(x2), int(y2)</a:t>
            </a:r>
            <a:endParaRPr/>
          </a:p>
          <a:p>
            <a:pPr indent="0" lvl="0" marL="0" rtl="0" algn="l">
              <a:spcBef>
                <a:spcPts val="0"/>
              </a:spcBef>
              <a:spcAft>
                <a:spcPts val="0"/>
              </a:spcAft>
              <a:buNone/>
            </a:pPr>
            <a:r>
              <a:rPr lang="ar"/>
              <a:t>            w, h = x2 - x1, y2 - y1</a:t>
            </a:r>
            <a:endParaRPr/>
          </a:p>
          <a:p>
            <a:pPr indent="0" lvl="0" marL="0" rtl="1" algn="r">
              <a:spcBef>
                <a:spcPts val="0"/>
              </a:spcBef>
              <a:spcAft>
                <a:spcPts val="0"/>
              </a:spcAft>
              <a:buNone/>
            </a:pPr>
            <a:r>
              <a:rPr lang="ar"/>
              <a:t>ה class name בוא מספר 0,1,2 כך ש 1 זה open ו 2 closed  ו 0 זה semi</a:t>
            </a:r>
            <a:endParaRPr/>
          </a:p>
          <a:p>
            <a:pPr indent="0" lvl="0" marL="0" rtl="0" algn="l">
              <a:spcBef>
                <a:spcPts val="0"/>
              </a:spcBef>
              <a:spcAft>
                <a:spcPts val="0"/>
              </a:spcAft>
              <a:buNone/>
            </a:pPr>
            <a:r>
              <a:rPr lang="ar"/>
              <a:t>            cls = int(box.cls[0])</a:t>
            </a:r>
            <a:endParaRPr/>
          </a:p>
          <a:p>
            <a:pPr indent="0" lvl="0" marL="0" rtl="1" algn="r">
              <a:spcBef>
                <a:spcPts val="0"/>
              </a:spcBef>
              <a:spcAft>
                <a:spcPts val="0"/>
              </a:spcAft>
              <a:buNone/>
            </a:pPr>
            <a:r>
              <a:rPr lang="ar"/>
              <a:t>עכשיו</a:t>
            </a:r>
            <a:r>
              <a:rPr lang="ar"/>
              <a:t> אני מטפל רק בדגימות שאחוז </a:t>
            </a:r>
            <a:r>
              <a:rPr lang="ar"/>
              <a:t>הזיהוי</a:t>
            </a:r>
            <a:r>
              <a:rPr lang="ar"/>
              <a:t> שלהם יותר מ 0.75 ,כאשר משתמשים במצלמה FHD או HD ומעלה נוכל לשנות זה.</a:t>
            </a:r>
            <a:endParaRPr/>
          </a:p>
          <a:p>
            <a:pPr indent="0" lvl="0" marL="0" rtl="0" algn="l">
              <a:spcBef>
                <a:spcPts val="0"/>
              </a:spcBef>
              <a:spcAft>
                <a:spcPts val="0"/>
              </a:spcAft>
              <a:buNone/>
            </a:pPr>
            <a:r>
              <a:rPr lang="ar"/>
              <a:t>            if box.conf[0] &gt; 0.75 and cls == 1:</a:t>
            </a:r>
            <a:endParaRPr/>
          </a:p>
          <a:p>
            <a:pPr indent="0" lvl="0" marL="0" rtl="0" algn="l">
              <a:spcBef>
                <a:spcPts val="0"/>
              </a:spcBef>
              <a:spcAft>
                <a:spcPts val="0"/>
              </a:spcAft>
              <a:buNone/>
            </a:pPr>
            <a:r>
              <a:rPr lang="ar"/>
              <a:t>                door_detection = True</a:t>
            </a:r>
            <a:endParaRPr/>
          </a:p>
          <a:p>
            <a:pPr indent="0" lvl="0" marL="0" rtl="1" algn="r">
              <a:spcBef>
                <a:spcPts val="0"/>
              </a:spcBef>
              <a:spcAft>
                <a:spcPts val="0"/>
              </a:spcAft>
              <a:buNone/>
            </a:pPr>
            <a:r>
              <a:rPr lang="ar"/>
              <a:t>בשורה </a:t>
            </a:r>
            <a:r>
              <a:rPr lang="ar"/>
              <a:t>למטה</a:t>
            </a:r>
            <a:r>
              <a:rPr lang="ar"/>
              <a:t> זה פעולה בראיה ממוחשבת שמעדכנת על התמונה ניתן לחשוב על זה כאילו לציר הליבל בתמונה .</a:t>
            </a:r>
            <a:endParaRPr/>
          </a:p>
          <a:p>
            <a:pPr indent="0" lvl="0" marL="0" rtl="0" algn="l">
              <a:spcBef>
                <a:spcPts val="0"/>
              </a:spcBef>
              <a:spcAft>
                <a:spcPts val="0"/>
              </a:spcAft>
              <a:buNone/>
            </a:pPr>
            <a:r>
              <a:rPr lang="ar"/>
              <a:t>                cv2.rectangle(img, (x1, y1), (x2, y2), (0, 255, 0), 2)</a:t>
            </a:r>
            <a:endParaRPr/>
          </a:p>
          <a:p>
            <a:pPr indent="0" lvl="0" marL="0" rtl="0" algn="l">
              <a:spcBef>
                <a:spcPts val="0"/>
              </a:spcBef>
              <a:spcAft>
                <a:spcPts val="0"/>
              </a:spcAft>
              <a:buNone/>
            </a:pPr>
            <a:r>
              <a:rPr lang="ar"/>
              <a:t>                # Confidence קבלת אחוז הזיהוי מהמודל </a:t>
            </a:r>
            <a:endParaRPr/>
          </a:p>
          <a:p>
            <a:pPr indent="0" lvl="0" marL="0" rtl="0" algn="l">
              <a:spcBef>
                <a:spcPts val="0"/>
              </a:spcBef>
              <a:spcAft>
                <a:spcPts val="0"/>
              </a:spcAft>
              <a:buNone/>
            </a:pPr>
            <a:r>
              <a:rPr lang="ar"/>
              <a:t>                conf = math.ceil((box.conf[0] * 100)) / 100</a:t>
            </a:r>
            <a:endParaRPr/>
          </a:p>
          <a:p>
            <a:pPr indent="0" lvl="0" marL="0" rtl="0" algn="l">
              <a:spcBef>
                <a:spcPts val="0"/>
              </a:spcBef>
              <a:spcAft>
                <a:spcPts val="0"/>
              </a:spcAft>
              <a:buNone/>
            </a:pPr>
            <a:r>
              <a:rPr lang="ar"/>
              <a:t>                # Add class and confidence information inside the bounding box</a:t>
            </a:r>
            <a:endParaRPr/>
          </a:p>
          <a:p>
            <a:pPr indent="0" lvl="0" marL="0" rtl="0" algn="l">
              <a:spcBef>
                <a:spcPts val="0"/>
              </a:spcBef>
              <a:spcAft>
                <a:spcPts val="0"/>
              </a:spcAft>
              <a:buNone/>
            </a:pPr>
            <a:r>
              <a:rPr lang="ar"/>
              <a:t>                label_text = f"Class: {cls}, Confidence: {conf:.2f}"</a:t>
            </a:r>
            <a:endParaRPr/>
          </a:p>
          <a:p>
            <a:pPr indent="0" lvl="0" marL="0" rtl="0" algn="l">
              <a:spcBef>
                <a:spcPts val="0"/>
              </a:spcBef>
              <a:spcAft>
                <a:spcPts val="0"/>
              </a:spcAft>
              <a:buNone/>
            </a:pPr>
            <a:r>
              <a:rPr lang="ar"/>
              <a:t>                cv2.putText(img, label_text, (x1, y1 - 10), cv2.FONT_HERSHEY_SIMPLEX, 0.5, (255, 255, 255),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nvSpPr>
        <p:spPr>
          <a:xfrm>
            <a:off x="0" y="0"/>
            <a:ext cx="9144000" cy="4969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ar"/>
              <a:t>     נמשיך בלולאה </a:t>
            </a:r>
            <a:endParaRPr/>
          </a:p>
          <a:p>
            <a:pPr indent="0" lvl="0" marL="0" rtl="1" algn="r">
              <a:spcBef>
                <a:spcPts val="0"/>
              </a:spcBef>
              <a:spcAft>
                <a:spcPts val="0"/>
              </a:spcAft>
              <a:buNone/>
            </a:pPr>
            <a:r>
              <a:rPr lang="ar"/>
              <a:t>בשלב זה צריך לחשב כמה חישובים חשובים לניווט ,חישובים אילו מציגות הפרש המרחק בין  נקודת המרכז של הדלת ובין נקודת מרכז התמנה.</a:t>
            </a:r>
            <a:endParaRPr/>
          </a:p>
          <a:p>
            <a:pPr indent="0" lvl="0" marL="0" rtl="1" algn="r">
              <a:spcBef>
                <a:spcPts val="0"/>
              </a:spcBef>
              <a:spcAft>
                <a:spcPts val="0"/>
              </a:spcAft>
              <a:buNone/>
            </a:pPr>
            <a:r>
              <a:rPr lang="ar"/>
              <a:t>נתחיל  ב </a:t>
            </a:r>
            <a:r>
              <a:rPr lang="ar"/>
              <a:t>size_error  המשתנה הזה מציג גודל הדלת ביחס לגודל התמונה והתוצאה היא בין 0 ל 1.</a:t>
            </a:r>
            <a:endParaRPr/>
          </a:p>
          <a:p>
            <a:pPr indent="0" lvl="0" marL="0" rtl="1" algn="r">
              <a:spcBef>
                <a:spcPts val="0"/>
              </a:spcBef>
              <a:spcAft>
                <a:spcPts val="0"/>
              </a:spcAft>
              <a:buNone/>
            </a:pPr>
            <a:r>
              <a:rPr lang="ar"/>
              <a:t> לגבי </a:t>
            </a:r>
            <a:r>
              <a:rPr lang="ar"/>
              <a:t>horizontal_error זה ההפרש בין מרכז הדלת לבין מרכז התמונה ברוחב.</a:t>
            </a:r>
            <a:endParaRPr/>
          </a:p>
          <a:p>
            <a:pPr indent="0" lvl="0" marL="0" rtl="1" algn="r">
              <a:spcBef>
                <a:spcPts val="0"/>
              </a:spcBef>
              <a:spcAft>
                <a:spcPts val="0"/>
              </a:spcAft>
              <a:buNone/>
            </a:pPr>
            <a:r>
              <a:rPr lang="ar"/>
              <a:t>לגבי vittcal_error  זה מציג ההפרש בגובה בין מרכזה הדלת למרכז התמונה ,זה לא כל כך חשוב אבל הוא משפר פעולת הזיהוי.</a:t>
            </a:r>
            <a:endParaRPr/>
          </a:p>
          <a:p>
            <a:pPr indent="0" lvl="0" marL="0" rtl="1" algn="r">
              <a:spcBef>
                <a:spcPts val="0"/>
              </a:spcBef>
              <a:spcAft>
                <a:spcPts val="0"/>
              </a:spcAft>
              <a:buNone/>
            </a:pPr>
            <a:r>
              <a:rPr lang="ar"/>
              <a:t> </a:t>
            </a:r>
            <a:endParaRPr/>
          </a:p>
          <a:p>
            <a:pPr indent="0" lvl="0" marL="0" rtl="0" algn="l">
              <a:spcBef>
                <a:spcPts val="0"/>
              </a:spcBef>
              <a:spcAft>
                <a:spcPts val="0"/>
              </a:spcAft>
              <a:buNone/>
            </a:pPr>
            <a:r>
              <a:rPr lang="ar"/>
              <a:t>  # Calculate center of the bounding box</a:t>
            </a:r>
            <a:endParaRPr/>
          </a:p>
          <a:p>
            <a:pPr indent="0" lvl="0" marL="0" rtl="0" algn="l">
              <a:spcBef>
                <a:spcPts val="0"/>
              </a:spcBef>
              <a:spcAft>
                <a:spcPts val="0"/>
              </a:spcAft>
              <a:buNone/>
            </a:pPr>
            <a:r>
              <a:rPr lang="ar"/>
              <a:t>                door_center_x = (x1 + x2) // 2</a:t>
            </a:r>
            <a:endParaRPr/>
          </a:p>
          <a:p>
            <a:pPr indent="0" lvl="0" marL="0" rtl="0" algn="l">
              <a:spcBef>
                <a:spcPts val="0"/>
              </a:spcBef>
              <a:spcAft>
                <a:spcPts val="0"/>
              </a:spcAft>
              <a:buNone/>
            </a:pPr>
            <a:r>
              <a:rPr lang="ar"/>
              <a:t>                door_center_y = (y1 + y2) // 2</a:t>
            </a:r>
            <a:endParaRPr/>
          </a:p>
          <a:p>
            <a:pPr indent="0" lvl="0" marL="0" rtl="0" algn="l">
              <a:spcBef>
                <a:spcPts val="0"/>
              </a:spcBef>
              <a:spcAft>
                <a:spcPts val="0"/>
              </a:spcAft>
              <a:buNone/>
            </a:pPr>
            <a:r>
              <a:rPr lang="ar"/>
              <a:t>                # המרת הגודל של הדלת לסטייה מהגודל הרצוי</a:t>
            </a:r>
            <a:endParaRPr/>
          </a:p>
          <a:p>
            <a:pPr indent="0" lvl="0" marL="0" rtl="0" algn="l">
              <a:spcBef>
                <a:spcPts val="0"/>
              </a:spcBef>
              <a:spcAft>
                <a:spcPts val="0"/>
              </a:spcAft>
              <a:buNone/>
            </a:pPr>
            <a:r>
              <a:rPr lang="ar"/>
              <a:t>                size_img = width * height</a:t>
            </a:r>
            <a:endParaRPr/>
          </a:p>
          <a:p>
            <a:pPr indent="0" lvl="0" marL="0" rtl="0" algn="l">
              <a:spcBef>
                <a:spcPts val="0"/>
              </a:spcBef>
              <a:spcAft>
                <a:spcPts val="0"/>
              </a:spcAft>
              <a:buNone/>
            </a:pPr>
            <a:r>
              <a:rPr lang="ar"/>
              <a:t>                size_door = w * h</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size_error = (size_door / size_img)</a:t>
            </a:r>
            <a:endParaRPr/>
          </a:p>
          <a:p>
            <a:pPr indent="0" lvl="0" marL="0" rtl="0" algn="l">
              <a:spcBef>
                <a:spcPts val="0"/>
              </a:spcBef>
              <a:spcAft>
                <a:spcPts val="0"/>
              </a:spcAft>
              <a:buNone/>
            </a:pPr>
            <a:r>
              <a:rPr lang="ar"/>
              <a:t>                print("size error", size_error)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 חישוב התקנה מהמרכז לדלת</a:t>
            </a:r>
            <a:endParaRPr/>
          </a:p>
          <a:p>
            <a:pPr indent="0" lvl="0" marL="0" rtl="0" algn="l">
              <a:spcBef>
                <a:spcPts val="0"/>
              </a:spcBef>
              <a:spcAft>
                <a:spcPts val="0"/>
              </a:spcAft>
              <a:buNone/>
            </a:pPr>
            <a:r>
              <a:rPr lang="ar"/>
              <a:t>                horizontal_error = door_center_x - (width// 2)</a:t>
            </a:r>
            <a:endParaRPr/>
          </a:p>
          <a:p>
            <a:pPr indent="0" lvl="0" marL="0" rtl="0" algn="l">
              <a:spcBef>
                <a:spcPts val="0"/>
              </a:spcBef>
              <a:spcAft>
                <a:spcPts val="0"/>
              </a:spcAft>
              <a:buNone/>
            </a:pPr>
            <a:r>
              <a:rPr lang="ar"/>
              <a:t>                vittcal_error = door_center_y - (height //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nvSpPr>
        <p:spPr>
          <a:xfrm>
            <a:off x="0" y="0"/>
            <a:ext cx="64329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a:t># כיוונים לתנועה של הדרון</a:t>
            </a:r>
            <a:endParaRPr/>
          </a:p>
          <a:p>
            <a:pPr indent="0" lvl="0" marL="0" rtl="0" algn="l">
              <a:spcBef>
                <a:spcPts val="0"/>
              </a:spcBef>
              <a:spcAft>
                <a:spcPts val="0"/>
              </a:spcAft>
              <a:buNone/>
            </a:pPr>
            <a:r>
              <a:rPr lang="ar"/>
              <a:t>                left_right = 0</a:t>
            </a:r>
            <a:endParaRPr/>
          </a:p>
          <a:p>
            <a:pPr indent="0" lvl="0" marL="0" rtl="0" algn="l">
              <a:spcBef>
                <a:spcPts val="0"/>
              </a:spcBef>
              <a:spcAft>
                <a:spcPts val="0"/>
              </a:spcAft>
              <a:buNone/>
            </a:pPr>
            <a:r>
              <a:rPr lang="ar"/>
              <a:t>                up_down = 0</a:t>
            </a:r>
            <a:endParaRPr/>
          </a:p>
          <a:p>
            <a:pPr indent="0" lvl="0" marL="0" rtl="0" algn="l">
              <a:spcBef>
                <a:spcPts val="0"/>
              </a:spcBef>
              <a:spcAft>
                <a:spcPts val="0"/>
              </a:spcAft>
              <a:buNone/>
            </a:pPr>
            <a:r>
              <a:rPr lang="ar"/>
              <a:t>                forward_backward = 0</a:t>
            </a:r>
            <a:endParaRPr/>
          </a:p>
          <a:p>
            <a:pPr indent="0" lvl="0" marL="0" rtl="0" algn="l">
              <a:spcBef>
                <a:spcPts val="0"/>
              </a:spcBef>
              <a:spcAft>
                <a:spcPts val="0"/>
              </a:spcAft>
              <a:buNone/>
            </a:pPr>
            <a:r>
              <a:rPr lang="ar"/>
              <a:t>                yaw = 0  # זווית סיבוב</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if vittcal_error &gt; 20:</a:t>
            </a:r>
            <a:endParaRPr/>
          </a:p>
          <a:p>
            <a:pPr indent="0" lvl="0" marL="0" rtl="0" algn="l">
              <a:spcBef>
                <a:spcPts val="0"/>
              </a:spcBef>
              <a:spcAft>
                <a:spcPts val="0"/>
              </a:spcAft>
              <a:buNone/>
            </a:pPr>
            <a:r>
              <a:rPr lang="ar"/>
              <a:t>                    up_down = -5</a:t>
            </a:r>
            <a:endParaRPr/>
          </a:p>
          <a:p>
            <a:pPr indent="0" lvl="0" marL="0" rtl="0" algn="l">
              <a:spcBef>
                <a:spcPts val="0"/>
              </a:spcBef>
              <a:spcAft>
                <a:spcPts val="0"/>
              </a:spcAft>
              <a:buNone/>
            </a:pPr>
            <a:r>
              <a:rPr lang="ar"/>
              <a:t>                elif vittcal_error &lt; -20:</a:t>
            </a:r>
            <a:endParaRPr/>
          </a:p>
          <a:p>
            <a:pPr indent="0" lvl="0" marL="0" rtl="0" algn="l">
              <a:spcBef>
                <a:spcPts val="0"/>
              </a:spcBef>
              <a:spcAft>
                <a:spcPts val="0"/>
              </a:spcAft>
              <a:buNone/>
            </a:pPr>
            <a:r>
              <a:rPr lang="ar"/>
              <a:t>                    up_down = 5</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 סבב את הדרון כך שנקודת המרכז של הדלת תהיה במרכז התמונה</a:t>
            </a:r>
            <a:endParaRPr/>
          </a:p>
          <a:p>
            <a:pPr indent="0" lvl="0" marL="0" rtl="0" algn="l">
              <a:spcBef>
                <a:spcPts val="0"/>
              </a:spcBef>
              <a:spcAft>
                <a:spcPts val="0"/>
              </a:spcAft>
              <a:buNone/>
            </a:pPr>
            <a:r>
              <a:rPr lang="ar"/>
              <a:t>                if horizontal_error &gt; 10:</a:t>
            </a:r>
            <a:endParaRPr/>
          </a:p>
          <a:p>
            <a:pPr indent="0" lvl="0" marL="0" rtl="0" algn="l">
              <a:spcBef>
                <a:spcPts val="0"/>
              </a:spcBef>
              <a:spcAft>
                <a:spcPts val="0"/>
              </a:spcAft>
              <a:buNone/>
            </a:pPr>
            <a:r>
              <a:rPr lang="ar"/>
              <a:t>                    yaw = 5  # סיבוב שמאלה</a:t>
            </a:r>
            <a:endParaRPr/>
          </a:p>
          <a:p>
            <a:pPr indent="0" lvl="0" marL="0" rtl="0" algn="l">
              <a:spcBef>
                <a:spcPts val="0"/>
              </a:spcBef>
              <a:spcAft>
                <a:spcPts val="0"/>
              </a:spcAft>
              <a:buNone/>
            </a:pPr>
            <a:r>
              <a:rPr lang="ar"/>
              <a:t>                elif horizontal_error &lt; -10:</a:t>
            </a:r>
            <a:endParaRPr/>
          </a:p>
          <a:p>
            <a:pPr indent="0" lvl="0" marL="0" rtl="0" algn="l">
              <a:spcBef>
                <a:spcPts val="0"/>
              </a:spcBef>
              <a:spcAft>
                <a:spcPts val="0"/>
              </a:spcAft>
              <a:buNone/>
            </a:pPr>
            <a:r>
              <a:rPr lang="ar"/>
              <a:t>                    yaw = -5  # סיבוב ימינה</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 קביעת התנועה לפי הסטייה מהגודל הרצוי</a:t>
            </a:r>
            <a:endParaRPr/>
          </a:p>
          <a:p>
            <a:pPr indent="0" lvl="0" marL="0" rtl="0" algn="l">
              <a:spcBef>
                <a:spcPts val="0"/>
              </a:spcBef>
              <a:spcAft>
                <a:spcPts val="0"/>
              </a:spcAft>
              <a:buNone/>
            </a:pPr>
            <a:r>
              <a:rPr lang="ar"/>
              <a:t>                if size_error &gt; 0.9:</a:t>
            </a:r>
            <a:endParaRPr/>
          </a:p>
          <a:p>
            <a:pPr indent="0" lvl="0" marL="0" rtl="0" algn="l">
              <a:spcBef>
                <a:spcPts val="0"/>
              </a:spcBef>
              <a:spcAft>
                <a:spcPts val="0"/>
              </a:spcAft>
              <a:buNone/>
            </a:pPr>
            <a:r>
              <a:rPr lang="ar"/>
              <a:t>                    forward_backward = -10  # תזוזה אחורה</a:t>
            </a:r>
            <a:endParaRPr/>
          </a:p>
          <a:p>
            <a:pPr indent="0" lvl="0" marL="0" rtl="0" algn="l">
              <a:spcBef>
                <a:spcPts val="0"/>
              </a:spcBef>
              <a:spcAft>
                <a:spcPts val="0"/>
              </a:spcAft>
              <a:buNone/>
            </a:pPr>
            <a:r>
              <a:rPr lang="ar"/>
              <a:t>                elif size_error &lt;0.8:</a:t>
            </a:r>
            <a:endParaRPr/>
          </a:p>
          <a:p>
            <a:pPr indent="0" lvl="0" marL="0" rtl="0" algn="l">
              <a:spcBef>
                <a:spcPts val="0"/>
              </a:spcBef>
              <a:spcAft>
                <a:spcPts val="0"/>
              </a:spcAft>
              <a:buNone/>
            </a:pPr>
            <a:r>
              <a:rPr lang="ar"/>
              <a:t>                        forward_backward = 10 # תזוזה קדימה</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a:t>
            </a:r>
            <a:endParaRPr/>
          </a:p>
        </p:txBody>
      </p:sp>
      <p:sp>
        <p:nvSpPr>
          <p:cNvPr id="237" name="Google Shape;237;p40"/>
          <p:cNvSpPr txBox="1"/>
          <p:nvPr/>
        </p:nvSpPr>
        <p:spPr>
          <a:xfrm>
            <a:off x="6432900" y="0"/>
            <a:ext cx="2711100" cy="3201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 נמשיך בלולאה</a:t>
            </a:r>
            <a:endParaRPr/>
          </a:p>
          <a:p>
            <a:pPr indent="0" lvl="0" marL="0" rtl="1" algn="r">
              <a:spcBef>
                <a:spcPts val="0"/>
              </a:spcBef>
              <a:spcAft>
                <a:spcPts val="0"/>
              </a:spcAft>
              <a:buNone/>
            </a:pPr>
            <a:r>
              <a:rPr lang="ar"/>
              <a:t>נעבור לשלב של </a:t>
            </a:r>
            <a:r>
              <a:rPr lang="ar"/>
              <a:t>הכוונת</a:t>
            </a:r>
            <a:r>
              <a:rPr lang="ar"/>
              <a:t> </a:t>
            </a:r>
            <a:r>
              <a:rPr lang="ar"/>
              <a:t>הרחפן</a:t>
            </a:r>
            <a:r>
              <a:rPr lang="ar"/>
              <a:t> </a:t>
            </a:r>
            <a:r>
              <a:rPr lang="ar"/>
              <a:t>לכיוון</a:t>
            </a:r>
            <a:r>
              <a:rPr lang="ar"/>
              <a:t> הדלת .</a:t>
            </a:r>
            <a:endParaRPr/>
          </a:p>
          <a:p>
            <a:pPr indent="0" lvl="0" marL="0" rtl="1" algn="r">
              <a:spcBef>
                <a:spcPts val="0"/>
              </a:spcBef>
              <a:spcAft>
                <a:spcPts val="0"/>
              </a:spcAft>
              <a:buNone/>
            </a:pPr>
            <a:r>
              <a:rPr lang="ar"/>
              <a:t>המשתנה </a:t>
            </a:r>
            <a:r>
              <a:rPr lang="ar"/>
              <a:t>up_down  אחראי על המהירות למעלה אם הוא חיובי ולמטה אם הוא שלילי.</a:t>
            </a:r>
            <a:endParaRPr/>
          </a:p>
          <a:p>
            <a:pPr indent="0" lvl="0" marL="0" rtl="1" algn="r">
              <a:spcBef>
                <a:spcPts val="0"/>
              </a:spcBef>
              <a:spcAft>
                <a:spcPts val="0"/>
              </a:spcAft>
              <a:buNone/>
            </a:pPr>
            <a:r>
              <a:rPr lang="ar"/>
              <a:t>המשתנה yaw  אחראי על סיבוב לימין אם הוא חיובי ולשמאל אם הוא שלילי .</a:t>
            </a:r>
            <a:endParaRPr/>
          </a:p>
          <a:p>
            <a:pPr indent="0" lvl="0" marL="0" rtl="1" algn="r">
              <a:spcBef>
                <a:spcPts val="0"/>
              </a:spcBef>
              <a:spcAft>
                <a:spcPts val="0"/>
              </a:spcAft>
              <a:buNone/>
            </a:pPr>
            <a:r>
              <a:rPr lang="ar"/>
              <a:t>המשתנה forward_backward  אחראי על הליכה קדימה אם הוא חיובי ואחורה אם הוא שלילי ,המשתנה הזה עובד לפי גודל הדלת בתמונה ולא תלוי במרכז של הדלת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nvSpPr>
        <p:spPr>
          <a:xfrm>
            <a:off x="0" y="0"/>
            <a:ext cx="9144000" cy="53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t>               if size_error &lt; 0.9 and size_error &gt; 0.8:</a:t>
            </a:r>
            <a:endParaRPr/>
          </a:p>
          <a:p>
            <a:pPr indent="0" lvl="0" marL="0" rtl="0" algn="l">
              <a:spcBef>
                <a:spcPts val="0"/>
              </a:spcBef>
              <a:spcAft>
                <a:spcPts val="0"/>
              </a:spcAft>
              <a:buNone/>
            </a:pPr>
            <a:r>
              <a:rPr lang="ar"/>
              <a:t>                    if cls == 1:</a:t>
            </a:r>
            <a:endParaRPr/>
          </a:p>
          <a:p>
            <a:pPr indent="0" lvl="0" marL="0" rtl="0" algn="l">
              <a:spcBef>
                <a:spcPts val="0"/>
              </a:spcBef>
              <a:spcAft>
                <a:spcPts val="0"/>
              </a:spcAft>
              <a:buNone/>
            </a:pPr>
            <a:r>
              <a:rPr lang="ar"/>
              <a:t>                        myDrone.send_rc_control(0, 20, 0, 0)</a:t>
            </a:r>
            <a:endParaRPr/>
          </a:p>
          <a:p>
            <a:pPr indent="0" lvl="0" marL="0" rtl="0" algn="l">
              <a:spcBef>
                <a:spcPts val="0"/>
              </a:spcBef>
              <a:spcAft>
                <a:spcPts val="0"/>
              </a:spcAft>
              <a:buNone/>
            </a:pPr>
            <a:r>
              <a:rPr lang="ar"/>
              <a:t>                        time.sleep(4)</a:t>
            </a:r>
            <a:endParaRPr/>
          </a:p>
          <a:p>
            <a:pPr indent="0" lvl="0" marL="0" rtl="0" algn="l">
              <a:spcBef>
                <a:spcPts val="0"/>
              </a:spcBef>
              <a:spcAft>
                <a:spcPts val="0"/>
              </a:spcAft>
              <a:buNone/>
            </a:pPr>
            <a:r>
              <a:rPr lang="ar"/>
              <a:t>                        myDrone.send_rc_control(0, 0, 0, 0)</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myDrone.land()</a:t>
            </a:r>
            <a:endParaRPr/>
          </a:p>
          <a:p>
            <a:pPr indent="0" lvl="0" marL="0" rtl="0" algn="l">
              <a:spcBef>
                <a:spcPts val="0"/>
              </a:spcBef>
              <a:spcAft>
                <a:spcPts val="0"/>
              </a:spcAft>
              <a:buNone/>
            </a:pPr>
            <a:r>
              <a:rPr lang="ar"/>
              <a:t>                    print (f"finsh")</a:t>
            </a:r>
            <a:endParaRPr/>
          </a:p>
          <a:p>
            <a:pPr indent="0" lvl="0" marL="0" rtl="0" algn="l">
              <a:spcBef>
                <a:spcPts val="0"/>
              </a:spcBef>
              <a:spcAft>
                <a:spcPts val="0"/>
              </a:spcAft>
              <a:buNone/>
            </a:pPr>
            <a:r>
              <a:rPr lang="ar"/>
              <a:t>                    break</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 שליחת פקודות לדרון</a:t>
            </a:r>
            <a:endParaRPr/>
          </a:p>
          <a:p>
            <a:pPr indent="0" lvl="0" marL="0" rtl="0" algn="l">
              <a:spcBef>
                <a:spcPts val="0"/>
              </a:spcBef>
              <a:spcAft>
                <a:spcPts val="0"/>
              </a:spcAft>
              <a:buNone/>
            </a:pPr>
            <a:r>
              <a:rPr lang="ar"/>
              <a:t>                myDrone.send_rc_control(left_right, forward_backward, up_down, yaw)</a:t>
            </a:r>
            <a:endParaRPr/>
          </a:p>
          <a:p>
            <a:pPr indent="0" lvl="0" marL="0" rtl="0" algn="l">
              <a:spcBef>
                <a:spcPts val="0"/>
              </a:spcBef>
              <a:spcAft>
                <a:spcPts val="0"/>
              </a:spcAft>
              <a:buNone/>
            </a:pPr>
            <a:r>
              <a:t/>
            </a:r>
            <a:endParaRPr/>
          </a:p>
          <a:p>
            <a:pPr indent="0" lvl="0" marL="0" rtl="0" algn="l">
              <a:spcBef>
                <a:spcPts val="0"/>
              </a:spcBef>
              <a:spcAft>
                <a:spcPts val="0"/>
              </a:spcAft>
              <a:buNone/>
            </a:pPr>
            <a:r>
              <a:rPr lang="ar"/>
              <a:t>    cv2.imshow('Image', img)</a:t>
            </a:r>
            <a:endParaRPr/>
          </a:p>
          <a:p>
            <a:pPr indent="0" lvl="0" marL="0" rtl="0" algn="l">
              <a:spcBef>
                <a:spcPts val="0"/>
              </a:spcBef>
              <a:spcAft>
                <a:spcPts val="0"/>
              </a:spcAft>
              <a:buNone/>
            </a:pPr>
            <a:r>
              <a:rPr lang="ar"/>
              <a:t>    #time.sleep(0.05)</a:t>
            </a:r>
            <a:endParaRPr/>
          </a:p>
          <a:p>
            <a:pPr indent="0" lvl="0" marL="0" rtl="1" algn="r">
              <a:spcBef>
                <a:spcPts val="0"/>
              </a:spcBef>
              <a:spcAft>
                <a:spcPts val="0"/>
              </a:spcAft>
              <a:buNone/>
            </a:pPr>
            <a:r>
              <a:rPr lang="ar"/>
              <a:t>נמשיך בלולאה </a:t>
            </a:r>
            <a:endParaRPr/>
          </a:p>
          <a:p>
            <a:pPr indent="0" lvl="0" marL="0" rtl="1" algn="r">
              <a:spcBef>
                <a:spcPts val="0"/>
              </a:spcBef>
              <a:spcAft>
                <a:spcPts val="0"/>
              </a:spcAft>
              <a:buNone/>
            </a:pPr>
            <a:r>
              <a:rPr lang="ar"/>
              <a:t>השלב הזה אומר שאם הגענו למרחק קטן מהדלת צריך ללכת דימה ולסיים העבודה,</a:t>
            </a:r>
            <a:endParaRPr/>
          </a:p>
          <a:p>
            <a:pPr indent="0" lvl="0" marL="0" rtl="1" algn="r">
              <a:spcBef>
                <a:spcPts val="0"/>
              </a:spcBef>
              <a:spcAft>
                <a:spcPts val="0"/>
              </a:spcAft>
              <a:buNone/>
            </a:pPr>
            <a:r>
              <a:rPr lang="ar"/>
              <a:t>אם לא הגענו למרחק קטן שאנחנו בוחרים נשלח לרובוט המהירות שהוא צריך לנייט בה למעלה למטה לסבב וללכת קדימה או אחורה .</a:t>
            </a:r>
            <a:endParaRPr/>
          </a:p>
          <a:p>
            <a:pPr indent="0" lvl="0" marL="0" rtl="1" algn="r">
              <a:spcBef>
                <a:spcPts val="0"/>
              </a:spcBef>
              <a:spcAft>
                <a:spcPts val="0"/>
              </a:spcAft>
              <a:buNone/>
            </a:pPr>
            <a:r>
              <a:rPr lang="ar"/>
              <a:t>המטרה של השורה התחתונה להציג הפעולה של </a:t>
            </a:r>
            <a:r>
              <a:rPr lang="ar"/>
              <a:t>היציאה</a:t>
            </a:r>
            <a:r>
              <a:rPr lang="ar"/>
              <a:t> מן הדלת על ידי הצגת התמונה עם השינוים שעשיתי עליה.</a:t>
            </a:r>
            <a:endParaRPr/>
          </a:p>
          <a:p>
            <a:pPr indent="0" lvl="0" marL="0" rtl="1"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ar"/>
              <a:t>מבוא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nvSpPr>
        <p:spPr>
          <a:xfrm>
            <a:off x="0" y="0"/>
            <a:ext cx="9144000" cy="1693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סיכום</a:t>
            </a:r>
            <a:endParaRPr/>
          </a:p>
          <a:p>
            <a:pPr indent="0" lvl="0" marL="0" rtl="1" algn="r">
              <a:spcBef>
                <a:spcPts val="0"/>
              </a:spcBef>
              <a:spcAft>
                <a:spcPts val="0"/>
              </a:spcAft>
              <a:buNone/>
            </a:pPr>
            <a:r>
              <a:rPr lang="ar"/>
              <a:t>בשלב זה כתבתי קוד שמגדיר פעולת הניווט למרכז התמונה ,האלגוריתם פשוט וקל להוכיח </a:t>
            </a:r>
            <a:r>
              <a:rPr lang="ar"/>
              <a:t>נכונות</a:t>
            </a:r>
            <a:r>
              <a:rPr lang="ar"/>
              <a:t>  ,</a:t>
            </a:r>
            <a:r>
              <a:rPr lang="ar"/>
              <a:t>אלגוריתם</a:t>
            </a:r>
            <a:r>
              <a:rPr lang="ar"/>
              <a:t> לינארי בגודל הקלט.</a:t>
            </a:r>
            <a:endParaRPr/>
          </a:p>
          <a:p>
            <a:pPr indent="0" lvl="0" marL="0" rtl="1" algn="r">
              <a:spcBef>
                <a:spcPts val="0"/>
              </a:spcBef>
              <a:spcAft>
                <a:spcPts val="0"/>
              </a:spcAft>
              <a:buNone/>
            </a:pPr>
            <a:r>
              <a:rPr lang="ar"/>
              <a:t>מבחינתי אני לא כל כך מרוצה מהמצלמה של הרחפן עם זאת כתבתי קוד הכי טוב לפי איכות המצלמה ,במקרה שיש מצלמה יותר איכותית הקוד הזה עובד וניתן לשנות גודל התמונה לדיוק הפעולה .</a:t>
            </a:r>
            <a:endParaRPr/>
          </a:p>
          <a:p>
            <a:pPr indent="0" lvl="0" marL="0" rtl="1" algn="r">
              <a:spcBef>
                <a:spcPts val="0"/>
              </a:spcBef>
              <a:spcAft>
                <a:spcPts val="0"/>
              </a:spcAft>
              <a:buNone/>
            </a:pPr>
            <a:r>
              <a:rPr lang="ar"/>
              <a:t>בשלב הבא נעבור לחלק המעשי ואציג התוצאות של הפרויקט.</a:t>
            </a:r>
            <a:endParaRPr/>
          </a:p>
          <a:p>
            <a:pPr indent="0" lvl="0" marL="0" rtl="1" algn="r">
              <a:spcBef>
                <a:spcPts val="0"/>
              </a:spcBef>
              <a:spcAft>
                <a:spcPts val="0"/>
              </a:spcAft>
              <a:buNone/>
            </a:pPr>
            <a:r>
              <a:rPr lang="ar"/>
              <a:t>בשלב הבא ניתן לראות שהמודל לא מזהה הדלת בכל מחזור באחוז זיהוי יותר מ 80 בהפך לסרטון </a:t>
            </a:r>
            <a:r>
              <a:rPr lang="ar"/>
              <a:t>שהעלתי</a:t>
            </a:r>
            <a:r>
              <a:rPr lang="ar"/>
              <a:t> מקודם שמרה שהמודל מזהה הדלת בכל מחזור באחוז זיהוי יותר </a:t>
            </a:r>
            <a:r>
              <a:rPr lang="ar"/>
              <a:t>מ 80</a:t>
            </a:r>
            <a:r>
              <a:rPr lang="a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ar"/>
              <a:t>תוצאות הפרויקט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nvSpPr>
        <p:spPr>
          <a:xfrm>
            <a:off x="0" y="0"/>
            <a:ext cx="9144000" cy="1046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מבוא </a:t>
            </a:r>
            <a:endParaRPr/>
          </a:p>
          <a:p>
            <a:pPr indent="0" lvl="0" marL="0" rtl="1" algn="r">
              <a:spcBef>
                <a:spcPts val="0"/>
              </a:spcBef>
              <a:spcAft>
                <a:spcPts val="0"/>
              </a:spcAft>
              <a:buNone/>
            </a:pPr>
            <a:r>
              <a:rPr lang="ar"/>
              <a:t>בשלב זה נראה תוצאות הפרויקט.</a:t>
            </a:r>
            <a:endParaRPr/>
          </a:p>
          <a:p>
            <a:pPr indent="0" lvl="0" marL="0" rtl="1" algn="r">
              <a:spcBef>
                <a:spcPts val="0"/>
              </a:spcBef>
              <a:spcAft>
                <a:spcPts val="0"/>
              </a:spcAft>
              <a:buNone/>
            </a:pPr>
            <a:r>
              <a:rPr lang="ar"/>
              <a:t>בשלב קודם הצגתי תוצאות המודל ולכן בשלב זה אני מציג רק תוצאה סופית לפעולת </a:t>
            </a:r>
            <a:r>
              <a:rPr lang="ar"/>
              <a:t>היציאה</a:t>
            </a:r>
            <a:r>
              <a:rPr lang="ar"/>
              <a:t> מן הדלת בנוסף לכך כמה מסקנות מחקריות.</a:t>
            </a:r>
            <a:endParaRPr/>
          </a:p>
        </p:txBody>
      </p:sp>
      <p:sp>
        <p:nvSpPr>
          <p:cNvPr id="258" name="Google Shape;258;p44"/>
          <p:cNvSpPr txBox="1"/>
          <p:nvPr/>
        </p:nvSpPr>
        <p:spPr>
          <a:xfrm>
            <a:off x="-75" y="1046700"/>
            <a:ext cx="9144000" cy="615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בסרטון הזה מציג פעולת </a:t>
            </a:r>
            <a:r>
              <a:rPr lang="ar"/>
              <a:t>היציאה</a:t>
            </a:r>
            <a:r>
              <a:rPr lang="ar"/>
              <a:t> מן הדלת הסרטון מצולם מהמחשב ומה שאנחנו רואים הוא מה שהרחפן רואה</a:t>
            </a:r>
            <a:endParaRPr/>
          </a:p>
          <a:p>
            <a:pPr indent="0" lvl="0" marL="0" rtl="1" algn="r">
              <a:spcBef>
                <a:spcPts val="0"/>
              </a:spcBef>
              <a:spcAft>
                <a:spcPts val="0"/>
              </a:spcAft>
              <a:buNone/>
            </a:pPr>
            <a:r>
              <a:rPr lang="ar"/>
              <a:t> </a:t>
            </a:r>
            <a:endParaRPr/>
          </a:p>
        </p:txBody>
      </p:sp>
      <p:pic>
        <p:nvPicPr>
          <p:cNvPr id="259" name="Google Shape;259;p44" title="Untitled video - Made with Clipchamp (1).mp4">
            <a:hlinkClick r:id="rId3"/>
          </p:cNvPr>
          <p:cNvPicPr preferRelativeResize="0"/>
          <p:nvPr/>
        </p:nvPicPr>
        <p:blipFill>
          <a:blip r:embed="rId4">
            <a:alphaModFix/>
          </a:blip>
          <a:stretch>
            <a:fillRect/>
          </a:stretch>
        </p:blipFill>
        <p:spPr>
          <a:xfrm>
            <a:off x="152400" y="1814700"/>
            <a:ext cx="4235200" cy="317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ar"/>
              <a:t>סיכום</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nvSpPr>
        <p:spPr>
          <a:xfrm>
            <a:off x="0" y="0"/>
            <a:ext cx="9144000" cy="5141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a:t>
            </a:r>
            <a:r>
              <a:rPr lang="ar"/>
              <a:t>תיעוד</a:t>
            </a:r>
            <a:r>
              <a:rPr lang="ar"/>
              <a:t> של משימות הפרויקט:</a:t>
            </a:r>
            <a:endParaRPr/>
          </a:p>
          <a:p>
            <a:pPr indent="0" lvl="0" marL="0" rtl="1" algn="r">
              <a:spcBef>
                <a:spcPts val="0"/>
              </a:spcBef>
              <a:spcAft>
                <a:spcPts val="0"/>
              </a:spcAft>
              <a:buNone/>
            </a:pPr>
            <a:r>
              <a:rPr lang="ar"/>
              <a:t>המחקר הוא לזהות דרך לדלת בתמונה 2D ולצאת ממנה בעזרת רובוט במרחב 3D.</a:t>
            </a:r>
            <a:endParaRPr/>
          </a:p>
          <a:p>
            <a:pPr indent="0" lvl="0" marL="0" rtl="1" algn="r">
              <a:spcBef>
                <a:spcPts val="0"/>
              </a:spcBef>
              <a:spcAft>
                <a:spcPts val="0"/>
              </a:spcAft>
              <a:buNone/>
            </a:pPr>
            <a:r>
              <a:rPr lang="ar"/>
              <a:t>המשימות של הפרויקט :</a:t>
            </a:r>
            <a:endParaRPr/>
          </a:p>
          <a:p>
            <a:pPr indent="0" lvl="0" marL="0" rtl="1" algn="r">
              <a:spcBef>
                <a:spcPts val="0"/>
              </a:spcBef>
              <a:spcAft>
                <a:spcPts val="0"/>
              </a:spcAft>
              <a:buNone/>
            </a:pPr>
            <a:r>
              <a:rPr lang="ar"/>
              <a:t>לתכנת מודל </a:t>
            </a:r>
            <a:r>
              <a:rPr lang="ar"/>
              <a:t>זיהוי</a:t>
            </a:r>
            <a:r>
              <a:rPr lang="ar"/>
              <a:t> עצמי -object detection model  המזהה דלת בזמן אמת.</a:t>
            </a:r>
            <a:endParaRPr/>
          </a:p>
          <a:p>
            <a:pPr indent="0" lvl="0" marL="0" rtl="1" algn="r">
              <a:spcBef>
                <a:spcPts val="0"/>
              </a:spcBef>
              <a:spcAft>
                <a:spcPts val="0"/>
              </a:spcAft>
              <a:buNone/>
            </a:pPr>
            <a:r>
              <a:rPr lang="ar"/>
              <a:t>לתכנת אלגוריתם ניווט לדלת ,ניווט לנקודת מרכז.</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*האתגרים:</a:t>
            </a:r>
            <a:endParaRPr/>
          </a:p>
          <a:p>
            <a:pPr indent="0" lvl="0" marL="0" rtl="1" algn="r">
              <a:spcBef>
                <a:spcPts val="0"/>
              </a:spcBef>
              <a:spcAft>
                <a:spcPts val="0"/>
              </a:spcAft>
              <a:buNone/>
            </a:pPr>
            <a:r>
              <a:rPr lang="ar"/>
              <a:t>1.לאמן מודל למידה ממוכנת חזק .</a:t>
            </a:r>
            <a:endParaRPr/>
          </a:p>
          <a:p>
            <a:pPr indent="0" lvl="0" marL="0" rtl="1" algn="r">
              <a:spcBef>
                <a:spcPts val="0"/>
              </a:spcBef>
              <a:spcAft>
                <a:spcPts val="0"/>
              </a:spcAft>
              <a:buNone/>
            </a:pPr>
            <a:r>
              <a:rPr lang="ar"/>
              <a:t>2.על המודל לעבוד במצב offline.</a:t>
            </a:r>
            <a:endParaRPr/>
          </a:p>
          <a:p>
            <a:pPr indent="0" lvl="0" marL="0" rtl="1" algn="r">
              <a:spcBef>
                <a:spcPts val="0"/>
              </a:spcBef>
              <a:spcAft>
                <a:spcPts val="0"/>
              </a:spcAft>
              <a:buNone/>
            </a:pPr>
            <a:r>
              <a:rPr lang="ar"/>
              <a:t>3.על המודל לזהות דלתות שקופיות.</a:t>
            </a:r>
            <a:endParaRPr/>
          </a:p>
          <a:p>
            <a:pPr indent="0" lvl="0" marL="0" rtl="1" algn="r">
              <a:spcBef>
                <a:spcPts val="0"/>
              </a:spcBef>
              <a:spcAft>
                <a:spcPts val="0"/>
              </a:spcAft>
              <a:buNone/>
            </a:pPr>
            <a:r>
              <a:rPr lang="ar"/>
              <a:t>4.אלגוריתם הניווט צריך להיות בטוח והמהירות של הרחפן מתאימה לסביבה.</a:t>
            </a:r>
            <a:endParaRPr/>
          </a:p>
          <a:p>
            <a:pPr indent="0" lvl="0" marL="0" rtl="1" algn="r">
              <a:spcBef>
                <a:spcPts val="0"/>
              </a:spcBef>
              <a:spcAft>
                <a:spcPts val="0"/>
              </a:spcAft>
              <a:buNone/>
            </a:pPr>
            <a:r>
              <a:rPr lang="ar"/>
              <a:t>5.ניתן לחשוב על המצלמה </a:t>
            </a:r>
            <a:r>
              <a:rPr lang="ar"/>
              <a:t>ברחפן</a:t>
            </a:r>
            <a:r>
              <a:rPr lang="ar"/>
              <a:t> כאתגר מכוון שהיא לא איכותית מספיק.</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*מחקר עתידי:</a:t>
            </a:r>
            <a:endParaRPr/>
          </a:p>
          <a:p>
            <a:pPr indent="0" lvl="0" marL="0" rtl="1" algn="r">
              <a:spcBef>
                <a:spcPts val="0"/>
              </a:spcBef>
              <a:spcAft>
                <a:spcPts val="0"/>
              </a:spcAft>
              <a:buNone/>
            </a:pPr>
            <a:r>
              <a:rPr lang="ar"/>
              <a:t>במהלך העבודה על המחקר שלי חשבתי על הרחבות:</a:t>
            </a:r>
            <a:endParaRPr/>
          </a:p>
          <a:p>
            <a:pPr indent="0" lvl="0" marL="0" rtl="1" algn="r">
              <a:spcBef>
                <a:spcPts val="0"/>
              </a:spcBef>
              <a:spcAft>
                <a:spcPts val="0"/>
              </a:spcAft>
              <a:buNone/>
            </a:pPr>
            <a:r>
              <a:rPr lang="ar"/>
              <a:t>1.המחקר העתידי הזה הוא רובוט נחייה בחוץ,המחקר הזה מאפשר לרובוט להיות מדריך לעיוור מחוץ לבית.</a:t>
            </a:r>
            <a:endParaRPr/>
          </a:p>
          <a:p>
            <a:pPr indent="0" lvl="0" marL="0" rtl="1" algn="r">
              <a:spcBef>
                <a:spcPts val="0"/>
              </a:spcBef>
              <a:spcAft>
                <a:spcPts val="0"/>
              </a:spcAft>
              <a:buNone/>
            </a:pPr>
            <a:r>
              <a:rPr lang="ar"/>
              <a:t>למשל: הרובוט צריך לזהות מעבר החציה לזהות הרמזור </a:t>
            </a:r>
            <a:r>
              <a:rPr lang="ar"/>
              <a:t>ולהמתין</a:t>
            </a:r>
            <a:r>
              <a:rPr lang="ar"/>
              <a:t> לרמזור ירוק ולעבור לצד שני,בנוסף לכך הרובוט צריך להיות מלווה לתחנת האוטובוס ולדעת מה מספר האוטובוס שמגיע.</a:t>
            </a:r>
            <a:endParaRPr/>
          </a:p>
          <a:p>
            <a:pPr indent="0" lvl="0" marL="0" rtl="1" algn="r">
              <a:spcBef>
                <a:spcPts val="0"/>
              </a:spcBef>
              <a:spcAft>
                <a:spcPts val="0"/>
              </a:spcAft>
              <a:buNone/>
            </a:pPr>
            <a:r>
              <a:rPr lang="ar"/>
              <a:t>מחקר זה לא קשה רק </a:t>
            </a:r>
            <a:r>
              <a:rPr lang="ar"/>
              <a:t>צריך</a:t>
            </a:r>
            <a:r>
              <a:rPr lang="ar"/>
              <a:t> להוסיף מודלים שעושים הפעולות </a:t>
            </a:r>
            <a:r>
              <a:rPr lang="ar"/>
              <a:t>הרלוונטיות</a:t>
            </a:r>
            <a:r>
              <a:rPr lang="ar"/>
              <a:t> לפעולה כמו לזהות אוטובוס אם כן לזהות המספר שלו אם כן לזהות הדלת הפתוחה אם כן </a:t>
            </a:r>
            <a:r>
              <a:rPr lang="ar"/>
              <a:t>נמשיך</a:t>
            </a:r>
            <a:r>
              <a:rPr lang="ar"/>
              <a:t> כמו בפרויקט שלנו.</a:t>
            </a:r>
            <a:endParaRPr/>
          </a:p>
          <a:p>
            <a:pPr indent="0" lvl="0" marL="0" rtl="1" algn="r">
              <a:spcBef>
                <a:spcPts val="0"/>
              </a:spcBef>
              <a:spcAft>
                <a:spcPts val="0"/>
              </a:spcAft>
              <a:buNone/>
            </a:pPr>
            <a:r>
              <a:rPr lang="ar"/>
              <a:t>2.המחקר השני בא מהרעיון למה צריך להשתמש בכרטיס מסך בפרויקט שלי ,המחקר הזה בוא לזהות דלת פתוחה בזמן אמת בכוח חלש-real time-</a:t>
            </a:r>
            <a:r>
              <a:rPr lang="ar"/>
              <a:t>doorway</a:t>
            </a:r>
            <a:r>
              <a:rPr lang="ar"/>
              <a:t> </a:t>
            </a:r>
            <a:r>
              <a:rPr lang="ar"/>
              <a:t>detection with camera 2D in low power עשיתי חיפוש על המחקר הזה והוא דורש כמה מודלים,מודל מזהה שיש דלת בחדר לא המקום שלה,מודל של עומק ומודל של צבעים בעזרת שלושתם נוכל לעשות אותו פרויקט בלי כרטיס מסך.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nvSpPr>
        <p:spPr>
          <a:xfrm>
            <a:off x="0" y="0"/>
            <a:ext cx="91440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על מה מגיע לי ציון :</a:t>
            </a:r>
            <a:endParaRPr/>
          </a:p>
          <a:p>
            <a:pPr indent="0" lvl="0" marL="0" rtl="1" algn="r">
              <a:spcBef>
                <a:spcPts val="0"/>
              </a:spcBef>
              <a:spcAft>
                <a:spcPts val="0"/>
              </a:spcAft>
              <a:buNone/>
            </a:pPr>
            <a:r>
              <a:rPr lang="ar"/>
              <a:t>שאלה זו</a:t>
            </a:r>
            <a:r>
              <a:rPr lang="ar"/>
              <a:t> קשה והמרצה יכול לענות עליה יותר טוב ממני.</a:t>
            </a:r>
            <a:endParaRPr/>
          </a:p>
          <a:p>
            <a:pPr indent="0" lvl="0" marL="0" rtl="1" algn="r">
              <a:spcBef>
                <a:spcPts val="0"/>
              </a:spcBef>
              <a:spcAft>
                <a:spcPts val="0"/>
              </a:spcAft>
              <a:buNone/>
            </a:pPr>
            <a:r>
              <a:rPr lang="ar"/>
              <a:t>אני מנסה להסביר על מה אני חושב:</a:t>
            </a:r>
            <a:endParaRPr/>
          </a:p>
          <a:p>
            <a:pPr indent="0" lvl="0" marL="0" rtl="1" algn="r">
              <a:spcBef>
                <a:spcPts val="0"/>
              </a:spcBef>
              <a:spcAft>
                <a:spcPts val="0"/>
              </a:spcAft>
              <a:buNone/>
            </a:pPr>
            <a:r>
              <a:rPr lang="ar"/>
              <a:t>פרויקט </a:t>
            </a:r>
            <a:r>
              <a:rPr lang="ar"/>
              <a:t>מעניין</a:t>
            </a:r>
            <a:r>
              <a:rPr lang="ar"/>
              <a:t> ויכול לעזור להרבה אנשים </a:t>
            </a:r>
            <a:r>
              <a:rPr lang="ar"/>
              <a:t>לחסוך</a:t>
            </a:r>
            <a:r>
              <a:rPr lang="ar"/>
              <a:t> הרבה כסף כי כלב נחייה עולה יותר מ20,000 ש"ח.</a:t>
            </a:r>
            <a:endParaRPr/>
          </a:p>
          <a:p>
            <a:pPr indent="0" lvl="0" marL="0" rtl="1" algn="r">
              <a:spcBef>
                <a:spcPts val="0"/>
              </a:spcBef>
              <a:spcAft>
                <a:spcPts val="0"/>
              </a:spcAft>
              <a:buNone/>
            </a:pPr>
            <a:r>
              <a:rPr lang="ar"/>
              <a:t>המודל </a:t>
            </a:r>
            <a:r>
              <a:rPr lang="ar"/>
              <a:t>שתכננתי הוא מודל חזק וניתן לסמוך עלו,המודל הזה הוא גרסה מתקדמת של מודלים אחרים הוא הגרסה ה-16 .וכל גרסה צריכה יום שלם לבדיקה ,12 שעות אימון והשאר בדיקות .</a:t>
            </a:r>
            <a:endParaRPr/>
          </a:p>
          <a:p>
            <a:pPr indent="0" lvl="0" marL="0" rtl="1" algn="r">
              <a:spcBef>
                <a:spcPts val="0"/>
              </a:spcBef>
              <a:spcAft>
                <a:spcPts val="0"/>
              </a:spcAft>
              <a:buNone/>
            </a:pPr>
            <a:r>
              <a:rPr lang="ar"/>
              <a:t>בנוסף לכך המודל מזהה דלת בזמן אמת וחזק מספיק לטפל ב 30 תמונה בשניה ,אני כתבתי הרבה על המודל כי אני ממש מרוצה מהיעלות שלו.</a:t>
            </a:r>
            <a:endParaRPr/>
          </a:p>
          <a:p>
            <a:pPr indent="0" lvl="0" marL="0" rtl="1" algn="r">
              <a:spcBef>
                <a:spcPts val="0"/>
              </a:spcBef>
              <a:spcAft>
                <a:spcPts val="0"/>
              </a:spcAft>
              <a:buNone/>
            </a:pPr>
            <a:r>
              <a:rPr lang="ar"/>
              <a:t>גם מגיע לי ציון על ההשקעה הגדולה בקורס והיכולת שלי לפתור הבעיות.</a:t>
            </a:r>
            <a:endParaRPr/>
          </a:p>
        </p:txBody>
      </p:sp>
      <p:sp>
        <p:nvSpPr>
          <p:cNvPr id="275" name="Google Shape;275;p47"/>
          <p:cNvSpPr txBox="1"/>
          <p:nvPr/>
        </p:nvSpPr>
        <p:spPr>
          <a:xfrm>
            <a:off x="0" y="2179000"/>
            <a:ext cx="9144000" cy="2339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*האנשים שנעזרתי בהם בקורס :</a:t>
            </a:r>
            <a:endParaRPr/>
          </a:p>
          <a:p>
            <a:pPr indent="0" lvl="0" marL="0" rtl="1" algn="r">
              <a:spcBef>
                <a:spcPts val="0"/>
              </a:spcBef>
              <a:spcAft>
                <a:spcPts val="0"/>
              </a:spcAft>
              <a:buNone/>
            </a:pPr>
            <a:r>
              <a:rPr lang="ar"/>
              <a:t>מרצה הקורס :פרופ' דן פלדמן</a:t>
            </a:r>
            <a:endParaRPr/>
          </a:p>
          <a:p>
            <a:pPr indent="0" lvl="0" marL="0" rtl="1" algn="r">
              <a:spcBef>
                <a:spcPts val="0"/>
              </a:spcBef>
              <a:spcAft>
                <a:spcPts val="0"/>
              </a:spcAft>
              <a:buNone/>
            </a:pPr>
            <a:r>
              <a:rPr lang="ar"/>
              <a:t>המרצה עזר לקחת החלטות על איך לפתור בעיות.</a:t>
            </a:r>
            <a:endParaRPr/>
          </a:p>
          <a:p>
            <a:pPr indent="0" lvl="0" marL="0" rtl="1" algn="r">
              <a:spcBef>
                <a:spcPts val="0"/>
              </a:spcBef>
              <a:spcAft>
                <a:spcPts val="0"/>
              </a:spcAft>
              <a:buNone/>
            </a:pPr>
            <a:r>
              <a:rPr lang="ar"/>
              <a:t>מתרגל הקורס:פארס פארס</a:t>
            </a:r>
            <a:endParaRPr/>
          </a:p>
          <a:p>
            <a:pPr indent="0" lvl="0" marL="0" rtl="1" algn="r">
              <a:spcBef>
                <a:spcPts val="0"/>
              </a:spcBef>
              <a:spcAft>
                <a:spcPts val="0"/>
              </a:spcAft>
              <a:buNone/>
            </a:pPr>
            <a:r>
              <a:rPr lang="ar"/>
              <a:t>המתרגל עזר לי בחלק המעשי באיך להשתמש ברחפן.</a:t>
            </a:r>
            <a:endParaRPr/>
          </a:p>
          <a:p>
            <a:pPr indent="0" lvl="0" marL="0" rtl="1" algn="r">
              <a:spcBef>
                <a:spcPts val="0"/>
              </a:spcBef>
              <a:spcAft>
                <a:spcPts val="0"/>
              </a:spcAft>
              <a:buNone/>
            </a:pPr>
            <a:r>
              <a:rPr lang="ar"/>
              <a:t>*הערה:</a:t>
            </a:r>
            <a:endParaRPr/>
          </a:p>
          <a:p>
            <a:pPr indent="0" lvl="0" marL="0" rtl="1" algn="r">
              <a:spcBef>
                <a:spcPts val="0"/>
              </a:spcBef>
              <a:spcAft>
                <a:spcPts val="0"/>
              </a:spcAft>
              <a:buNone/>
            </a:pPr>
            <a:r>
              <a:rPr lang="ar"/>
              <a:t>כל מה שנכתב במצגת ,כל מה שמצורף ,קוד,מודלים,תמונות ,טענות,וכל דבר אחר </a:t>
            </a:r>
            <a:r>
              <a:rPr lang="ar"/>
              <a:t>שנמצא</a:t>
            </a:r>
            <a:r>
              <a:rPr lang="ar"/>
              <a:t> </a:t>
            </a:r>
            <a:r>
              <a:rPr lang="ar"/>
              <a:t>בתיקיה</a:t>
            </a:r>
            <a:r>
              <a:rPr lang="ar"/>
              <a:t> </a:t>
            </a:r>
            <a:r>
              <a:rPr lang="ar"/>
              <a:t>שייך</a:t>
            </a:r>
            <a:r>
              <a:rPr lang="ar"/>
              <a:t> לי ואין חלקים מקוריים</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תודה רבה</a:t>
            </a:r>
            <a:r>
              <a:rPr lang="ar"/>
              <a:t>.</a:t>
            </a:r>
            <a:endParaRPr/>
          </a:p>
          <a:p>
            <a:pPr indent="0" lvl="0" marL="0" rtl="1"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0" y="0"/>
            <a:ext cx="9144000" cy="514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ar"/>
              <a:t>מבוא:</a:t>
            </a:r>
            <a:endParaRPr/>
          </a:p>
          <a:p>
            <a:pPr indent="0" lvl="0" marL="0" rtl="1" algn="r">
              <a:spcBef>
                <a:spcPts val="0"/>
              </a:spcBef>
              <a:spcAft>
                <a:spcPts val="0"/>
              </a:spcAft>
              <a:buNone/>
            </a:pPr>
            <a:r>
              <a:rPr lang="ar"/>
              <a:t>מה זה רובוט נחייה:</a:t>
            </a:r>
            <a:endParaRPr/>
          </a:p>
          <a:p>
            <a:pPr indent="0" lvl="0" marL="0" rtl="1" algn="r">
              <a:spcBef>
                <a:spcPts val="0"/>
              </a:spcBef>
              <a:spcAft>
                <a:spcPts val="0"/>
              </a:spcAft>
              <a:buNone/>
            </a:pPr>
            <a:r>
              <a:rPr lang="ar"/>
              <a:t>רובוט נחייה הוא רובוט שמסייע לאנשים עם מוגבלות ראייה להתנייד בבטחה ובעצמאות. הרובוט משתמש במגוון של חיישנים כדי לסרוק את הסביבה, כולל מצלמות, רדארים וחיישנים לתנועה. הרובוט יכול להשתמש במידע </a:t>
            </a:r>
            <a:r>
              <a:rPr lang="ar"/>
              <a:t>זה</a:t>
            </a:r>
            <a:r>
              <a:rPr lang="ar"/>
              <a:t> כדי לנווט במרחב ולזהות מכשולים.</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עם זאת, ישנם גם רובוט נחייה ללא </a:t>
            </a:r>
            <a:r>
              <a:rPr lang="ar"/>
              <a:t>חיישנים</a:t>
            </a:r>
            <a:r>
              <a:rPr lang="ar"/>
              <a:t>, אלא רק עם מצלמה. רובוט זה משתמש במצלמה כדי לסרוק את הסביבה ולזהות דלתות פתוחות..</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יתרונות של רובוט נחייה ללא </a:t>
            </a:r>
            <a:r>
              <a:rPr lang="ar"/>
              <a:t>חיישנים</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ישנם מספר יתרונות לרובוט נחייה ללא </a:t>
            </a:r>
            <a:r>
              <a:rPr lang="ar"/>
              <a:t>חיישנים</a:t>
            </a:r>
            <a:r>
              <a:rPr lang="ar"/>
              <a:t>:</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עלות נמוכה יותר: רובוט זה פשוט יותר לייצור, מה שהופך אותו לזול יותר מרובוט נחייה עם </a:t>
            </a:r>
            <a:r>
              <a:rPr lang="ar"/>
              <a:t>חיישנים</a:t>
            </a:r>
            <a:r>
              <a:rPr lang="ar"/>
              <a:t>.</a:t>
            </a:r>
            <a:endParaRPr/>
          </a:p>
          <a:p>
            <a:pPr indent="0" lvl="0" marL="0" rtl="1" algn="r">
              <a:spcBef>
                <a:spcPts val="0"/>
              </a:spcBef>
              <a:spcAft>
                <a:spcPts val="0"/>
              </a:spcAft>
              <a:buNone/>
            </a:pPr>
            <a:r>
              <a:rPr lang="ar"/>
              <a:t>קל יותר לתפעול: רובוט זה דורש פחות תחזוקה ותיקונים מרובוט נחייה עם חישנים.</a:t>
            </a:r>
            <a:endParaRPr/>
          </a:p>
          <a:p>
            <a:pPr indent="0" lvl="0" marL="0" rtl="1" algn="r">
              <a:spcBef>
                <a:spcPts val="0"/>
              </a:spcBef>
              <a:spcAft>
                <a:spcPts val="0"/>
              </a:spcAft>
              <a:buNone/>
            </a:pPr>
            <a:r>
              <a:rPr lang="ar"/>
              <a:t>קל יותר לנשיאה: רובוט זה קטן יותר וקל יותר לנשיאה מרובוט נחייה עם חישנים.</a:t>
            </a:r>
            <a:endParaRPr/>
          </a:p>
          <a:p>
            <a:pPr indent="0" lvl="0" marL="0" rtl="1" algn="r">
              <a:spcBef>
                <a:spcPts val="0"/>
              </a:spcBef>
              <a:spcAft>
                <a:spcPts val="0"/>
              </a:spcAft>
              <a:buNone/>
            </a:pPr>
            <a:r>
              <a:rPr lang="ar"/>
              <a:t>אתגרים של רובוט נחייה ללא חישנים</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סיכום</a:t>
            </a:r>
            <a:endParaRPr/>
          </a:p>
          <a:p>
            <a:pPr indent="0" lvl="0" marL="0" rtl="1" algn="r">
              <a:spcBef>
                <a:spcPts val="0"/>
              </a:spcBef>
              <a:spcAft>
                <a:spcPts val="0"/>
              </a:spcAft>
              <a:buNone/>
            </a:pPr>
            <a:r>
              <a:t/>
            </a:r>
            <a:endParaRPr/>
          </a:p>
          <a:p>
            <a:pPr indent="0" lvl="0" marL="0" rtl="1" algn="r">
              <a:spcBef>
                <a:spcPts val="0"/>
              </a:spcBef>
              <a:spcAft>
                <a:spcPts val="0"/>
              </a:spcAft>
              <a:buNone/>
            </a:pPr>
            <a:r>
              <a:rPr lang="ar"/>
              <a:t>רובוט נחייה ללא חישנים הוא פתרון יעיל וזול לסיוע לאנשים עם מוגבלות ראייה. עם זאת, חשוב להיות מודעים למגבלות של הרובוט ולתנאי הסביבה שבהם הוא יכול לפעול בצורה יעילה.בפרויקט זה נשתמש ברובוט שיש לו רק מצלמה, המטרה שלנו לאפשר לרובוט לצאת לבד מהחדר.</a:t>
            </a:r>
            <a:endParaRPr/>
          </a:p>
          <a:p>
            <a:pPr indent="0" lvl="0" marL="0" rtl="1" algn="r">
              <a:spcBef>
                <a:spcPts val="0"/>
              </a:spcBef>
              <a:spcAft>
                <a:spcPts val="0"/>
              </a:spcAft>
              <a:buNone/>
            </a:pPr>
            <a:r>
              <a:rPr lang="ar"/>
              <a:t>בשביל לעשות זה צריך לכתוב אלגוריתם שמזהה דלת פתוחה בזמן אמת ולניט הרובוט ביחס למקום הדלת בתמונה.</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ar"/>
              <a:t>אלגוריתם </a:t>
            </a:r>
            <a:r>
              <a:rPr lang="ar"/>
              <a:t>לזיהוי</a:t>
            </a:r>
            <a:r>
              <a:rPr lang="ar"/>
              <a:t> דלת פתוחה</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t/>
            </a:r>
            <a:endParaRPr sz="1600"/>
          </a:p>
        </p:txBody>
      </p:sp>
      <p:sp>
        <p:nvSpPr>
          <p:cNvPr id="112" name="Google Shape;112;p18"/>
          <p:cNvSpPr txBox="1"/>
          <p:nvPr/>
        </p:nvSpPr>
        <p:spPr>
          <a:xfrm>
            <a:off x="0" y="0"/>
            <a:ext cx="9144000" cy="49131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1200"/>
              </a:spcBef>
              <a:spcAft>
                <a:spcPts val="0"/>
              </a:spcAft>
              <a:buNone/>
            </a:pPr>
            <a:r>
              <a:rPr lang="ar"/>
              <a:t>מבוא:</a:t>
            </a:r>
            <a:endParaRPr/>
          </a:p>
          <a:p>
            <a:pPr indent="0" lvl="0" marL="0" rtl="1" algn="r">
              <a:lnSpc>
                <a:spcPct val="115000"/>
              </a:lnSpc>
              <a:spcBef>
                <a:spcPts val="1200"/>
              </a:spcBef>
              <a:spcAft>
                <a:spcPts val="0"/>
              </a:spcAft>
              <a:buNone/>
            </a:pPr>
            <a:r>
              <a:rPr lang="ar"/>
              <a:t>הקלט : תמונה ,פלט : אם יש דלת פתוחה בתמונה צריך להחזיר מידע על הדלת ,מרכז הדלת הרוחב והגובה.</a:t>
            </a:r>
            <a:endParaRPr/>
          </a:p>
          <a:p>
            <a:pPr indent="0" lvl="0" marL="0" rtl="1" algn="r">
              <a:lnSpc>
                <a:spcPct val="115000"/>
              </a:lnSpc>
              <a:spcBef>
                <a:spcPts val="1200"/>
              </a:spcBef>
              <a:spcAft>
                <a:spcPts val="0"/>
              </a:spcAft>
              <a:buNone/>
            </a:pPr>
            <a:r>
              <a:rPr lang="ar"/>
              <a:t>בשביל זה נשתמש במודל זיהוי עצמי ,לפי המונחים של למידה ממוכנת יש שני סוגים של מודלים שנוכל לבנות,למידה מבוקרת ולא מבוקרת ,בפרויקט זה נשתמש בלמידה מבוקרת בגלל שסוג זה דורש פחות דאטה סט לאימון.</a:t>
            </a:r>
            <a:endParaRPr/>
          </a:p>
          <a:p>
            <a:pPr indent="0" lvl="0" marL="0" rtl="1" algn="r">
              <a:lnSpc>
                <a:spcPct val="115000"/>
              </a:lnSpc>
              <a:spcBef>
                <a:spcPts val="1200"/>
              </a:spcBef>
              <a:spcAft>
                <a:spcPts val="0"/>
              </a:spcAft>
              <a:buNone/>
            </a:pPr>
            <a:r>
              <a:rPr lang="ar"/>
              <a:t>יש הרבה </a:t>
            </a:r>
            <a:r>
              <a:rPr lang="ar"/>
              <a:t>ארכיטקטורת</a:t>
            </a:r>
            <a:r>
              <a:rPr lang="ar"/>
              <a:t> לאימון מודלים כמו : COCO,YOLO,OPEN AI ועוד…</a:t>
            </a:r>
            <a:endParaRPr/>
          </a:p>
          <a:p>
            <a:pPr indent="0" lvl="0" marL="0" rtl="1" algn="r">
              <a:lnSpc>
                <a:spcPct val="115000"/>
              </a:lnSpc>
              <a:spcBef>
                <a:spcPts val="1200"/>
              </a:spcBef>
              <a:spcAft>
                <a:spcPts val="0"/>
              </a:spcAft>
              <a:buNone/>
            </a:pPr>
            <a:r>
              <a:rPr lang="ar"/>
              <a:t>בפרויקט נשתמש במודל הראיה הממוחשבת YOLOV5X מחברת ULTRALYTICS.</a:t>
            </a:r>
            <a:endParaRPr/>
          </a:p>
          <a:p>
            <a:pPr indent="0" lvl="0" marL="0" rtl="1" algn="r">
              <a:lnSpc>
                <a:spcPct val="115000"/>
              </a:lnSpc>
              <a:spcBef>
                <a:spcPts val="1200"/>
              </a:spcBef>
              <a:spcAft>
                <a:spcPts val="0"/>
              </a:spcAft>
              <a:buNone/>
            </a:pPr>
            <a:r>
              <a:rPr lang="ar"/>
              <a:t>YOLOv5X משתמש ב-5 קוביו</a:t>
            </a:r>
            <a:r>
              <a:rPr lang="ar"/>
              <a:t>ת</a:t>
            </a:r>
            <a:r>
              <a:rPr lang="ar"/>
              <a:t>. זה מאפשר לו לזהות אובייקטים קטנים יותר עם דיוק גבוה יותר. כמו כן, YOLOv5X משתמש ב-Anchors חדשים, המתאימים טוב יותר לאובייקטים במגוון גדלים.</a:t>
            </a:r>
            <a:endParaRPr/>
          </a:p>
          <a:p>
            <a:pPr indent="0" lvl="0" marL="0" rtl="1" algn="r">
              <a:lnSpc>
                <a:spcPct val="115000"/>
              </a:lnSpc>
              <a:spcBef>
                <a:spcPts val="1200"/>
              </a:spcBef>
              <a:spcAft>
                <a:spcPts val="0"/>
              </a:spcAft>
              <a:buNone/>
            </a:pPr>
            <a:r>
              <a:rPr lang="ar"/>
              <a:t>למידע</a:t>
            </a:r>
            <a:r>
              <a:rPr lang="ar"/>
              <a:t> נוסף על המודל </a:t>
            </a:r>
            <a:r>
              <a:rPr lang="ar" u="sng">
                <a:solidFill>
                  <a:schemeClr val="hlink"/>
                </a:solidFill>
                <a:hlinkClick r:id="rId3"/>
              </a:rPr>
              <a:t>https://github.com/ultralytics/yolov5</a:t>
            </a:r>
            <a:endParaRPr/>
          </a:p>
          <a:p>
            <a:pPr indent="0" lvl="0" marL="0" rtl="1" algn="r">
              <a:lnSpc>
                <a:spcPct val="115000"/>
              </a:lnSpc>
              <a:spcBef>
                <a:spcPts val="1200"/>
              </a:spcBef>
              <a:spcAft>
                <a:spcPts val="0"/>
              </a:spcAft>
              <a:buNone/>
            </a:pPr>
            <a:r>
              <a:rPr lang="ar"/>
              <a:t>בשביל לבנות המודל צריך לעשות:</a:t>
            </a:r>
            <a:endParaRPr/>
          </a:p>
          <a:p>
            <a:pPr indent="0" lvl="0" marL="0" rtl="1" algn="r">
              <a:lnSpc>
                <a:spcPct val="115000"/>
              </a:lnSpc>
              <a:spcBef>
                <a:spcPts val="1200"/>
              </a:spcBef>
              <a:spcAft>
                <a:spcPts val="0"/>
              </a:spcAft>
              <a:buNone/>
            </a:pPr>
            <a:r>
              <a:rPr lang="ar"/>
              <a:t>1,לאסוף כמות של תמונות </a:t>
            </a:r>
            <a:r>
              <a:rPr lang="ar"/>
              <a:t>המכילות</a:t>
            </a:r>
            <a:r>
              <a:rPr lang="ar"/>
              <a:t> דלת פתוחה .</a:t>
            </a:r>
            <a:endParaRPr/>
          </a:p>
          <a:p>
            <a:pPr indent="0" lvl="0" marL="0" rtl="1" algn="r">
              <a:lnSpc>
                <a:spcPct val="115000"/>
              </a:lnSpc>
              <a:spcBef>
                <a:spcPts val="1200"/>
              </a:spcBef>
              <a:spcAft>
                <a:spcPts val="0"/>
              </a:spcAft>
              <a:buNone/>
            </a:pPr>
            <a:r>
              <a:rPr lang="ar"/>
              <a:t>2,נסמן הדגימות בתמונה (דלת פתוחה) .</a:t>
            </a:r>
            <a:endParaRPr/>
          </a:p>
          <a:p>
            <a:pPr indent="0" lvl="0" marL="0" rtl="1" algn="r">
              <a:lnSpc>
                <a:spcPct val="115000"/>
              </a:lnSpc>
              <a:spcBef>
                <a:spcPts val="1200"/>
              </a:spcBef>
              <a:spcAft>
                <a:spcPts val="1200"/>
              </a:spcAft>
              <a:buNone/>
            </a:pPr>
            <a:r>
              <a:rPr lang="ar"/>
              <a:t>3,נאמן המודל על הדטה סט כדי לקבל המודל.</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0" y="0"/>
            <a:ext cx="9144000" cy="2339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דאטה סט -DATASET</a:t>
            </a:r>
            <a:endParaRPr/>
          </a:p>
          <a:p>
            <a:pPr indent="0" lvl="0" marL="0" rtl="1" algn="r">
              <a:spcBef>
                <a:spcPts val="0"/>
              </a:spcBef>
              <a:spcAft>
                <a:spcPts val="0"/>
              </a:spcAft>
              <a:buNone/>
            </a:pPr>
            <a:r>
              <a:rPr lang="ar"/>
              <a:t>בשלב זה אספתי 1600 תמונות </a:t>
            </a:r>
            <a:r>
              <a:rPr lang="ar"/>
              <a:t>המכילות</a:t>
            </a:r>
            <a:r>
              <a:rPr lang="ar"/>
              <a:t> דלתות פתוחות,סגורות,וחצי פתוחות.</a:t>
            </a:r>
            <a:endParaRPr/>
          </a:p>
          <a:p>
            <a:pPr indent="0" lvl="0" marL="0" rtl="1" algn="r">
              <a:spcBef>
                <a:spcPts val="0"/>
              </a:spcBef>
              <a:spcAft>
                <a:spcPts val="0"/>
              </a:spcAft>
              <a:buNone/>
            </a:pPr>
            <a:r>
              <a:rPr lang="ar"/>
              <a:t>הדטה</a:t>
            </a:r>
            <a:r>
              <a:rPr lang="ar"/>
              <a:t> בשלב האימון תתחלק לשלושה סוגים:</a:t>
            </a:r>
            <a:endParaRPr/>
          </a:p>
          <a:p>
            <a:pPr indent="0" lvl="0" marL="0" rtl="0" algn="l">
              <a:spcBef>
                <a:spcPts val="0"/>
              </a:spcBef>
              <a:spcAft>
                <a:spcPts val="0"/>
              </a:spcAft>
              <a:buNone/>
            </a:pPr>
            <a:r>
              <a:rPr lang="ar"/>
              <a:t>1,train</a:t>
            </a:r>
            <a:endParaRPr/>
          </a:p>
          <a:p>
            <a:pPr indent="0" lvl="0" marL="0" rtl="0" algn="l">
              <a:spcBef>
                <a:spcPts val="0"/>
              </a:spcBef>
              <a:spcAft>
                <a:spcPts val="0"/>
              </a:spcAft>
              <a:buNone/>
            </a:pPr>
            <a:r>
              <a:rPr lang="ar"/>
              <a:t>2,test</a:t>
            </a:r>
            <a:endParaRPr/>
          </a:p>
          <a:p>
            <a:pPr indent="0" lvl="0" marL="0" rtl="0" algn="l">
              <a:spcBef>
                <a:spcPts val="0"/>
              </a:spcBef>
              <a:spcAft>
                <a:spcPts val="0"/>
              </a:spcAft>
              <a:buNone/>
            </a:pPr>
            <a:r>
              <a:rPr lang="ar"/>
              <a:t>3,valid</a:t>
            </a:r>
            <a:endParaRPr/>
          </a:p>
          <a:p>
            <a:pPr indent="0" lvl="0" marL="0" rtl="1" algn="r">
              <a:spcBef>
                <a:spcPts val="0"/>
              </a:spcBef>
              <a:spcAft>
                <a:spcPts val="0"/>
              </a:spcAft>
              <a:buNone/>
            </a:pPr>
            <a:r>
              <a:rPr lang="ar"/>
              <a:t>בשביל לעבוד על הדאטה הזו נעזר באתר roboflow כדי לשים התמונות במקון אחד.</a:t>
            </a:r>
            <a:endParaRPr/>
          </a:p>
          <a:p>
            <a:pPr indent="0" lvl="0" marL="0" rtl="1" algn="r">
              <a:spcBef>
                <a:spcPts val="0"/>
              </a:spcBef>
              <a:spcAft>
                <a:spcPts val="0"/>
              </a:spcAft>
              <a:buNone/>
            </a:pPr>
            <a:r>
              <a:rPr lang="ar"/>
              <a:t>*הערה: דאטה יותר גדולה גוררת מודל מדויק יותר</a:t>
            </a:r>
            <a:endParaRPr/>
          </a:p>
          <a:p>
            <a:pPr indent="0" lvl="0" marL="0" rtl="1" algn="r">
              <a:spcBef>
                <a:spcPts val="0"/>
              </a:spcBef>
              <a:spcAft>
                <a:spcPts val="0"/>
              </a:spcAft>
              <a:buNone/>
            </a:pPr>
            <a:r>
              <a:rPr lang="ar"/>
              <a:t>המלצה :שימוש בלמידה מבוקרת צריך כמות דטה בחות משמוש בלמידה לא מבוקרת וזה תלוי באלגוריתם המשומש.</a:t>
            </a:r>
            <a:endParaRPr/>
          </a:p>
          <a:p>
            <a:pPr indent="0" lvl="0" marL="0" rtl="1" algn="r">
              <a:spcBef>
                <a:spcPts val="0"/>
              </a:spcBef>
              <a:spcAft>
                <a:spcPts val="0"/>
              </a:spcAft>
              <a:buNone/>
            </a:pPr>
            <a:r>
              <a:rPr lang="ar"/>
              <a:t>אתר roboflow:</a:t>
            </a:r>
            <a:r>
              <a:rPr lang="ar" u="sng">
                <a:solidFill>
                  <a:schemeClr val="hlink"/>
                </a:solidFill>
                <a:hlinkClick r:id="rId3"/>
              </a:rPr>
              <a:t>https://app.roboflow.com/door-open/findforway/upload</a:t>
            </a:r>
            <a:endParaRPr/>
          </a:p>
        </p:txBody>
      </p:sp>
      <p:pic>
        <p:nvPicPr>
          <p:cNvPr id="118" name="Google Shape;118;p19"/>
          <p:cNvPicPr preferRelativeResize="0"/>
          <p:nvPr/>
        </p:nvPicPr>
        <p:blipFill>
          <a:blip r:embed="rId4">
            <a:alphaModFix/>
          </a:blip>
          <a:stretch>
            <a:fillRect/>
          </a:stretch>
        </p:blipFill>
        <p:spPr>
          <a:xfrm>
            <a:off x="1233625" y="2339700"/>
            <a:ext cx="6359937" cy="263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0" y="0"/>
            <a:ext cx="9144000" cy="1046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קבלת </a:t>
            </a:r>
            <a:r>
              <a:rPr lang="ar"/>
              <a:t>דגימות</a:t>
            </a:r>
            <a:r>
              <a:rPr lang="ar"/>
              <a:t> מהתמונות </a:t>
            </a:r>
            <a:endParaRPr/>
          </a:p>
          <a:p>
            <a:pPr indent="0" lvl="0" marL="0" rtl="1" algn="r">
              <a:spcBef>
                <a:spcPts val="0"/>
              </a:spcBef>
              <a:spcAft>
                <a:spcPts val="0"/>
              </a:spcAft>
              <a:buNone/>
            </a:pPr>
            <a:r>
              <a:rPr lang="ar"/>
              <a:t>בשלב זה עוברים על כל תמונה ומסמנים הדלתות ,כך עובדים בלינדה מבוקרת ,בלמידה לא מבוקרת לא עושים שלב זה.</a:t>
            </a:r>
            <a:endParaRPr/>
          </a:p>
          <a:p>
            <a:pPr indent="0" lvl="0" marL="0" rtl="1" algn="r">
              <a:spcBef>
                <a:spcPts val="0"/>
              </a:spcBef>
              <a:spcAft>
                <a:spcPts val="0"/>
              </a:spcAft>
              <a:buNone/>
            </a:pPr>
            <a:r>
              <a:rPr lang="ar"/>
              <a:t>שבוחרים ליבל צריך לתת שם של הדגימה הזו למשל open</a:t>
            </a:r>
            <a:endParaRPr/>
          </a:p>
          <a:p>
            <a:pPr indent="0" lvl="0" marL="0" rtl="1" algn="r">
              <a:spcBef>
                <a:spcPts val="0"/>
              </a:spcBef>
              <a:spcAft>
                <a:spcPts val="0"/>
              </a:spcAft>
              <a:buNone/>
            </a:pPr>
            <a:r>
              <a:rPr lang="ar"/>
              <a:t> </a:t>
            </a:r>
            <a:endParaRPr/>
          </a:p>
        </p:txBody>
      </p:sp>
      <p:pic>
        <p:nvPicPr>
          <p:cNvPr id="124" name="Google Shape;124;p20"/>
          <p:cNvPicPr preferRelativeResize="0"/>
          <p:nvPr/>
        </p:nvPicPr>
        <p:blipFill>
          <a:blip r:embed="rId3">
            <a:alphaModFix/>
          </a:blip>
          <a:stretch>
            <a:fillRect/>
          </a:stretch>
        </p:blipFill>
        <p:spPr>
          <a:xfrm>
            <a:off x="152400" y="1146650"/>
            <a:ext cx="6456151" cy="3844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90100" y="0"/>
            <a:ext cx="9144000" cy="2986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ar"/>
              <a:t>אימון המודל</a:t>
            </a:r>
            <a:endParaRPr/>
          </a:p>
          <a:p>
            <a:pPr indent="0" lvl="0" marL="0" rtl="1" algn="r">
              <a:spcBef>
                <a:spcPts val="0"/>
              </a:spcBef>
              <a:spcAft>
                <a:spcPts val="0"/>
              </a:spcAft>
              <a:buNone/>
            </a:pPr>
            <a:r>
              <a:rPr lang="ar"/>
              <a:t>בשלב זה נתחיל לבנות המודל.</a:t>
            </a:r>
            <a:endParaRPr/>
          </a:p>
          <a:p>
            <a:pPr indent="0" lvl="0" marL="0" rtl="1" algn="r">
              <a:spcBef>
                <a:spcPts val="0"/>
              </a:spcBef>
              <a:spcAft>
                <a:spcPts val="0"/>
              </a:spcAft>
              <a:buNone/>
            </a:pPr>
            <a:r>
              <a:rPr lang="ar"/>
              <a:t>אתר roboflow מאפשר אמון טוב אבל לא מאפשר לקבל קובץ משקל וזה בעיה.\</a:t>
            </a:r>
            <a:endParaRPr/>
          </a:p>
          <a:p>
            <a:pPr indent="0" lvl="0" marL="0" rtl="1" algn="r">
              <a:spcBef>
                <a:spcPts val="0"/>
              </a:spcBef>
              <a:spcAft>
                <a:spcPts val="0"/>
              </a:spcAft>
              <a:buNone/>
            </a:pPr>
            <a:r>
              <a:rPr lang="ar"/>
              <a:t>קובץ משקל :הוא קובץ שעובד בלי חיבור </a:t>
            </a:r>
            <a:r>
              <a:rPr lang="ar"/>
              <a:t>לאינטרנט</a:t>
            </a:r>
            <a:r>
              <a:rPr lang="ar"/>
              <a:t> -</a:t>
            </a:r>
            <a:r>
              <a:rPr lang="ar"/>
              <a:t>offline</a:t>
            </a:r>
            <a:r>
              <a:rPr lang="ar"/>
              <a:t> mode</a:t>
            </a:r>
            <a:endParaRPr/>
          </a:p>
          <a:p>
            <a:pPr indent="0" lvl="0" marL="0" rtl="1" algn="r">
              <a:spcBef>
                <a:spcPts val="0"/>
              </a:spcBef>
              <a:spcAft>
                <a:spcPts val="0"/>
              </a:spcAft>
              <a:buNone/>
            </a:pPr>
            <a:r>
              <a:rPr lang="ar"/>
              <a:t>הפתרון לבעיה זו לאמן הדאטה על המחשב .</a:t>
            </a:r>
            <a:endParaRPr/>
          </a:p>
          <a:p>
            <a:pPr indent="0" lvl="0" marL="0" rtl="1" algn="r">
              <a:spcBef>
                <a:spcPts val="0"/>
              </a:spcBef>
              <a:spcAft>
                <a:spcPts val="0"/>
              </a:spcAft>
              <a:buNone/>
            </a:pPr>
            <a:r>
              <a:rPr lang="ar"/>
              <a:t>אימון דאטה על המחשב לוקח הרבה זמן וזה יכול </a:t>
            </a:r>
            <a:r>
              <a:rPr lang="ar"/>
              <a:t>להגיע</a:t>
            </a:r>
            <a:r>
              <a:rPr lang="ar"/>
              <a:t> ליותר מ24 שעות תלוי בגודל הדטה.</a:t>
            </a:r>
            <a:endParaRPr/>
          </a:p>
          <a:p>
            <a:pPr indent="0" lvl="0" marL="0" rtl="1" algn="r">
              <a:spcBef>
                <a:spcPts val="0"/>
              </a:spcBef>
              <a:spcAft>
                <a:spcPts val="0"/>
              </a:spcAft>
              <a:buNone/>
            </a:pPr>
            <a:r>
              <a:rPr lang="ar"/>
              <a:t>פתרון חילופי חאמו הדטה בgoogle colab בדף שנוצר על ידי ultralytics .</a:t>
            </a:r>
            <a:endParaRPr/>
          </a:p>
          <a:p>
            <a:pPr indent="0" lvl="0" marL="0" rtl="1" algn="r">
              <a:spcBef>
                <a:spcPts val="0"/>
              </a:spcBef>
              <a:spcAft>
                <a:spcPts val="0"/>
              </a:spcAft>
              <a:buNone/>
            </a:pPr>
            <a:r>
              <a:rPr lang="ar"/>
              <a:t>היתרון בשימוש בgoogle colab חסיכת זמן ,בערך זה לוקח קרוב ל 12 שעות ב 100 eppach הזמן תלוי ב</a:t>
            </a:r>
            <a:r>
              <a:rPr lang="ar"/>
              <a:t>גודל</a:t>
            </a:r>
            <a:r>
              <a:rPr lang="ar"/>
              <a:t> הדאטה וכמות שלבי האימון.</a:t>
            </a:r>
            <a:endParaRPr/>
          </a:p>
          <a:p>
            <a:pPr indent="0" lvl="0" marL="0" rtl="1" algn="r">
              <a:spcBef>
                <a:spcPts val="0"/>
              </a:spcBef>
              <a:spcAft>
                <a:spcPts val="0"/>
              </a:spcAft>
              <a:buNone/>
            </a:pPr>
            <a:r>
              <a:rPr lang="ar"/>
              <a:t>אתר האימון </a:t>
            </a:r>
            <a:r>
              <a:rPr lang="ar" u="sng">
                <a:solidFill>
                  <a:schemeClr val="hlink"/>
                </a:solidFill>
                <a:hlinkClick r:id="rId3"/>
              </a:rPr>
              <a:t>:https://colab.research.google.com/github/roboflow-ai/yolov5-custom-training-tutorial/blob/main/yolov5-custom-training.ipynb</a:t>
            </a:r>
            <a:endParaRPr/>
          </a:p>
          <a:p>
            <a:pPr indent="0" lvl="0" marL="0" rtl="1" algn="r">
              <a:spcBef>
                <a:spcPts val="0"/>
              </a:spcBef>
              <a:spcAft>
                <a:spcPts val="0"/>
              </a:spcAft>
              <a:buNone/>
            </a:pPr>
            <a:r>
              <a:t/>
            </a:r>
            <a:endParaRPr/>
          </a:p>
        </p:txBody>
      </p:sp>
      <p:pic>
        <p:nvPicPr>
          <p:cNvPr id="130" name="Google Shape;130;p21"/>
          <p:cNvPicPr preferRelativeResize="0"/>
          <p:nvPr/>
        </p:nvPicPr>
        <p:blipFill>
          <a:blip r:embed="rId4">
            <a:alphaModFix/>
          </a:blip>
          <a:stretch>
            <a:fillRect/>
          </a:stretch>
        </p:blipFill>
        <p:spPr>
          <a:xfrm>
            <a:off x="152400" y="2807075"/>
            <a:ext cx="8674601" cy="218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