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66" autoAdjust="0"/>
  </p:normalViewPr>
  <p:slideViewPr>
    <p:cSldViewPr>
      <p:cViewPr varScale="1">
        <p:scale>
          <a:sx n="99" d="100"/>
          <a:sy n="99" d="100"/>
        </p:scale>
        <p:origin x="-7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CAE3F-3E54-45D0-B907-87242655F364}" type="datetimeFigureOut">
              <a:rPr lang="en-CA" smtClean="0"/>
              <a:t>9/22/2017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C6C8E-524E-4E9A-9370-4C652C2751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25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Counts</a:t>
            </a:r>
            <a:r>
              <a:rPr lang="en-CA" baseline="0" dirty="0" smtClean="0"/>
              <a:t> are number of cases in FY 16/17</a:t>
            </a:r>
          </a:p>
          <a:p>
            <a:endParaRPr lang="en-CA" baseline="0" dirty="0" smtClean="0"/>
          </a:p>
          <a:p>
            <a:r>
              <a:rPr lang="en-CA" baseline="0" dirty="0" smtClean="0"/>
              <a:t>Ratio&gt;interval&gt;ordinal&gt;categorical variables</a:t>
            </a:r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C6C8E-524E-4E9A-9370-4C652C27516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52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b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 bwMode="auto">
          <a:xfrm>
            <a:off x="0" y="5991225"/>
            <a:ext cx="9144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9050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295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1D8BD707-D9CF-40AE-B4C6-C98DA3205C09}" type="datetimeFigureOut">
              <a:rPr lang="en-US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B6F15528-21DE-4FAA-801E-634DDDAF4B2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52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9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7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7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2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6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9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0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3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7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fld id="{1D8BD707-D9CF-40AE-B4C6-C98DA3205C09}" type="datetimeFigureOut">
              <a:rPr lang="en-US">
                <a:solidFill>
                  <a:srgbClr val="000000"/>
                </a:solidFill>
              </a:rPr>
              <a:pPr/>
              <a:t>9/22/2017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fld id="{B6F15528-21DE-4FAA-801E-634DDDAF4B2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9" descr="bac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 bwMode="auto">
          <a:xfrm>
            <a:off x="0" y="5991225"/>
            <a:ext cx="9144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49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E8BC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905000"/>
          </a:xfrm>
        </p:spPr>
        <p:txBody>
          <a:bodyPr/>
          <a:lstStyle/>
          <a:p>
            <a:r>
              <a:rPr lang="en-CA" sz="3600" dirty="0"/>
              <a:t>Analyzing Nursing Unit Similarity Using Correspondence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19200"/>
          </a:xfrm>
        </p:spPr>
        <p:txBody>
          <a:bodyPr/>
          <a:lstStyle/>
          <a:p>
            <a:r>
              <a:rPr lang="en-CA" sz="2000" dirty="0" smtClean="0"/>
              <a:t>SI Team Meeting </a:t>
            </a:r>
          </a:p>
          <a:p>
            <a:r>
              <a:rPr lang="en-CA" sz="2000" dirty="0" smtClean="0"/>
              <a:t>26</a:t>
            </a:r>
            <a:r>
              <a:rPr lang="en-CA" sz="2000" baseline="30000" dirty="0" smtClean="0"/>
              <a:t>th</a:t>
            </a:r>
            <a:r>
              <a:rPr lang="en-CA" sz="2000" dirty="0" smtClean="0"/>
              <a:t> September 2017</a:t>
            </a:r>
          </a:p>
          <a:p>
            <a:endParaRPr lang="en-CA" sz="2000" dirty="0" smtClean="0"/>
          </a:p>
          <a:p>
            <a:r>
              <a:rPr lang="en-CA" sz="2000" dirty="0" smtClean="0"/>
              <a:t>Nayef Ahmad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1424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CA" sz="2400" dirty="0" smtClean="0"/>
              <a:t>What is Correspondence Analysis? </a:t>
            </a:r>
          </a:p>
          <a:p>
            <a:r>
              <a:rPr lang="en-CA" sz="2400" dirty="0" smtClean="0"/>
              <a:t>Relationship to previous approach (Manhattan distances) </a:t>
            </a:r>
          </a:p>
          <a:p>
            <a:r>
              <a:rPr lang="en-CA" sz="2400" dirty="0" smtClean="0"/>
              <a:t>Working through an example</a:t>
            </a:r>
          </a:p>
          <a:p>
            <a:r>
              <a:rPr lang="en-CA" sz="2400" dirty="0" smtClean="0"/>
              <a:t>Interpreting results of nursing unit </a:t>
            </a:r>
            <a:r>
              <a:rPr lang="en-CA" sz="2400" smtClean="0"/>
              <a:t>similarity analysis </a:t>
            </a:r>
            <a:endParaRPr lang="en-CA" sz="2400" dirty="0" smtClean="0"/>
          </a:p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CA analyzes tabular data to find underlying structure </a:t>
            </a:r>
            <a:endParaRPr lang="en-CA" sz="3600" dirty="0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66" y="2123268"/>
            <a:ext cx="7848600" cy="359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86066" y="1524000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0066FF"/>
                </a:solidFill>
              </a:rPr>
              <a:t>Nursing Unit Categories</a:t>
            </a:r>
            <a:endParaRPr lang="en-CA" sz="2400" b="1" dirty="0">
              <a:solidFill>
                <a:srgbClr val="0066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754143" y="3773176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3300"/>
                </a:solidFill>
              </a:rPr>
              <a:t>CMG Categories</a:t>
            </a:r>
            <a:endParaRPr lang="en-CA" sz="2400" b="1" dirty="0">
              <a:solidFill>
                <a:srgbClr val="FF33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86066" y="3276600"/>
            <a:ext cx="838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Up Arrow 9"/>
          <p:cNvSpPr/>
          <p:nvPr/>
        </p:nvSpPr>
        <p:spPr>
          <a:xfrm rot="12294958">
            <a:off x="4850239" y="3536886"/>
            <a:ext cx="202370" cy="2444868"/>
          </a:xfrm>
          <a:prstGeom prst="upArrow">
            <a:avLst>
              <a:gd name="adj1" fmla="val 50000"/>
              <a:gd name="adj2" fmla="val 9638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3547591" y="5867400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chemeClr val="tx2"/>
                </a:solidFill>
              </a:rPr>
              <a:t>Count data</a:t>
            </a:r>
            <a:endParaRPr lang="en-CA" sz="24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63000" y="1981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1348517" y="58142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2034317" y="58204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2731785" y="58142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8763000" y="2971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8763000" y="4004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8763000" y="52937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84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 analyzes tabular data to find underlying structure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CA" sz="2400" b="1" dirty="0" smtClean="0"/>
              <a:t>Key Questions: </a:t>
            </a:r>
            <a:endParaRPr lang="en-CA" sz="2400" b="1" dirty="0" smtClean="0"/>
          </a:p>
          <a:p>
            <a:r>
              <a:rPr lang="en-CA" sz="2400" dirty="0" smtClean="0"/>
              <a:t>Which rows are closely related to other rows? </a:t>
            </a:r>
          </a:p>
          <a:p>
            <a:r>
              <a:rPr lang="en-CA" sz="2400" dirty="0" smtClean="0"/>
              <a:t>Which columns are closely related to other columns? </a:t>
            </a:r>
          </a:p>
          <a:p>
            <a:r>
              <a:rPr lang="en-CA" sz="2400" dirty="0" smtClean="0"/>
              <a:t>What are the relationships between rows and columns? </a:t>
            </a:r>
          </a:p>
          <a:p>
            <a:r>
              <a:rPr lang="en-CA" sz="2400" dirty="0" smtClean="0"/>
              <a:t>What are the key dimensions of variation in the data? </a:t>
            </a:r>
          </a:p>
          <a:p>
            <a:endParaRPr lang="en-CA" sz="2400" dirty="0" smtClean="0"/>
          </a:p>
          <a:p>
            <a:pPr marL="0" indent="0">
              <a:buNone/>
            </a:pPr>
            <a:endParaRPr lang="en-CA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81100" y="4495800"/>
            <a:ext cx="6781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accent2"/>
                </a:solidFill>
              </a:rPr>
              <a:t>CA generalizes the idea of a scatterplot to work meaningfully with categorical </a:t>
            </a:r>
            <a:r>
              <a:rPr lang="en-CA" sz="2000" b="1" dirty="0" smtClean="0">
                <a:solidFill>
                  <a:schemeClr val="accent2"/>
                </a:solidFill>
              </a:rPr>
              <a:t>variables</a:t>
            </a:r>
            <a:endParaRPr lang="en-CA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599"/>
            <a:ext cx="5410200" cy="6309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18" y="6553200"/>
            <a:ext cx="17907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057400"/>
            <a:ext cx="2571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0" y="1734234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Can we produce something </a:t>
            </a:r>
          </a:p>
          <a:p>
            <a:r>
              <a:rPr lang="en-CA" sz="2000" dirty="0" smtClean="0"/>
              <a:t>like this for categorical variables? </a:t>
            </a:r>
            <a:endParaRPr lang="en-C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29056" y="2787017"/>
            <a:ext cx="68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Yes!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5973763"/>
            <a:ext cx="2108735" cy="579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Relationship to previous methodology 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79" y="1616828"/>
            <a:ext cx="5612443" cy="295517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800600"/>
            <a:ext cx="8229600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2400" kern="0" dirty="0" smtClean="0"/>
              <a:t>CA is a complimentary approach </a:t>
            </a:r>
          </a:p>
          <a:p>
            <a:pPr lvl="1"/>
            <a:r>
              <a:rPr lang="en-CA" sz="1800" i="1" kern="0" dirty="0" smtClean="0"/>
              <a:t>Manhattan distances vs. “chi-squared” distances</a:t>
            </a:r>
          </a:p>
          <a:p>
            <a:r>
              <a:rPr lang="en-CA" sz="2400" kern="0" dirty="0" smtClean="0"/>
              <a:t>Appeals to visual intuition </a:t>
            </a:r>
            <a:endParaRPr lang="en-CA" sz="2400" kern="0" dirty="0"/>
          </a:p>
          <a:p>
            <a:r>
              <a:rPr lang="en-CA" sz="2400" kern="0" dirty="0" smtClean="0"/>
              <a:t>Widely applicable as an EDA technique</a:t>
            </a:r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Smoking data</a:t>
            </a:r>
            <a:endParaRPr lang="en-C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67585"/>
            <a:ext cx="6172200" cy="187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3617" y="1219201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CA" sz="2400" kern="0" dirty="0" smtClean="0"/>
              <a:t>Artificial dataset of smoking habits among 193 employees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21" y="2172703"/>
            <a:ext cx="7214079" cy="186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7010400" y="2362200"/>
            <a:ext cx="1295400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9" y="2057400"/>
            <a:ext cx="7353771" cy="197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23429" y="3046696"/>
            <a:ext cx="6286971" cy="30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23429" y="2113548"/>
            <a:ext cx="7294415" cy="904774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713804" y="3362425"/>
            <a:ext cx="7294415" cy="904774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46482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2400" kern="0" dirty="0" smtClean="0"/>
              <a:t>Each </a:t>
            </a:r>
            <a:r>
              <a:rPr lang="en-CA" sz="2400" b="1" i="1" kern="0" dirty="0" smtClean="0"/>
              <a:t>row profile</a:t>
            </a:r>
            <a:r>
              <a:rPr lang="en-CA" sz="2400" kern="0" dirty="0" smtClean="0"/>
              <a:t> is a point in 4D space</a:t>
            </a:r>
          </a:p>
          <a:p>
            <a:r>
              <a:rPr lang="en-CA" sz="2400" kern="0" dirty="0" smtClean="0"/>
              <a:t>How do we display this in a 2D scatterplot? </a:t>
            </a:r>
            <a:endParaRPr lang="en-CA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CA" sz="2400" dirty="0" smtClean="0"/>
              <a:t>d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1345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-new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206</Words>
  <Application>Microsoft Office PowerPoint</Application>
  <PresentationFormat>On-screen Show (4:3)</PresentationFormat>
  <Paragraphs>45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Ppt Template-new</vt:lpstr>
      <vt:lpstr>Analyzing Nursing Unit Similarity Using Correspondence Analysis</vt:lpstr>
      <vt:lpstr>Overview</vt:lpstr>
      <vt:lpstr>CA analyzes tabular data to find underlying structure </vt:lpstr>
      <vt:lpstr>CA analyzes tabular data to find underlying structure </vt:lpstr>
      <vt:lpstr>PowerPoint Presentation</vt:lpstr>
      <vt:lpstr>Relationship to previous methodology </vt:lpstr>
      <vt:lpstr>Example: Smoking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Simulation Models to Optimize Patient Flow Decisions</dc:title>
  <dc:creator>Ahmad, Nayef [VC]</dc:creator>
  <cp:lastModifiedBy>Ahmad, Nayef [VC]</cp:lastModifiedBy>
  <cp:revision>60</cp:revision>
  <dcterms:created xsi:type="dcterms:W3CDTF">2006-08-16T00:00:00Z</dcterms:created>
  <dcterms:modified xsi:type="dcterms:W3CDTF">2017-09-22T23:19:19Z</dcterms:modified>
</cp:coreProperties>
</file>