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9" r:id="rId13"/>
    <p:sldId id="277" r:id="rId14"/>
    <p:sldId id="268" r:id="rId15"/>
    <p:sldId id="269" r:id="rId16"/>
    <p:sldId id="270" r:id="rId17"/>
    <p:sldId id="271" r:id="rId18"/>
    <p:sldId id="272" r:id="rId19"/>
    <p:sldId id="278" r:id="rId20"/>
    <p:sldId id="273" r:id="rId21"/>
    <p:sldId id="274" r:id="rId22"/>
    <p:sldId id="275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166" autoAdjust="0"/>
  </p:normalViewPr>
  <p:slideViewPr>
    <p:cSldViewPr>
      <p:cViewPr>
        <p:scale>
          <a:sx n="90" d="100"/>
          <a:sy n="90" d="100"/>
        </p:scale>
        <p:origin x="-1050" y="-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DCAE3F-3E54-45D0-B907-87242655F364}" type="datetimeFigureOut">
              <a:rPr lang="en-CA" smtClean="0"/>
              <a:t>9/22/2017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C6C8E-524E-4E9A-9370-4C652C2751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5251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8 med nursing units;</a:t>
            </a:r>
            <a:r>
              <a:rPr lang="en-CA" baseline="0" dirty="0" smtClean="0"/>
              <a:t> 95 CMGs 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Counts</a:t>
            </a:r>
            <a:r>
              <a:rPr lang="en-CA" baseline="0" dirty="0" smtClean="0"/>
              <a:t> in cells are number of cases in FY 16/17</a:t>
            </a:r>
          </a:p>
          <a:p>
            <a:endParaRPr lang="en-CA" baseline="0" dirty="0" smtClean="0"/>
          </a:p>
          <a:p>
            <a:r>
              <a:rPr lang="en-CA" baseline="0" dirty="0" smtClean="0"/>
              <a:t>Ratio&gt;interval&gt;ordinal&gt;categorical variables</a:t>
            </a:r>
          </a:p>
          <a:p>
            <a:endParaRPr lang="en-CA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C6C8E-524E-4E9A-9370-4C652C275164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7522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CA" dirty="0" smtClean="0"/>
              <a:t>8 med nursing units;</a:t>
            </a:r>
            <a:r>
              <a:rPr lang="en-CA" baseline="0" dirty="0" smtClean="0"/>
              <a:t> 95 CMGs </a:t>
            </a:r>
            <a:endParaRPr lang="en-CA" dirty="0" smtClean="0"/>
          </a:p>
          <a:p>
            <a:pPr marL="171450" indent="-171450">
              <a:buFontTx/>
              <a:buChar char="-"/>
            </a:pPr>
            <a:endParaRPr lang="en-CA" dirty="0" smtClean="0"/>
          </a:p>
          <a:p>
            <a:pPr marL="171450" indent="-171450">
              <a:buFontTx/>
              <a:buChar char="-"/>
            </a:pPr>
            <a:r>
              <a:rPr lang="en-CA" dirty="0" smtClean="0"/>
              <a:t>3 </a:t>
            </a:r>
            <a:r>
              <a:rPr lang="en-CA" dirty="0" smtClean="0"/>
              <a:t>clusters of units: </a:t>
            </a:r>
          </a:p>
          <a:p>
            <a:pPr marL="171450" indent="-171450">
              <a:buFontTx/>
              <a:buChar char="-"/>
            </a:pPr>
            <a:r>
              <a:rPr lang="en-CA" dirty="0" smtClean="0"/>
              <a:t>Each unit is “pulled” towards the CMGs that are</a:t>
            </a:r>
            <a:r>
              <a:rPr lang="en-CA" baseline="0" dirty="0" smtClean="0"/>
              <a:t> most common for it 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Middle-of-nowhere CMGs, not strongly associated with any unit: </a:t>
            </a:r>
          </a:p>
          <a:p>
            <a:pPr marL="628650" lvl="1" indent="-171450">
              <a:buFontTx/>
              <a:buChar char="-"/>
            </a:pPr>
            <a:r>
              <a:rPr lang="en-CA" baseline="0" dirty="0" smtClean="0"/>
              <a:t>CMG 8: benign hypertension</a:t>
            </a:r>
          </a:p>
          <a:p>
            <a:pPr marL="628650" lvl="1" indent="-171450">
              <a:buFontTx/>
              <a:buChar char="-"/>
            </a:pPr>
            <a:r>
              <a:rPr lang="en-CA" baseline="0" dirty="0" smtClean="0"/>
              <a:t>CMG 89: Syncope</a:t>
            </a:r>
          </a:p>
          <a:p>
            <a:pPr marL="628650" lvl="1" indent="-171450">
              <a:buFontTx/>
              <a:buChar char="-"/>
            </a:pPr>
            <a:r>
              <a:rPr lang="en-CA" baseline="0" dirty="0" smtClean="0"/>
              <a:t>CMG 15: Convalescence</a:t>
            </a:r>
          </a:p>
          <a:p>
            <a:pPr marL="628650" lvl="1" indent="-171450">
              <a:buFontTx/>
              <a:buChar char="-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C6C8E-524E-4E9A-9370-4C652C275164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1332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 dirty="0" smtClean="0"/>
              <a:t>3 clusters of units: </a:t>
            </a:r>
          </a:p>
          <a:p>
            <a:pPr marL="171450" indent="-171450">
              <a:buFontTx/>
              <a:buChar char="-"/>
            </a:pPr>
            <a:r>
              <a:rPr lang="en-CA" dirty="0" smtClean="0"/>
              <a:t>Each unit is “pulled” towards the CMGs that are</a:t>
            </a:r>
            <a:r>
              <a:rPr lang="en-CA" baseline="0" dirty="0" smtClean="0"/>
              <a:t> most common for it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C6C8E-524E-4E9A-9370-4C652C275164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1332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 dirty="0" smtClean="0"/>
              <a:t>4 </a:t>
            </a:r>
            <a:r>
              <a:rPr lang="en-CA" dirty="0" err="1" smtClean="0"/>
              <a:t>surg</a:t>
            </a:r>
            <a:r>
              <a:rPr lang="en-CA" smtClean="0"/>
              <a:t> units, 77 CMGs </a:t>
            </a:r>
          </a:p>
          <a:p>
            <a:pPr marL="171450" indent="-171450">
              <a:buFontTx/>
              <a:buChar char="-"/>
            </a:pPr>
            <a:r>
              <a:rPr lang="en-CA" dirty="0" smtClean="0"/>
              <a:t>Horizontal</a:t>
            </a:r>
            <a:r>
              <a:rPr lang="en-CA" baseline="0" dirty="0" smtClean="0"/>
              <a:t> </a:t>
            </a:r>
            <a:r>
              <a:rPr lang="en-CA" baseline="0" dirty="0" smtClean="0"/>
              <a:t>axis seems to be </a:t>
            </a:r>
            <a:r>
              <a:rPr lang="en-CA" baseline="0" dirty="0" err="1" smtClean="0"/>
              <a:t>ortho</a:t>
            </a:r>
            <a:r>
              <a:rPr lang="en-CA" baseline="0" dirty="0" smtClean="0"/>
              <a:t>-vs-gen </a:t>
            </a:r>
            <a:r>
              <a:rPr lang="en-CA" baseline="0" dirty="0" err="1" smtClean="0"/>
              <a:t>surg</a:t>
            </a:r>
            <a:endParaRPr lang="en-CA" baseline="0" dirty="0" smtClean="0"/>
          </a:p>
          <a:p>
            <a:pPr marL="171450" indent="-171450">
              <a:buFontTx/>
              <a:buChar char="-"/>
            </a:pPr>
            <a:r>
              <a:rPr lang="en-CA" baseline="0" dirty="0" smtClean="0"/>
              <a:t>CMG 77: </a:t>
            </a:r>
            <a:r>
              <a:rPr lang="en-CA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Viral/Unspecified Pneumonia</a:t>
            </a:r>
            <a:r>
              <a:rPr lang="en-CA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en-CA" dirty="0" smtClean="0"/>
              <a:t>CMG 72: </a:t>
            </a:r>
            <a:r>
              <a:rPr lang="en-CA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Symptom/Sign of Urinary System</a:t>
            </a:r>
            <a:r>
              <a:rPr lang="en-CA" dirty="0" smtClean="0"/>
              <a:t>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C6C8E-524E-4E9A-9370-4C652C275164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6435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130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ba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" r="40"/>
          <a:stretch>
            <a:fillRect/>
          </a:stretch>
        </p:blipFill>
        <p:spPr bwMode="auto">
          <a:xfrm>
            <a:off x="0" y="5991225"/>
            <a:ext cx="91440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76400"/>
            <a:ext cx="7772400" cy="19050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2954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fld id="{1D8BD707-D9CF-40AE-B4C6-C98DA3205C09}" type="datetimeFigureOut">
              <a:rPr lang="en-US">
                <a:solidFill>
                  <a:srgbClr val="000000"/>
                </a:solidFill>
              </a:rPr>
              <a:pPr/>
              <a:t>9/22/2017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fld id="{B6F15528-21DE-4FAA-801E-634DDDAF4B2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526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>
                <a:solidFill>
                  <a:srgbClr val="000000"/>
                </a:solidFill>
              </a:rPr>
              <a:pPr/>
              <a:t>9/22/2017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797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>
                <a:solidFill>
                  <a:srgbClr val="000000"/>
                </a:solidFill>
              </a:rPr>
              <a:pPr/>
              <a:t>9/22/2017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377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>
                <a:solidFill>
                  <a:srgbClr val="000000"/>
                </a:solidFill>
              </a:rPr>
              <a:pPr/>
              <a:t>9/22/2017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67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>
                <a:solidFill>
                  <a:srgbClr val="000000"/>
                </a:solidFill>
              </a:rPr>
              <a:pPr/>
              <a:t>9/22/2017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121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>
                <a:solidFill>
                  <a:srgbClr val="000000"/>
                </a:solidFill>
              </a:rPr>
              <a:pPr/>
              <a:t>9/22/2017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49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>
                <a:solidFill>
                  <a:srgbClr val="000000"/>
                </a:solidFill>
              </a:rPr>
              <a:pPr/>
              <a:t>9/22/2017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063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>
                <a:solidFill>
                  <a:srgbClr val="000000"/>
                </a:solidFill>
              </a:rPr>
              <a:pPr/>
              <a:t>9/22/2017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296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>
                <a:solidFill>
                  <a:srgbClr val="000000"/>
                </a:solidFill>
              </a:rPr>
              <a:pPr/>
              <a:t>9/22/2017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503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>
                <a:solidFill>
                  <a:srgbClr val="000000"/>
                </a:solidFill>
              </a:rPr>
              <a:pPr/>
              <a:t>9/22/2017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336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>
                <a:solidFill>
                  <a:srgbClr val="000000"/>
                </a:solidFill>
              </a:rPr>
              <a:pPr/>
              <a:t>9/22/2017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276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fld id="{1D8BD707-D9CF-40AE-B4C6-C98DA3205C09}" type="datetimeFigureOut">
              <a:rPr lang="en-US">
                <a:solidFill>
                  <a:srgbClr val="000000"/>
                </a:solidFill>
              </a:rPr>
              <a:pPr/>
              <a:t>9/22/2017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fld id="{B6F15528-21DE-4FAA-801E-634DDDAF4B2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031" name="Picture 9" descr="back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" r="40"/>
          <a:stretch>
            <a:fillRect/>
          </a:stretch>
        </p:blipFill>
        <p:spPr bwMode="auto">
          <a:xfrm>
            <a:off x="0" y="5991225"/>
            <a:ext cx="91440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649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E8BC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E8BC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E8BC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E8BC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E8BC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E8BC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E8BC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E8BC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E8BC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905000"/>
          </a:xfrm>
        </p:spPr>
        <p:txBody>
          <a:bodyPr/>
          <a:lstStyle/>
          <a:p>
            <a:r>
              <a:rPr lang="en-CA" sz="3600" dirty="0"/>
              <a:t>Analyzing Nursing Unit Similarity Using Correspondence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38600"/>
            <a:ext cx="6400800" cy="1219200"/>
          </a:xfrm>
        </p:spPr>
        <p:txBody>
          <a:bodyPr/>
          <a:lstStyle/>
          <a:p>
            <a:r>
              <a:rPr lang="en-CA" sz="2000" dirty="0" smtClean="0"/>
              <a:t>SI Team Meeting </a:t>
            </a:r>
          </a:p>
          <a:p>
            <a:r>
              <a:rPr lang="en-CA" sz="2000" dirty="0" smtClean="0"/>
              <a:t>26</a:t>
            </a:r>
            <a:r>
              <a:rPr lang="en-CA" sz="2000" baseline="30000" dirty="0" smtClean="0"/>
              <a:t>th</a:t>
            </a:r>
            <a:r>
              <a:rPr lang="en-CA" sz="2000" dirty="0" smtClean="0"/>
              <a:t> September 2017</a:t>
            </a:r>
          </a:p>
          <a:p>
            <a:endParaRPr lang="en-CA" sz="2000" dirty="0" smtClean="0"/>
          </a:p>
          <a:p>
            <a:r>
              <a:rPr lang="en-CA" sz="2000" dirty="0" smtClean="0"/>
              <a:t>Nayef Ahmad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414242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 from smoking data </a:t>
            </a:r>
            <a:endParaRPr lang="en-CA" dirty="0"/>
          </a:p>
        </p:txBody>
      </p:sp>
      <p:pic>
        <p:nvPicPr>
          <p:cNvPr id="5122" name="Picture 2" descr="H:\VCH files - Nayef\2017.09.21 Exploring correspondence analysis\results\output from src\smoke_CA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867" y="1295400"/>
            <a:ext cx="6870266" cy="472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89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CA" sz="2800" dirty="0" smtClean="0"/>
              <a:t>Medical units - Similarity Analysis </a:t>
            </a:r>
            <a:endParaRPr lang="en-CA" sz="2800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143999" cy="553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-152400" y="1828800"/>
            <a:ext cx="3124200" cy="18288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15728" y="3688761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</a:rPr>
              <a:t>Cardiology-related CMGs</a:t>
            </a:r>
            <a:endParaRPr lang="en-CA" b="1" dirty="0">
              <a:solidFill>
                <a:schemeClr val="accent2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400800" y="4343400"/>
            <a:ext cx="2971800" cy="20574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3810000" y="4589353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</a:rPr>
              <a:t>Neurology-related CMGs</a:t>
            </a:r>
            <a:endParaRPr lang="en-CA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89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0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:\VCH files - Nayef\2017.09.21 Exploring correspondence analysis\results\clean data\zoom-in-on-med-units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59" y="1295400"/>
            <a:ext cx="8759141" cy="5441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3400" y="914400"/>
            <a:ext cx="5339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i="1" dirty="0" smtClean="0"/>
              <a:t>Zooming in on first quadrant of previous plot: </a:t>
            </a:r>
            <a:endParaRPr lang="en-CA" b="1" i="1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E8BC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E8BC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E8BC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E8BC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E8BC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E8BC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E8BC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E8BC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E8BC2"/>
                </a:solidFill>
                <a:latin typeface="Arial" charset="0"/>
              </a:defRPr>
            </a:lvl9pPr>
          </a:lstStyle>
          <a:p>
            <a:r>
              <a:rPr lang="en-CA" sz="2800" kern="0" smtClean="0"/>
              <a:t>Medical units - Similarity Analysis </a:t>
            </a:r>
            <a:endParaRPr lang="en-CA" sz="2800" kern="0" dirty="0"/>
          </a:p>
        </p:txBody>
      </p:sp>
    </p:spTree>
    <p:extLst>
      <p:ext uri="{BB962C8B-B14F-4D97-AF65-F5344CB8AC3E}">
        <p14:creationId xmlns:p14="http://schemas.microsoft.com/office/powerpoint/2010/main" val="324786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9155322" cy="555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-152400" y="1828800"/>
            <a:ext cx="3124200" cy="18288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15728" y="3688761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</a:rPr>
              <a:t>Orthopedics-related CMGs</a:t>
            </a:r>
            <a:endParaRPr lang="en-CA" b="1" dirty="0">
              <a:solidFill>
                <a:schemeClr val="accent2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E8BC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E8BC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E8BC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E8BC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E8BC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E8BC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E8BC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E8BC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E8BC2"/>
                </a:solidFill>
                <a:latin typeface="Arial" charset="0"/>
              </a:defRPr>
            </a:lvl9pPr>
          </a:lstStyle>
          <a:p>
            <a:r>
              <a:rPr lang="en-CA" sz="2800" kern="0" dirty="0" smtClean="0"/>
              <a:t>Surgical units - Similarity Analysis </a:t>
            </a:r>
            <a:endParaRPr lang="en-CA" sz="2800" kern="0" dirty="0"/>
          </a:p>
        </p:txBody>
      </p:sp>
    </p:spTree>
    <p:extLst>
      <p:ext uri="{BB962C8B-B14F-4D97-AF65-F5344CB8AC3E}">
        <p14:creationId xmlns:p14="http://schemas.microsoft.com/office/powerpoint/2010/main" val="340166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134589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CA" sz="2400" dirty="0" smtClean="0"/>
              <a:t>Distance matrices </a:t>
            </a:r>
          </a:p>
        </p:txBody>
      </p:sp>
    </p:spTree>
    <p:extLst>
      <p:ext uri="{BB962C8B-B14F-4D97-AF65-F5344CB8AC3E}">
        <p14:creationId xmlns:p14="http://schemas.microsoft.com/office/powerpoint/2010/main" val="134589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134589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Appendix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CA" sz="2400" dirty="0" smtClean="0">
                <a:solidFill>
                  <a:srgbClr val="FF0000"/>
                </a:solidFill>
              </a:rPr>
              <a:t>Adding in columns to the plot </a:t>
            </a:r>
          </a:p>
        </p:txBody>
      </p:sp>
    </p:spTree>
    <p:extLst>
      <p:ext uri="{BB962C8B-B14F-4D97-AF65-F5344CB8AC3E}">
        <p14:creationId xmlns:p14="http://schemas.microsoft.com/office/powerpoint/2010/main" val="134589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Appendix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4171993"/>
              </p:ext>
            </p:extLst>
          </p:nvPr>
        </p:nvGraphicFramePr>
        <p:xfrm>
          <a:off x="457200" y="2057400"/>
          <a:ext cx="5346700" cy="4000500"/>
        </p:xfrm>
        <a:graphic>
          <a:graphicData uri="http://schemas.openxmlformats.org/drawingml/2006/table">
            <a:tbl>
              <a:tblPr/>
              <a:tblGrid>
                <a:gridCol w="660400"/>
                <a:gridCol w="46863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cmg_code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cmg 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Cardiac Valve Disease, except Endocarditis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cmg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Angina (except Unstable)/Chest Pain with Coronary Angiogram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cmg 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Heart Failure with Coronary Angiogram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cmg 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Angina (except Unstable)/Chest Pain without Coronary Angiogram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cmg 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Hypertensive Disease except Benign Hypertension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cmg 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Implantation of Cardioverter/Defibrillator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cmg 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Arrhythmia with Coronary Angiogram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cmg 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Management/Removal of Pacemaker/Defibrillator/Leads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cmg 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MCC 05 Unrelated Intervention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cmg 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Myocardial Infarction/Shock/Arrest with Coronary Angiogram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cmg 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Arrhythmia without Coronary Angiogram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cmg 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Myocardial Infarction/Shock/Arrest without Coronary Angiogram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cmg 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Other/Miscellaneous Cardiac Disorder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cmg 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Pacemaker Implantation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cmg 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Percutaneous Coronary Intervention with MI/Shock/Arrest/Heart Failure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cmg 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Percutaneous Coronary Intervention without MI/Shock/Arrest/Heart Failure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cmg 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Symptom/Sign of Respiratory System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cmg 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Cardiac Conduction System Intervention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cmg 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Unstable Angina/Atherosclerotic Heart Disease with Coronary Angiogram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cmg 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Unstable Angina/Atherosclerotic Heart Disease without Coronary Angiogram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1431483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CMGs close to FHU-N43: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4589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Appendix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431483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CMGs close to FHU-T8: </a:t>
            </a:r>
            <a:endParaRPr lang="en-C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0855518"/>
              </p:ext>
            </p:extLst>
          </p:nvPr>
        </p:nvGraphicFramePr>
        <p:xfrm>
          <a:off x="533400" y="1800815"/>
          <a:ext cx="4864100" cy="4381500"/>
        </p:xfrm>
        <a:graphic>
          <a:graphicData uri="http://schemas.openxmlformats.org/drawingml/2006/table">
            <a:tbl>
              <a:tblPr/>
              <a:tblGrid>
                <a:gridCol w="609202"/>
                <a:gridCol w="4254898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cmg_code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cmg 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Cerebrovascular Disorder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cmg 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Disequilibrium/Hearing Loss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cmg 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Hemorrhagic Event of Central Nervous System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cmg 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Infection/Inflammation of Central Nervous System except Meningitis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cmg 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Ischemic Event of Central Nervous System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cmg 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Major Ophthalmology Disorder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cmg 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MCC 01 Unrelated Intervention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cmg 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Migraine/Other Headache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cmg 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Multiple Intracranial Injury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cmg 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Neoplasm of Central Nervous System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cmg 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Other Disorder of Central Nervous System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cmg 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Other Disorder of Nerve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cmg 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Other Dysfunction of Central Nervous System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cmg 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Other Soft Tissue Disorder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cmg 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Respiratory Tuberculosis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cmg 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Seizure Disorder, except Status Epilepticus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cmg 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Single Intracranial Injury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cmg 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Somatoform/Dissociative Disorder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cmg 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Spinal Injury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cmg 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Status Epilepticus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cmg 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Transient Ischemic Attack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cmg 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Unspecified Stroke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732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Overview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CA" sz="2400" dirty="0" smtClean="0"/>
              <a:t>What is Correspondence Analysis? </a:t>
            </a:r>
          </a:p>
          <a:p>
            <a:r>
              <a:rPr lang="en-CA" sz="2400" dirty="0" smtClean="0"/>
              <a:t>Relationship to previous approach (Manhattan distances) </a:t>
            </a:r>
          </a:p>
          <a:p>
            <a:r>
              <a:rPr lang="en-CA" sz="2400" dirty="0" smtClean="0"/>
              <a:t>Working through an example</a:t>
            </a:r>
          </a:p>
          <a:p>
            <a:r>
              <a:rPr lang="en-CA" sz="2400" dirty="0" smtClean="0"/>
              <a:t>Interpreting results of nursing unit similarity analysis </a:t>
            </a:r>
          </a:p>
          <a:p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134589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8976720"/>
              </p:ext>
            </p:extLst>
          </p:nvPr>
        </p:nvGraphicFramePr>
        <p:xfrm>
          <a:off x="609600" y="1828800"/>
          <a:ext cx="4445000" cy="3810000"/>
        </p:xfrm>
        <a:graphic>
          <a:graphicData uri="http://schemas.openxmlformats.org/drawingml/2006/table">
            <a:tbl>
              <a:tblPr/>
              <a:tblGrid>
                <a:gridCol w="609600"/>
                <a:gridCol w="38354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cmg_code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cmg 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Cellulitis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cmg 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Chronic Obstructive Pulmonary Disease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cmg 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Cirrhosis/Alcoholic Hepatitis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cmg 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Dementia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cmg 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Diabetes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cmg 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Disorder of Fluid/Electrolyte Balance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cmg 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Disorder of Pancreas except Malignancy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cmg 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Fixation/Repair Hip/Femur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cmg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Fracture/Dislocation/Rupture of Pelvis/Sacrum/Coccyx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cmg 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Gastrointestinal Hemorrhage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cmg 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Gastrointestinal Obstruction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cmg 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General Symptom/Sign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cmg 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Inflammatory Bowel Disease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cmg 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Lower Urinary Tract Infection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cmg 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Malignant Neoplasm of Respiratory System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cmg 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Minor Lower Gastrointestinal Intervention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cmg 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Minor Upper Gastrointestinal Intervention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cmg 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Multisystemic/Unspecified Site Infection with Intervention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cmg 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Non-severe Enteritis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smtClean="0"/>
              <a:t>Appendix</a:t>
            </a:r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431483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CMGs close to LGH-4E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4589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7012868"/>
              </p:ext>
            </p:extLst>
          </p:nvPr>
        </p:nvGraphicFramePr>
        <p:xfrm>
          <a:off x="457200" y="1828800"/>
          <a:ext cx="5016500" cy="3619500"/>
        </p:xfrm>
        <a:graphic>
          <a:graphicData uri="http://schemas.openxmlformats.org/drawingml/2006/table">
            <a:tbl>
              <a:tblPr/>
              <a:tblGrid>
                <a:gridCol w="609600"/>
                <a:gridCol w="44069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cmg_code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cmg 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Endoscopic Large Intestine/Rectum Resection without Colostomy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cmg 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Extraction/Destruction of Calculus Common Bile Duct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cmg 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Gastrointestinal Hemorrhage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cmg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Bypass/Extraction of Vein/Artery of Limb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cmg 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Lower Urinary Tract Infection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cmg 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Major Intervention on Upper Urinary Tract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cmg 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Minor Lower Gastrointestinal Intervention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cmg 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Non-severe Enteritis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cmg 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Open Large Intestine/Rectum Resection without Colostomy, Planned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cmg 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Open Large Intestine/Rectum Resection without Colostomy, Unplanned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cmg 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Partial Excision/Destruction of Prostate, Closed Approach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cmg 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Radical Excision of Prostate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cmg 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Repair/Reconstruction of Breast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cmg 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Complex Hernia Repair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cmg 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Severe Enteritis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cmg 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Symptom/Sign of Digestive System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cmg 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Symptom/Sign of Urinary System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cmg 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Disorder of Pancreas except Malignancy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smtClean="0"/>
              <a:t>Appendix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431483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CMGs close to LGH-6E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4589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5369967"/>
              </p:ext>
            </p:extLst>
          </p:nvPr>
        </p:nvGraphicFramePr>
        <p:xfrm>
          <a:off x="457200" y="1828800"/>
          <a:ext cx="5715000" cy="3619500"/>
        </p:xfrm>
        <a:graphic>
          <a:graphicData uri="http://schemas.openxmlformats.org/drawingml/2006/table">
            <a:tbl>
              <a:tblPr/>
              <a:tblGrid>
                <a:gridCol w="609600"/>
                <a:gridCol w="51054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cmg_code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cmg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Abortion Diagnosis with Abortive or Non-Major Obstetric/Gynecologic Intervention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cmg 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Ectopic Pregnancy with Ectopic or Non-Major Obstetric/Gynecologic Intervention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cmg 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Endoscopic Lung Resection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cmg 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Hysterectomy with Non Malignant Diagnosis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cmg 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Laparoscopic Cholecystectomy with/without Common Bile Duct Exploration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cmg 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Minor Intervention on Upper Urinary Tract, External/Per Orifice Approach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cmg 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Minor Upper Gastrointestinal Intervention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cmg 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Non-Complex Hernia Repair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cmg 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Non-Major Excision/Repair of Upper Gastrointestinal Tract, Planned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cmg 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Other Respiratory Intervention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cmg 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Other Thoraco-abdominal Intervention with Trauma/Complication of Treatment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cmg 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Pleurectomy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cmg 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Post-Operative Complication except Hemorrhage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cmg 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Respiratory Biopsy/Inspection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cmg 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Simple Appendectomy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cmg 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Complicated Appendectomy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cmg 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Thyroid/Parathyroid/Thymus Gland Intervention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cmg 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Urinary Obstruction without Percutaneous Drainage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smtClean="0"/>
              <a:t>Appendix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431483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CMGs close to FHU-S3-surg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4589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134589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-1" y="5973763"/>
            <a:ext cx="2108735" cy="579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 smtClean="0"/>
              <a:t>CA analyzes tabular data to find underlying structure </a:t>
            </a:r>
            <a:endParaRPr lang="en-CA" sz="3600" dirty="0"/>
          </a:p>
        </p:txBody>
      </p:sp>
      <p:pic>
        <p:nvPicPr>
          <p:cNvPr id="1030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866" y="2123268"/>
            <a:ext cx="7848600" cy="3591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186066" y="1524000"/>
            <a:ext cx="3706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>
                <a:solidFill>
                  <a:srgbClr val="0066FF"/>
                </a:solidFill>
              </a:rPr>
              <a:t>Nursing Unit Categories</a:t>
            </a:r>
            <a:endParaRPr lang="en-CA" sz="2400" b="1" dirty="0">
              <a:solidFill>
                <a:srgbClr val="0066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-754143" y="3773176"/>
            <a:ext cx="2579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>
                <a:solidFill>
                  <a:srgbClr val="FF3300"/>
                </a:solidFill>
              </a:rPr>
              <a:t>CMG Categories</a:t>
            </a:r>
            <a:endParaRPr lang="en-CA" sz="2400" b="1" dirty="0">
              <a:solidFill>
                <a:srgbClr val="FF33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86066" y="3276600"/>
            <a:ext cx="8382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Up Arrow 9"/>
          <p:cNvSpPr/>
          <p:nvPr/>
        </p:nvSpPr>
        <p:spPr>
          <a:xfrm rot="12294958">
            <a:off x="4850239" y="3536886"/>
            <a:ext cx="202370" cy="2444868"/>
          </a:xfrm>
          <a:prstGeom prst="upArrow">
            <a:avLst>
              <a:gd name="adj1" fmla="val 50000"/>
              <a:gd name="adj2" fmla="val 96388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/>
          <p:cNvSpPr txBox="1"/>
          <p:nvPr/>
        </p:nvSpPr>
        <p:spPr>
          <a:xfrm>
            <a:off x="3547591" y="5867400"/>
            <a:ext cx="1790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>
                <a:solidFill>
                  <a:schemeClr val="tx2"/>
                </a:solidFill>
              </a:rPr>
              <a:t>Count data</a:t>
            </a:r>
            <a:endParaRPr lang="en-CA" sz="2400" b="1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63000" y="19812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…</a:t>
            </a:r>
            <a:endParaRPr lang="en-CA" dirty="0"/>
          </a:p>
        </p:txBody>
      </p:sp>
      <p:sp>
        <p:nvSpPr>
          <p:cNvPr id="19" name="TextBox 18"/>
          <p:cNvSpPr txBox="1"/>
          <p:nvPr/>
        </p:nvSpPr>
        <p:spPr>
          <a:xfrm rot="5400000">
            <a:off x="1348517" y="58142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…</a:t>
            </a:r>
            <a:endParaRPr lang="en-CA" dirty="0"/>
          </a:p>
        </p:txBody>
      </p:sp>
      <p:sp>
        <p:nvSpPr>
          <p:cNvPr id="20" name="TextBox 19"/>
          <p:cNvSpPr txBox="1"/>
          <p:nvPr/>
        </p:nvSpPr>
        <p:spPr>
          <a:xfrm rot="5400000">
            <a:off x="2034317" y="58204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…</a:t>
            </a:r>
            <a:endParaRPr lang="en-CA" dirty="0"/>
          </a:p>
        </p:txBody>
      </p:sp>
      <p:sp>
        <p:nvSpPr>
          <p:cNvPr id="21" name="TextBox 20"/>
          <p:cNvSpPr txBox="1"/>
          <p:nvPr/>
        </p:nvSpPr>
        <p:spPr>
          <a:xfrm rot="5400000">
            <a:off x="2731785" y="58142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…</a:t>
            </a:r>
            <a:endParaRPr lang="en-CA" dirty="0"/>
          </a:p>
        </p:txBody>
      </p:sp>
      <p:sp>
        <p:nvSpPr>
          <p:cNvPr id="22" name="TextBox 21"/>
          <p:cNvSpPr txBox="1"/>
          <p:nvPr/>
        </p:nvSpPr>
        <p:spPr>
          <a:xfrm>
            <a:off x="8763000" y="2971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…</a:t>
            </a:r>
            <a:endParaRPr lang="en-CA" dirty="0"/>
          </a:p>
        </p:txBody>
      </p:sp>
      <p:sp>
        <p:nvSpPr>
          <p:cNvPr id="23" name="TextBox 22"/>
          <p:cNvSpPr txBox="1"/>
          <p:nvPr/>
        </p:nvSpPr>
        <p:spPr>
          <a:xfrm>
            <a:off x="8763000" y="400400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…</a:t>
            </a:r>
            <a:endParaRPr lang="en-CA" dirty="0"/>
          </a:p>
        </p:txBody>
      </p:sp>
      <p:sp>
        <p:nvSpPr>
          <p:cNvPr id="24" name="TextBox 23"/>
          <p:cNvSpPr txBox="1"/>
          <p:nvPr/>
        </p:nvSpPr>
        <p:spPr>
          <a:xfrm>
            <a:off x="8763000" y="529378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…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9848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9" grpId="0" animBg="1"/>
      <p:bldP spid="10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 analyzes tabular data to find underlying structure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2362200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CA" sz="2400" b="1" dirty="0" smtClean="0"/>
              <a:t>Key Questions: </a:t>
            </a:r>
          </a:p>
          <a:p>
            <a:r>
              <a:rPr lang="en-CA" sz="2400" dirty="0" smtClean="0"/>
              <a:t>Which </a:t>
            </a:r>
            <a:r>
              <a:rPr lang="en-CA" sz="2400" b="1" dirty="0" smtClean="0">
                <a:solidFill>
                  <a:srgbClr val="FF3300"/>
                </a:solidFill>
              </a:rPr>
              <a:t>rows</a:t>
            </a:r>
            <a:r>
              <a:rPr lang="en-CA" sz="2400" dirty="0" smtClean="0"/>
              <a:t> are closely related to other </a:t>
            </a:r>
            <a:r>
              <a:rPr lang="en-CA" sz="2400" b="1" dirty="0">
                <a:solidFill>
                  <a:srgbClr val="FF3300"/>
                </a:solidFill>
              </a:rPr>
              <a:t>rows</a:t>
            </a:r>
            <a:r>
              <a:rPr lang="en-CA" sz="2400" dirty="0" smtClean="0"/>
              <a:t>? </a:t>
            </a:r>
          </a:p>
          <a:p>
            <a:r>
              <a:rPr lang="en-CA" sz="2400" dirty="0" smtClean="0"/>
              <a:t>Which </a:t>
            </a:r>
            <a:r>
              <a:rPr lang="en-CA" sz="2400" b="1" dirty="0" smtClean="0">
                <a:solidFill>
                  <a:srgbClr val="0066FF"/>
                </a:solidFill>
              </a:rPr>
              <a:t>columns</a:t>
            </a:r>
            <a:r>
              <a:rPr lang="en-CA" sz="2400" dirty="0" smtClean="0"/>
              <a:t> are closely related to other </a:t>
            </a:r>
            <a:r>
              <a:rPr lang="en-CA" sz="2400" b="1" dirty="0">
                <a:solidFill>
                  <a:srgbClr val="0066FF"/>
                </a:solidFill>
              </a:rPr>
              <a:t>columns</a:t>
            </a:r>
            <a:r>
              <a:rPr lang="en-CA" sz="2400" dirty="0" smtClean="0"/>
              <a:t>? </a:t>
            </a:r>
          </a:p>
          <a:p>
            <a:r>
              <a:rPr lang="en-CA" sz="2400" dirty="0" smtClean="0"/>
              <a:t>What are the relationships between </a:t>
            </a:r>
            <a:r>
              <a:rPr lang="en-CA" sz="2400" b="1" dirty="0">
                <a:solidFill>
                  <a:srgbClr val="FF3300"/>
                </a:solidFill>
              </a:rPr>
              <a:t>rows</a:t>
            </a:r>
            <a:r>
              <a:rPr lang="en-CA" sz="2400" dirty="0" smtClean="0"/>
              <a:t> and </a:t>
            </a:r>
            <a:r>
              <a:rPr lang="en-CA" sz="2400" b="1" dirty="0" smtClean="0">
                <a:solidFill>
                  <a:srgbClr val="0066FF"/>
                </a:solidFill>
              </a:rPr>
              <a:t>columns</a:t>
            </a:r>
            <a:r>
              <a:rPr lang="en-CA" sz="2400" dirty="0" smtClean="0"/>
              <a:t>? </a:t>
            </a:r>
          </a:p>
          <a:p>
            <a:r>
              <a:rPr lang="en-CA" sz="2400" dirty="0" smtClean="0"/>
              <a:t>What are the key dimensions of variation in the data? </a:t>
            </a:r>
          </a:p>
          <a:p>
            <a:endParaRPr lang="en-CA" sz="2400" dirty="0" smtClean="0"/>
          </a:p>
          <a:p>
            <a:pPr marL="0" indent="0">
              <a:buNone/>
            </a:pPr>
            <a:endParaRPr lang="en-CA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181100" y="4495800"/>
            <a:ext cx="6781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>
                <a:solidFill>
                  <a:schemeClr val="accent2"/>
                </a:solidFill>
              </a:rPr>
              <a:t>CA generalizes the idea of a scatterplot to work meaningfully with categorical </a:t>
            </a:r>
            <a:r>
              <a:rPr lang="en-CA" sz="2000" b="1" dirty="0" smtClean="0">
                <a:solidFill>
                  <a:schemeClr val="accent2"/>
                </a:solidFill>
              </a:rPr>
              <a:t>variables</a:t>
            </a:r>
            <a:endParaRPr lang="en-CA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89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8599"/>
            <a:ext cx="5410200" cy="6309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618" y="6553200"/>
            <a:ext cx="17907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2057400"/>
            <a:ext cx="257175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15000" y="1371600"/>
            <a:ext cx="327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/>
              <a:t>Can we produce something </a:t>
            </a:r>
          </a:p>
          <a:p>
            <a:r>
              <a:rPr lang="en-CA" sz="2000" b="1" dirty="0" smtClean="0"/>
              <a:t>like this for categorical variables? </a:t>
            </a:r>
            <a:endParaRPr lang="en-CA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29056" y="2787017"/>
            <a:ext cx="72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Yes! 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34589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5973763"/>
            <a:ext cx="2108735" cy="579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Relationship to previous methodology </a:t>
            </a:r>
            <a:endParaRPr lang="en-CA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779" y="1616828"/>
            <a:ext cx="5612443" cy="2955172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4800600"/>
            <a:ext cx="8229600" cy="102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CA" sz="2400" kern="0" dirty="0" smtClean="0"/>
              <a:t>CA is a complimentary approach </a:t>
            </a:r>
          </a:p>
          <a:p>
            <a:pPr lvl="1"/>
            <a:r>
              <a:rPr lang="en-CA" sz="1800" i="1" kern="0" dirty="0" smtClean="0"/>
              <a:t>Manhattan distances vs. “chi-squared” distances</a:t>
            </a:r>
          </a:p>
          <a:p>
            <a:r>
              <a:rPr lang="en-CA" sz="2400" kern="0" dirty="0" smtClean="0"/>
              <a:t>Appeals to visual intuition </a:t>
            </a:r>
            <a:endParaRPr lang="en-CA" sz="2400" kern="0" dirty="0"/>
          </a:p>
          <a:p>
            <a:r>
              <a:rPr lang="en-CA" sz="2400" kern="0" dirty="0" smtClean="0"/>
              <a:t>Widely applicable as an EDA technique</a:t>
            </a:r>
          </a:p>
        </p:txBody>
      </p:sp>
    </p:spTree>
    <p:extLst>
      <p:ext uri="{BB962C8B-B14F-4D97-AF65-F5344CB8AC3E}">
        <p14:creationId xmlns:p14="http://schemas.microsoft.com/office/powerpoint/2010/main" val="134589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Example: Smoking data</a:t>
            </a:r>
            <a:endParaRPr lang="en-CA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67585"/>
            <a:ext cx="6172200" cy="1871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63617" y="1219201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CA" sz="2400" kern="0" dirty="0" smtClean="0"/>
              <a:t>Artificial dataset of smoking habits among 193 employees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21" y="2172703"/>
            <a:ext cx="7214079" cy="1865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7010400" y="2362200"/>
            <a:ext cx="1295400" cy="1828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29" y="2057400"/>
            <a:ext cx="7353771" cy="1978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723429" y="3046696"/>
            <a:ext cx="6286971" cy="30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723429" y="2113548"/>
            <a:ext cx="7294415" cy="904774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713804" y="3362425"/>
            <a:ext cx="7294415" cy="904774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57200" y="46482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CA" sz="2400" kern="0" dirty="0" smtClean="0"/>
              <a:t>Each </a:t>
            </a:r>
            <a:r>
              <a:rPr lang="en-CA" sz="2400" b="1" i="1" kern="0" dirty="0" smtClean="0"/>
              <a:t>row profile</a:t>
            </a:r>
            <a:r>
              <a:rPr lang="en-CA" sz="2400" kern="0" dirty="0" smtClean="0"/>
              <a:t> is a point in 4D space</a:t>
            </a:r>
          </a:p>
          <a:p>
            <a:r>
              <a:rPr lang="en-CA" sz="2400" kern="0" dirty="0" smtClean="0"/>
              <a:t>How do we display this in a 2D scatterplot? </a:t>
            </a:r>
          </a:p>
        </p:txBody>
      </p:sp>
    </p:spTree>
    <p:extLst>
      <p:ext uri="{BB962C8B-B14F-4D97-AF65-F5344CB8AC3E}">
        <p14:creationId xmlns:p14="http://schemas.microsoft.com/office/powerpoint/2010/main" val="134589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7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" y="5973763"/>
            <a:ext cx="2108735" cy="579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Squishing n-dimensional data onto 2D scatterplots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144963"/>
          </a:xfrm>
        </p:spPr>
        <p:txBody>
          <a:bodyPr/>
          <a:lstStyle/>
          <a:p>
            <a:pPr marL="0" indent="0">
              <a:buNone/>
            </a:pPr>
            <a:endParaRPr lang="en-CA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181100" y="4991100"/>
            <a:ext cx="6781800" cy="148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000" b="1" dirty="0" smtClean="0">
                <a:solidFill>
                  <a:schemeClr val="accent2"/>
                </a:solidFill>
              </a:rPr>
              <a:t>The goal is to find the optimum 2D surface that minimizes the amount of squishing necessary.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b="1" dirty="0" smtClean="0">
                <a:solidFill>
                  <a:schemeClr val="accent2"/>
                </a:solidFill>
              </a:rPr>
              <a:t>Then, we squish (aka “</a:t>
            </a:r>
            <a:r>
              <a:rPr lang="en-CA" sz="2000" b="1" i="1" dirty="0" smtClean="0">
                <a:solidFill>
                  <a:schemeClr val="accent2"/>
                </a:solidFill>
              </a:rPr>
              <a:t>project”</a:t>
            </a:r>
            <a:r>
              <a:rPr lang="en-CA" sz="2000" b="1" dirty="0" smtClean="0">
                <a:solidFill>
                  <a:schemeClr val="accent2"/>
                </a:solidFill>
              </a:rPr>
              <a:t>) all data points onto this surface</a:t>
            </a:r>
            <a:endParaRPr lang="en-CA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89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Technical notes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CA" sz="2400" b="1" dirty="0" smtClean="0"/>
              <a:t>Chi-squared distances: </a:t>
            </a:r>
          </a:p>
          <a:p>
            <a:pPr marL="457200" indent="-457200">
              <a:buAutoNum type="arabicPeriod"/>
            </a:pPr>
            <a:r>
              <a:rPr lang="en-CA" sz="2400" b="1" dirty="0" smtClean="0"/>
              <a:t>Objective function: </a:t>
            </a:r>
          </a:p>
          <a:p>
            <a:pPr marL="457200" indent="-457200">
              <a:buAutoNum type="arabicPeriod"/>
            </a:pPr>
            <a:r>
              <a:rPr lang="en-CA" sz="2400" b="1" dirty="0" smtClean="0"/>
              <a:t>Symmetry of row and column analysis:  </a:t>
            </a:r>
          </a:p>
          <a:p>
            <a:pPr marL="457200" indent="-457200">
              <a:buAutoNum type="arabicPeriod"/>
            </a:pPr>
            <a:r>
              <a:rPr lang="en-CA" sz="2400" b="1" dirty="0" smtClean="0"/>
              <a:t>Percentage of variance explained: </a:t>
            </a:r>
          </a:p>
        </p:txBody>
      </p:sp>
    </p:spTree>
    <p:extLst>
      <p:ext uri="{BB962C8B-B14F-4D97-AF65-F5344CB8AC3E}">
        <p14:creationId xmlns:p14="http://schemas.microsoft.com/office/powerpoint/2010/main" val="134589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 Template-new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1053</Words>
  <Application>Microsoft Office PowerPoint</Application>
  <PresentationFormat>On-screen Show (4:3)</PresentationFormat>
  <Paragraphs>296</Paragraphs>
  <Slides>23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Ppt Template-new</vt:lpstr>
      <vt:lpstr>Analyzing Nursing Unit Similarity Using Correspondence Analysis</vt:lpstr>
      <vt:lpstr>Overview</vt:lpstr>
      <vt:lpstr>CA analyzes tabular data to find underlying structure </vt:lpstr>
      <vt:lpstr>CA analyzes tabular data to find underlying structure </vt:lpstr>
      <vt:lpstr>PowerPoint Presentation</vt:lpstr>
      <vt:lpstr>Relationship to previous methodology </vt:lpstr>
      <vt:lpstr>Example: Smoking data</vt:lpstr>
      <vt:lpstr>Squishing n-dimensional data onto 2D scatterplots</vt:lpstr>
      <vt:lpstr>Technical notes </vt:lpstr>
      <vt:lpstr>Results from smoking data </vt:lpstr>
      <vt:lpstr>Medical units - Similarity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Appendix</vt:lpstr>
      <vt:lpstr>Appendix</vt:lpstr>
      <vt:lpstr>Appendix</vt:lpstr>
      <vt:lpstr>Appendix</vt:lpstr>
      <vt:lpstr>Appendix</vt:lpstr>
      <vt:lpstr>Appendix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Utilizing Simulation Models to Optimize Patient Flow Decisions</dc:title>
  <dc:creator>Ahmad, Nayef [VC]</dc:creator>
  <cp:lastModifiedBy>Ahmad, Nayef [VC]</cp:lastModifiedBy>
  <cp:revision>115</cp:revision>
  <dcterms:created xsi:type="dcterms:W3CDTF">2006-08-16T00:00:00Z</dcterms:created>
  <dcterms:modified xsi:type="dcterms:W3CDTF">2017-09-23T02:51:38Z</dcterms:modified>
</cp:coreProperties>
</file>