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6" autoAdjust="0"/>
  </p:normalViewPr>
  <p:slideViewPr>
    <p:cSldViewPr>
      <p:cViewPr varScale="1">
        <p:scale>
          <a:sx n="99" d="100"/>
          <a:sy n="99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AE3F-3E54-45D0-B907-87242655F364}" type="datetimeFigureOut">
              <a:rPr lang="en-CA" smtClean="0"/>
              <a:t>9/22/2017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6C8E-524E-4E9A-9370-4C652C275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Counts</a:t>
            </a:r>
            <a:r>
              <a:rPr lang="en-CA" baseline="0" dirty="0" smtClean="0"/>
              <a:t> are number of cases in FY 16/17</a:t>
            </a:r>
          </a:p>
          <a:p>
            <a:endParaRPr lang="en-CA" baseline="0" dirty="0" smtClean="0"/>
          </a:p>
          <a:p>
            <a:r>
              <a:rPr lang="en-CA" baseline="0" dirty="0" smtClean="0"/>
              <a:t>Ratio&gt;interval&gt;ordinal&gt;categorical variables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6C8E-524E-4E9A-9370-4C652C2751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52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9" descr="b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r>
              <a:rPr lang="en-CA" sz="3600" dirty="0"/>
              <a:t>Analyzing Nursing Unit Similarity Using 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19200"/>
          </a:xfrm>
        </p:spPr>
        <p:txBody>
          <a:bodyPr/>
          <a:lstStyle/>
          <a:p>
            <a:r>
              <a:rPr lang="en-CA" sz="2000" dirty="0" smtClean="0"/>
              <a:t>SI Team Meeting </a:t>
            </a:r>
          </a:p>
          <a:p>
            <a:r>
              <a:rPr lang="en-CA" sz="2000" dirty="0" smtClean="0"/>
              <a:t>26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September 2017</a:t>
            </a:r>
          </a:p>
          <a:p>
            <a:endParaRPr lang="en-CA" sz="2000" dirty="0" smtClean="0"/>
          </a:p>
          <a:p>
            <a:r>
              <a:rPr lang="en-CA" sz="2000" dirty="0" smtClean="0"/>
              <a:t>Nayef Ahmad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42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from smoking data </a:t>
            </a:r>
            <a:endParaRPr lang="en-CA" dirty="0"/>
          </a:p>
        </p:txBody>
      </p:sp>
      <p:pic>
        <p:nvPicPr>
          <p:cNvPr id="5122" name="Picture 2" descr="H:\VCH files - Nayef\2017.09.21 Exploring correspondence analysis\results\output from src\smoke_C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7" y="1295400"/>
            <a:ext cx="6870266" cy="47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What is Correspondence Analysis? </a:t>
            </a:r>
          </a:p>
          <a:p>
            <a:r>
              <a:rPr lang="en-CA" sz="2400" dirty="0" smtClean="0"/>
              <a:t>Relationship to previous approach (Manhattan distances) </a:t>
            </a:r>
          </a:p>
          <a:p>
            <a:r>
              <a:rPr lang="en-CA" sz="2400" dirty="0" smtClean="0"/>
              <a:t>Working through an example</a:t>
            </a:r>
          </a:p>
          <a:p>
            <a:r>
              <a:rPr lang="en-CA" sz="2400" dirty="0" smtClean="0"/>
              <a:t>Interpreting results of nursing unit </a:t>
            </a:r>
            <a:r>
              <a:rPr lang="en-CA" sz="2400" smtClean="0"/>
              <a:t>similarity analysis </a:t>
            </a:r>
            <a:endParaRPr lang="en-CA" sz="2400" dirty="0" smtClean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CA analyzes tabular data to find underlying structure </a:t>
            </a:r>
            <a:endParaRPr lang="en-CA" sz="3600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6" y="2123268"/>
            <a:ext cx="7848600" cy="359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6066" y="152400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66FF"/>
                </a:solidFill>
              </a:rPr>
              <a:t>Nursing Unit Categories</a:t>
            </a:r>
            <a:endParaRPr lang="en-CA" sz="2400" b="1" dirty="0">
              <a:solidFill>
                <a:srgbClr val="00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754143" y="377317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3300"/>
                </a:solidFill>
              </a:rPr>
              <a:t>CMG Categories</a:t>
            </a:r>
            <a:endParaRPr lang="en-CA" sz="2400" b="1" dirty="0">
              <a:solidFill>
                <a:srgbClr val="FF33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6066" y="3276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Up Arrow 9"/>
          <p:cNvSpPr/>
          <p:nvPr/>
        </p:nvSpPr>
        <p:spPr>
          <a:xfrm rot="12294958">
            <a:off x="4850239" y="3536886"/>
            <a:ext cx="202370" cy="2444868"/>
          </a:xfrm>
          <a:prstGeom prst="upArrow">
            <a:avLst>
              <a:gd name="adj1" fmla="val 50000"/>
              <a:gd name="adj2" fmla="val 9638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547591" y="58674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tx2"/>
                </a:solidFill>
              </a:rPr>
              <a:t>Count data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1981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348517" y="5814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2034317" y="5820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731785" y="5814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7630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763000" y="4004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8763000" y="5293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84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 analyzes tabular data to find underlying structure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 smtClean="0"/>
              <a:t>Key Questions: </a:t>
            </a:r>
            <a:endParaRPr lang="en-CA" sz="2400" b="1" dirty="0" smtClean="0"/>
          </a:p>
          <a:p>
            <a:r>
              <a:rPr lang="en-CA" sz="2400" dirty="0" smtClean="0"/>
              <a:t>Which rows are closely related to other rows? </a:t>
            </a:r>
          </a:p>
          <a:p>
            <a:r>
              <a:rPr lang="en-CA" sz="2400" dirty="0" smtClean="0"/>
              <a:t>Which columns are closely related to other columns? </a:t>
            </a:r>
          </a:p>
          <a:p>
            <a:r>
              <a:rPr lang="en-CA" sz="2400" dirty="0" smtClean="0"/>
              <a:t>What are the relationships between rows and columns? </a:t>
            </a:r>
          </a:p>
          <a:p>
            <a:r>
              <a:rPr lang="en-CA" sz="2400" dirty="0" smtClean="0"/>
              <a:t>What are the key dimensions of variation in the data? </a:t>
            </a:r>
          </a:p>
          <a:p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1100" y="4495800"/>
            <a:ext cx="678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2"/>
                </a:solidFill>
              </a:rPr>
              <a:t>CA generalizes the idea of a scatterplot to work meaningfully with categorical </a:t>
            </a:r>
            <a:r>
              <a:rPr lang="en-CA" sz="2000" b="1" dirty="0" smtClean="0">
                <a:solidFill>
                  <a:schemeClr val="accent2"/>
                </a:solidFill>
              </a:rPr>
              <a:t>variables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599"/>
            <a:ext cx="5410200" cy="630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8" y="6553200"/>
            <a:ext cx="1790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057400"/>
            <a:ext cx="257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1734234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Can we produce something </a:t>
            </a:r>
          </a:p>
          <a:p>
            <a:r>
              <a:rPr lang="en-CA" sz="2000" dirty="0" smtClean="0"/>
              <a:t>like this for categorical variables? 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9056" y="2787017"/>
            <a:ext cx="68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973763"/>
            <a:ext cx="2108735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 to previous methodology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79" y="1616828"/>
            <a:ext cx="5612443" cy="295517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800600"/>
            <a:ext cx="822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kern="0" dirty="0" smtClean="0"/>
              <a:t>CA is a complimentary approach </a:t>
            </a:r>
          </a:p>
          <a:p>
            <a:pPr lvl="1"/>
            <a:r>
              <a:rPr lang="en-CA" sz="1800" i="1" kern="0" dirty="0" smtClean="0"/>
              <a:t>Manhattan distances vs. “chi-squared” distances</a:t>
            </a:r>
          </a:p>
          <a:p>
            <a:r>
              <a:rPr lang="en-CA" sz="2400" kern="0" dirty="0" smtClean="0"/>
              <a:t>Appeals to visual intuition </a:t>
            </a:r>
            <a:endParaRPr lang="en-CA" sz="2400" kern="0" dirty="0"/>
          </a:p>
          <a:p>
            <a:r>
              <a:rPr lang="en-CA" sz="2400" kern="0" dirty="0" smtClean="0"/>
              <a:t>Widely applicable as an EDA technique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Smoking data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7585"/>
            <a:ext cx="6172200" cy="18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617" y="1219201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400" kern="0" dirty="0" smtClean="0"/>
              <a:t>Artificial dataset of smoking habits among 193 employees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1" y="2172703"/>
            <a:ext cx="7214079" cy="186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10400" y="2362200"/>
            <a:ext cx="12954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9" y="2057400"/>
            <a:ext cx="7353771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3429" y="3046696"/>
            <a:ext cx="6286971" cy="30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23429" y="2113548"/>
            <a:ext cx="7294415" cy="90477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13804" y="3362425"/>
            <a:ext cx="7294415" cy="90477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4648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kern="0" dirty="0" smtClean="0"/>
              <a:t>Each </a:t>
            </a:r>
            <a:r>
              <a:rPr lang="en-CA" sz="2400" b="1" i="1" kern="0" dirty="0" smtClean="0"/>
              <a:t>row profile</a:t>
            </a:r>
            <a:r>
              <a:rPr lang="en-CA" sz="2400" kern="0" dirty="0" smtClean="0"/>
              <a:t> is a point in 4D space</a:t>
            </a:r>
          </a:p>
          <a:p>
            <a:r>
              <a:rPr lang="en-CA" sz="2400" kern="0" dirty="0" smtClean="0"/>
              <a:t>How do we display this in a 2D scatterplot? </a:t>
            </a:r>
            <a:endParaRPr lang="en-CA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973763"/>
            <a:ext cx="2108735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Squishing n-dimensional data onto 2D scatterplots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/>
          <a:lstStyle/>
          <a:p>
            <a:pPr marL="0" indent="0">
              <a:buNone/>
            </a:pPr>
            <a:endParaRPr lang="en-CA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1100" y="4991100"/>
            <a:ext cx="67818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chemeClr val="accent2"/>
                </a:solidFill>
              </a:rPr>
              <a:t>The goal is to find the optimum 2D surface that minimizes the amount of squishing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chemeClr val="accent2"/>
                </a:solidFill>
              </a:rPr>
              <a:t>Then, we squish (aka “</a:t>
            </a:r>
            <a:r>
              <a:rPr lang="en-CA" sz="2000" b="1" i="1" dirty="0" smtClean="0">
                <a:solidFill>
                  <a:schemeClr val="accent2"/>
                </a:solidFill>
              </a:rPr>
              <a:t>project”</a:t>
            </a:r>
            <a:r>
              <a:rPr lang="en-CA" sz="2000" b="1" dirty="0" smtClean="0">
                <a:solidFill>
                  <a:schemeClr val="accent2"/>
                </a:solidFill>
              </a:rPr>
              <a:t>) all data points onto this surface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notes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sz="2400" b="1" dirty="0" smtClean="0"/>
              <a:t>Chi-squared distances: </a:t>
            </a:r>
          </a:p>
          <a:p>
            <a:pPr marL="457200" indent="-457200">
              <a:buAutoNum type="arabicPeriod"/>
            </a:pPr>
            <a:r>
              <a:rPr lang="en-CA" sz="2400" b="1" dirty="0" smtClean="0"/>
              <a:t>Objective function</a:t>
            </a:r>
          </a:p>
          <a:p>
            <a:pPr marL="457200" indent="-457200">
              <a:buAutoNum type="arabicPeriod"/>
            </a:pPr>
            <a:r>
              <a:rPr lang="en-CA" sz="2400" b="1" dirty="0" smtClean="0"/>
              <a:t>Symmetry of row and column analysis </a:t>
            </a:r>
            <a:endParaRPr lang="en-CA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-new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260</Words>
  <Application>Microsoft Office PowerPoint</Application>
  <PresentationFormat>On-screen Show (4:3)</PresentationFormat>
  <Paragraphs>52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 Template-new</vt:lpstr>
      <vt:lpstr>Analyzing Nursing Unit Similarity Using Correspondence Analysis</vt:lpstr>
      <vt:lpstr>Overview</vt:lpstr>
      <vt:lpstr>CA analyzes tabular data to find underlying structure </vt:lpstr>
      <vt:lpstr>CA analyzes tabular data to find underlying structure </vt:lpstr>
      <vt:lpstr>PowerPoint Presentation</vt:lpstr>
      <vt:lpstr>Relationship to previous methodology </vt:lpstr>
      <vt:lpstr>Example: Smoking data</vt:lpstr>
      <vt:lpstr>Squishing n-dimensional data onto 2D scatterplots</vt:lpstr>
      <vt:lpstr>Technical notes </vt:lpstr>
      <vt:lpstr>Results from smoking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Simulation Models to Optimize Patient Flow Decisions</dc:title>
  <dc:creator>Ahmad, Nayef [VC]</dc:creator>
  <cp:lastModifiedBy>Ahmad, Nayef [VC]</cp:lastModifiedBy>
  <cp:revision>72</cp:revision>
  <dcterms:created xsi:type="dcterms:W3CDTF">2006-08-16T00:00:00Z</dcterms:created>
  <dcterms:modified xsi:type="dcterms:W3CDTF">2017-09-22T23:58:46Z</dcterms:modified>
</cp:coreProperties>
</file>