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00503000000020004" pitchFamily="2" charset="0"/>
      <p:regular r:id="rId22"/>
      <p:bold r:id="rId23"/>
      <p:italic r:id="rId24"/>
      <p:boldItalic r:id="rId25"/>
    </p:embeddedFont>
    <p:embeddedFont>
      <p:font typeface="Libre Franklin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06ZMPO1am+K0LCLCaHCpwr97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" name="Google Shape;2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6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0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6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1915124" y="2141106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679901" y="4258092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Absolute Basics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675000" y="5196100"/>
            <a:ext cx="2268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Prepared by -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Niloy Deb Roy</a:t>
            </a:r>
            <a:b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Contractual Lecturer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BRAC University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3583" y="712284"/>
            <a:ext cx="1144312" cy="121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8124778" y="3422342"/>
            <a:ext cx="2888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134561" y="2306459"/>
            <a:ext cx="880546" cy="9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8124778" y="3422342"/>
            <a:ext cx="2888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conn, addr = server.accept()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134561" y="2306459"/>
            <a:ext cx="880546" cy="9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1"/>
          <p:cNvSpPr txBox="1"/>
          <p:nvPr/>
        </p:nvSpPr>
        <p:spPr>
          <a:xfrm>
            <a:off x="909222" y="3533313"/>
            <a:ext cx="300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client.connect(addr)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1"/>
          <p:cNvCxnSpPr>
            <a:endCxn id="248" idx="0"/>
          </p:cNvCxnSpPr>
          <p:nvPr/>
        </p:nvCxnSpPr>
        <p:spPr>
          <a:xfrm>
            <a:off x="2169177" y="2756516"/>
            <a:ext cx="595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52" name="Google Shape;252;p11"/>
          <p:cNvCxnSpPr>
            <a:endCxn id="247" idx="1"/>
          </p:cNvCxnSpPr>
          <p:nvPr/>
        </p:nvCxnSpPr>
        <p:spPr>
          <a:xfrm rot="10800000" flipH="1">
            <a:off x="3000478" y="3607008"/>
            <a:ext cx="5124300" cy="13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3" name="Google Shape;253;p11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60" name="Google Shape;260;p12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8269507" y="3169328"/>
            <a:ext cx="90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2294995" y="3193500"/>
            <a:ext cx="90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2356283" y="2343704"/>
            <a:ext cx="630108" cy="825624"/>
          </a:xfrm>
          <a:prstGeom prst="rect">
            <a:avLst/>
          </a:prstGeom>
          <a:solidFill>
            <a:srgbClr val="A8D08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8404510" y="2343704"/>
            <a:ext cx="630108" cy="825624"/>
          </a:xfrm>
          <a:prstGeom prst="rect">
            <a:avLst/>
          </a:prstGeom>
          <a:solidFill>
            <a:srgbClr val="A8D08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2"/>
          <p:cNvCxnSpPr/>
          <p:nvPr/>
        </p:nvCxnSpPr>
        <p:spPr>
          <a:xfrm rot="10800000" flipH="1">
            <a:off x="2823609" y="2746788"/>
            <a:ext cx="5780006" cy="486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68" name="Google Shape;268;p12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2356283" y="2343704"/>
            <a:ext cx="630108" cy="825624"/>
          </a:xfrm>
          <a:prstGeom prst="rect">
            <a:avLst/>
          </a:prstGeom>
          <a:solidFill>
            <a:srgbClr val="A8D08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8404510" y="2343704"/>
            <a:ext cx="630108" cy="825624"/>
          </a:xfrm>
          <a:prstGeom prst="rect">
            <a:avLst/>
          </a:prstGeom>
          <a:solidFill>
            <a:srgbClr val="A8D08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13"/>
          <p:cNvCxnSpPr/>
          <p:nvPr/>
        </p:nvCxnSpPr>
        <p:spPr>
          <a:xfrm rot="10800000" flipH="1">
            <a:off x="2823609" y="2746788"/>
            <a:ext cx="5780006" cy="486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80" name="Google Shape;280;p13"/>
          <p:cNvCxnSpPr/>
          <p:nvPr/>
        </p:nvCxnSpPr>
        <p:spPr>
          <a:xfrm>
            <a:off x="2986391" y="2431915"/>
            <a:ext cx="541811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13"/>
          <p:cNvCxnSpPr/>
          <p:nvPr/>
        </p:nvCxnSpPr>
        <p:spPr>
          <a:xfrm rot="10800000">
            <a:off x="2986391" y="3054485"/>
            <a:ext cx="541811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2" name="Google Shape;282;p13"/>
          <p:cNvSpPr txBox="1"/>
          <p:nvPr/>
        </p:nvSpPr>
        <p:spPr>
          <a:xfrm>
            <a:off x="6015049" y="3357300"/>
            <a:ext cx="360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.send(encoded_message)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2415572" y="3357300"/>
            <a:ext cx="328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client.recv(2048).decode('utf-8')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2415575" y="1747750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client.send(encoded_message)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5599725" y="1747750"/>
            <a:ext cx="328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.recv(2048).decode('utf-8')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238638" y="2697777"/>
            <a:ext cx="971472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START 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What is Socket Programming?</a:t>
            </a:r>
            <a:endParaRPr/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term </a:t>
            </a:r>
            <a:r>
              <a:rPr lang="en-US" sz="24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 programming</a:t>
            </a: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refers to writing programs that execute across multiple computers in which the devices are all connected to each other using a network.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</a:pPr>
            <a:r>
              <a:rPr lang="en-US" sz="240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 programming can be connection-oriented or connection</a:t>
            </a: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240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less.</a:t>
            </a:r>
            <a:endParaRPr sz="240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■"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uses it’s </a:t>
            </a:r>
            <a:r>
              <a:rPr lang="en-US" sz="2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to implement socket programming.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■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Transmission Control Protocol (TCP) is used as a default protocol.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Client-side Socket Programming</a:t>
            </a:r>
            <a:endParaRPr/>
          </a:p>
        </p:txBody>
      </p:sp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1371600" y="2082725"/>
            <a:ext cx="10172700" cy="4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426"/>
              <a:buFont typeface="Helvetica Neue"/>
              <a:buChar char="■"/>
            </a:pPr>
            <a:r>
              <a:rPr lang="en-US" sz="242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the socket object to make connection to the server, send data to and receive data from the server.</a:t>
            </a:r>
            <a:endParaRPr sz="242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426"/>
              <a:buChar char="■"/>
            </a:pPr>
            <a:r>
              <a:rPr lang="en-US" sz="2425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involved in</a:t>
            </a:r>
            <a:r>
              <a:rPr lang="en-US" sz="2425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typical communication with the server – </a:t>
            </a:r>
            <a:endParaRPr sz="2425"/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21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First, </a:t>
            </a:r>
            <a:r>
              <a:rPr lang="en-US" sz="2100" i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</a:t>
            </a:r>
            <a:r>
              <a:rPr lang="en-US" sz="21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is imported and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socket()</a:t>
            </a:r>
            <a:r>
              <a:rPr lang="en-US" sz="21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 is created.</a:t>
            </a:r>
            <a:endParaRPr sz="2100"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lang="en-US" sz="2100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client initiates connection to a server specified by hostname/IP address and port number</a:t>
            </a: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</a:t>
            </a:r>
            <a:r>
              <a:rPr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connect((hostname/ip_address, port_number))</a:t>
            </a: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sz="2100"/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2100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Send data to the server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send(message)</a:t>
            </a: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</a:t>
            </a:r>
            <a:r>
              <a:rPr lang="en-US" sz="2100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100"/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2100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Read data from the server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recv(buffer_size)</a:t>
            </a:r>
            <a:r>
              <a:rPr lang="en-US" sz="21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en-US" sz="2100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100"/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2100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Close the connection using </a:t>
            </a:r>
            <a:r>
              <a:rPr lang="en-US" sz="2100" b="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close()</a:t>
            </a:r>
            <a:r>
              <a:rPr lang="en-US" sz="2100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sz="2100"/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1371600" y="4953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Client-side Socket Programming</a:t>
            </a:r>
            <a:endParaRPr dirty="0"/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1371600" y="1238250"/>
            <a:ext cx="96012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■"/>
            </a:pPr>
            <a:r>
              <a:rPr lang="en-US" sz="2100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Description:</a:t>
            </a:r>
            <a:endParaRPr sz="2100" dirty="0"/>
          </a:p>
          <a:p>
            <a:pPr marL="45720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b="1" i="0" dirty="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lang="en-US" sz="2100" b="1" i="0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</a:t>
            </a:r>
            <a:r>
              <a:rPr lang="en-US" sz="2100" b="1" i="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00" b="1" i="0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socket.AF_INET</a:t>
            </a:r>
            <a:r>
              <a:rPr lang="en-US" sz="2100" b="1" i="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100" b="1" i="0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socket.SOCK_STREAM</a:t>
            </a:r>
            <a:r>
              <a:rPr lang="en-US" sz="2100" b="1" i="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100" b="1" i="0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b="1" i="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i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AF_INET refers to the address-family ipv4.</a:t>
            </a:r>
            <a:endParaRPr sz="2100" i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i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 SOCK_STREAM means connection-oriented TCP   protocol. </a:t>
            </a:r>
            <a:endParaRPr sz="2100" i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b="1" i="0" dirty="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lang="en-US" sz="2100" b="1" i="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connect((Hostname/Ip Address, Port Number)):</a:t>
            </a:r>
            <a:endParaRPr sz="2100" b="1" i="0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i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Here, the tuple takes hostname or </a:t>
            </a:r>
            <a:r>
              <a:rPr lang="en-US" sz="2100" i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2100" i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address of the server and the port number.</a:t>
            </a:r>
            <a:endParaRPr sz="2100" i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b="1" i="0" dirty="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lang="en-US" sz="2100" b="1" i="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send(message):</a:t>
            </a:r>
            <a:endParaRPr sz="2100" b="1" i="0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b="1" i="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i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the given message needs to be encoded using an encoding format. E.g., </a:t>
            </a:r>
            <a:r>
              <a:rPr lang="en-US" sz="2100" i="0" dirty="0" err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message.encode</a:t>
            </a:r>
            <a:r>
              <a:rPr lang="en-US" sz="2100" i="0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('utf-8')</a:t>
            </a:r>
            <a:r>
              <a:rPr lang="en-US" sz="2100" i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100" i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b="1" i="0" dirty="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lang="en-US" sz="2100" b="1" i="0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en-US" sz="2100" b="1" i="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00" b="1" i="0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buffer_size</a:t>
            </a:r>
            <a:r>
              <a:rPr lang="en-US" sz="2100" b="1" i="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)(buffer size = at a time how much data I can receive)</a:t>
            </a:r>
            <a:endParaRPr sz="2100" i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i="0" dirty="0"/>
              <a:t>  </a:t>
            </a:r>
            <a:r>
              <a:rPr lang="en-US" sz="2100" i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the return value is a bytes object representing the data received. It needs to be decoded using appropriate format. E.g., </a:t>
            </a:r>
            <a:r>
              <a:rPr lang="en-US" sz="2100" i="0" dirty="0" err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en-US" sz="2100" i="0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(2048).decode('utf-8')</a:t>
            </a:r>
            <a:r>
              <a:rPr lang="en-US" sz="2100" i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100" i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Server-side Socket Programming</a:t>
            </a:r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1"/>
          </p:nvPr>
        </p:nvSpPr>
        <p:spPr>
          <a:xfrm>
            <a:off x="1371600" y="1885950"/>
            <a:ext cx="9858300" cy="4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Char char="■"/>
            </a:pPr>
            <a:r>
              <a:rPr lang="en-US" sz="242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the socket object to make connection with the client, send data to and receive data from the client.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Char char="■"/>
            </a:pPr>
            <a:r>
              <a:rPr lang="en-US" sz="2425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involved in a typical communication with the client–</a:t>
            </a:r>
            <a:endParaRPr/>
          </a:p>
          <a:p>
            <a:pPr marL="0" lvl="1" indent="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21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First, </a:t>
            </a:r>
            <a:r>
              <a:rPr lang="en-US" sz="2100" i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</a:t>
            </a:r>
            <a:r>
              <a:rPr lang="en-US" sz="21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is imported and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socket()</a:t>
            </a:r>
            <a:r>
              <a:rPr lang="en-US" sz="21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 is created.</a:t>
            </a:r>
            <a:endParaRPr sz="210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Bind the server socket with hostname/IP address and port number using </a:t>
            </a:r>
            <a:r>
              <a:rPr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bind((hostname/ip_address, port_number))</a:t>
            </a: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sz="210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Listen for a connection from the client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listen()</a:t>
            </a:r>
            <a:r>
              <a:rPr lang="en-US" sz="2100" i="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1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accept it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accept()</a:t>
            </a: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 This results in a client socket being created for the connection.</a:t>
            </a:r>
            <a:endParaRPr sz="210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Use the client socket to send data to the client and receive data from the client.</a:t>
            </a:r>
            <a:endParaRPr sz="2100"/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Close the connection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close()</a:t>
            </a:r>
            <a:r>
              <a:rPr lang="en-US" sz="210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sz="210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Server-side Socket Programming</a:t>
            </a:r>
            <a:endParaRPr/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1"/>
          </p:nvPr>
        </p:nvSpPr>
        <p:spPr>
          <a:xfrm>
            <a:off x="1371600" y="1843075"/>
            <a:ext cx="96012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■"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Description:</a:t>
            </a:r>
            <a:endParaRPr sz="2100"/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b="1" i="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lang="en-US" sz="2100" b="1" i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listen(backlog):</a:t>
            </a:r>
            <a:endParaRPr sz="2100" b="1" i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Enable a server to accept connections. The backlog specifies the number of unaccepted connections that the system will allow before refusing new connections. If not specified, a default reasonable value is chosen. </a:t>
            </a:r>
            <a:endParaRPr sz="2100" i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b="1" i="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lang="en-US" sz="2100" b="1" i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accept():</a:t>
            </a:r>
            <a:endParaRPr sz="2100" b="1" i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en-US" sz="210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Accept a connection. The return value is a pair </a:t>
            </a:r>
            <a:r>
              <a:rPr lang="en-US" sz="2217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(conn, address)</a:t>
            </a:r>
            <a:r>
              <a:rPr lang="en-US" sz="210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conn is a new socket object usable to send and receive data on the connection, and address is the address bound to the socket on the other end of the connection.</a:t>
            </a:r>
            <a:endParaRPr sz="2100" i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207" name="Google Shape;207;p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8154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■"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Methods:</a:t>
            </a:r>
            <a:endParaRPr sz="2100"/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100" b="1" i="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lang="en-US" sz="2100" b="1" i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socket.gethostname():</a:t>
            </a:r>
            <a:endParaRPr sz="2100" b="1" i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10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returns a string containing the </a:t>
            </a:r>
            <a:r>
              <a:rPr lang="en-US" sz="2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hostname </a:t>
            </a:r>
            <a:r>
              <a:rPr lang="en-US" sz="210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 the machine where the Python interpreter is currently executing.</a:t>
            </a:r>
            <a:endParaRPr sz="2100" i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100" b="1" i="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lang="en-US" sz="2100" b="1" i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socket.gethostbyname(host_name):</a:t>
            </a:r>
            <a:endParaRPr sz="2100" b="1" i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10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Translate a host name to IPv4 address format. The IPv4 address is returned as a string, such as '100.50.200.5'. If the host name is an IPv4 address itself it is returned unchanged.</a:t>
            </a:r>
            <a:endParaRPr sz="2100" i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9024900" y="1543025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6143625" y="3600475"/>
            <a:ext cx="5697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host= socket.gethostbyname(socket.gethostname())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= 6666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 = (host, port)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352425" y="3600475"/>
            <a:ext cx="5697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host= socket.gethostbyname(socket.gethostname())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=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6666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 = (host, port)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6800850" y="3422350"/>
            <a:ext cx="4900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= socket.socket(socket.AF_INET, socket.SOCK_STREAM)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server.bind(addr)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838200" y="3489025"/>
            <a:ext cx="490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= socket.socket(socket.AF_INET, socket.SOCK_STREAM)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Macintosh PowerPoint</Application>
  <PresentationFormat>Widescreen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Helvetica Neue</vt:lpstr>
      <vt:lpstr>Calibri</vt:lpstr>
      <vt:lpstr>Courier New</vt:lpstr>
      <vt:lpstr>Libre Franklin</vt:lpstr>
      <vt:lpstr>Arial</vt:lpstr>
      <vt:lpstr>Crop</vt:lpstr>
      <vt:lpstr>Office Theme</vt:lpstr>
      <vt:lpstr>SOCKET PROGRAMMING</vt:lpstr>
      <vt:lpstr>What is Socket Programming?</vt:lpstr>
      <vt:lpstr>Client-side Socket Programming</vt:lpstr>
      <vt:lpstr>Client-side Socket Programming</vt:lpstr>
      <vt:lpstr>Server-side Socket Programming</vt:lpstr>
      <vt:lpstr>Server-side Socket Programming</vt:lpstr>
      <vt:lpstr>Socket Programming</vt:lpstr>
      <vt:lpstr>How it works</vt:lpstr>
      <vt:lpstr>How it works</vt:lpstr>
      <vt:lpstr>How it works</vt:lpstr>
      <vt:lpstr>How it works</vt:lpstr>
      <vt:lpstr>How it works</vt:lpstr>
      <vt:lpstr>How it works</vt:lpstr>
      <vt:lpstr>LET’S START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cp:lastModifiedBy>Nayel Zahir</cp:lastModifiedBy>
  <cp:revision>2</cp:revision>
  <dcterms:modified xsi:type="dcterms:W3CDTF">2024-02-27T02:36:53Z</dcterms:modified>
</cp:coreProperties>
</file>