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e1e3760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e1e3760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dc50661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dc50661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dc50661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dc50661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dc50661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dc50661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dc506617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dc50661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dc506617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dc50661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dc50687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dc50687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dc506875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dc506875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dc506875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dc506875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26bd4a4f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26bd4a4f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e1e3760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e1e3760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26bd4a4f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e26bd4a4f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26bd4a4f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26bd4a4f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26bd4a4f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26bd4a4f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26bd4a4f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26bd4a4f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26bd4a4f1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26bd4a4f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26b731bb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26b731bb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e26b731b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e26b731b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26b731bb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e26b731bb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26b731bb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26b731bb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e1e3760e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e1e3760e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26b731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26b731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26b731b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26b731b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e1e3760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e1e3760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26b731bb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26b731bb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26b731bb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26b731bb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26b731bb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26b731bb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Los Angeles Crime Statistics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Team Pipinstall</a:t>
            </a:r>
            <a:endParaRPr/>
          </a:p>
          <a:p>
            <a:pPr indent="0" lvl="0" marL="0" rtl="0" algn="ctr">
              <a:spcBef>
                <a:spcPts val="0"/>
              </a:spcBef>
              <a:spcAft>
                <a:spcPts val="0"/>
              </a:spcAft>
              <a:buNone/>
            </a:pPr>
            <a:r>
              <a:rPr lang="en"/>
              <a:t>Data 228 Term Project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10" name="Google Shape;110;p22"/>
          <p:cNvSpPr txBox="1"/>
          <p:nvPr>
            <p:ph idx="1" type="body"/>
          </p:nvPr>
        </p:nvSpPr>
        <p:spPr>
          <a:xfrm>
            <a:off x="311700" y="1152475"/>
            <a:ext cx="3248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a:t>
            </a:r>
            <a:endParaRPr/>
          </a:p>
          <a:p>
            <a:pPr indent="-342900" lvl="0" marL="457200" rtl="0" algn="l">
              <a:spcBef>
                <a:spcPts val="1200"/>
              </a:spcBef>
              <a:spcAft>
                <a:spcPts val="0"/>
              </a:spcAft>
              <a:buSzPts val="1800"/>
              <a:buChar char="●"/>
            </a:pPr>
            <a:r>
              <a:rPr lang="en"/>
              <a:t>Drop irrelevant features</a:t>
            </a:r>
            <a:endParaRPr/>
          </a:p>
          <a:p>
            <a:pPr indent="-342900" lvl="0" marL="457200" rtl="0" algn="l">
              <a:spcBef>
                <a:spcPts val="0"/>
              </a:spcBef>
              <a:spcAft>
                <a:spcPts val="0"/>
              </a:spcAft>
              <a:buSzPts val="1800"/>
              <a:buChar char="●"/>
            </a:pPr>
            <a:r>
              <a:rPr lang="en"/>
              <a:t>Data type conversion</a:t>
            </a:r>
            <a:endParaRPr/>
          </a:p>
          <a:p>
            <a:pPr indent="-342900" lvl="0" marL="457200" rtl="0" algn="l">
              <a:spcBef>
                <a:spcPts val="0"/>
              </a:spcBef>
              <a:spcAft>
                <a:spcPts val="0"/>
              </a:spcAft>
              <a:buSzPts val="1800"/>
              <a:buChar char="●"/>
            </a:pPr>
            <a:r>
              <a:rPr lang="en"/>
              <a:t>Impute missing values</a:t>
            </a:r>
            <a:endParaRPr/>
          </a:p>
          <a:p>
            <a:pPr indent="-342900" lvl="0" marL="457200" rtl="0" algn="l">
              <a:spcBef>
                <a:spcPts val="0"/>
              </a:spcBef>
              <a:spcAft>
                <a:spcPts val="0"/>
              </a:spcAft>
              <a:buSzPts val="1800"/>
              <a:buChar char="●"/>
            </a:pPr>
            <a:r>
              <a:rPr lang="en"/>
              <a:t>Drop duplicates</a:t>
            </a:r>
            <a:endParaRPr/>
          </a:p>
          <a:p>
            <a:pPr indent="0" lvl="0" marL="0" rtl="0" algn="l">
              <a:spcBef>
                <a:spcPts val="1200"/>
              </a:spcBef>
              <a:spcAft>
                <a:spcPts val="1200"/>
              </a:spcAft>
              <a:buNone/>
            </a:pPr>
            <a:r>
              <a:t/>
            </a:r>
            <a:endParaRPr/>
          </a:p>
        </p:txBody>
      </p:sp>
      <p:pic>
        <p:nvPicPr>
          <p:cNvPr id="111" name="Google Shape;111;p22"/>
          <p:cNvPicPr preferRelativeResize="0"/>
          <p:nvPr/>
        </p:nvPicPr>
        <p:blipFill>
          <a:blip r:embed="rId3">
            <a:alphaModFix/>
          </a:blip>
          <a:stretch>
            <a:fillRect/>
          </a:stretch>
        </p:blipFill>
        <p:spPr>
          <a:xfrm>
            <a:off x="3559849" y="765637"/>
            <a:ext cx="2577475" cy="4190099"/>
          </a:xfrm>
          <a:prstGeom prst="rect">
            <a:avLst/>
          </a:prstGeom>
          <a:noFill/>
          <a:ln>
            <a:noFill/>
          </a:ln>
        </p:spPr>
      </p:pic>
      <p:pic>
        <p:nvPicPr>
          <p:cNvPr id="112" name="Google Shape;112;p22"/>
          <p:cNvPicPr preferRelativeResize="0"/>
          <p:nvPr/>
        </p:nvPicPr>
        <p:blipFill>
          <a:blip r:embed="rId4">
            <a:alphaModFix/>
          </a:blip>
          <a:stretch>
            <a:fillRect/>
          </a:stretch>
        </p:blipFill>
        <p:spPr>
          <a:xfrm>
            <a:off x="6311600" y="1007450"/>
            <a:ext cx="2371849" cy="3706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Dropping irrelevant columns/features:</a:t>
            </a:r>
            <a:endParaRPr/>
          </a:p>
          <a:p>
            <a:pPr indent="-342900" lvl="0" marL="457200" rtl="0" algn="l">
              <a:spcBef>
                <a:spcPts val="1200"/>
              </a:spcBef>
              <a:spcAft>
                <a:spcPts val="0"/>
              </a:spcAft>
              <a:buSzPts val="1800"/>
              <a:buChar char="●"/>
            </a:pPr>
            <a:r>
              <a:rPr lang="en"/>
              <a:t>DR_NO - Division of Records Number</a:t>
            </a:r>
            <a:endParaRPr/>
          </a:p>
          <a:p>
            <a:pPr indent="-342900" lvl="0" marL="457200" rtl="0" algn="l">
              <a:spcBef>
                <a:spcPts val="0"/>
              </a:spcBef>
              <a:spcAft>
                <a:spcPts val="0"/>
              </a:spcAft>
              <a:buSzPts val="1800"/>
              <a:buChar char="●"/>
            </a:pPr>
            <a:r>
              <a:rPr lang="en"/>
              <a:t>Rpt Dist No - 4 digit code representing sub-area within a Geographic area.</a:t>
            </a:r>
            <a:endParaRPr/>
          </a:p>
          <a:p>
            <a:pPr indent="-342900" lvl="0" marL="457200" rtl="0" algn="l">
              <a:spcBef>
                <a:spcPts val="0"/>
              </a:spcBef>
              <a:spcAft>
                <a:spcPts val="0"/>
              </a:spcAft>
              <a:buSzPts val="1800"/>
              <a:buChar char="●"/>
            </a:pPr>
            <a:r>
              <a:rPr lang="en"/>
              <a:t>Part 1-2 - No description</a:t>
            </a:r>
            <a:endParaRPr/>
          </a:p>
          <a:p>
            <a:pPr indent="-342900" lvl="0" marL="457200" rtl="0" algn="l">
              <a:spcBef>
                <a:spcPts val="0"/>
              </a:spcBef>
              <a:spcAft>
                <a:spcPts val="0"/>
              </a:spcAft>
              <a:buSzPts val="1800"/>
              <a:buChar char="●"/>
            </a:pPr>
            <a:r>
              <a:rPr lang="en"/>
              <a:t>Mocodes - Modus Operandi Codes </a:t>
            </a:r>
            <a:endParaRPr/>
          </a:p>
          <a:p>
            <a:pPr indent="-342900" lvl="0" marL="457200" rtl="0" algn="l">
              <a:spcBef>
                <a:spcPts val="0"/>
              </a:spcBef>
              <a:spcAft>
                <a:spcPts val="0"/>
              </a:spcAft>
              <a:buSzPts val="1800"/>
              <a:buChar char="●"/>
            </a:pPr>
            <a:r>
              <a:rPr lang="en"/>
              <a:t>Crm Cd 1, Crm Cd 2, Crm Cd 3, Crm Cd 4 - Crime Code Committed</a:t>
            </a:r>
            <a:endParaRPr/>
          </a:p>
          <a:p>
            <a:pPr indent="-317500" lvl="1" marL="914400" rtl="0" algn="l">
              <a:spcBef>
                <a:spcPts val="0"/>
              </a:spcBef>
              <a:spcAft>
                <a:spcPts val="0"/>
              </a:spcAft>
              <a:buSzPts val="1400"/>
              <a:buChar char="○"/>
            </a:pPr>
            <a:r>
              <a:rPr lang="en"/>
              <a:t>Used for multiple crime code </a:t>
            </a:r>
            <a:endParaRPr/>
          </a:p>
          <a:p>
            <a:pPr indent="-317500" lvl="1" marL="914400" rtl="0" algn="l">
              <a:spcBef>
                <a:spcPts val="0"/>
              </a:spcBef>
              <a:spcAft>
                <a:spcPts val="0"/>
              </a:spcAft>
              <a:buSzPts val="1400"/>
              <a:buChar char="○"/>
            </a:pPr>
            <a:r>
              <a:rPr lang="en"/>
              <a:t>Crm Cd and Crm Cd 1 are duplicates</a:t>
            </a:r>
            <a:endParaRPr/>
          </a:p>
          <a:p>
            <a:pPr indent="-342900" lvl="0" marL="457200" rtl="0" algn="l">
              <a:spcBef>
                <a:spcPts val="0"/>
              </a:spcBef>
              <a:spcAft>
                <a:spcPts val="0"/>
              </a:spcAft>
              <a:buSzPts val="1800"/>
              <a:buChar char="●"/>
            </a:pPr>
            <a:r>
              <a:rPr lang="en"/>
              <a:t>Cross Street - Cross street of rounded address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type conversion:</a:t>
            </a:r>
            <a:endParaRPr/>
          </a:p>
          <a:p>
            <a:pPr indent="-342900" lvl="0" marL="457200" rtl="0" algn="l">
              <a:spcBef>
                <a:spcPts val="1200"/>
              </a:spcBef>
              <a:spcAft>
                <a:spcPts val="0"/>
              </a:spcAft>
              <a:buSzPts val="1800"/>
              <a:buChar char="●"/>
            </a:pPr>
            <a:r>
              <a:rPr lang="en"/>
              <a:t>Date Rptd - Date Type (removed 12:00:AM)</a:t>
            </a:r>
            <a:endParaRPr/>
          </a:p>
          <a:p>
            <a:pPr indent="-342900" lvl="0" marL="457200" rtl="0" algn="l">
              <a:spcBef>
                <a:spcPts val="0"/>
              </a:spcBef>
              <a:spcAft>
                <a:spcPts val="0"/>
              </a:spcAft>
              <a:buSzPts val="1800"/>
              <a:buChar char="●"/>
            </a:pPr>
            <a:r>
              <a:rPr lang="en"/>
              <a:t>DATE OCC - </a:t>
            </a:r>
            <a:r>
              <a:rPr lang="en"/>
              <a:t>Date Type (removed 12:00:AM)</a:t>
            </a:r>
            <a:r>
              <a:rPr lang="en"/>
              <a:t> </a:t>
            </a:r>
            <a:endParaRPr/>
          </a:p>
          <a:p>
            <a:pPr indent="-342900" lvl="0" marL="457200" rtl="0" algn="l">
              <a:spcBef>
                <a:spcPts val="0"/>
              </a:spcBef>
              <a:spcAft>
                <a:spcPts val="0"/>
              </a:spcAft>
              <a:buSzPts val="1800"/>
              <a:buChar char="●"/>
            </a:pPr>
            <a:r>
              <a:rPr lang="en"/>
              <a:t>TIME OCC - s</a:t>
            </a:r>
            <a:r>
              <a:rPr lang="en"/>
              <a:t>tandard military time format (e.g. 1350 in the first row was transformed to 13:50, 45 in the next row was converted to 00:45)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Vict Age:</a:t>
            </a:r>
            <a:endParaRPr/>
          </a:p>
          <a:p>
            <a:pPr indent="-342900" lvl="0" marL="457200" rtl="0" algn="l">
              <a:spcBef>
                <a:spcPts val="1200"/>
              </a:spcBef>
              <a:spcAft>
                <a:spcPts val="0"/>
              </a:spcAft>
              <a:buSzPts val="1800"/>
              <a:buChar char="●"/>
            </a:pPr>
            <a:r>
              <a:rPr lang="en"/>
              <a:t>Check vict age distribution</a:t>
            </a:r>
            <a:endParaRPr/>
          </a:p>
          <a:p>
            <a:pPr indent="-342900" lvl="0" marL="457200" rtl="0" algn="l">
              <a:spcBef>
                <a:spcPts val="0"/>
              </a:spcBef>
              <a:spcAft>
                <a:spcPts val="0"/>
              </a:spcAft>
              <a:buSzPts val="1800"/>
              <a:buChar char="●"/>
            </a:pPr>
            <a:r>
              <a:rPr lang="en"/>
              <a:t>Age → Continuous </a:t>
            </a:r>
            <a:endParaRPr/>
          </a:p>
          <a:p>
            <a:pPr indent="-342900" lvl="0" marL="457200" rtl="0" algn="l">
              <a:spcBef>
                <a:spcPts val="0"/>
              </a:spcBef>
              <a:spcAft>
                <a:spcPts val="0"/>
              </a:spcAft>
              <a:buSzPts val="1800"/>
              <a:buChar char="●"/>
            </a:pPr>
            <a:r>
              <a:rPr lang="en"/>
              <a:t>Convert Ages: 0, -1, and -2 into NaN.</a:t>
            </a:r>
            <a:endParaRPr/>
          </a:p>
          <a:p>
            <a:pPr indent="0" lvl="0" marL="0" rtl="0" algn="l">
              <a:spcBef>
                <a:spcPts val="1200"/>
              </a:spcBef>
              <a:spcAft>
                <a:spcPts val="0"/>
              </a:spcAft>
              <a:buNone/>
            </a:pPr>
            <a:r>
              <a:rPr lang="en"/>
              <a:t>Vict Sex:</a:t>
            </a:r>
            <a:endParaRPr/>
          </a:p>
          <a:p>
            <a:pPr indent="-342900" lvl="0" marL="457200" rtl="0" algn="l">
              <a:spcBef>
                <a:spcPts val="1200"/>
              </a:spcBef>
              <a:spcAft>
                <a:spcPts val="0"/>
              </a:spcAft>
              <a:buSzPts val="1800"/>
              <a:buChar char="●"/>
            </a:pPr>
            <a:r>
              <a:rPr lang="en"/>
              <a:t>Check vict sex distribution</a:t>
            </a:r>
            <a:endParaRPr/>
          </a:p>
          <a:p>
            <a:pPr indent="-342900" lvl="0" marL="457200" rtl="0" algn="l">
              <a:spcBef>
                <a:spcPts val="0"/>
              </a:spcBef>
              <a:spcAft>
                <a:spcPts val="0"/>
              </a:spcAft>
              <a:buSzPts val="1800"/>
              <a:buChar char="●"/>
            </a:pPr>
            <a:r>
              <a:rPr lang="en"/>
              <a:t>Documentation: Male (M), Female (F), Unknown (X)</a:t>
            </a:r>
            <a:endParaRPr/>
          </a:p>
          <a:p>
            <a:pPr indent="-342900" lvl="0" marL="457200" rtl="0" algn="l">
              <a:spcBef>
                <a:spcPts val="0"/>
              </a:spcBef>
              <a:spcAft>
                <a:spcPts val="0"/>
              </a:spcAft>
              <a:buSzPts val="1800"/>
              <a:buChar char="●"/>
            </a:pPr>
            <a:r>
              <a:rPr lang="en"/>
              <a:t>Convert: H,N and - → X</a:t>
            </a:r>
            <a:endParaRPr/>
          </a:p>
          <a:p>
            <a:pPr indent="-342900" lvl="0" marL="457200" rtl="0" algn="l">
              <a:spcBef>
                <a:spcPts val="0"/>
              </a:spcBef>
              <a:spcAft>
                <a:spcPts val="0"/>
              </a:spcAft>
              <a:buSzPts val="1800"/>
              <a:buChar char="●"/>
            </a:pPr>
            <a:r>
              <a:rPr lang="en"/>
              <a:t>Convert: Null values → N/A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Vict descent</a:t>
            </a:r>
            <a:endParaRPr/>
          </a:p>
          <a:p>
            <a:pPr indent="0" lvl="0" marL="0" rtl="0" algn="l">
              <a:spcBef>
                <a:spcPts val="1200"/>
              </a:spcBef>
              <a:spcAft>
                <a:spcPts val="0"/>
              </a:spcAft>
              <a:buNone/>
            </a:pPr>
            <a:r>
              <a:rPr lang="en"/>
              <a:t>Null → N/A</a:t>
            </a:r>
            <a:endParaRPr/>
          </a:p>
          <a:p>
            <a:pPr indent="0" lvl="0" marL="0" rtl="0" algn="l">
              <a:spcBef>
                <a:spcPts val="1200"/>
              </a:spcBef>
              <a:spcAft>
                <a:spcPts val="0"/>
              </a:spcAft>
              <a:buNone/>
            </a:pPr>
            <a:r>
              <a:rPr lang="en"/>
              <a:t>Checked unique categories → Assigned 4 incorrect “-” to “Unknown”</a:t>
            </a:r>
            <a:endParaRPr/>
          </a:p>
          <a:p>
            <a:pPr indent="0" lvl="0" marL="0" rtl="0" algn="l">
              <a:spcBef>
                <a:spcPts val="1200"/>
              </a:spcBef>
              <a:spcAft>
                <a:spcPts val="1200"/>
              </a:spcAft>
              <a:buNone/>
            </a:pPr>
            <a:r>
              <a:rPr lang="en"/>
              <a:t>Map → Convert the Vict descent column to spell out the descent instead of using codes with the use of a dictionary</a:t>
            </a:r>
            <a:endParaRPr/>
          </a:p>
        </p:txBody>
      </p:sp>
      <p:pic>
        <p:nvPicPr>
          <p:cNvPr id="137" name="Google Shape;137;p26"/>
          <p:cNvPicPr preferRelativeResize="0"/>
          <p:nvPr/>
        </p:nvPicPr>
        <p:blipFill>
          <a:blip r:embed="rId3">
            <a:alphaModFix/>
          </a:blip>
          <a:stretch>
            <a:fillRect/>
          </a:stretch>
        </p:blipFill>
        <p:spPr>
          <a:xfrm>
            <a:off x="4699100" y="2986550"/>
            <a:ext cx="2565824" cy="2079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Premis code</a:t>
            </a:r>
            <a:endParaRPr/>
          </a:p>
          <a:p>
            <a:pPr indent="0" lvl="0" marL="0" rtl="0" algn="l">
              <a:spcBef>
                <a:spcPts val="1200"/>
              </a:spcBef>
              <a:spcAft>
                <a:spcPts val="0"/>
              </a:spcAft>
              <a:buNone/>
            </a:pPr>
            <a:r>
              <a:rPr lang="en"/>
              <a:t>N/A → 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Premis desc</a:t>
            </a:r>
            <a:endParaRPr/>
          </a:p>
          <a:p>
            <a:pPr indent="0" lvl="0" marL="0" rtl="0" algn="l">
              <a:spcBef>
                <a:spcPts val="1200"/>
              </a:spcBef>
              <a:spcAft>
                <a:spcPts val="0"/>
              </a:spcAft>
              <a:buNone/>
            </a:pPr>
            <a:r>
              <a:rPr lang="en"/>
              <a:t>If null → unknown</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Weapon cd and desc</a:t>
            </a:r>
            <a:endParaRPr/>
          </a:p>
          <a:p>
            <a:pPr indent="0" lvl="0" marL="0" rtl="0" algn="l">
              <a:spcBef>
                <a:spcPts val="1200"/>
              </a:spcBef>
              <a:spcAft>
                <a:spcPts val="0"/>
              </a:spcAft>
              <a:buNone/>
            </a:pPr>
            <a:r>
              <a:rPr lang="en"/>
              <a:t>Find cd but null desc → did not match any →drop</a:t>
            </a:r>
            <a:endParaRPr/>
          </a:p>
          <a:p>
            <a:pPr indent="0" lvl="0" marL="0" rtl="0" algn="l">
              <a:spcBef>
                <a:spcPts val="1200"/>
              </a:spcBef>
              <a:spcAft>
                <a:spcPts val="0"/>
              </a:spcAft>
              <a:buNone/>
            </a:pPr>
            <a:r>
              <a:rPr lang="en"/>
              <a:t>Weapon desc null → N/A</a:t>
            </a:r>
            <a:endParaRPr/>
          </a:p>
          <a:p>
            <a:pPr indent="0" lvl="0" marL="0" rtl="0" algn="l">
              <a:spcBef>
                <a:spcPts val="1200"/>
              </a:spcBef>
              <a:spcAft>
                <a:spcPts val="1200"/>
              </a:spcAft>
              <a:buNone/>
            </a:pPr>
            <a:r>
              <a:rPr lang="en"/>
              <a:t>Weapon cd null → 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Status</a:t>
            </a:r>
            <a:endParaRPr/>
          </a:p>
          <a:p>
            <a:pPr indent="0" lvl="0" marL="0" rtl="0" algn="l">
              <a:spcBef>
                <a:spcPts val="1200"/>
              </a:spcBef>
              <a:spcAft>
                <a:spcPts val="0"/>
              </a:spcAft>
              <a:buNone/>
            </a:pPr>
            <a:r>
              <a:rPr lang="en"/>
              <a:t>Check the status counts for outliers</a:t>
            </a:r>
            <a:endParaRPr/>
          </a:p>
          <a:p>
            <a:pPr indent="0" lvl="0" marL="0" rtl="0" algn="l">
              <a:spcBef>
                <a:spcPts val="1200"/>
              </a:spcBef>
              <a:spcAft>
                <a:spcPts val="0"/>
              </a:spcAft>
              <a:buNone/>
            </a:pPr>
            <a:r>
              <a:rPr lang="en"/>
              <a:t>If status desc → UNK then </a:t>
            </a:r>
            <a:endParaRPr/>
          </a:p>
          <a:p>
            <a:pPr indent="0" lvl="0" marL="0" rtl="0" algn="l">
              <a:spcBef>
                <a:spcPts val="1200"/>
              </a:spcBef>
              <a:spcAft>
                <a:spcPts val="1200"/>
              </a:spcAft>
              <a:buNone/>
            </a:pPr>
            <a:r>
              <a:rPr lang="en"/>
              <a:t>Status cd → CC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Latitude and longitude</a:t>
            </a:r>
            <a:endParaRPr/>
          </a:p>
          <a:p>
            <a:pPr indent="0" lvl="0" marL="0" rtl="0" algn="l">
              <a:spcBef>
                <a:spcPts val="1200"/>
              </a:spcBef>
              <a:spcAft>
                <a:spcPts val="0"/>
              </a:spcAft>
              <a:buNone/>
            </a:pPr>
            <a:r>
              <a:rPr lang="en"/>
              <a:t>Missing lat and long had 0 according to documentation. Removed a few records with 0 for latitude and longitude</a:t>
            </a:r>
            <a:endParaRPr/>
          </a:p>
          <a:p>
            <a:pPr indent="0" lvl="0" marL="0" rtl="0" algn="l">
              <a:spcBef>
                <a:spcPts val="1200"/>
              </a:spcBef>
              <a:spcAft>
                <a:spcPts val="0"/>
              </a:spcAft>
              <a:buNone/>
            </a:pPr>
            <a:r>
              <a:rPr lang="en"/>
              <a:t>Dropped duplicates</a:t>
            </a:r>
            <a:endParaRPr/>
          </a:p>
          <a:p>
            <a:pPr indent="0" lvl="0" marL="0" rtl="0" algn="l">
              <a:spcBef>
                <a:spcPts val="1200"/>
              </a:spcBef>
              <a:spcAft>
                <a:spcPts val="0"/>
              </a:spcAft>
              <a:buNone/>
            </a:pPr>
            <a:r>
              <a:rPr lang="en"/>
              <a:t>~2.8 million rows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S3 bucket</a:t>
            </a:r>
            <a:endParaRPr/>
          </a:p>
        </p:txBody>
      </p:sp>
      <p:pic>
        <p:nvPicPr>
          <p:cNvPr id="167" name="Google Shape;167;p31"/>
          <p:cNvPicPr preferRelativeResize="0"/>
          <p:nvPr/>
        </p:nvPicPr>
        <p:blipFill>
          <a:blip r:embed="rId3">
            <a:alphaModFix/>
          </a:blip>
          <a:stretch>
            <a:fillRect/>
          </a:stretch>
        </p:blipFill>
        <p:spPr>
          <a:xfrm>
            <a:off x="1828800" y="1564175"/>
            <a:ext cx="5486400" cy="284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and Motivation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700">
                <a:solidFill>
                  <a:schemeClr val="dk1"/>
                </a:solidFill>
              </a:rPr>
              <a:t>According to the Public Policy Institute of California:</a:t>
            </a:r>
            <a:endParaRPr sz="1700">
              <a:solidFill>
                <a:schemeClr val="dk1"/>
              </a:solidFill>
            </a:endParaRPr>
          </a:p>
          <a:p>
            <a:pPr indent="0" lvl="0" marL="0" rtl="0" algn="l">
              <a:lnSpc>
                <a:spcPct val="100000"/>
              </a:lnSpc>
              <a:spcBef>
                <a:spcPts val="0"/>
              </a:spcBef>
              <a:spcAft>
                <a:spcPts val="0"/>
              </a:spcAft>
              <a:buNone/>
            </a:pPr>
            <a:r>
              <a:rPr lang="en" sz="1700">
                <a:solidFill>
                  <a:schemeClr val="dk1"/>
                </a:solidFill>
              </a:rPr>
              <a:t>“California’s violent crime rate increased by 6.0%, from 440 per 100,000 residents in 2020 to 466 in 2021. While robberies fell somewhat (by 1.9%), aggravated assaults jumped by 8.9%, and homicides and rape increased by 7.7% and 7.9%, respectively.”</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rPr lang="en" sz="1700">
                <a:solidFill>
                  <a:schemeClr val="dk1"/>
                </a:solidFill>
              </a:rPr>
              <a:t>Using historical data on crime incidents:</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Draw out insights and visualization</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Query data</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Statistics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rPr lang="en" sz="1700" u="sng">
                <a:solidFill>
                  <a:schemeClr val="dk1"/>
                </a:solidFill>
              </a:rPr>
              <a:t>Come up with data driven solutions to reduce or combat the rise of crime incidents</a:t>
            </a:r>
            <a:endParaRPr sz="1700" u="sng">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EMR cluster applications</a:t>
            </a:r>
            <a:endParaRPr/>
          </a:p>
        </p:txBody>
      </p:sp>
      <p:pic>
        <p:nvPicPr>
          <p:cNvPr id="173" name="Google Shape;173;p32"/>
          <p:cNvPicPr preferRelativeResize="0"/>
          <p:nvPr/>
        </p:nvPicPr>
        <p:blipFill>
          <a:blip r:embed="rId3">
            <a:alphaModFix/>
          </a:blip>
          <a:stretch>
            <a:fillRect/>
          </a:stretch>
        </p:blipFill>
        <p:spPr>
          <a:xfrm>
            <a:off x="930200" y="1087175"/>
            <a:ext cx="7283601" cy="3755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EMR CLI, Hive</a:t>
            </a:r>
            <a:endParaRPr/>
          </a:p>
        </p:txBody>
      </p:sp>
      <p:pic>
        <p:nvPicPr>
          <p:cNvPr id="179" name="Google Shape;179;p33"/>
          <p:cNvPicPr preferRelativeResize="0"/>
          <p:nvPr/>
        </p:nvPicPr>
        <p:blipFill rotWithShape="1">
          <a:blip r:embed="rId3">
            <a:alphaModFix/>
          </a:blip>
          <a:srcRect b="53049" l="0" r="0" t="0"/>
          <a:stretch/>
        </p:blipFill>
        <p:spPr>
          <a:xfrm>
            <a:off x="175200" y="1170125"/>
            <a:ext cx="8793600" cy="320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EC2 Web Server (Apache HTTP)</a:t>
            </a:r>
            <a:endParaRPr/>
          </a:p>
        </p:txBody>
      </p:sp>
      <p:pic>
        <p:nvPicPr>
          <p:cNvPr id="185" name="Google Shape;185;p34"/>
          <p:cNvPicPr preferRelativeResize="0"/>
          <p:nvPr/>
        </p:nvPicPr>
        <p:blipFill>
          <a:blip r:embed="rId3">
            <a:alphaModFix/>
          </a:blip>
          <a:stretch>
            <a:fillRect/>
          </a:stretch>
        </p:blipFill>
        <p:spPr>
          <a:xfrm>
            <a:off x="970425" y="1087175"/>
            <a:ext cx="7203149" cy="3714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5"/>
          <p:cNvPicPr preferRelativeResize="0"/>
          <p:nvPr/>
        </p:nvPicPr>
        <p:blipFill>
          <a:blip r:embed="rId3">
            <a:alphaModFix/>
          </a:blip>
          <a:stretch>
            <a:fillRect/>
          </a:stretch>
        </p:blipFill>
        <p:spPr>
          <a:xfrm>
            <a:off x="467675" y="567200"/>
            <a:ext cx="8208649" cy="3819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Domain with SSL </a:t>
            </a:r>
            <a:endParaRPr/>
          </a:p>
        </p:txBody>
      </p:sp>
      <p:pic>
        <p:nvPicPr>
          <p:cNvPr id="196" name="Google Shape;196;p36"/>
          <p:cNvPicPr preferRelativeResize="0"/>
          <p:nvPr/>
        </p:nvPicPr>
        <p:blipFill>
          <a:blip r:embed="rId3">
            <a:alphaModFix/>
          </a:blip>
          <a:stretch>
            <a:fillRect/>
          </a:stretch>
        </p:blipFill>
        <p:spPr>
          <a:xfrm>
            <a:off x="1054600" y="1159775"/>
            <a:ext cx="7122725" cy="3672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38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pic>
        <p:nvPicPr>
          <p:cNvPr id="202" name="Google Shape;202;p37"/>
          <p:cNvPicPr preferRelativeResize="0"/>
          <p:nvPr/>
        </p:nvPicPr>
        <p:blipFill>
          <a:blip r:embed="rId3">
            <a:alphaModFix/>
          </a:blip>
          <a:stretch>
            <a:fillRect/>
          </a:stretch>
        </p:blipFill>
        <p:spPr>
          <a:xfrm>
            <a:off x="993325" y="1017725"/>
            <a:ext cx="7157350" cy="3876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a:t>
            </a:r>
            <a:endParaRPr/>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Crime data in Los Angeles from 2010 to 2023 was obtained from the Los Angeles Open Data portal. The data was combined and uploaded to an Amazon S3 bucket. An EMR cluster was created to provide the resources for ETL and analytical processing. Processing the data was done through a PySpark script and Amazon Glue, with the output being a parquet file. An EMR command line interface was utilized to create an external Hive table with a reference to the parquet files. Tableau established a EMR Hadoop Hive connection to hive external table to create the interactive dashboard, and the dashboard was published to Tableau public. An EC2 instance with Apache HTTP was created to host the web application. The web application was created using HTML and embedded the interactive dashboard made with Tableau.  The domain “pipapp.xyz” was purchased and configured with AWS Route 53 Hosted Zone to publish the web application. It is our hope that our web application will aid regular citizens, law enforcement, and policymakers to be more aware of crimes that have occurred in the city of Los Angeles.</a:t>
            </a:r>
            <a:endParaRPr sz="1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342900" rtl="0" algn="l">
              <a:lnSpc>
                <a:spcPct val="100000"/>
              </a:lnSpc>
              <a:spcBef>
                <a:spcPts val="0"/>
              </a:spcBef>
              <a:spcAft>
                <a:spcPts val="0"/>
              </a:spcAft>
              <a:buClr>
                <a:schemeClr val="dk1"/>
              </a:buClr>
              <a:buSzPts val="1100"/>
              <a:buFont typeface="Arial"/>
              <a:buNone/>
            </a:pPr>
            <a:r>
              <a:rPr lang="en" sz="1200">
                <a:solidFill>
                  <a:schemeClr val="dk1"/>
                </a:solidFill>
              </a:rPr>
              <a:t>We hope to add the following to our project in the future:</a:t>
            </a:r>
            <a:endParaRPr sz="1200">
              <a:solidFill>
                <a:schemeClr val="dk1"/>
              </a:solidFill>
            </a:endParaRPr>
          </a:p>
          <a:p>
            <a:pPr indent="-342900" lvl="0" marL="34290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Single Sign-On: </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We hope to use services like AWS Cognito to be able to provide authentication and sign-on access to our web application.</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More interactive dashboards: </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We hope to increase the number of interactive dashboards available on the web application to further increase the amount of insights that can be obtained.</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Automation: </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The data from the LAPD is updated weekly. We hope to automate the process of cleaning and appending the newest data to the dataset so that users can obtain insights on the latest data.</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Querying: </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We hope to a</a:t>
            </a:r>
            <a:r>
              <a:rPr lang="en" sz="1200">
                <a:solidFill>
                  <a:schemeClr val="dk1"/>
                </a:solidFill>
              </a:rPr>
              <a:t>dd a backend to the web application to be able to query data directly from the AWS database. The queried data will be able to be displayed through a new interface on the web application where users can manually see which data that are displayed, providing another option for users to obtain insights in addition to the interactive dashboard.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Improved User Interface: </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We hope to improve the code of the web application to provide a more user-friendly and modernized look.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and Objectives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Create web application</a:t>
            </a:r>
            <a:endParaRPr/>
          </a:p>
          <a:p>
            <a:pPr indent="-342900" lvl="0" marL="457200" rtl="0" algn="l">
              <a:spcBef>
                <a:spcPts val="1200"/>
              </a:spcBef>
              <a:spcAft>
                <a:spcPts val="0"/>
              </a:spcAft>
              <a:buSzPts val="1800"/>
              <a:buChar char="●"/>
            </a:pPr>
            <a:r>
              <a:rPr lang="en"/>
              <a:t>Users can develop insights and visualizations</a:t>
            </a:r>
            <a:endParaRPr/>
          </a:p>
          <a:p>
            <a:pPr indent="-342900" lvl="0" marL="457200" rtl="0" algn="l">
              <a:spcBef>
                <a:spcPts val="0"/>
              </a:spcBef>
              <a:spcAft>
                <a:spcPts val="0"/>
              </a:spcAft>
              <a:buSzPts val="1800"/>
              <a:buChar char="●"/>
            </a:pPr>
            <a:r>
              <a:rPr lang="en"/>
              <a:t>Data drawn from historical crime data</a:t>
            </a:r>
            <a:endParaRPr/>
          </a:p>
          <a:p>
            <a:pPr indent="-342900" lvl="0" marL="457200" rtl="0" algn="l">
              <a:spcBef>
                <a:spcPts val="0"/>
              </a:spcBef>
              <a:spcAft>
                <a:spcPts val="0"/>
              </a:spcAft>
              <a:buSzPts val="1800"/>
              <a:buChar char="●"/>
            </a:pPr>
            <a:r>
              <a:rPr lang="en"/>
              <a:t>Knowledge can be used for different application</a:t>
            </a:r>
            <a:endParaRPr/>
          </a:p>
          <a:p>
            <a:pPr indent="0" lvl="0" marL="0" rtl="0" algn="l">
              <a:spcBef>
                <a:spcPts val="1200"/>
              </a:spcBef>
              <a:spcAft>
                <a:spcPts val="0"/>
              </a:spcAft>
              <a:buNone/>
            </a:pPr>
            <a:r>
              <a:rPr lang="en"/>
              <a:t>Example:</a:t>
            </a:r>
            <a:endParaRPr/>
          </a:p>
          <a:p>
            <a:pPr indent="-342900" lvl="0" marL="457200" rtl="0" algn="l">
              <a:spcBef>
                <a:spcPts val="1200"/>
              </a:spcBef>
              <a:spcAft>
                <a:spcPts val="0"/>
              </a:spcAft>
              <a:buSzPts val="1800"/>
              <a:buChar char="●"/>
            </a:pPr>
            <a:r>
              <a:rPr lang="en"/>
              <a:t>Tourist wants to visit LA</a:t>
            </a:r>
            <a:endParaRPr/>
          </a:p>
          <a:p>
            <a:pPr indent="-342900" lvl="0" marL="457200" rtl="0" algn="l">
              <a:spcBef>
                <a:spcPts val="0"/>
              </a:spcBef>
              <a:spcAft>
                <a:spcPts val="0"/>
              </a:spcAft>
              <a:buSzPts val="1800"/>
              <a:buChar char="●"/>
            </a:pPr>
            <a:r>
              <a:rPr lang="en"/>
              <a:t>Checks web application on areas with less crimes happening</a:t>
            </a:r>
            <a:endParaRPr/>
          </a:p>
          <a:p>
            <a:pPr indent="-342900" lvl="0" marL="457200" rtl="0" algn="l">
              <a:spcBef>
                <a:spcPts val="0"/>
              </a:spcBef>
              <a:spcAft>
                <a:spcPts val="0"/>
              </a:spcAft>
              <a:buSzPts val="1800"/>
              <a:buChar char="●"/>
            </a:pPr>
            <a:r>
              <a:rPr lang="en"/>
              <a:t>Plans trip accordingly to avoid areas with a lot of crime</a:t>
            </a:r>
            <a:endParaRPr/>
          </a:p>
          <a:p>
            <a:pPr indent="-342900" lvl="0" marL="457200" rtl="0" algn="l">
              <a:spcBef>
                <a:spcPts val="0"/>
              </a:spcBef>
              <a:spcAft>
                <a:spcPts val="0"/>
              </a:spcAft>
              <a:buSzPts val="1800"/>
              <a:buChar char="●"/>
            </a:pPr>
            <a:r>
              <a:rPr lang="en"/>
              <a:t>Safe trip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and Impact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Tourist:</a:t>
            </a:r>
            <a:endParaRPr b="1"/>
          </a:p>
          <a:p>
            <a:pPr indent="0" lvl="0" marL="0" rtl="0" algn="l">
              <a:spcBef>
                <a:spcPts val="1200"/>
              </a:spcBef>
              <a:spcAft>
                <a:spcPts val="0"/>
              </a:spcAft>
              <a:buNone/>
            </a:pPr>
            <a:r>
              <a:rPr lang="en"/>
              <a:t>Application:</a:t>
            </a:r>
            <a:endParaRPr/>
          </a:p>
          <a:p>
            <a:pPr indent="-342900" lvl="0" marL="457200" rtl="0" algn="l">
              <a:spcBef>
                <a:spcPts val="1200"/>
              </a:spcBef>
              <a:spcAft>
                <a:spcPts val="0"/>
              </a:spcAft>
              <a:buSzPts val="1800"/>
              <a:buChar char="●"/>
            </a:pPr>
            <a:r>
              <a:rPr lang="en"/>
              <a:t>Uses visualizations from web application to plan trip</a:t>
            </a:r>
            <a:endParaRPr/>
          </a:p>
          <a:p>
            <a:pPr indent="-342900" lvl="0" marL="457200" rtl="0" algn="l">
              <a:spcBef>
                <a:spcPts val="0"/>
              </a:spcBef>
              <a:spcAft>
                <a:spcPts val="0"/>
              </a:spcAft>
              <a:buSzPts val="1800"/>
              <a:buChar char="●"/>
            </a:pPr>
            <a:r>
              <a:rPr lang="en"/>
              <a:t>Avoid areas with a lot of crime</a:t>
            </a:r>
            <a:endParaRPr/>
          </a:p>
          <a:p>
            <a:pPr indent="0" lvl="0" marL="0" rtl="0" algn="l">
              <a:spcBef>
                <a:spcPts val="1200"/>
              </a:spcBef>
              <a:spcAft>
                <a:spcPts val="0"/>
              </a:spcAft>
              <a:buNone/>
            </a:pPr>
            <a:r>
              <a:rPr lang="en"/>
              <a:t>Impact:</a:t>
            </a:r>
            <a:endParaRPr/>
          </a:p>
          <a:p>
            <a:pPr indent="-342900" lvl="0" marL="457200" rtl="0" algn="l">
              <a:spcBef>
                <a:spcPts val="1200"/>
              </a:spcBef>
              <a:spcAft>
                <a:spcPts val="0"/>
              </a:spcAft>
              <a:buSzPts val="1800"/>
              <a:buChar char="●"/>
            </a:pPr>
            <a:r>
              <a:rPr lang="en"/>
              <a:t>Safer trips promotes tourism</a:t>
            </a:r>
            <a:endParaRPr/>
          </a:p>
          <a:p>
            <a:pPr indent="-342900" lvl="0" marL="457200" rtl="0" algn="l">
              <a:spcBef>
                <a:spcPts val="0"/>
              </a:spcBef>
              <a:spcAft>
                <a:spcPts val="0"/>
              </a:spcAft>
              <a:buSzPts val="1800"/>
              <a:buChar char="●"/>
            </a:pPr>
            <a:r>
              <a:rPr lang="en"/>
              <a:t>Tourism boosts nation’s economy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Application and Impact</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Law Enforcement</a:t>
            </a:r>
            <a:endParaRPr b="1"/>
          </a:p>
          <a:p>
            <a:pPr indent="0" lvl="0" marL="0" rtl="0" algn="l">
              <a:spcBef>
                <a:spcPts val="1200"/>
              </a:spcBef>
              <a:spcAft>
                <a:spcPts val="0"/>
              </a:spcAft>
              <a:buClr>
                <a:schemeClr val="dk1"/>
              </a:buClr>
              <a:buSzPts val="1100"/>
              <a:buFont typeface="Arial"/>
              <a:buNone/>
            </a:pPr>
            <a:r>
              <a:rPr lang="en"/>
              <a:t>Application:</a:t>
            </a:r>
            <a:endParaRPr/>
          </a:p>
          <a:p>
            <a:pPr indent="-342900" lvl="0" marL="457200" rtl="0" algn="l">
              <a:spcBef>
                <a:spcPts val="1200"/>
              </a:spcBef>
              <a:spcAft>
                <a:spcPts val="0"/>
              </a:spcAft>
              <a:buSzPts val="1800"/>
              <a:buChar char="●"/>
            </a:pPr>
            <a:r>
              <a:rPr lang="en"/>
              <a:t>Uses visualizations from web application to plan patrol areas</a:t>
            </a:r>
            <a:endParaRPr/>
          </a:p>
          <a:p>
            <a:pPr indent="-342900" lvl="0" marL="457200" rtl="0" algn="l">
              <a:spcBef>
                <a:spcPts val="0"/>
              </a:spcBef>
              <a:spcAft>
                <a:spcPts val="0"/>
              </a:spcAft>
              <a:buSzPts val="1800"/>
              <a:buChar char="●"/>
            </a:pPr>
            <a:r>
              <a:rPr lang="en"/>
              <a:t>Patrol Areas with more crime</a:t>
            </a:r>
            <a:endParaRPr/>
          </a:p>
          <a:p>
            <a:pPr indent="-342900" lvl="0" marL="457200" rtl="0" algn="l">
              <a:spcBef>
                <a:spcPts val="0"/>
              </a:spcBef>
              <a:spcAft>
                <a:spcPts val="0"/>
              </a:spcAft>
              <a:buSzPts val="1800"/>
              <a:buChar char="●"/>
            </a:pPr>
            <a:r>
              <a:rPr lang="en"/>
              <a:t>Can detect which department to allocate budget in based on which crime is on the rise right now.</a:t>
            </a:r>
            <a:endParaRPr/>
          </a:p>
          <a:p>
            <a:pPr indent="0" lvl="0" marL="0" rtl="0" algn="l">
              <a:spcBef>
                <a:spcPts val="1200"/>
              </a:spcBef>
              <a:spcAft>
                <a:spcPts val="0"/>
              </a:spcAft>
              <a:buClr>
                <a:schemeClr val="dk1"/>
              </a:buClr>
              <a:buSzPts val="1100"/>
              <a:buFont typeface="Arial"/>
              <a:buNone/>
            </a:pPr>
            <a:r>
              <a:rPr lang="en"/>
              <a:t>Impact:</a:t>
            </a:r>
            <a:endParaRPr/>
          </a:p>
          <a:p>
            <a:pPr indent="-342900" lvl="0" marL="457200" rtl="0" algn="l">
              <a:spcBef>
                <a:spcPts val="1200"/>
              </a:spcBef>
              <a:spcAft>
                <a:spcPts val="0"/>
              </a:spcAft>
              <a:buSzPts val="1800"/>
              <a:buChar char="●"/>
            </a:pPr>
            <a:r>
              <a:rPr lang="en"/>
              <a:t>Increased patrols could reduce crimes happening in the area</a:t>
            </a:r>
            <a:endParaRPr/>
          </a:p>
          <a:p>
            <a:pPr indent="-342900" lvl="0" marL="457200" rtl="0" algn="l">
              <a:spcBef>
                <a:spcPts val="0"/>
              </a:spcBef>
              <a:spcAft>
                <a:spcPts val="0"/>
              </a:spcAft>
              <a:buSzPts val="1800"/>
              <a:buChar char="●"/>
            </a:pPr>
            <a:r>
              <a:rPr lang="en"/>
              <a:t>Improve public safety and gain public trust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Dataset</a:t>
            </a:r>
            <a:r>
              <a:rPr lang="en"/>
              <a:t> Source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Los Angeles Crime Data (2010 to 2023)</a:t>
            </a:r>
            <a:endParaRPr/>
          </a:p>
          <a:p>
            <a:pPr indent="-342900" lvl="0" marL="457200" rtl="0" algn="l">
              <a:spcBef>
                <a:spcPts val="1200"/>
              </a:spcBef>
              <a:spcAft>
                <a:spcPts val="0"/>
              </a:spcAft>
              <a:buSzPts val="1800"/>
              <a:buChar char="●"/>
            </a:pPr>
            <a:r>
              <a:rPr lang="en"/>
              <a:t>Contains crime incident records in the city of Los Angeles</a:t>
            </a:r>
            <a:endParaRPr/>
          </a:p>
          <a:p>
            <a:pPr indent="-342900" lvl="0" marL="457200" rtl="0" algn="l">
              <a:spcBef>
                <a:spcPts val="0"/>
              </a:spcBef>
              <a:spcAft>
                <a:spcPts val="0"/>
              </a:spcAft>
              <a:buSzPts val="1800"/>
              <a:buChar char="●"/>
            </a:pPr>
            <a:r>
              <a:rPr lang="en"/>
              <a:t>Provided by the Los Angeles Police Department</a:t>
            </a:r>
            <a:endParaRPr/>
          </a:p>
          <a:p>
            <a:pPr indent="-342900" lvl="0" marL="457200" rtl="0" algn="l">
              <a:spcBef>
                <a:spcPts val="0"/>
              </a:spcBef>
              <a:spcAft>
                <a:spcPts val="0"/>
              </a:spcAft>
              <a:buSzPts val="1800"/>
              <a:buChar char="●"/>
            </a:pPr>
            <a:r>
              <a:rPr lang="en"/>
              <a:t>Merged Crime Data (2010 - 2019 and 2020 - Present) </a:t>
            </a:r>
            <a:endParaRPr/>
          </a:p>
          <a:p>
            <a:pPr indent="-342900" lvl="0" marL="457200" rtl="0" algn="l">
              <a:spcBef>
                <a:spcPts val="0"/>
              </a:spcBef>
              <a:spcAft>
                <a:spcPts val="0"/>
              </a:spcAft>
              <a:buSzPts val="1800"/>
              <a:buChar char="●"/>
            </a:pPr>
            <a:r>
              <a:rPr lang="en"/>
              <a:t>2.8 million rows with 28 columns</a:t>
            </a:r>
            <a:endParaRPr/>
          </a:p>
        </p:txBody>
      </p:sp>
      <p:pic>
        <p:nvPicPr>
          <p:cNvPr id="86" name="Google Shape;86;p18"/>
          <p:cNvPicPr preferRelativeResize="0"/>
          <p:nvPr/>
        </p:nvPicPr>
        <p:blipFill>
          <a:blip r:embed="rId3">
            <a:alphaModFix/>
          </a:blip>
          <a:stretch>
            <a:fillRect/>
          </a:stretch>
        </p:blipFill>
        <p:spPr>
          <a:xfrm>
            <a:off x="1886275" y="2980300"/>
            <a:ext cx="5371451" cy="205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and Related Work</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1300">
                <a:solidFill>
                  <a:schemeClr val="dk1"/>
                </a:solidFill>
              </a:rPr>
              <a:t>Bhat and Monica (2019) utilize Apache Pig to analyze a high number of crime data from the country of India. </a:t>
            </a:r>
            <a:endParaRPr sz="1300">
              <a:solidFill>
                <a:schemeClr val="dk1"/>
              </a:solidFill>
            </a:endParaRPr>
          </a:p>
          <a:p>
            <a:pPr indent="-330200" lvl="1" marL="914400" rtl="0" algn="l">
              <a:spcBef>
                <a:spcPts val="0"/>
              </a:spcBef>
              <a:spcAft>
                <a:spcPts val="0"/>
              </a:spcAft>
              <a:buSzPts val="1600"/>
              <a:buChar char="○"/>
            </a:pPr>
            <a:r>
              <a:rPr lang="en" sz="1300">
                <a:solidFill>
                  <a:schemeClr val="dk1"/>
                </a:solidFill>
              </a:rPr>
              <a:t>Focus on crimes committed against girls and women from 2016 to 2019. </a:t>
            </a:r>
            <a:endParaRPr sz="1300">
              <a:solidFill>
                <a:schemeClr val="dk1"/>
              </a:solidFill>
            </a:endParaRPr>
          </a:p>
          <a:p>
            <a:pPr indent="-330200" lvl="1" marL="914400" rtl="0" algn="l">
              <a:spcBef>
                <a:spcPts val="0"/>
              </a:spcBef>
              <a:spcAft>
                <a:spcPts val="0"/>
              </a:spcAft>
              <a:buSzPts val="1600"/>
              <a:buChar char="○"/>
            </a:pPr>
            <a:r>
              <a:rPr lang="en" sz="1300">
                <a:solidFill>
                  <a:schemeClr val="dk1"/>
                </a:solidFill>
              </a:rPr>
              <a:t>Hopes that their analysis and findings can aid policy makers and police departments in India to make communities safer. </a:t>
            </a:r>
            <a:endParaRPr sz="1300">
              <a:solidFill>
                <a:schemeClr val="dk1"/>
              </a:solidFill>
            </a:endParaRPr>
          </a:p>
          <a:p>
            <a:pPr indent="-355600" lvl="0" marL="457200" rtl="0" algn="l">
              <a:spcBef>
                <a:spcPts val="0"/>
              </a:spcBef>
              <a:spcAft>
                <a:spcPts val="0"/>
              </a:spcAft>
              <a:buSzPts val="2000"/>
              <a:buChar char="●"/>
            </a:pPr>
            <a:r>
              <a:rPr lang="en" sz="1300">
                <a:solidFill>
                  <a:schemeClr val="dk1"/>
                </a:solidFill>
              </a:rPr>
              <a:t>Mukherjee et. al (2018) utilize Apache Pig to analyze crime data in Chicago from 2001 to 2018. </a:t>
            </a:r>
            <a:endParaRPr sz="1300">
              <a:solidFill>
                <a:schemeClr val="dk1"/>
              </a:solidFill>
            </a:endParaRPr>
          </a:p>
          <a:p>
            <a:pPr indent="-330200" lvl="1" marL="914400" rtl="0" algn="l">
              <a:spcBef>
                <a:spcPts val="0"/>
              </a:spcBef>
              <a:spcAft>
                <a:spcPts val="0"/>
              </a:spcAft>
              <a:buSzPts val="1600"/>
              <a:buChar char="○"/>
            </a:pPr>
            <a:r>
              <a:rPr lang="en" sz="1300">
                <a:solidFill>
                  <a:schemeClr val="dk1"/>
                </a:solidFill>
              </a:rPr>
              <a:t>Analyze the numbers of certain crimes, and how they have changed throughout different time periods. </a:t>
            </a:r>
            <a:endParaRPr sz="1300">
              <a:solidFill>
                <a:schemeClr val="dk1"/>
              </a:solidFill>
            </a:endParaRPr>
          </a:p>
          <a:p>
            <a:pPr indent="-330200" lvl="1" marL="914400" rtl="0" algn="l">
              <a:spcBef>
                <a:spcPts val="0"/>
              </a:spcBef>
              <a:spcAft>
                <a:spcPts val="0"/>
              </a:spcAft>
              <a:buSzPts val="1600"/>
              <a:buChar char="○"/>
            </a:pPr>
            <a:r>
              <a:rPr lang="en" sz="1300">
                <a:solidFill>
                  <a:schemeClr val="dk1"/>
                </a:solidFill>
              </a:rPr>
              <a:t>Provide insight into the times at which certain crimes have more commonly occurred (for instance theft related crimes most commonly occur between 12 pm and 1 pm). </a:t>
            </a:r>
            <a:endParaRPr sz="1300">
              <a:solidFill>
                <a:schemeClr val="dk1"/>
              </a:solidFill>
            </a:endParaRPr>
          </a:p>
          <a:p>
            <a:pPr indent="-330200" lvl="1" marL="914400" rtl="0" algn="l">
              <a:spcBef>
                <a:spcPts val="0"/>
              </a:spcBef>
              <a:spcAft>
                <a:spcPts val="0"/>
              </a:spcAft>
              <a:buSzPts val="1600"/>
              <a:buChar char="○"/>
            </a:pPr>
            <a:r>
              <a:rPr lang="en" sz="1300">
                <a:solidFill>
                  <a:schemeClr val="dk1"/>
                </a:solidFill>
              </a:rPr>
              <a:t>Research provides valuable insights into crimes in Chicago.</a:t>
            </a:r>
            <a:endParaRPr sz="1300">
              <a:solidFill>
                <a:schemeClr val="dk1"/>
              </a:solidFill>
            </a:endParaRPr>
          </a:p>
          <a:p>
            <a:pPr indent="0" lvl="0" marL="45720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Architecture</a:t>
            </a:r>
            <a:endParaRPr/>
          </a:p>
        </p:txBody>
      </p:sp>
      <p:pic>
        <p:nvPicPr>
          <p:cNvPr id="98" name="Google Shape;98;p20"/>
          <p:cNvPicPr preferRelativeResize="0"/>
          <p:nvPr/>
        </p:nvPicPr>
        <p:blipFill>
          <a:blip r:embed="rId3">
            <a:alphaModFix/>
          </a:blip>
          <a:stretch>
            <a:fillRect/>
          </a:stretch>
        </p:blipFill>
        <p:spPr>
          <a:xfrm>
            <a:off x="595139" y="1017725"/>
            <a:ext cx="7953725" cy="390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Flow Diagram</a:t>
            </a:r>
            <a:endParaRPr/>
          </a:p>
        </p:txBody>
      </p:sp>
      <p:pic>
        <p:nvPicPr>
          <p:cNvPr id="104" name="Google Shape;104;p21"/>
          <p:cNvPicPr preferRelativeResize="0"/>
          <p:nvPr/>
        </p:nvPicPr>
        <p:blipFill>
          <a:blip r:embed="rId3">
            <a:alphaModFix/>
          </a:blip>
          <a:stretch>
            <a:fillRect/>
          </a:stretch>
        </p:blipFill>
        <p:spPr>
          <a:xfrm>
            <a:off x="427850" y="1592938"/>
            <a:ext cx="8288276" cy="253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