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015BA0-28EB-4572-998C-38D9A3A68E14}">
  <a:tblStyle styleId="{CE015BA0-28EB-4572-998C-38D9A3A68E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4501e0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4501e0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4501e00c2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4501e00c2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501e00c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4501e00c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501e00c2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4501e00c2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4501e00c2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4501e00c2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4acdba2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4acdba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4501e00c2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4501e00c2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4501e00c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4501e00c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4acdba20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4acdba20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4501e00c2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4501e00c2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4acdba201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4acdba20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4501e00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4501e00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4acdba20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4acdba20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4501e00c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4501e00c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4501e00c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4501e00c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acdba2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acdba2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4acdba20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4acdba20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acdba20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4acdba20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501e00c2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501e00c2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501e00c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501e00c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1775" y="666650"/>
            <a:ext cx="8520600" cy="12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99999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Wildfire Damage Mitigation:</a:t>
            </a:r>
            <a:endParaRPr b="1" sz="1800"/>
          </a:p>
          <a:p>
            <a:pPr indent="0" lvl="0" marL="0" rtl="0" algn="ctr">
              <a:lnSpc>
                <a:spcPct val="199999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Predictive Machine Learning Models for Wildfire Severity Classification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75350"/>
            <a:ext cx="85206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Final Presentation</a:t>
            </a:r>
            <a:endParaRPr sz="1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Jason Widjaja Djuandy, Nail Enikeev, Nassim Ali-Chaouche, Rohini Sidharth Kulkarni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Team 2  / DATA270 - Data Analytics Process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Dr. Ming-Hwa Wang</a:t>
            </a:r>
            <a:endParaRPr sz="1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Transformation: Severity Classification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Severity Classification Methods based on Acres Burned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National Wildfire Coordinating Group Classification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A → Between one-fourth acre but less than 10 acres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B → Between 10 and 100 acres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C → Between 100 and 300 acres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D → Between 300 and 1000 acres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E → Between 1000 and 5000 acres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 F → 5000 acres and 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900" y="656025"/>
            <a:ext cx="1977725" cy="15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8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VIF values of dropped variables at each iteration and the VIF of the remaining variables</a:t>
            </a:r>
            <a:endParaRPr b="1" sz="1500"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1999"/>
          <a:stretch/>
        </p:blipFill>
        <p:spPr>
          <a:xfrm>
            <a:off x="1771962" y="932050"/>
            <a:ext cx="5600075" cy="36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203324" y="4721875"/>
            <a:ext cx="8104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Note. </a:t>
            </a:r>
            <a:r>
              <a:rPr lang="en" sz="1300">
                <a:solidFill>
                  <a:schemeClr val="dk1"/>
                </a:solidFill>
              </a:rPr>
              <a:t>A variance inflation factor (VIF) is a measure of the amount of multicollinearity in regression analysis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64300" y="15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r>
              <a:rPr lang="en" sz="2400"/>
              <a:t> Post Normalization and Feature Reduction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00" y="1096050"/>
            <a:ext cx="8307800" cy="24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164300" y="15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Modeling Process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675" y="731875"/>
            <a:ext cx="6406646" cy="41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Methods: MCC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Matthews Correlation Coefficient: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Takes into account true and false positives and negatives and is generally regarded as a balanced measure which can be used even if the classes are of very different sizes.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-1 = Inverse Classification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 = Random Classification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 = Perfect Classification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50" y="1764388"/>
            <a:ext cx="35242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763" y="1602463"/>
            <a:ext cx="45815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164300" y="15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Comparison of Every Model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126" y="599875"/>
            <a:ext cx="7167900" cy="43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64300" y="15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Summary of the performance of the different models with various evaluation metrics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38" y="1101350"/>
            <a:ext cx="7819526" cy="38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Collected and Aggregated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Historical wildfire data from CAL FIRE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Weather, Vegetation, Drought, Topography (Elevation &amp; Slope)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Cleaned and Transformed the merged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</a:rPr>
              <a:t>Assigned Severity Metric for each Wildfire (Classes A→F)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development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KNN, SVM, RF, XGBoost, AdaBoost and ANN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 Optimized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Stratified K-Fold Cross Validation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Grid Search (MCC Metric)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 models slightly better than a random classifier. ANN with the second highest MCC (by a small margin) and highest AUC score seems to be a marginally better model choice.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19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268600" y="863550"/>
            <a:ext cx="8520600" cy="4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Include larger amount of data.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Gather wildfire data from other sources for future models.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 neighboring locations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Include more predictor variables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Land Cover - Type of land that is present in the area, for instance evergreen needleleaf forests versus deciduous needleleaf forests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Try other severity classifications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Different: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Augmentation techniques to combat the imbalance of the target feature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Models with different hyperparameter combinations should be explored as these models may yield better results.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S. Mahdi and S. A. Mahmood, "Analysis of Deep Learning Methods for Early Wildfire Detection Systems: Review," 2022 5th International Conference on Engineering Technology and its Applications (IICETA), Al-Najaf, Iraq, 2022, pp. 271-276, doi: 10.1109/IICETA54559.2022.9888515.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Girtsou, S., Apostolakis, A., Giannopoulos, G., &amp; Kontoes, C. (2021). A machine learning methodology for next day wildfire prediction. </a:t>
            </a:r>
            <a:r>
              <a:rPr i="1" lang="en" sz="1100">
                <a:solidFill>
                  <a:schemeClr val="dk1"/>
                </a:solidFill>
              </a:rPr>
              <a:t>2021 IEEE International Geoscience and Remote Sensing Symposium IGARSS</a:t>
            </a:r>
            <a:r>
              <a:rPr lang="en" sz="1100">
                <a:solidFill>
                  <a:schemeClr val="dk1"/>
                </a:solidFill>
              </a:rPr>
              <a:t>. https://doi.org/10.1109/igarss47720.2021.9554301 </a:t>
            </a:r>
            <a:endParaRPr sz="1100">
              <a:solidFill>
                <a:schemeClr val="dk1"/>
              </a:solidFill>
            </a:endParaRPr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Huot, F., Hu, R. L., Goyal, N., Sankar, T., Ihme, M., &amp; Chen, Y.-F. (2022). Next day wildfire spread: A machine learning dataset to predict wildfire spreading from remote-sensing data.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Geoscience and Remote Sensing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1–13. https://doi.org/10.1109/tgrs.2022.3192974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Jiang, T., Bendre, S. K., Lyu, H., &amp; Luo, J. (2021). From static to Dynamic prediction: Wildfire risk assessment based on multiple environmental factors.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 IEEE International Conference on Big Data (Big Data)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https://doi.org/10.1109/bigdata52589.2021.9672044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Liang, H., Zhang, M., &amp; Wang, H. (2019). A neural network model for wildfire scale prediction using meteorological factors.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176746–176755. https://doi.org/10.1109/access.2019.2957837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https://www.noaa.gov/noaa-wildfire/wildfire-climate-connection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Zope, V., Dadlani, T., Matai, A., Tembhurnikar, P., &amp; Kalani, R. (2020). IOT sensor and Deep Neural Network based wildfire prediction system. </a:t>
            </a:r>
            <a:r>
              <a:rPr i="1" lang="en" sz="1100">
                <a:solidFill>
                  <a:schemeClr val="dk1"/>
                </a:solidFill>
              </a:rPr>
              <a:t>2020 4th International Conference on Intelligent Computing and Control Systems (ICICCS)</a:t>
            </a:r>
            <a:r>
              <a:rPr lang="en" sz="1100">
                <a:solidFill>
                  <a:schemeClr val="dk1"/>
                </a:solidFill>
              </a:rPr>
              <a:t>. https://doi.org/10.1109/iciccs48265.2020.9120949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3834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Wildfire Impact and Damage:</a:t>
            </a:r>
            <a:endParaRPr sz="18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Health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Suffocation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Burns</a:t>
            </a:r>
            <a:endParaRPr sz="18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Weather - </a:t>
            </a:r>
            <a:endParaRPr sz="1800">
              <a:solidFill>
                <a:schemeClr val="dk1"/>
              </a:solidFill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Char char="○"/>
            </a:pPr>
            <a:r>
              <a:rPr lang="en" sz="1800">
                <a:solidFill>
                  <a:schemeClr val="dk1"/>
                </a:solidFill>
              </a:rPr>
              <a:t>Releases large amount of Carbon Dioxide and Carbon Monoxide </a:t>
            </a:r>
            <a:endParaRPr sz="18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Air pollution</a:t>
            </a:r>
            <a:endParaRPr sz="18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Environment </a:t>
            </a:r>
            <a:endParaRPr sz="18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800">
                <a:solidFill>
                  <a:schemeClr val="dk1"/>
                </a:solidFill>
              </a:rPr>
              <a:t>Economic effect </a:t>
            </a:r>
            <a:endParaRPr sz="1800">
              <a:solidFill>
                <a:schemeClr val="dk1"/>
              </a:solidFill>
            </a:endParaRPr>
          </a:p>
          <a:p>
            <a:pPr indent="-33432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Property Loss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275" y="1232275"/>
            <a:ext cx="4686024" cy="325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146300" y="4489075"/>
            <a:ext cx="4432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Reference: https://www.britannica.com/science/wildfire</a:t>
            </a:r>
            <a:endParaRPr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Climate Change → Temperature Rise → Drier Conditions →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Longer and More Active Fire Seasons → Wildfires become more Prevalent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(National Oceanic and Atmospheric Administration)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How to deal with increased likelihood of Wildfires?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0" y="2568550"/>
            <a:ext cx="1550849" cy="15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875" y="2568550"/>
            <a:ext cx="1550849" cy="155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Historical Data on Wildfires and Factors of Wildfire Spread: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Devise a severity metric which ranks the severity of wildfires based on the number of acres burned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 weather conditions, drought, vegetation, and topographical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 a model to be able to classify severity of wildfires by using the severities found in the historical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Severity Classification can be used by first responders in crisis management in the event of multiple wildfires happening at once.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000" y="180275"/>
            <a:ext cx="1290075" cy="12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/>
        </p:nvGraphicFramePr>
        <p:xfrm>
          <a:off x="31170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{CE015BA0-28EB-4572-998C-38D9A3A68E14}</a:tableStyleId>
              </a:tblPr>
              <a:tblGrid>
                <a:gridCol w="1500325"/>
                <a:gridCol w="1651575"/>
                <a:gridCol w="1575950"/>
                <a:gridCol w="1645475"/>
                <a:gridCol w="1645425"/>
              </a:tblGrid>
              <a:tr h="44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Survey 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Liang et al. (2019)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 Scale Prediction in Canada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Scale of Level 1,2,3,4,5 based on area burned and duration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BPNN, RNN, LSTM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LSTM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90.9%, AUC of 0.942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Jiang et al. (2021)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 wildfire risk based on environmental factors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ivided CA into a few thousand grids, predicted risk for each grid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Multi-Layer Neural Networks (MLNN), Logistic Regression, SVM, and Random Forest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MLNN accuracy of 64.5%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Huot et al.(2022)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Day Wildfire Spread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Remote-sensing data for one-day wildfire 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Learning Models, Non-Deep Learning Models,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 AUC(PR) is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28.4 % , Precision is 33.6%, Recall is  43.1%.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285188" y="2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{CE015BA0-28EB-4572-998C-38D9A3A68E14}</a:tableStyleId>
              </a:tblPr>
              <a:tblGrid>
                <a:gridCol w="1931925"/>
                <a:gridCol w="1497525"/>
                <a:gridCol w="1714725"/>
                <a:gridCol w="1714725"/>
                <a:gridCol w="1714725"/>
              </a:tblGrid>
              <a:tr h="41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Survey Author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309175">
                <a:tc>
                  <a:txBody>
                    <a:bodyPr/>
                    <a:lstStyle/>
                    <a:p>
                      <a:pPr indent="-4572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A. S. Mahdi and S. 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4572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Mahmood et al.(2022)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Deep Learning Methods for Early Wildfire  Detection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Fire detection methods based on Computer Vision systems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Convolutional Neural Networks (CNN), Recurrent Neural Networks (RNN), Deep Belief Networks (DBN)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Deep CNN Accuracy is 90.7%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Zope et al. (2020)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Wildfire Intensity Prediction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IoT for real time data for prediction. Scaled in Low, Medium, High and Very 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 Neural Network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 of 91%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Girtsou et al. (2021)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Next Day Wildfire Prediction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Gridded Map of Greece and shows probability for each grid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Shallow neural network, RF, XGBoost, Logitboost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96% Recall for RF and 97% Recall for 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Solution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Wildfire Severity Classification for California Fires based on initial meteorological and </a:t>
            </a:r>
            <a:r>
              <a:rPr lang="en">
                <a:solidFill>
                  <a:schemeClr val="dk1"/>
                </a:solidFill>
              </a:rPr>
              <a:t>topographical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Method: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Rank Wildfires Into Classes A-F (Explained later)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Weather, Vegetation, Drought, Elevation, Slope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K-NN, SVM, RF, XGBoost, AdaBoost, ANN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Discussed at the 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Collection, Pre-Processing, and Transformation Steps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46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 Collection from different sources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Aggregating the multiple datasets based on certain attributes (latitude, longitude, date)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Data Cleaning such as getting rid of irrelevant features, incorrect data and imputing data when possible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Devise Severity Metric to rank each wildfire from the “Acres Burned” Column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 Variance Inflation Factor for feature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Normalize the predictor variables using Min-Max scaling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Historical Data: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California Wildfire Incidents Data from Cal Fire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Factors which can affect the wildfire spread in terms of area and speed: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Weather - Visual Crossing API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Drought Index (PDSI) - gridMET from Climatology Lab (file download)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Vegetation Index (NDVI) - NASA (Google Earth Engine API, </a:t>
            </a:r>
            <a:r>
              <a:rPr lang="en">
                <a:solidFill>
                  <a:schemeClr val="dk1"/>
                </a:solidFill>
              </a:rPr>
              <a:t>NASA MOD13A1.061 Terra Vegetation Indices 16-Day Global 500m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Elevation / Slope - NASA (Google Earth Engine API, </a:t>
            </a:r>
            <a:r>
              <a:rPr lang="en">
                <a:solidFill>
                  <a:schemeClr val="dk1"/>
                </a:solidFill>
              </a:rPr>
              <a:t>USGS/SRTMGL1_003 dataset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25" y="445025"/>
            <a:ext cx="2155075" cy="143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6618475" y="1921250"/>
            <a:ext cx="2881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/>
              <a:t>https://en.wikipedia.org/wiki/Wildfire#/media/File:Burnout_ops_on_Mangum_Fire_McCall_Smokejumpers.jpg</a:t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