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7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0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1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embeddings/oleObject16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258" r:id="rId3"/>
    <p:sldId id="335" r:id="rId4"/>
    <p:sldId id="321" r:id="rId5"/>
    <p:sldId id="259" r:id="rId6"/>
    <p:sldId id="260" r:id="rId7"/>
    <p:sldId id="315" r:id="rId8"/>
    <p:sldId id="316" r:id="rId9"/>
    <p:sldId id="261" r:id="rId10"/>
    <p:sldId id="262" r:id="rId11"/>
    <p:sldId id="312" r:id="rId12"/>
    <p:sldId id="263" r:id="rId13"/>
    <p:sldId id="318" r:id="rId14"/>
    <p:sldId id="265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14" r:id="rId23"/>
    <p:sldId id="329" r:id="rId24"/>
    <p:sldId id="266" r:id="rId25"/>
    <p:sldId id="288" r:id="rId26"/>
    <p:sldId id="287" r:id="rId27"/>
    <p:sldId id="269" r:id="rId28"/>
    <p:sldId id="268" r:id="rId29"/>
    <p:sldId id="289" r:id="rId30"/>
    <p:sldId id="264" r:id="rId31"/>
    <p:sldId id="271" r:id="rId32"/>
    <p:sldId id="272" r:id="rId33"/>
    <p:sldId id="273" r:id="rId34"/>
    <p:sldId id="274" r:id="rId35"/>
    <p:sldId id="275" r:id="rId36"/>
    <p:sldId id="278" r:id="rId37"/>
    <p:sldId id="330" r:id="rId38"/>
    <p:sldId id="331" r:id="rId39"/>
    <p:sldId id="332" r:id="rId40"/>
    <p:sldId id="283" r:id="rId41"/>
    <p:sldId id="276" r:id="rId42"/>
    <p:sldId id="277" r:id="rId43"/>
    <p:sldId id="285" r:id="rId44"/>
    <p:sldId id="334" r:id="rId45"/>
    <p:sldId id="286" r:id="rId46"/>
    <p:sldId id="333" r:id="rId47"/>
    <p:sldId id="290" r:id="rId48"/>
    <p:sldId id="291" r:id="rId49"/>
    <p:sldId id="293" r:id="rId50"/>
    <p:sldId id="296" r:id="rId51"/>
    <p:sldId id="292" r:id="rId52"/>
    <p:sldId id="294" r:id="rId53"/>
    <p:sldId id="295" r:id="rId5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3" charset="0"/>
        <a:ea typeface="Arial" pitchFamily="-83" charset="0"/>
        <a:cs typeface="Arial" pitchFamily="-83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3" charset="0"/>
        <a:ea typeface="Arial" pitchFamily="-83" charset="0"/>
        <a:cs typeface="Arial" pitchFamily="-83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3" charset="0"/>
        <a:ea typeface="Arial" pitchFamily="-83" charset="0"/>
        <a:cs typeface="Arial" pitchFamily="-83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3" charset="0"/>
        <a:ea typeface="Arial" pitchFamily="-83" charset="0"/>
        <a:cs typeface="Arial" pitchFamily="-83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3" charset="0"/>
        <a:ea typeface="Arial" pitchFamily="-83" charset="0"/>
        <a:cs typeface="Arial" pitchFamily="-8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3" charset="0"/>
        <a:ea typeface="Arial" pitchFamily="-83" charset="0"/>
        <a:cs typeface="Arial" pitchFamily="-8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3" charset="0"/>
        <a:ea typeface="Arial" pitchFamily="-83" charset="0"/>
        <a:cs typeface="Arial" pitchFamily="-8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3" charset="0"/>
        <a:ea typeface="Arial" pitchFamily="-83" charset="0"/>
        <a:cs typeface="Arial" pitchFamily="-8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3" charset="0"/>
        <a:ea typeface="Arial" pitchFamily="-83" charset="0"/>
        <a:cs typeface="Arial" pitchFamily="-83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603" autoAdjust="0"/>
  </p:normalViewPr>
  <p:slideViewPr>
    <p:cSldViewPr>
      <p:cViewPr>
        <p:scale>
          <a:sx n="81" d="100"/>
          <a:sy n="81" d="100"/>
        </p:scale>
        <p:origin x="-177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F3AECFE8-CD88-9941-BF9B-9513B6B3F374}" type="datetime1">
              <a:rPr lang="en-US"/>
              <a:pPr>
                <a:defRPr/>
              </a:pPr>
              <a:t>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7625468E-F05A-B444-A382-0C3F5EEA6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0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9B6BC-7F19-7A42-82FF-BED98D5FE8F7}" type="slidenum">
              <a:rPr lang="en-US"/>
              <a:pPr/>
              <a:t>4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C7501E-CEBC-48E8-8218-8DF33A7FD536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04470" y="388965"/>
            <a:ext cx="7425831" cy="554071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7090" y="6163708"/>
            <a:ext cx="5386000" cy="24564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ones, divide by 9</a:t>
            </a:r>
          </a:p>
        </p:txBody>
      </p:sp>
    </p:spTree>
    <p:extLst>
      <p:ext uri="{BB962C8B-B14F-4D97-AF65-F5344CB8AC3E}">
        <p14:creationId xmlns:p14="http://schemas.microsoft.com/office/powerpoint/2010/main" val="3755894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6BAB09-EB09-4069-AACB-ACFBF75D3BD7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04470" y="388965"/>
            <a:ext cx="7425831" cy="554071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7090" y="6163708"/>
            <a:ext cx="5386000" cy="24564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ones, divide by 9</a:t>
            </a:r>
          </a:p>
        </p:txBody>
      </p:sp>
    </p:spTree>
    <p:extLst>
      <p:ext uri="{BB962C8B-B14F-4D97-AF65-F5344CB8AC3E}">
        <p14:creationId xmlns:p14="http://schemas.microsoft.com/office/powerpoint/2010/main" val="2663718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BA11E73-33E0-6342-B4D7-C1AF72DD1589}" type="slidenum">
              <a:rPr lang="en-US">
                <a:latin typeface="Calibri" pitchFamily="-83" charset="0"/>
                <a:ea typeface="Arial" pitchFamily="-83" charset="0"/>
                <a:cs typeface="Arial" pitchFamily="-83" charset="0"/>
              </a:rPr>
              <a:pPr/>
              <a:t>31</a:t>
            </a:fld>
            <a:endParaRPr lang="en-US">
              <a:latin typeface="Calibri" pitchFamily="-83" charset="0"/>
              <a:ea typeface="Arial" pitchFamily="-83" charset="0"/>
              <a:cs typeface="Arial" pitchFamily="-83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16425"/>
            <a:ext cx="5143500" cy="41814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7BBD5E-EEB2-4049-B5BF-3D51C50E1140}" type="slidenum">
              <a:rPr lang="en-US">
                <a:latin typeface="Calibri" pitchFamily="-83" charset="0"/>
                <a:ea typeface="Arial" pitchFamily="-83" charset="0"/>
                <a:cs typeface="Arial" pitchFamily="-83" charset="0"/>
              </a:rPr>
              <a:pPr/>
              <a:t>32</a:t>
            </a:fld>
            <a:endParaRPr lang="en-US">
              <a:latin typeface="Calibri" pitchFamily="-83" charset="0"/>
              <a:ea typeface="Arial" pitchFamily="-83" charset="0"/>
              <a:cs typeface="Arial" pitchFamily="-83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16425"/>
            <a:ext cx="5143500" cy="41814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89EB7F-87BD-2145-94EB-4AD942E4EDA9}" type="slidenum">
              <a:rPr lang="en-US">
                <a:latin typeface="Calibri" pitchFamily="-83" charset="0"/>
                <a:ea typeface="Arial" pitchFamily="-83" charset="0"/>
                <a:cs typeface="Arial" pitchFamily="-83" charset="0"/>
              </a:rPr>
              <a:pPr/>
              <a:t>33</a:t>
            </a:fld>
            <a:endParaRPr lang="en-US">
              <a:latin typeface="Calibri" pitchFamily="-83" charset="0"/>
              <a:ea typeface="Arial" pitchFamily="-83" charset="0"/>
              <a:cs typeface="Arial" pitchFamily="-83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16425"/>
            <a:ext cx="5143500" cy="41814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EE7073-2360-2947-8CD5-60C9DB59E983}" type="slidenum">
              <a:rPr lang="en-US">
                <a:latin typeface="Calibri" pitchFamily="-83" charset="0"/>
                <a:ea typeface="Arial" pitchFamily="-83" charset="0"/>
                <a:cs typeface="Arial" pitchFamily="-83" charset="0"/>
              </a:rPr>
              <a:pPr/>
              <a:t>34</a:t>
            </a:fld>
            <a:endParaRPr lang="en-US">
              <a:latin typeface="Calibri" pitchFamily="-83" charset="0"/>
              <a:ea typeface="Arial" pitchFamily="-83" charset="0"/>
              <a:cs typeface="Arial" pitchFamily="-83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16425"/>
            <a:ext cx="5143500" cy="41814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2E185A-E193-754D-A2B5-63FCC83356B0}" type="slidenum">
              <a:rPr lang="en-US">
                <a:latin typeface="Calibri" pitchFamily="-83" charset="0"/>
                <a:ea typeface="Arial" pitchFamily="-83" charset="0"/>
                <a:cs typeface="Arial" pitchFamily="-83" charset="0"/>
              </a:rPr>
              <a:pPr/>
              <a:t>35</a:t>
            </a:fld>
            <a:endParaRPr lang="en-US">
              <a:latin typeface="Calibri" pitchFamily="-83" charset="0"/>
              <a:ea typeface="Arial" pitchFamily="-83" charset="0"/>
              <a:cs typeface="Arial" pitchFamily="-83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16425"/>
            <a:ext cx="5143500" cy="41814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F42A7C9-5476-DA44-A821-3DE35B3CD645}" type="slidenum">
              <a:rPr lang="en-US">
                <a:latin typeface="Calibri" pitchFamily="-83" charset="0"/>
                <a:ea typeface="Arial" pitchFamily="-83" charset="0"/>
                <a:cs typeface="Arial" pitchFamily="-83" charset="0"/>
              </a:rPr>
              <a:pPr/>
              <a:t>36</a:t>
            </a:fld>
            <a:endParaRPr lang="en-US">
              <a:latin typeface="Calibri" pitchFamily="-83" charset="0"/>
              <a:ea typeface="Arial" pitchFamily="-83" charset="0"/>
              <a:cs typeface="Arial" pitchFamily="-83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16425"/>
            <a:ext cx="5143500" cy="41814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ea typeface="ＭＳ Ｐゴシック" pitchFamily="-83" charset="-128"/>
                <a:cs typeface="ＭＳ Ｐゴシック" pitchFamily="-83" charset="-128"/>
              </a:rPr>
              <a:t>I always walk through the argument on the left rather carefully; it gives some insight into the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ea typeface="ＭＳ Ｐゴシック" pitchFamily="-83" charset="-128"/>
                <a:cs typeface="ＭＳ Ｐゴシック" pitchFamily="-83" charset="-128"/>
              </a:rPr>
              <a:t>significance of impulse responses or point spread functions.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D2D3CD-F11B-4DB8-85A9-54A3852DDD0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83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02B790-B7D5-1347-BD85-CEB8E833C3B0}" type="slidenum">
              <a:rPr lang="en-US">
                <a:latin typeface="Calibri" pitchFamily="-83" charset="0"/>
                <a:ea typeface="Arial" pitchFamily="-83" charset="0"/>
                <a:cs typeface="Arial" pitchFamily="-83" charset="0"/>
              </a:rPr>
              <a:pPr/>
              <a:t>40</a:t>
            </a:fld>
            <a:endParaRPr lang="en-US">
              <a:latin typeface="Calibri" pitchFamily="-83" charset="0"/>
              <a:ea typeface="Arial" pitchFamily="-83" charset="0"/>
              <a:cs typeface="Arial" pitchFamily="-83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ea typeface="ＭＳ Ｐゴシック" pitchFamily="-83" charset="-128"/>
                <a:cs typeface="ＭＳ Ｐゴシック" pitchFamily="-83" charset="-128"/>
              </a:rPr>
              <a:t>Linear vs. quadratic in mask size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80303-4B58-3348-AFD4-AB4170F83E9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914903-7045-A847-8D1D-DB8B7C08926A}" type="slidenum">
              <a:rPr lang="en-US">
                <a:latin typeface="Calibri" pitchFamily="-83" charset="0"/>
                <a:ea typeface="Arial" pitchFamily="-83" charset="0"/>
                <a:cs typeface="Arial" pitchFamily="-83" charset="0"/>
              </a:rPr>
              <a:pPr/>
              <a:t>41</a:t>
            </a:fld>
            <a:endParaRPr lang="en-US">
              <a:latin typeface="Calibri" pitchFamily="-83" charset="0"/>
              <a:ea typeface="Arial" pitchFamily="-83" charset="0"/>
              <a:cs typeface="Arial" pitchFamily="-83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7CF91C-24B9-F548-B811-F36F07811DF9}" type="slidenum">
              <a:rPr lang="en-US">
                <a:latin typeface="Calibri" pitchFamily="-83" charset="0"/>
                <a:ea typeface="Arial" pitchFamily="-83" charset="0"/>
                <a:cs typeface="Arial" pitchFamily="-83" charset="0"/>
              </a:rPr>
              <a:pPr/>
              <a:t>42</a:t>
            </a:fld>
            <a:endParaRPr lang="en-US">
              <a:latin typeface="Calibri" pitchFamily="-83" charset="0"/>
              <a:ea typeface="Arial" pitchFamily="-83" charset="0"/>
              <a:cs typeface="Arial" pitchFamily="-83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3738"/>
            <a:ext cx="4629150" cy="34718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638" y="4395788"/>
            <a:ext cx="5160962" cy="4241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ea typeface="ＭＳ Ｐゴシック" pitchFamily="-83" charset="-128"/>
                <a:cs typeface="ＭＳ Ｐゴシック" pitchFamily="-83" charset="-128"/>
              </a:rPr>
              <a:t>f + a(f - f * g) = (1+a)f-af*g = f*((1+a)e-g)</a:t>
            </a:r>
          </a:p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2E185A-E193-754D-A2B5-63FCC83356B0}" type="slidenum">
              <a:rPr lang="en-US">
                <a:latin typeface="Calibri" pitchFamily="-83" charset="0"/>
                <a:ea typeface="Arial" pitchFamily="-83" charset="0"/>
                <a:cs typeface="Arial" pitchFamily="-83" charset="0"/>
              </a:rPr>
              <a:pPr/>
              <a:t>44</a:t>
            </a:fld>
            <a:endParaRPr lang="en-US">
              <a:latin typeface="Calibri" pitchFamily="-83" charset="0"/>
              <a:ea typeface="Arial" pitchFamily="-83" charset="0"/>
              <a:cs typeface="Arial" pitchFamily="-83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16425"/>
            <a:ext cx="5143500" cy="41814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A4B67C-FE13-4848-AC8D-6ECA9F2C4E2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9788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7761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80303-4B58-3348-AFD4-AB4170F83E9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731EED-C39F-1141-B069-FD248B9A17D7}" type="slidenum">
              <a:rPr lang="en-US">
                <a:latin typeface="Calibri" pitchFamily="-83" charset="0"/>
                <a:ea typeface="Arial" pitchFamily="-83" charset="0"/>
                <a:cs typeface="Arial" pitchFamily="-83" charset="0"/>
              </a:rPr>
              <a:pPr/>
              <a:t>12</a:t>
            </a:fld>
            <a:endParaRPr lang="en-US">
              <a:latin typeface="Calibri" pitchFamily="-83" charset="0"/>
              <a:ea typeface="Arial" pitchFamily="-83" charset="0"/>
              <a:cs typeface="Arial" pitchFamily="-83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4214813" y="0"/>
            <a:ext cx="12395201" cy="9296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7350" y="969963"/>
            <a:ext cx="2590800" cy="67802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ea typeface="ＭＳ Ｐゴシック" pitchFamily="-83" charset="-128"/>
                <a:cs typeface="ＭＳ Ｐゴシック" pitchFamily="-83" charset="-128"/>
              </a:rPr>
              <a:t>Answer:  take lots of images, average them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F13F0C-7D8B-49D5-BD3E-D89F5702BAF8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04470" y="388965"/>
            <a:ext cx="7425831" cy="554071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7090" y="6163708"/>
            <a:ext cx="5386000" cy="24564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ones, divide by 9</a:t>
            </a:r>
          </a:p>
        </p:txBody>
      </p:sp>
    </p:spTree>
    <p:extLst>
      <p:ext uri="{BB962C8B-B14F-4D97-AF65-F5344CB8AC3E}">
        <p14:creationId xmlns:p14="http://schemas.microsoft.com/office/powerpoint/2010/main" val="3338046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B674A-0FD7-4D74-8651-DAF8181A841D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04470" y="388965"/>
            <a:ext cx="7425831" cy="554071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7090" y="6163708"/>
            <a:ext cx="5386000" cy="24564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ones, divide by 9</a:t>
            </a:r>
          </a:p>
        </p:txBody>
      </p:sp>
    </p:spTree>
    <p:extLst>
      <p:ext uri="{BB962C8B-B14F-4D97-AF65-F5344CB8AC3E}">
        <p14:creationId xmlns:p14="http://schemas.microsoft.com/office/powerpoint/2010/main" val="120972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807909-8A3A-46DA-B63D-FB13C637CA96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04470" y="388965"/>
            <a:ext cx="7425831" cy="554071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7090" y="6163708"/>
            <a:ext cx="5386000" cy="24564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ones, divide by 9</a:t>
            </a:r>
          </a:p>
        </p:txBody>
      </p:sp>
    </p:spTree>
    <p:extLst>
      <p:ext uri="{BB962C8B-B14F-4D97-AF65-F5344CB8AC3E}">
        <p14:creationId xmlns:p14="http://schemas.microsoft.com/office/powerpoint/2010/main" val="3018561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FCB3F7-E8B9-4350-B21B-F8B84D9B0DBC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04470" y="388965"/>
            <a:ext cx="7425831" cy="554071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7090" y="6163708"/>
            <a:ext cx="5386000" cy="24564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ones, divide by 9</a:t>
            </a:r>
          </a:p>
        </p:txBody>
      </p:sp>
    </p:spTree>
    <p:extLst>
      <p:ext uri="{BB962C8B-B14F-4D97-AF65-F5344CB8AC3E}">
        <p14:creationId xmlns:p14="http://schemas.microsoft.com/office/powerpoint/2010/main" val="2090803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D04E47-6704-4FD8-A8AC-4C8538B656C1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04470" y="388965"/>
            <a:ext cx="7425831" cy="554071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7090" y="6163708"/>
            <a:ext cx="5386000" cy="24564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ones, divide by 9</a:t>
            </a:r>
          </a:p>
        </p:txBody>
      </p:sp>
    </p:spTree>
    <p:extLst>
      <p:ext uri="{BB962C8B-B14F-4D97-AF65-F5344CB8AC3E}">
        <p14:creationId xmlns:p14="http://schemas.microsoft.com/office/powerpoint/2010/main" val="204120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F3CDD-7534-D04A-9D95-F0603C9A23C8}" type="datetime1">
              <a:rPr lang="en-US"/>
              <a:pPr>
                <a:defRPr/>
              </a:pPr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CD422-6F53-C345-9448-9725AA184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18B8A-1FB9-2141-A301-8AE602CBFFD1}" type="datetime1">
              <a:rPr lang="en-US"/>
              <a:pPr>
                <a:defRPr/>
              </a:pPr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8C602-8659-2B44-A32A-E1E0C7CE38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E147F-460E-DE41-8BF2-E7F507560690}" type="datetime1">
              <a:rPr lang="en-US"/>
              <a:pPr>
                <a:defRPr/>
              </a:pPr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A7E5B-4D4E-154A-AFD6-E267F4CF0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BDC8F-EB96-490E-B9A0-F478FCFC4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3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C790-F0C4-1243-B2B2-6681B90B7075}" type="datetime1">
              <a:rPr lang="en-US"/>
              <a:pPr>
                <a:defRPr/>
              </a:pPr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B4423-BDE0-9548-8AA9-71A3AC82D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406E4-F0C2-414B-8957-7A269832C45F}" type="datetime1">
              <a:rPr lang="en-US"/>
              <a:pPr>
                <a:defRPr/>
              </a:pPr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4889B-9E29-BB4A-8F20-636163556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69BE5-2172-9244-87C6-845E3708573A}" type="datetime1">
              <a:rPr lang="en-US"/>
              <a:pPr>
                <a:defRPr/>
              </a:pPr>
              <a:t>1/11/17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8D1CD-8F43-8F41-B814-65DE70897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2D4D6-4779-E84E-9632-79E08A31F221}" type="datetime1">
              <a:rPr lang="en-US"/>
              <a:pPr>
                <a:defRPr/>
              </a:pPr>
              <a:t>1/11/17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DEB70-71B8-F54B-967C-BD03006CB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614F1-0249-3548-B71D-8878A8D23C11}" type="datetime1">
              <a:rPr lang="en-US"/>
              <a:pPr>
                <a:defRPr/>
              </a:pPr>
              <a:t>1/11/17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E9A0A-3F57-8C4C-BF09-03D3677B9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2373F-4EEF-FC41-8D1F-57C737A9CBFA}" type="datetime1">
              <a:rPr lang="en-US"/>
              <a:pPr>
                <a:defRPr/>
              </a:pPr>
              <a:t>1/11/17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34756-EC41-C44D-904D-F4CA4146A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5E33B-E8D0-D747-B022-D98DA7ECC259}" type="datetime1">
              <a:rPr lang="en-US"/>
              <a:pPr>
                <a:defRPr/>
              </a:pPr>
              <a:t>1/11/17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3BCEE-2133-7240-B2DE-9EB795BC4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6DA39-9484-EC48-9263-DD65D41B53BA}" type="datetime1">
              <a:rPr lang="en-US"/>
              <a:pPr>
                <a:defRPr/>
              </a:pPr>
              <a:t>1/11/17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1924C-5C32-374D-A8A6-AC596DEF8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A7C38C57-C206-C54A-8941-352705D7C18E}" type="datetime1">
              <a:rPr lang="en-US"/>
              <a:pPr>
                <a:defRPr/>
              </a:pPr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7043A339-7476-8447-A742-64763C244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-83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-83" charset="0"/>
        <a:buChar char="–"/>
        <a:defRPr sz="2800" kern="1200">
          <a:solidFill>
            <a:srgbClr val="0000FF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-83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-83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-83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jpeg"/><Relationship Id="rId12" Type="http://schemas.openxmlformats.org/officeDocument/2006/relationships/image" Target="../media/image22.jpeg"/><Relationship Id="rId13" Type="http://schemas.openxmlformats.org/officeDocument/2006/relationships/image" Target="../media/image23.jpe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4.xml"/><Relationship Id="rId9" Type="http://schemas.openxmlformats.org/officeDocument/2006/relationships/oleObject" Target="../embeddings/oleObject1.bin"/><Relationship Id="rId10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25.emf"/><Relationship Id="rId8" Type="http://schemas.openxmlformats.org/officeDocument/2006/relationships/image" Target="../media/image2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25.emf"/><Relationship Id="rId8" Type="http://schemas.openxmlformats.org/officeDocument/2006/relationships/image" Target="../media/image26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25.emf"/><Relationship Id="rId8" Type="http://schemas.openxmlformats.org/officeDocument/2006/relationships/image" Target="../media/image26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25.emf"/><Relationship Id="rId8" Type="http://schemas.openxmlformats.org/officeDocument/2006/relationships/image" Target="../media/image26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25.emf"/><Relationship Id="rId8" Type="http://schemas.openxmlformats.org/officeDocument/2006/relationships/image" Target="../media/image26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25.emf"/><Relationship Id="rId8" Type="http://schemas.openxmlformats.org/officeDocument/2006/relationships/image" Target="../media/image26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25.emf"/><Relationship Id="rId8" Type="http://schemas.openxmlformats.org/officeDocument/2006/relationships/image" Target="../media/image26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4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33.png"/><Relationship Id="rId10" Type="http://schemas.openxmlformats.org/officeDocument/2006/relationships/image" Target="../media/image35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43.jpeg"/><Relationship Id="rId5" Type="http://schemas.openxmlformats.org/officeDocument/2006/relationships/image" Target="../media/image44.png"/><Relationship Id="rId6" Type="http://schemas.openxmlformats.org/officeDocument/2006/relationships/image" Target="../media/image45.jpe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43.jpe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jpe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0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4" Type="http://schemas.openxmlformats.org/officeDocument/2006/relationships/image" Target="../media/image52.jpeg"/><Relationship Id="rId5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54.jpe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4" Type="http://schemas.openxmlformats.org/officeDocument/2006/relationships/image" Target="../media/image6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4" Type="http://schemas.openxmlformats.org/officeDocument/2006/relationships/image" Target="../media/image63.jpeg"/><Relationship Id="rId5" Type="http://schemas.openxmlformats.org/officeDocument/2006/relationships/image" Target="../media/image64.jpeg"/><Relationship Id="rId6" Type="http://schemas.openxmlformats.org/officeDocument/2006/relationships/image" Target="../media/image6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1.xml"/><Relationship Id="rId6" Type="http://schemas.openxmlformats.org/officeDocument/2006/relationships/image" Target="../media/image67.png"/><Relationship Id="rId7" Type="http://schemas.openxmlformats.org/officeDocument/2006/relationships/oleObject" Target="../embeddings/oleObject16.bin"/><Relationship Id="rId8" Type="http://schemas.openxmlformats.org/officeDocument/2006/relationships/image" Target="../media/image66.png"/><Relationship Id="rId9" Type="http://schemas.openxmlformats.org/officeDocument/2006/relationships/image" Target="../media/image68.png"/><Relationship Id="rId10" Type="http://schemas.openxmlformats.org/officeDocument/2006/relationships/image" Target="../media/image69.jpeg"/><Relationship Id="rId11" Type="http://schemas.openxmlformats.org/officeDocument/2006/relationships/image" Target="../media/image70.png"/><Relationship Id="rId1" Type="http://schemas.openxmlformats.org/officeDocument/2006/relationships/vmlDrawing" Target="../drawings/vmlDrawing9.vml"/><Relationship Id="rId2" Type="http://schemas.openxmlformats.org/officeDocument/2006/relationships/tags" Target="../tags/tag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0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2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4" Type="http://schemas.openxmlformats.org/officeDocument/2006/relationships/image" Target="../media/image76.jpeg"/><Relationship Id="rId5" Type="http://schemas.openxmlformats.org/officeDocument/2006/relationships/image" Target="../media/image7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hyperlink" Target="file://localhost/C/%5Csnavely%5Cwork%5Cteaching%5C09Sp-CS1114%5Clectures%5Clec2%5Ct100.pl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28613" y="-163513"/>
            <a:ext cx="7772401" cy="147002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4339" name="Subtitle 2"/>
          <p:cNvSpPr txBox="1">
            <a:spLocks/>
          </p:cNvSpPr>
          <p:nvPr/>
        </p:nvSpPr>
        <p:spPr bwMode="auto">
          <a:xfrm>
            <a:off x="-328613" y="827088"/>
            <a:ext cx="487680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Font typeface="Arial" pitchFamily="-83" charset="0"/>
              <a:buNone/>
            </a:pPr>
            <a:endParaRPr lang="en-US" sz="3200">
              <a:latin typeface="Calibri" pitchFamily="-83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-457200" y="1828800"/>
            <a:ext cx="92202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14341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9220200" cy="147002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-83" charset="-128"/>
                <a:cs typeface="ＭＳ Ｐゴシック" pitchFamily="-83" charset="-128"/>
              </a:rPr>
              <a:t>Images and image filtering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3" charset="-128"/>
                <a:cs typeface="ＭＳ Ｐゴシック" pitchFamily="-83" charset="-128"/>
              </a:rPr>
              <a:t>Image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8"/>
            <a:ext cx="8229600" cy="52117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3" charset="-128"/>
                <a:cs typeface="ＭＳ Ｐゴシック" pitchFamily="-83" charset="-128"/>
              </a:rPr>
              <a:t>As with any function, we can apply operators to an image</a:t>
            </a:r>
          </a:p>
          <a:p>
            <a:pPr eaLnBrk="1" hangingPunct="1"/>
            <a:endParaRPr lang="en-US" dirty="0">
              <a:ea typeface="ＭＳ Ｐゴシック" pitchFamily="-83" charset="-128"/>
              <a:cs typeface="ＭＳ Ｐゴシック" pitchFamily="-83" charset="-128"/>
            </a:endParaRPr>
          </a:p>
          <a:p>
            <a:pPr eaLnBrk="1" hangingPunct="1"/>
            <a:endParaRPr lang="en-US" dirty="0">
              <a:ea typeface="ＭＳ Ｐゴシック" pitchFamily="-83" charset="-128"/>
              <a:cs typeface="ＭＳ Ｐゴシック" pitchFamily="-83" charset="-128"/>
            </a:endParaRPr>
          </a:p>
          <a:p>
            <a:pPr eaLnBrk="1" hangingPunct="1"/>
            <a:endParaRPr lang="en-US" dirty="0">
              <a:ea typeface="ＭＳ Ｐゴシック" pitchFamily="-83" charset="-128"/>
              <a:cs typeface="ＭＳ Ｐゴシック" pitchFamily="-83" charset="-128"/>
            </a:endParaRPr>
          </a:p>
          <a:p>
            <a:pPr eaLnBrk="1" hangingPunct="1"/>
            <a:endParaRPr lang="en-US" dirty="0" smtClean="0">
              <a:ea typeface="ＭＳ Ｐゴシック" pitchFamily="-83" charset="-128"/>
              <a:cs typeface="ＭＳ Ｐゴシック" pitchFamily="-83" charset="-128"/>
            </a:endParaRPr>
          </a:p>
          <a:p>
            <a:pPr eaLnBrk="1" hangingPunct="1">
              <a:buNone/>
            </a:pPr>
            <a:endParaRPr lang="en-US" dirty="0">
              <a:ea typeface="ＭＳ Ｐゴシック" pitchFamily="-83" charset="-128"/>
              <a:cs typeface="ＭＳ Ｐゴシック" pitchFamily="-83" charset="-128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85800" y="2841625"/>
            <a:ext cx="3505200" cy="1806575"/>
            <a:chOff x="735462" y="3383891"/>
            <a:chExt cx="3250920" cy="1676087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5462" y="3383891"/>
              <a:ext cx="1269154" cy="1195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23117" y="3383891"/>
              <a:ext cx="1263265" cy="11900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</p:pic>
        <p:sp>
          <p:nvSpPr>
            <p:cNvPr id="6" name="Right Arrow 5"/>
            <p:cNvSpPr>
              <a:spLocks noChangeArrowheads="1"/>
            </p:cNvSpPr>
            <p:nvPr/>
          </p:nvSpPr>
          <p:spPr bwMode="auto">
            <a:xfrm>
              <a:off x="2201910" y="3783030"/>
              <a:ext cx="369557" cy="306350"/>
            </a:xfrm>
            <a:prstGeom prst="rightArrow">
              <a:avLst>
                <a:gd name="adj1" fmla="val 50000"/>
                <a:gd name="adj2" fmla="val 79506"/>
              </a:avLst>
            </a:prstGeom>
            <a:solidFill>
              <a:srgbClr val="95B3D7"/>
            </a:solidFill>
            <a:ln w="25400">
              <a:noFill/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69" name="Rectangle 6"/>
            <p:cNvSpPr>
              <a:spLocks noChangeArrowheads="1"/>
            </p:cNvSpPr>
            <p:nvPr/>
          </p:nvSpPr>
          <p:spPr bwMode="auto">
            <a:xfrm>
              <a:off x="838200" y="4659868"/>
              <a:ext cx="2971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lvl="1"/>
              <a:r>
                <a:rPr lang="en-US" sz="2000">
                  <a:latin typeface="Calibri" pitchFamily="-83" charset="0"/>
                  <a:ea typeface="Verdana" pitchFamily="-83" charset="0"/>
                  <a:cs typeface="Verdana" pitchFamily="-83" charset="0"/>
                </a:rPr>
                <a:t> </a:t>
              </a:r>
              <a:r>
                <a:rPr lang="en-US" sz="2000" i="1">
                  <a:latin typeface="Times New Roman" pitchFamily="-83" charset="0"/>
                </a:rPr>
                <a:t>g </a:t>
              </a:r>
              <a:r>
                <a:rPr lang="en-US" sz="2000">
                  <a:latin typeface="Times New Roman" pitchFamily="-83" charset="0"/>
                </a:rPr>
                <a:t>(</a:t>
              </a:r>
              <a:r>
                <a:rPr lang="en-US" sz="2000" i="1">
                  <a:latin typeface="Times New Roman" pitchFamily="-83" charset="0"/>
                </a:rPr>
                <a:t>x,y</a:t>
              </a:r>
              <a:r>
                <a:rPr lang="en-US" sz="2000">
                  <a:latin typeface="Times New Roman" pitchFamily="-83" charset="0"/>
                </a:rPr>
                <a:t>) </a:t>
              </a:r>
              <a:r>
                <a:rPr lang="en-US" sz="2000" i="1">
                  <a:latin typeface="Times New Roman" pitchFamily="-83" charset="0"/>
                </a:rPr>
                <a:t>= f </a:t>
              </a:r>
              <a:r>
                <a:rPr lang="en-US" sz="2000">
                  <a:latin typeface="Times New Roman" pitchFamily="-83" charset="0"/>
                </a:rPr>
                <a:t>(</a:t>
              </a:r>
              <a:r>
                <a:rPr lang="en-US" sz="2000" i="1">
                  <a:latin typeface="Times New Roman" pitchFamily="-83" charset="0"/>
                </a:rPr>
                <a:t>x,y</a:t>
              </a:r>
              <a:r>
                <a:rPr lang="en-US" sz="2000">
                  <a:latin typeface="Times New Roman" pitchFamily="-83" charset="0"/>
                </a:rPr>
                <a:t>) + </a:t>
              </a:r>
              <a:r>
                <a:rPr lang="en-US" sz="2000">
                  <a:latin typeface="Times New Roman" pitchFamily="-83" charset="0"/>
                  <a:ea typeface="Verdana" pitchFamily="-83" charset="0"/>
                  <a:cs typeface="Verdana" pitchFamily="-83" charset="0"/>
                </a:rPr>
                <a:t>20</a:t>
              </a:r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4876800" y="2841625"/>
            <a:ext cx="3508375" cy="1774825"/>
            <a:chOff x="4876800" y="2819400"/>
            <a:chExt cx="3509048" cy="1775891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876800" y="2819400"/>
              <a:ext cx="1368688" cy="12898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</p:pic>
        <p:sp>
          <p:nvSpPr>
            <p:cNvPr id="12" name="Right Arrow 11"/>
            <p:cNvSpPr>
              <a:spLocks noChangeArrowheads="1"/>
            </p:cNvSpPr>
            <p:nvPr/>
          </p:nvSpPr>
          <p:spPr bwMode="auto">
            <a:xfrm>
              <a:off x="6458253" y="3249871"/>
              <a:ext cx="396951" cy="330398"/>
            </a:xfrm>
            <a:prstGeom prst="rightArrow">
              <a:avLst>
                <a:gd name="adj1" fmla="val 50000"/>
                <a:gd name="adj2" fmla="val 79505"/>
              </a:avLst>
            </a:prstGeom>
            <a:solidFill>
              <a:srgbClr val="95B3D7"/>
            </a:solidFill>
            <a:ln w="25400">
              <a:noFill/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64" name="Rectangle 12"/>
            <p:cNvSpPr>
              <a:spLocks noChangeArrowheads="1"/>
            </p:cNvSpPr>
            <p:nvPr/>
          </p:nvSpPr>
          <p:spPr bwMode="auto">
            <a:xfrm>
              <a:off x="5181600" y="4195181"/>
              <a:ext cx="320424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lvl="1"/>
              <a:r>
                <a:rPr lang="en-US" sz="2000">
                  <a:latin typeface="Calibri" pitchFamily="-83" charset="0"/>
                  <a:ea typeface="Verdana" pitchFamily="-83" charset="0"/>
                  <a:cs typeface="Verdana" pitchFamily="-83" charset="0"/>
                </a:rPr>
                <a:t> </a:t>
              </a:r>
              <a:r>
                <a:rPr lang="en-US" sz="2000" i="1">
                  <a:latin typeface="Times New Roman" pitchFamily="-83" charset="0"/>
                </a:rPr>
                <a:t>g </a:t>
              </a:r>
              <a:r>
                <a:rPr lang="en-US" sz="2000">
                  <a:latin typeface="Times New Roman" pitchFamily="-83" charset="0"/>
                </a:rPr>
                <a:t>(</a:t>
              </a:r>
              <a:r>
                <a:rPr lang="en-US" sz="2000" i="1">
                  <a:latin typeface="Times New Roman" pitchFamily="-83" charset="0"/>
                </a:rPr>
                <a:t>x,y</a:t>
              </a:r>
              <a:r>
                <a:rPr lang="en-US" sz="2000">
                  <a:latin typeface="Times New Roman" pitchFamily="-83" charset="0"/>
                </a:rPr>
                <a:t>) </a:t>
              </a:r>
              <a:r>
                <a:rPr lang="en-US" sz="2000" i="1">
                  <a:latin typeface="Times New Roman" pitchFamily="-83" charset="0"/>
                </a:rPr>
                <a:t>= f </a:t>
              </a:r>
              <a:r>
                <a:rPr lang="en-US" sz="2000">
                  <a:latin typeface="Times New Roman" pitchFamily="-83" charset="0"/>
                </a:rPr>
                <a:t>(-</a:t>
              </a:r>
              <a:r>
                <a:rPr lang="en-US" sz="2000" i="1">
                  <a:latin typeface="Times New Roman" pitchFamily="-83" charset="0"/>
                </a:rPr>
                <a:t>x,y</a:t>
              </a:r>
              <a:r>
                <a:rPr lang="en-US" sz="2000">
                  <a:latin typeface="Times New Roman" pitchFamily="-83" charset="0"/>
                </a:rPr>
                <a:t>)</a:t>
              </a:r>
              <a:endParaRPr lang="en-US" sz="2000">
                <a:latin typeface="Times New Roman" pitchFamily="-83" charset="0"/>
                <a:ea typeface="Verdana" pitchFamily="-83" charset="0"/>
                <a:cs typeface="Verdana" pitchFamily="-83" charset="0"/>
              </a:endParaRPr>
            </a:p>
          </p:txBody>
        </p:sp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010809" y="2819400"/>
              <a:ext cx="1368688" cy="12898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</p:pic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 Image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Imaging systems (sensor, lens, compression algorithm, etc.) add unwanted noise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57200" y="2819400"/>
            <a:ext cx="3810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648200" y="2819400"/>
            <a:ext cx="3810000" cy="3810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83" charset="-128"/>
                <a:cs typeface="ＭＳ Ｐゴシック" pitchFamily="-83" charset="-128"/>
              </a:rPr>
              <a:t>Question: Noise reduction</a:t>
            </a:r>
            <a:endParaRPr lang="en-US" dirty="0">
              <a:ea typeface="ＭＳ Ｐゴシック" pitchFamily="-83" charset="-128"/>
              <a:cs typeface="ＭＳ Ｐゴシック" pitchFamily="-83" charset="-128"/>
            </a:endParaRP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0" y="0"/>
          <a:ext cx="1219200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9" imgW="914400" imgH="198720" progId="">
                  <p:embed/>
                </p:oleObj>
              </mc:Choice>
              <mc:Fallback>
                <p:oleObj name="Equation" r:id="rId9" imgW="914400" imgH="1987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" cy="14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0932" name="Picture 4" descr="image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lum bright="24000" contrast="30000"/>
          </a:blip>
          <a:srcRect/>
          <a:stretch>
            <a:fillRect/>
          </a:stretch>
        </p:blipFill>
        <p:spPr bwMode="auto">
          <a:xfrm>
            <a:off x="5791200" y="2027238"/>
            <a:ext cx="26908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0933" name="Picture 5" descr="image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lum bright="24000" contrast="30000"/>
          </a:blip>
          <a:srcRect/>
          <a:stretch>
            <a:fillRect/>
          </a:stretch>
        </p:blipFill>
        <p:spPr bwMode="auto">
          <a:xfrm>
            <a:off x="1219200" y="2027238"/>
            <a:ext cx="26908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0934" name="Picture 6" descr="avg1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>
            <a:lum bright="24000" contrast="30000"/>
          </a:blip>
          <a:srcRect/>
          <a:stretch>
            <a:fillRect/>
          </a:stretch>
        </p:blipFill>
        <p:spPr bwMode="auto">
          <a:xfrm>
            <a:off x="3454400" y="2427288"/>
            <a:ext cx="2682875" cy="336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11200" y="933450"/>
            <a:ext cx="7772400" cy="1504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83" charset="-128"/>
                <a:cs typeface="ＭＳ Ｐゴシック" pitchFamily="-83" charset="-128"/>
              </a:rPr>
              <a:t>Given a camera and a still scene, how can you reduce noise?</a:t>
            </a:r>
          </a:p>
        </p:txBody>
      </p:sp>
      <p:sp>
        <p:nvSpPr>
          <p:cNvPr id="1020936" name="Text Box 8"/>
          <p:cNvSpPr txBox="1">
            <a:spLocks noChangeArrowheads="1"/>
          </p:cNvSpPr>
          <p:nvPr/>
        </p:nvSpPr>
        <p:spPr bwMode="auto">
          <a:xfrm>
            <a:off x="822325" y="5943600"/>
            <a:ext cx="553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itchFamily="-83" charset="0"/>
              </a:rPr>
              <a:t>Take lots of images and average them! </a:t>
            </a:r>
          </a:p>
        </p:txBody>
      </p:sp>
      <p:sp>
        <p:nvSpPr>
          <p:cNvPr id="1020937" name="Rectangle 9"/>
          <p:cNvSpPr>
            <a:spLocks noChangeArrowheads="1"/>
          </p:cNvSpPr>
          <p:nvPr/>
        </p:nvSpPr>
        <p:spPr bwMode="auto">
          <a:xfrm>
            <a:off x="838200" y="6384925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itchFamily="-83" charset="0"/>
              </a:rPr>
              <a:t>What’s the next best thing?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7620000" y="6553200"/>
            <a:ext cx="1457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alibri" pitchFamily="-83" charset="0"/>
              </a:rPr>
              <a:t>Source: S. Seitz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6" grpId="0"/>
      <p:bldP spid="10209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4525963"/>
          </a:xfrm>
        </p:spPr>
        <p:txBody>
          <a:bodyPr/>
          <a:lstStyle/>
          <a:p>
            <a:r>
              <a:rPr lang="en-US" dirty="0" smtClean="0"/>
              <a:t>Assumption: the visual world is “smooth” so that neighboring pixels are highly correlated</a:t>
            </a:r>
            <a:endParaRPr lang="en-US" dirty="0"/>
          </a:p>
        </p:txBody>
      </p:sp>
      <p:graphicFrame>
        <p:nvGraphicFramePr>
          <p:cNvPr id="4" name="Group 38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16944661"/>
              </p:ext>
            </p:extLst>
          </p:nvPr>
        </p:nvGraphicFramePr>
        <p:xfrm>
          <a:off x="2133598" y="381000"/>
          <a:ext cx="4953002" cy="4191000"/>
        </p:xfrm>
        <a:graphic>
          <a:graphicData uri="http://schemas.openxmlformats.org/drawingml/2006/table">
            <a:tbl>
              <a:tblPr/>
              <a:tblGrid>
                <a:gridCol w="495706"/>
                <a:gridCol w="495704"/>
                <a:gridCol w="493681"/>
                <a:gridCol w="495706"/>
                <a:gridCol w="495704"/>
                <a:gridCol w="495706"/>
                <a:gridCol w="495704"/>
                <a:gridCol w="493681"/>
                <a:gridCol w="495706"/>
                <a:gridCol w="495704"/>
              </a:tblGrid>
              <a:tr h="4191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7636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3" charset="-128"/>
                <a:cs typeface="ＭＳ Ｐゴシック" pitchFamily="-83" charset="-128"/>
              </a:rPr>
              <a:t>Image filtering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339850"/>
            <a:ext cx="8724900" cy="138112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3" charset="-128"/>
                <a:cs typeface="ＭＳ Ｐゴシック" pitchFamily="-83" charset="-128"/>
              </a:rPr>
              <a:t>Modify the pixels in an image based on some function of a local neighborhood of each pixel</a:t>
            </a:r>
          </a:p>
          <a:p>
            <a:pPr eaLnBrk="1" hangingPunct="1">
              <a:buFontTx/>
              <a:buNone/>
            </a:pPr>
            <a:endParaRPr lang="en-US">
              <a:ea typeface="ＭＳ Ｐゴシック" pitchFamily="-83" charset="-128"/>
              <a:cs typeface="ＭＳ Ｐゴシック" pitchFamily="-83" charset="-128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89050" y="3352800"/>
            <a:ext cx="1241425" cy="1143000"/>
            <a:chOff x="2290" y="1920"/>
            <a:chExt cx="782" cy="720"/>
          </a:xfrm>
        </p:grpSpPr>
        <p:sp>
          <p:nvSpPr>
            <p:cNvPr id="22555" name="Rectangle 6"/>
            <p:cNvSpPr>
              <a:spLocks noChangeArrowheads="1"/>
            </p:cNvSpPr>
            <p:nvPr/>
          </p:nvSpPr>
          <p:spPr bwMode="auto">
            <a:xfrm>
              <a:off x="2304" y="1920"/>
              <a:ext cx="76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83" charset="0"/>
              </a:endParaRPr>
            </a:p>
          </p:txBody>
        </p:sp>
        <p:sp>
          <p:nvSpPr>
            <p:cNvPr id="22556" name="Line 7"/>
            <p:cNvSpPr>
              <a:spLocks noChangeShapeType="1"/>
            </p:cNvSpPr>
            <p:nvPr/>
          </p:nvSpPr>
          <p:spPr bwMode="auto">
            <a:xfrm>
              <a:off x="2565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7" name="Line 8"/>
            <p:cNvSpPr>
              <a:spLocks noChangeShapeType="1"/>
            </p:cNvSpPr>
            <p:nvPr/>
          </p:nvSpPr>
          <p:spPr bwMode="auto">
            <a:xfrm>
              <a:off x="2825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8" name="Line 9"/>
            <p:cNvSpPr>
              <a:spLocks noChangeShapeType="1"/>
            </p:cNvSpPr>
            <p:nvPr/>
          </p:nvSpPr>
          <p:spPr bwMode="auto">
            <a:xfrm>
              <a:off x="2304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9" name="Line 10"/>
            <p:cNvSpPr>
              <a:spLocks noChangeShapeType="1"/>
            </p:cNvSpPr>
            <p:nvPr/>
          </p:nvSpPr>
          <p:spPr bwMode="auto">
            <a:xfrm>
              <a:off x="2304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0" name="Text Box 11"/>
            <p:cNvSpPr txBox="1">
              <a:spLocks noChangeArrowheads="1"/>
            </p:cNvSpPr>
            <p:nvPr/>
          </p:nvSpPr>
          <p:spPr bwMode="auto">
            <a:xfrm>
              <a:off x="2591" y="216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83" charset="0"/>
                </a:rPr>
                <a:t>5</a:t>
              </a:r>
            </a:p>
          </p:txBody>
        </p:sp>
        <p:sp>
          <p:nvSpPr>
            <p:cNvPr id="22561" name="Text Box 12"/>
            <p:cNvSpPr txBox="1">
              <a:spLocks noChangeArrowheads="1"/>
            </p:cNvSpPr>
            <p:nvPr/>
          </p:nvSpPr>
          <p:spPr bwMode="auto">
            <a:xfrm>
              <a:off x="2856" y="216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83" charset="0"/>
                </a:rPr>
                <a:t>1</a:t>
              </a:r>
            </a:p>
          </p:txBody>
        </p:sp>
        <p:sp>
          <p:nvSpPr>
            <p:cNvPr id="22562" name="Text Box 13"/>
            <p:cNvSpPr txBox="1">
              <a:spLocks noChangeArrowheads="1"/>
            </p:cNvSpPr>
            <p:nvPr/>
          </p:nvSpPr>
          <p:spPr bwMode="auto">
            <a:xfrm>
              <a:off x="2327" y="216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83" charset="0"/>
                </a:rPr>
                <a:t>4</a:t>
              </a:r>
            </a:p>
          </p:txBody>
        </p:sp>
        <p:sp>
          <p:nvSpPr>
            <p:cNvPr id="22563" name="Text Box 14"/>
            <p:cNvSpPr txBox="1">
              <a:spLocks noChangeArrowheads="1"/>
            </p:cNvSpPr>
            <p:nvPr/>
          </p:nvSpPr>
          <p:spPr bwMode="auto">
            <a:xfrm>
              <a:off x="2591" y="240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83" charset="0"/>
                </a:rPr>
                <a:t>1</a:t>
              </a:r>
            </a:p>
          </p:txBody>
        </p:sp>
        <p:sp>
          <p:nvSpPr>
            <p:cNvPr id="22564" name="Text Box 15"/>
            <p:cNvSpPr txBox="1">
              <a:spLocks noChangeArrowheads="1"/>
            </p:cNvSpPr>
            <p:nvPr/>
          </p:nvSpPr>
          <p:spPr bwMode="auto">
            <a:xfrm>
              <a:off x="2856" y="240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83" charset="0"/>
                </a:rPr>
                <a:t>7</a:t>
              </a:r>
            </a:p>
          </p:txBody>
        </p:sp>
        <p:sp>
          <p:nvSpPr>
            <p:cNvPr id="22565" name="Text Box 16"/>
            <p:cNvSpPr txBox="1">
              <a:spLocks noChangeArrowheads="1"/>
            </p:cNvSpPr>
            <p:nvPr/>
          </p:nvSpPr>
          <p:spPr bwMode="auto">
            <a:xfrm>
              <a:off x="2327" y="240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83" charset="0"/>
                </a:rPr>
                <a:t>1</a:t>
              </a:r>
            </a:p>
          </p:txBody>
        </p:sp>
        <p:sp>
          <p:nvSpPr>
            <p:cNvPr id="22566" name="Line 17"/>
            <p:cNvSpPr>
              <a:spLocks noChangeShapeType="1"/>
            </p:cNvSpPr>
            <p:nvPr/>
          </p:nvSpPr>
          <p:spPr bwMode="auto">
            <a:xfrm>
              <a:off x="2304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7" name="Line 18"/>
            <p:cNvSpPr>
              <a:spLocks noChangeShapeType="1"/>
            </p:cNvSpPr>
            <p:nvPr/>
          </p:nvSpPr>
          <p:spPr bwMode="auto">
            <a:xfrm>
              <a:off x="2304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8" name="Text Box 19"/>
            <p:cNvSpPr txBox="1">
              <a:spLocks noChangeArrowheads="1"/>
            </p:cNvSpPr>
            <p:nvPr/>
          </p:nvSpPr>
          <p:spPr bwMode="auto">
            <a:xfrm>
              <a:off x="2591" y="192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83" charset="0"/>
                </a:rPr>
                <a:t>5</a:t>
              </a:r>
            </a:p>
          </p:txBody>
        </p:sp>
        <p:sp>
          <p:nvSpPr>
            <p:cNvPr id="22569" name="Text Box 20"/>
            <p:cNvSpPr txBox="1">
              <a:spLocks noChangeArrowheads="1"/>
            </p:cNvSpPr>
            <p:nvPr/>
          </p:nvSpPr>
          <p:spPr bwMode="auto">
            <a:xfrm>
              <a:off x="2856" y="192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83" charset="0"/>
                </a:rPr>
                <a:t>3</a:t>
              </a:r>
            </a:p>
          </p:txBody>
        </p:sp>
        <p:sp>
          <p:nvSpPr>
            <p:cNvPr id="22570" name="Text Box 21"/>
            <p:cNvSpPr txBox="1">
              <a:spLocks noChangeArrowheads="1"/>
            </p:cNvSpPr>
            <p:nvPr/>
          </p:nvSpPr>
          <p:spPr bwMode="auto">
            <a:xfrm>
              <a:off x="2290" y="1920"/>
              <a:ext cx="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83" charset="0"/>
                </a:rPr>
                <a:t>10</a:t>
              </a:r>
            </a:p>
          </p:txBody>
        </p:sp>
      </p:grpSp>
      <p:sp>
        <p:nvSpPr>
          <p:cNvPr id="33798" name="Text Box 22"/>
          <p:cNvSpPr txBox="1">
            <a:spLocks noChangeArrowheads="1"/>
          </p:cNvSpPr>
          <p:nvPr/>
        </p:nvSpPr>
        <p:spPr bwMode="auto">
          <a:xfrm>
            <a:off x="1066800" y="4572000"/>
            <a:ext cx="227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83" charset="0"/>
              </a:rPr>
              <a:t>Local image data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807075" y="3352800"/>
            <a:ext cx="1295400" cy="1219200"/>
            <a:chOff x="2256" y="1920"/>
            <a:chExt cx="816" cy="768"/>
          </a:xfrm>
        </p:grpSpPr>
        <p:sp>
          <p:nvSpPr>
            <p:cNvPr id="22539" name="Rectangle 24"/>
            <p:cNvSpPr>
              <a:spLocks noChangeArrowheads="1"/>
            </p:cNvSpPr>
            <p:nvPr/>
          </p:nvSpPr>
          <p:spPr bwMode="auto">
            <a:xfrm>
              <a:off x="2304" y="1920"/>
              <a:ext cx="76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83" charset="0"/>
              </a:endParaRPr>
            </a:p>
          </p:txBody>
        </p:sp>
        <p:sp>
          <p:nvSpPr>
            <p:cNvPr id="22540" name="Line 25"/>
            <p:cNvSpPr>
              <a:spLocks noChangeShapeType="1"/>
            </p:cNvSpPr>
            <p:nvPr/>
          </p:nvSpPr>
          <p:spPr bwMode="auto">
            <a:xfrm>
              <a:off x="2544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1" name="Line 26"/>
            <p:cNvSpPr>
              <a:spLocks noChangeShapeType="1"/>
            </p:cNvSpPr>
            <p:nvPr/>
          </p:nvSpPr>
          <p:spPr bwMode="auto">
            <a:xfrm>
              <a:off x="2832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2" name="Line 27"/>
            <p:cNvSpPr>
              <a:spLocks noChangeShapeType="1"/>
            </p:cNvSpPr>
            <p:nvPr/>
          </p:nvSpPr>
          <p:spPr bwMode="auto">
            <a:xfrm>
              <a:off x="2304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3" name="Line 28"/>
            <p:cNvSpPr>
              <a:spLocks noChangeShapeType="1"/>
            </p:cNvSpPr>
            <p:nvPr/>
          </p:nvSpPr>
          <p:spPr bwMode="auto">
            <a:xfrm>
              <a:off x="2304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4" name="Text Box 29"/>
            <p:cNvSpPr txBox="1">
              <a:spLocks noChangeArrowheads="1"/>
            </p:cNvSpPr>
            <p:nvPr/>
          </p:nvSpPr>
          <p:spPr bwMode="auto">
            <a:xfrm>
              <a:off x="2582" y="21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alibri" pitchFamily="-83" charset="0"/>
                </a:rPr>
                <a:t>7</a:t>
              </a:r>
            </a:p>
          </p:txBody>
        </p:sp>
        <p:sp>
          <p:nvSpPr>
            <p:cNvPr id="22545" name="Text Box 30"/>
            <p:cNvSpPr txBox="1">
              <a:spLocks noChangeArrowheads="1"/>
            </p:cNvSpPr>
            <p:nvPr/>
          </p:nvSpPr>
          <p:spPr bwMode="auto">
            <a:xfrm>
              <a:off x="2832" y="216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latin typeface="Calibri" pitchFamily="-83" charset="0"/>
              </a:endParaRPr>
            </a:p>
          </p:txBody>
        </p:sp>
        <p:sp>
          <p:nvSpPr>
            <p:cNvPr id="22546" name="Text Box 31"/>
            <p:cNvSpPr txBox="1">
              <a:spLocks noChangeArrowheads="1"/>
            </p:cNvSpPr>
            <p:nvPr/>
          </p:nvSpPr>
          <p:spPr bwMode="auto">
            <a:xfrm>
              <a:off x="2352" y="216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latin typeface="Calibri" pitchFamily="-83" charset="0"/>
              </a:endParaRPr>
            </a:p>
          </p:txBody>
        </p:sp>
        <p:sp>
          <p:nvSpPr>
            <p:cNvPr id="22547" name="Text Box 32"/>
            <p:cNvSpPr txBox="1">
              <a:spLocks noChangeArrowheads="1"/>
            </p:cNvSpPr>
            <p:nvPr/>
          </p:nvSpPr>
          <p:spPr bwMode="auto">
            <a:xfrm>
              <a:off x="2562" y="24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latin typeface="Calibri" pitchFamily="-83" charset="0"/>
              </a:endParaRPr>
            </a:p>
          </p:txBody>
        </p:sp>
        <p:sp>
          <p:nvSpPr>
            <p:cNvPr id="22548" name="Text Box 33"/>
            <p:cNvSpPr txBox="1">
              <a:spLocks noChangeArrowheads="1"/>
            </p:cNvSpPr>
            <p:nvPr/>
          </p:nvSpPr>
          <p:spPr bwMode="auto">
            <a:xfrm>
              <a:off x="2812" y="24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latin typeface="Calibri" pitchFamily="-83" charset="0"/>
              </a:endParaRPr>
            </a:p>
          </p:txBody>
        </p:sp>
        <p:sp>
          <p:nvSpPr>
            <p:cNvPr id="22549" name="Text Box 34"/>
            <p:cNvSpPr txBox="1">
              <a:spLocks noChangeArrowheads="1"/>
            </p:cNvSpPr>
            <p:nvPr/>
          </p:nvSpPr>
          <p:spPr bwMode="auto">
            <a:xfrm>
              <a:off x="2332" y="24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latin typeface="Calibri" pitchFamily="-83" charset="0"/>
              </a:endParaRPr>
            </a:p>
          </p:txBody>
        </p:sp>
        <p:sp>
          <p:nvSpPr>
            <p:cNvPr id="22550" name="Line 35"/>
            <p:cNvSpPr>
              <a:spLocks noChangeShapeType="1"/>
            </p:cNvSpPr>
            <p:nvPr/>
          </p:nvSpPr>
          <p:spPr bwMode="auto">
            <a:xfrm>
              <a:off x="2304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1" name="Line 36"/>
            <p:cNvSpPr>
              <a:spLocks noChangeShapeType="1"/>
            </p:cNvSpPr>
            <p:nvPr/>
          </p:nvSpPr>
          <p:spPr bwMode="auto">
            <a:xfrm>
              <a:off x="2304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2" name="Text Box 37"/>
            <p:cNvSpPr txBox="1">
              <a:spLocks noChangeArrowheads="1"/>
            </p:cNvSpPr>
            <p:nvPr/>
          </p:nvSpPr>
          <p:spPr bwMode="auto">
            <a:xfrm>
              <a:off x="2582" y="192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latin typeface="Calibri" pitchFamily="-83" charset="0"/>
              </a:endParaRPr>
            </a:p>
          </p:txBody>
        </p:sp>
        <p:sp>
          <p:nvSpPr>
            <p:cNvPr id="22553" name="Text Box 38"/>
            <p:cNvSpPr txBox="1">
              <a:spLocks noChangeArrowheads="1"/>
            </p:cNvSpPr>
            <p:nvPr/>
          </p:nvSpPr>
          <p:spPr bwMode="auto">
            <a:xfrm>
              <a:off x="2832" y="192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latin typeface="Calibri" pitchFamily="-83" charset="0"/>
              </a:endParaRPr>
            </a:p>
          </p:txBody>
        </p:sp>
        <p:sp>
          <p:nvSpPr>
            <p:cNvPr id="22554" name="Text Box 39"/>
            <p:cNvSpPr txBox="1">
              <a:spLocks noChangeArrowheads="1"/>
            </p:cNvSpPr>
            <p:nvPr/>
          </p:nvSpPr>
          <p:spPr bwMode="auto">
            <a:xfrm>
              <a:off x="2256" y="192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latin typeface="Calibri" pitchFamily="-83" charset="0"/>
              </a:endParaRPr>
            </a:p>
          </p:txBody>
        </p:sp>
      </p:grpSp>
      <p:sp>
        <p:nvSpPr>
          <p:cNvPr id="33800" name="Text Box 40"/>
          <p:cNvSpPr txBox="1">
            <a:spLocks noChangeArrowheads="1"/>
          </p:cNvSpPr>
          <p:nvPr/>
        </p:nvSpPr>
        <p:spPr bwMode="auto">
          <a:xfrm>
            <a:off x="5502275" y="4572000"/>
            <a:ext cx="2719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83" charset="0"/>
              </a:rPr>
              <a:t>Modified image data</a:t>
            </a:r>
          </a:p>
        </p:txBody>
      </p:sp>
      <p:sp>
        <p:nvSpPr>
          <p:cNvPr id="33801" name="Line 41"/>
          <p:cNvSpPr>
            <a:spLocks noChangeShapeType="1"/>
          </p:cNvSpPr>
          <p:nvPr/>
        </p:nvSpPr>
        <p:spPr bwMode="auto">
          <a:xfrm>
            <a:off x="3444875" y="3962400"/>
            <a:ext cx="1295400" cy="0"/>
          </a:xfrm>
          <a:prstGeom prst="line">
            <a:avLst/>
          </a:prstGeom>
          <a:noFill/>
          <a:ln w="152400">
            <a:solidFill>
              <a:schemeClr val="accent2"/>
            </a:solidFill>
            <a:round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802" name="Text Box 42"/>
          <p:cNvSpPr txBox="1">
            <a:spLocks noChangeArrowheads="1"/>
          </p:cNvSpPr>
          <p:nvPr/>
        </p:nvSpPr>
        <p:spPr bwMode="auto">
          <a:xfrm>
            <a:off x="3289300" y="3352800"/>
            <a:ext cx="1968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alibri" pitchFamily="-83" charset="0"/>
              </a:rPr>
              <a:t>Some function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7620000" y="6553200"/>
            <a:ext cx="1373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 pitchFamily="-83" charset="0"/>
              </a:rPr>
              <a:t>Source: L. Zhang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33800" grpId="0"/>
      <p:bldP spid="338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123" name="Group 3"/>
          <p:cNvGraphicFramePr>
            <a:graphicFrameLocks noGrp="1"/>
          </p:cNvGraphicFramePr>
          <p:nvPr/>
        </p:nvGraphicFramePr>
        <p:xfrm>
          <a:off x="711200" y="2287588"/>
          <a:ext cx="3556000" cy="3424238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69888"/>
                <a:gridCol w="341312"/>
                <a:gridCol w="3556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247" name="Group 127"/>
          <p:cNvGraphicFramePr>
            <a:graphicFrameLocks noGrp="1"/>
          </p:cNvGraphicFramePr>
          <p:nvPr/>
        </p:nvGraphicFramePr>
        <p:xfrm>
          <a:off x="4724400" y="2286000"/>
          <a:ext cx="3581400" cy="3429002"/>
        </p:xfrm>
        <a:graphic>
          <a:graphicData uri="http://schemas.openxmlformats.org/drawingml/2006/table">
            <a:tbl>
              <a:tblPr/>
              <a:tblGrid>
                <a:gridCol w="358775"/>
                <a:gridCol w="358775"/>
                <a:gridCol w="355600"/>
                <a:gridCol w="358775"/>
                <a:gridCol w="358775"/>
                <a:gridCol w="358775"/>
                <a:gridCol w="358775"/>
                <a:gridCol w="355600"/>
                <a:gridCol w="358775"/>
                <a:gridCol w="358775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1371" name="Rectangle 251"/>
          <p:cNvSpPr>
            <a:spLocks noChangeArrowheads="1"/>
          </p:cNvSpPr>
          <p:nvPr/>
        </p:nvSpPr>
        <p:spPr bwMode="auto">
          <a:xfrm>
            <a:off x="5105400" y="2590800"/>
            <a:ext cx="365125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1500" name="Group 380"/>
          <p:cNvGraphicFramePr>
            <a:graphicFrameLocks noGrp="1"/>
          </p:cNvGraphicFramePr>
          <p:nvPr/>
        </p:nvGraphicFramePr>
        <p:xfrm>
          <a:off x="711200" y="2287588"/>
          <a:ext cx="3556000" cy="3471863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69888"/>
                <a:gridCol w="341312"/>
                <a:gridCol w="3556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</a:tbl>
          </a:graphicData>
        </a:graphic>
      </p:graphicFrame>
      <p:sp>
        <p:nvSpPr>
          <p:cNvPr id="261495" name="Rectangle 375"/>
          <p:cNvSpPr>
            <a:spLocks noChangeArrowheads="1"/>
          </p:cNvSpPr>
          <p:nvPr/>
        </p:nvSpPr>
        <p:spPr bwMode="auto">
          <a:xfrm>
            <a:off x="685800" y="2286000"/>
            <a:ext cx="10668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5" name="Text Box 376"/>
          <p:cNvSpPr txBox="1">
            <a:spLocks noChangeArrowheads="1"/>
          </p:cNvSpPr>
          <p:nvPr/>
        </p:nvSpPr>
        <p:spPr bwMode="auto">
          <a:xfrm>
            <a:off x="7762875" y="6550025"/>
            <a:ext cx="1381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>
                <a:cs typeface="Arial" pitchFamily="34" charset="0"/>
              </a:rPr>
              <a:t>Credit: S. Seitz</a:t>
            </a:r>
          </a:p>
        </p:txBody>
      </p:sp>
      <p:sp>
        <p:nvSpPr>
          <p:cNvPr id="261499" name="Rectangle 379"/>
          <p:cNvSpPr>
            <a:spLocks noChangeArrowheads="1"/>
          </p:cNvSpPr>
          <p:nvPr/>
        </p:nvSpPr>
        <p:spPr bwMode="auto">
          <a:xfrm>
            <a:off x="5181600" y="266700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1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797356"/>
              </p:ext>
            </p:extLst>
          </p:nvPr>
        </p:nvGraphicFramePr>
        <p:xfrm>
          <a:off x="5621338" y="1295400"/>
          <a:ext cx="168433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368300" imgH="177800" progId="Equation.3">
                  <p:embed/>
                </p:oleObj>
              </mc:Choice>
              <mc:Fallback>
                <p:oleObj name="Equation" r:id="rId4" imgW="368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338" y="1295400"/>
                        <a:ext cx="1684337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080655"/>
              </p:ext>
            </p:extLst>
          </p:nvPr>
        </p:nvGraphicFramePr>
        <p:xfrm>
          <a:off x="1593850" y="1354138"/>
          <a:ext cx="1625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6" imgW="355600" imgH="177800" progId="Equation.3">
                  <p:embed/>
                </p:oleObj>
              </mc:Choice>
              <mc:Fallback>
                <p:oleObj name="Equation" r:id="rId6" imgW="3556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354138"/>
                        <a:ext cx="16256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6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Mean filtering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827867"/>
            <a:ext cx="5715000" cy="103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001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371" grpId="0" animBg="1"/>
      <p:bldP spid="261495" grpId="0" animBg="1"/>
      <p:bldP spid="2614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171" name="Group 3"/>
          <p:cNvGraphicFramePr>
            <a:graphicFrameLocks noGrp="1"/>
          </p:cNvGraphicFramePr>
          <p:nvPr/>
        </p:nvGraphicFramePr>
        <p:xfrm>
          <a:off x="711200" y="2287588"/>
          <a:ext cx="3556000" cy="3424238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69888"/>
                <a:gridCol w="341312"/>
                <a:gridCol w="3556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3295" name="Group 127"/>
          <p:cNvGraphicFramePr>
            <a:graphicFrameLocks noGrp="1"/>
          </p:cNvGraphicFramePr>
          <p:nvPr/>
        </p:nvGraphicFramePr>
        <p:xfrm>
          <a:off x="4724400" y="2286000"/>
          <a:ext cx="3581400" cy="3429002"/>
        </p:xfrm>
        <a:graphic>
          <a:graphicData uri="http://schemas.openxmlformats.org/drawingml/2006/table">
            <a:tbl>
              <a:tblPr/>
              <a:tblGrid>
                <a:gridCol w="358775"/>
                <a:gridCol w="358775"/>
                <a:gridCol w="355600"/>
                <a:gridCol w="358775"/>
                <a:gridCol w="358775"/>
                <a:gridCol w="358775"/>
                <a:gridCol w="358775"/>
                <a:gridCol w="355600"/>
                <a:gridCol w="358775"/>
                <a:gridCol w="358775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24" name="Rectangle 251"/>
          <p:cNvSpPr>
            <a:spLocks noChangeArrowheads="1"/>
          </p:cNvSpPr>
          <p:nvPr/>
        </p:nvSpPr>
        <p:spPr bwMode="auto">
          <a:xfrm>
            <a:off x="5410200" y="2590800"/>
            <a:ext cx="381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3420" name="Group 252"/>
          <p:cNvGraphicFramePr>
            <a:graphicFrameLocks noGrp="1"/>
          </p:cNvGraphicFramePr>
          <p:nvPr/>
        </p:nvGraphicFramePr>
        <p:xfrm>
          <a:off x="711200" y="2287588"/>
          <a:ext cx="3556000" cy="3424238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69888"/>
                <a:gridCol w="341312"/>
                <a:gridCol w="3556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</a:tbl>
          </a:graphicData>
        </a:graphic>
      </p:graphicFrame>
      <p:sp>
        <p:nvSpPr>
          <p:cNvPr id="3448" name="Rectangle 375"/>
          <p:cNvSpPr>
            <a:spLocks noChangeArrowheads="1"/>
          </p:cNvSpPr>
          <p:nvPr/>
        </p:nvSpPr>
        <p:spPr bwMode="auto">
          <a:xfrm>
            <a:off x="1066800" y="2286000"/>
            <a:ext cx="10668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" name="Text Box 376"/>
          <p:cNvSpPr txBox="1">
            <a:spLocks noChangeArrowheads="1"/>
          </p:cNvSpPr>
          <p:nvPr/>
        </p:nvSpPr>
        <p:spPr bwMode="auto">
          <a:xfrm>
            <a:off x="7762875" y="6550025"/>
            <a:ext cx="1381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>
                <a:cs typeface="Arial" pitchFamily="34" charset="0"/>
              </a:rPr>
              <a:t>Credit: S. Seitz</a:t>
            </a:r>
          </a:p>
        </p:txBody>
      </p:sp>
      <p:graphicFrame>
        <p:nvGraphicFramePr>
          <p:cNvPr id="34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981716"/>
              </p:ext>
            </p:extLst>
          </p:nvPr>
        </p:nvGraphicFramePr>
        <p:xfrm>
          <a:off x="5621338" y="1295400"/>
          <a:ext cx="168433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1" name="Equation" r:id="rId4" imgW="368300" imgH="177800" progId="Equation.3">
                  <p:embed/>
                </p:oleObj>
              </mc:Choice>
              <mc:Fallback>
                <p:oleObj name="Equation" r:id="rId4" imgW="368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338" y="1295400"/>
                        <a:ext cx="1684337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665802"/>
              </p:ext>
            </p:extLst>
          </p:nvPr>
        </p:nvGraphicFramePr>
        <p:xfrm>
          <a:off x="1593850" y="1354138"/>
          <a:ext cx="1625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2" name="Equation" r:id="rId6" imgW="355600" imgH="177800" progId="Equation.3">
                  <p:embed/>
                </p:oleObj>
              </mc:Choice>
              <mc:Fallback>
                <p:oleObj name="Equation" r:id="rId6" imgW="3556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354138"/>
                        <a:ext cx="16256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827867"/>
            <a:ext cx="5715000" cy="1030133"/>
          </a:xfrm>
          <a:prstGeom prst="rect">
            <a:avLst/>
          </a:prstGeom>
        </p:spPr>
      </p:pic>
      <p:sp>
        <p:nvSpPr>
          <p:cNvPr id="38" name="Rectangle 16"/>
          <p:cNvSpPr txBox="1">
            <a:spLocks noChangeArrowheads="1"/>
          </p:cNvSpPr>
          <p:nvPr/>
        </p:nvSpPr>
        <p:spPr>
          <a:xfrm>
            <a:off x="457200" y="15875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Mean filtering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920505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219" name="Group 3"/>
          <p:cNvGraphicFramePr>
            <a:graphicFrameLocks noGrp="1"/>
          </p:cNvGraphicFramePr>
          <p:nvPr/>
        </p:nvGraphicFramePr>
        <p:xfrm>
          <a:off x="711200" y="2287588"/>
          <a:ext cx="3556000" cy="3424238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69888"/>
                <a:gridCol w="341312"/>
                <a:gridCol w="3556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5343" name="Group 127"/>
          <p:cNvGraphicFramePr>
            <a:graphicFrameLocks noGrp="1"/>
          </p:cNvGraphicFramePr>
          <p:nvPr/>
        </p:nvGraphicFramePr>
        <p:xfrm>
          <a:off x="4724400" y="2286000"/>
          <a:ext cx="3581400" cy="3429002"/>
        </p:xfrm>
        <a:graphic>
          <a:graphicData uri="http://schemas.openxmlformats.org/drawingml/2006/table">
            <a:tbl>
              <a:tblPr/>
              <a:tblGrid>
                <a:gridCol w="358775"/>
                <a:gridCol w="358775"/>
                <a:gridCol w="355600"/>
                <a:gridCol w="358775"/>
                <a:gridCol w="358775"/>
                <a:gridCol w="358775"/>
                <a:gridCol w="358775"/>
                <a:gridCol w="355600"/>
                <a:gridCol w="358775"/>
                <a:gridCol w="358775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48" name="Rectangle 251"/>
          <p:cNvSpPr>
            <a:spLocks noChangeArrowheads="1"/>
          </p:cNvSpPr>
          <p:nvPr/>
        </p:nvSpPr>
        <p:spPr bwMode="auto">
          <a:xfrm>
            <a:off x="5791200" y="2590800"/>
            <a:ext cx="381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5468" name="Group 252"/>
          <p:cNvGraphicFramePr>
            <a:graphicFrameLocks noGrp="1"/>
          </p:cNvGraphicFramePr>
          <p:nvPr/>
        </p:nvGraphicFramePr>
        <p:xfrm>
          <a:off x="711200" y="2287588"/>
          <a:ext cx="3556000" cy="3424238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69888"/>
                <a:gridCol w="341312"/>
                <a:gridCol w="3556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</a:tbl>
          </a:graphicData>
        </a:graphic>
      </p:graphicFrame>
      <p:sp>
        <p:nvSpPr>
          <p:cNvPr id="4472" name="Rectangle 375"/>
          <p:cNvSpPr>
            <a:spLocks noChangeArrowheads="1"/>
          </p:cNvSpPr>
          <p:nvPr/>
        </p:nvSpPr>
        <p:spPr bwMode="auto">
          <a:xfrm>
            <a:off x="1447800" y="2286000"/>
            <a:ext cx="10668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" name="Text Box 376"/>
          <p:cNvSpPr txBox="1">
            <a:spLocks noChangeArrowheads="1"/>
          </p:cNvSpPr>
          <p:nvPr/>
        </p:nvSpPr>
        <p:spPr bwMode="auto">
          <a:xfrm>
            <a:off x="7762875" y="6550025"/>
            <a:ext cx="1381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>
                <a:cs typeface="Arial" pitchFamily="34" charset="0"/>
              </a:rPr>
              <a:t>Credit: S. Seitz</a:t>
            </a:r>
          </a:p>
        </p:txBody>
      </p:sp>
      <p:graphicFrame>
        <p:nvGraphicFramePr>
          <p:cNvPr id="34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203992"/>
              </p:ext>
            </p:extLst>
          </p:nvPr>
        </p:nvGraphicFramePr>
        <p:xfrm>
          <a:off x="5621338" y="1295400"/>
          <a:ext cx="168433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5" name="Equation" r:id="rId4" imgW="368300" imgH="177800" progId="Equation.3">
                  <p:embed/>
                </p:oleObj>
              </mc:Choice>
              <mc:Fallback>
                <p:oleObj name="Equation" r:id="rId4" imgW="368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338" y="1295400"/>
                        <a:ext cx="1684337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562898"/>
              </p:ext>
            </p:extLst>
          </p:nvPr>
        </p:nvGraphicFramePr>
        <p:xfrm>
          <a:off x="1593850" y="1354138"/>
          <a:ext cx="1625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6" name="Equation" r:id="rId6" imgW="355600" imgH="177800" progId="Equation.3">
                  <p:embed/>
                </p:oleObj>
              </mc:Choice>
              <mc:Fallback>
                <p:oleObj name="Equation" r:id="rId6" imgW="3556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354138"/>
                        <a:ext cx="16256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827867"/>
            <a:ext cx="5715000" cy="1030133"/>
          </a:xfrm>
          <a:prstGeom prst="rect">
            <a:avLst/>
          </a:prstGeom>
        </p:spPr>
      </p:pic>
      <p:sp>
        <p:nvSpPr>
          <p:cNvPr id="38" name="Rectangle 16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Mean filtering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11688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267" name="Group 3"/>
          <p:cNvGraphicFramePr>
            <a:graphicFrameLocks noGrp="1"/>
          </p:cNvGraphicFramePr>
          <p:nvPr/>
        </p:nvGraphicFramePr>
        <p:xfrm>
          <a:off x="711200" y="2287588"/>
          <a:ext cx="3556000" cy="3424238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69888"/>
                <a:gridCol w="341312"/>
                <a:gridCol w="3556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391" name="Group 127"/>
          <p:cNvGraphicFramePr>
            <a:graphicFrameLocks noGrp="1"/>
          </p:cNvGraphicFramePr>
          <p:nvPr/>
        </p:nvGraphicFramePr>
        <p:xfrm>
          <a:off x="4724400" y="2286000"/>
          <a:ext cx="3581400" cy="3429002"/>
        </p:xfrm>
        <a:graphic>
          <a:graphicData uri="http://schemas.openxmlformats.org/drawingml/2006/table">
            <a:tbl>
              <a:tblPr/>
              <a:tblGrid>
                <a:gridCol w="358775"/>
                <a:gridCol w="358775"/>
                <a:gridCol w="355600"/>
                <a:gridCol w="358775"/>
                <a:gridCol w="358775"/>
                <a:gridCol w="358775"/>
                <a:gridCol w="358775"/>
                <a:gridCol w="355600"/>
                <a:gridCol w="358775"/>
                <a:gridCol w="358775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72" name="Rectangle 251"/>
          <p:cNvSpPr>
            <a:spLocks noChangeArrowheads="1"/>
          </p:cNvSpPr>
          <p:nvPr/>
        </p:nvSpPr>
        <p:spPr bwMode="auto">
          <a:xfrm>
            <a:off x="6172200" y="2590800"/>
            <a:ext cx="381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7516" name="Group 252"/>
          <p:cNvGraphicFramePr>
            <a:graphicFrameLocks noGrp="1"/>
          </p:cNvGraphicFramePr>
          <p:nvPr/>
        </p:nvGraphicFramePr>
        <p:xfrm>
          <a:off x="711200" y="2287588"/>
          <a:ext cx="3556000" cy="3424238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69888"/>
                <a:gridCol w="341312"/>
                <a:gridCol w="3556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</a:tbl>
          </a:graphicData>
        </a:graphic>
      </p:graphicFrame>
      <p:sp>
        <p:nvSpPr>
          <p:cNvPr id="5496" name="Rectangle 375"/>
          <p:cNvSpPr>
            <a:spLocks noChangeArrowheads="1"/>
          </p:cNvSpPr>
          <p:nvPr/>
        </p:nvSpPr>
        <p:spPr bwMode="auto">
          <a:xfrm>
            <a:off x="1752600" y="2286000"/>
            <a:ext cx="10668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9" name="Text Box 376"/>
          <p:cNvSpPr txBox="1">
            <a:spLocks noChangeArrowheads="1"/>
          </p:cNvSpPr>
          <p:nvPr/>
        </p:nvSpPr>
        <p:spPr bwMode="auto">
          <a:xfrm>
            <a:off x="7762875" y="6550025"/>
            <a:ext cx="1381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>
                <a:cs typeface="Arial" pitchFamily="34" charset="0"/>
              </a:rPr>
              <a:t>Credit: S. Seitz</a:t>
            </a:r>
          </a:p>
        </p:txBody>
      </p:sp>
      <p:graphicFrame>
        <p:nvGraphicFramePr>
          <p:cNvPr id="34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389583"/>
              </p:ext>
            </p:extLst>
          </p:nvPr>
        </p:nvGraphicFramePr>
        <p:xfrm>
          <a:off x="5621338" y="1295400"/>
          <a:ext cx="168433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9" name="Equation" r:id="rId4" imgW="368300" imgH="177800" progId="Equation.3">
                  <p:embed/>
                </p:oleObj>
              </mc:Choice>
              <mc:Fallback>
                <p:oleObj name="Equation" r:id="rId4" imgW="368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338" y="1295400"/>
                        <a:ext cx="1684337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023448"/>
              </p:ext>
            </p:extLst>
          </p:nvPr>
        </p:nvGraphicFramePr>
        <p:xfrm>
          <a:off x="1593850" y="1354138"/>
          <a:ext cx="1625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0" name="Equation" r:id="rId6" imgW="355600" imgH="177800" progId="Equation.3">
                  <p:embed/>
                </p:oleObj>
              </mc:Choice>
              <mc:Fallback>
                <p:oleObj name="Equation" r:id="rId6" imgW="3556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354138"/>
                        <a:ext cx="16256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827867"/>
            <a:ext cx="5715000" cy="1030133"/>
          </a:xfrm>
          <a:prstGeom prst="rect">
            <a:avLst/>
          </a:prstGeom>
        </p:spPr>
      </p:pic>
      <p:sp>
        <p:nvSpPr>
          <p:cNvPr id="38" name="Rectangle 16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Mean filtering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39471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315" name="Group 3"/>
          <p:cNvGraphicFramePr>
            <a:graphicFrameLocks noGrp="1"/>
          </p:cNvGraphicFramePr>
          <p:nvPr/>
        </p:nvGraphicFramePr>
        <p:xfrm>
          <a:off x="4724400" y="2286000"/>
          <a:ext cx="3581400" cy="3429002"/>
        </p:xfrm>
        <a:graphic>
          <a:graphicData uri="http://schemas.openxmlformats.org/drawingml/2006/table">
            <a:tbl>
              <a:tblPr/>
              <a:tblGrid>
                <a:gridCol w="358775"/>
                <a:gridCol w="358775"/>
                <a:gridCol w="355600"/>
                <a:gridCol w="358775"/>
                <a:gridCol w="358775"/>
                <a:gridCol w="358775"/>
                <a:gridCol w="358775"/>
                <a:gridCol w="355600"/>
                <a:gridCol w="358775"/>
                <a:gridCol w="358775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73" name="Rectangle 127"/>
          <p:cNvSpPr>
            <a:spLocks noChangeArrowheads="1"/>
          </p:cNvSpPr>
          <p:nvPr/>
        </p:nvSpPr>
        <p:spPr bwMode="auto">
          <a:xfrm>
            <a:off x="6477000" y="2590800"/>
            <a:ext cx="381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9440" name="Group 128"/>
          <p:cNvGraphicFramePr>
            <a:graphicFrameLocks noGrp="1"/>
          </p:cNvGraphicFramePr>
          <p:nvPr/>
        </p:nvGraphicFramePr>
        <p:xfrm>
          <a:off x="711200" y="2287588"/>
          <a:ext cx="3556000" cy="3424238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69888"/>
                <a:gridCol w="341312"/>
                <a:gridCol w="3556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</a:tbl>
          </a:graphicData>
        </a:graphic>
      </p:graphicFrame>
      <p:sp>
        <p:nvSpPr>
          <p:cNvPr id="6397" name="Rectangle 252"/>
          <p:cNvSpPr>
            <a:spLocks noChangeArrowheads="1"/>
          </p:cNvSpPr>
          <p:nvPr/>
        </p:nvSpPr>
        <p:spPr bwMode="auto">
          <a:xfrm>
            <a:off x="2133600" y="2286000"/>
            <a:ext cx="10668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00" name="Text Box 376"/>
          <p:cNvSpPr txBox="1">
            <a:spLocks noChangeArrowheads="1"/>
          </p:cNvSpPr>
          <p:nvPr/>
        </p:nvSpPr>
        <p:spPr bwMode="auto">
          <a:xfrm>
            <a:off x="7762875" y="6550025"/>
            <a:ext cx="1381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>
                <a:cs typeface="Arial" pitchFamily="34" charset="0"/>
              </a:rPr>
              <a:t>Credit: S. Seitz</a:t>
            </a:r>
          </a:p>
        </p:txBody>
      </p:sp>
      <p:graphicFrame>
        <p:nvGraphicFramePr>
          <p:cNvPr id="33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523738"/>
              </p:ext>
            </p:extLst>
          </p:nvPr>
        </p:nvGraphicFramePr>
        <p:xfrm>
          <a:off x="5621338" y="1295400"/>
          <a:ext cx="168433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3" name="Equation" r:id="rId4" imgW="368300" imgH="177800" progId="Equation.3">
                  <p:embed/>
                </p:oleObj>
              </mc:Choice>
              <mc:Fallback>
                <p:oleObj name="Equation" r:id="rId4" imgW="368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338" y="1295400"/>
                        <a:ext cx="1684337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829166"/>
              </p:ext>
            </p:extLst>
          </p:nvPr>
        </p:nvGraphicFramePr>
        <p:xfrm>
          <a:off x="1593850" y="1354138"/>
          <a:ext cx="1625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4" name="Equation" r:id="rId6" imgW="355600" imgH="177800" progId="Equation.3">
                  <p:embed/>
                </p:oleObj>
              </mc:Choice>
              <mc:Fallback>
                <p:oleObj name="Equation" r:id="rId6" imgW="3556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354138"/>
                        <a:ext cx="16256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827867"/>
            <a:ext cx="5715000" cy="1030133"/>
          </a:xfrm>
          <a:prstGeom prst="rect">
            <a:avLst/>
          </a:prstGeom>
        </p:spPr>
      </p:pic>
      <p:sp>
        <p:nvSpPr>
          <p:cNvPr id="37" name="Rectangle 16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Mean filtering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504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83" charset="-128"/>
                <a:cs typeface="ＭＳ Ｐゴシック" pitchFamily="-83" charset="-128"/>
              </a:rPr>
              <a:t>Annoucements</a:t>
            </a:r>
            <a:endParaRPr lang="en-US" dirty="0">
              <a:ea typeface="ＭＳ Ｐゴシック" pitchFamily="-83" charset="-128"/>
              <a:cs typeface="ＭＳ Ｐゴシック" pitchFamily="-83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83" charset="-128"/>
                <a:cs typeface="ＭＳ Ｐゴシック" pitchFamily="-83" charset="-128"/>
              </a:rPr>
              <a:t>No class on Monday (University </a:t>
            </a:r>
            <a:r>
              <a:rPr lang="en-US" dirty="0" smtClean="0">
                <a:ea typeface="ＭＳ Ｐゴシック" pitchFamily="-83" charset="-128"/>
                <a:cs typeface="ＭＳ Ｐゴシック" pitchFamily="-83" charset="-128"/>
              </a:rPr>
              <a:t>holiday </a:t>
            </a:r>
            <a:r>
              <a:rPr lang="mr-IN" dirty="0" smtClean="0">
                <a:ea typeface="ＭＳ Ｐゴシック" pitchFamily="-83" charset="-128"/>
                <a:cs typeface="ＭＳ Ｐゴシック" pitchFamily="-83" charset="-128"/>
              </a:rPr>
              <a:t>–</a:t>
            </a:r>
            <a:r>
              <a:rPr lang="en-US" dirty="0" smtClean="0">
                <a:ea typeface="ＭＳ Ｐゴシック" pitchFamily="-83" charset="-128"/>
                <a:cs typeface="ＭＳ Ｐゴシック" pitchFamily="-83" charset="-128"/>
              </a:rPr>
              <a:t> Martin Luther King, </a:t>
            </a:r>
            <a:r>
              <a:rPr lang="en-US" dirty="0" err="1" smtClean="0">
                <a:ea typeface="ＭＳ Ｐゴシック" pitchFamily="-83" charset="-128"/>
                <a:cs typeface="ＭＳ Ｐゴシック" pitchFamily="-83" charset="-128"/>
              </a:rPr>
              <a:t>Jr</a:t>
            </a:r>
            <a:r>
              <a:rPr lang="en-US" dirty="0" smtClean="0">
                <a:ea typeface="ＭＳ Ｐゴシック" pitchFamily="-83" charset="-128"/>
                <a:cs typeface="ＭＳ Ｐゴシック" pitchFamily="-83" charset="-128"/>
              </a:rPr>
              <a:t> day)</a:t>
            </a:r>
          </a:p>
          <a:p>
            <a:pPr eaLnBrk="1" hangingPunct="1"/>
            <a:r>
              <a:rPr lang="en-US" dirty="0" smtClean="0">
                <a:ea typeface="ＭＳ Ｐゴシック" pitchFamily="-83" charset="-128"/>
                <a:cs typeface="ＭＳ Ｐゴシック" pitchFamily="-83" charset="-128"/>
              </a:rPr>
              <a:t>Remember to complete Lecture 1 by tonight!</a:t>
            </a:r>
          </a:p>
          <a:p>
            <a:pPr eaLnBrk="1" hangingPunct="1"/>
            <a:r>
              <a:rPr lang="en-US" dirty="0" smtClean="0">
                <a:ea typeface="ＭＳ Ｐゴシック" pitchFamily="-83" charset="-128"/>
                <a:cs typeface="ＭＳ Ｐゴシック" pitchFamily="-83" charset="-128"/>
              </a:rPr>
              <a:t>Textbook recommendation: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ea typeface="ＭＳ Ｐゴシック" pitchFamily="-83" charset="-128"/>
                <a:cs typeface="ＭＳ Ｐゴシック" pitchFamily="-83" charset="-128"/>
              </a:rPr>
              <a:t>Burger &amp; Burge, Digital Image Processing (available as online PDF through IU library website)</a:t>
            </a:r>
            <a:endParaRPr lang="en-US" dirty="0" smtClean="0">
              <a:ea typeface="ＭＳ Ｐゴシック" pitchFamily="-83" charset="-128"/>
              <a:cs typeface="ＭＳ Ｐゴシック" pitchFamily="-83" charset="-128"/>
            </a:endParaRPr>
          </a:p>
          <a:p>
            <a:pPr eaLnBrk="1" hangingPunct="1"/>
            <a:endParaRPr lang="en-US" dirty="0" smtClean="0"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315" name="Group 3"/>
          <p:cNvGraphicFramePr>
            <a:graphicFrameLocks noGrp="1"/>
          </p:cNvGraphicFramePr>
          <p:nvPr/>
        </p:nvGraphicFramePr>
        <p:xfrm>
          <a:off x="4724400" y="2286000"/>
          <a:ext cx="3581400" cy="3429002"/>
        </p:xfrm>
        <a:graphic>
          <a:graphicData uri="http://schemas.openxmlformats.org/drawingml/2006/table">
            <a:tbl>
              <a:tblPr/>
              <a:tblGrid>
                <a:gridCol w="358775"/>
                <a:gridCol w="358775"/>
                <a:gridCol w="355600"/>
                <a:gridCol w="358775"/>
                <a:gridCol w="358775"/>
                <a:gridCol w="358775"/>
                <a:gridCol w="358775"/>
                <a:gridCol w="355600"/>
                <a:gridCol w="358775"/>
                <a:gridCol w="358775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97" name="Rectangle 127"/>
          <p:cNvSpPr>
            <a:spLocks noChangeArrowheads="1"/>
          </p:cNvSpPr>
          <p:nvPr/>
        </p:nvSpPr>
        <p:spPr bwMode="auto">
          <a:xfrm>
            <a:off x="6172200" y="4343400"/>
            <a:ext cx="381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9440" name="Group 128"/>
          <p:cNvGraphicFramePr>
            <a:graphicFrameLocks noGrp="1"/>
          </p:cNvGraphicFramePr>
          <p:nvPr/>
        </p:nvGraphicFramePr>
        <p:xfrm>
          <a:off x="711200" y="2287588"/>
          <a:ext cx="3556000" cy="3424238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69888"/>
                <a:gridCol w="341312"/>
                <a:gridCol w="3556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</a:tbl>
          </a:graphicData>
        </a:graphic>
      </p:graphicFrame>
      <p:sp>
        <p:nvSpPr>
          <p:cNvPr id="7421" name="Rectangle 252"/>
          <p:cNvSpPr>
            <a:spLocks noChangeArrowheads="1"/>
          </p:cNvSpPr>
          <p:nvPr/>
        </p:nvSpPr>
        <p:spPr bwMode="auto">
          <a:xfrm>
            <a:off x="1812925" y="4025900"/>
            <a:ext cx="10668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" name="Text Box 376"/>
          <p:cNvSpPr txBox="1">
            <a:spLocks noChangeArrowheads="1"/>
          </p:cNvSpPr>
          <p:nvPr/>
        </p:nvSpPr>
        <p:spPr bwMode="auto">
          <a:xfrm>
            <a:off x="7762875" y="6550025"/>
            <a:ext cx="1381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>
                <a:cs typeface="Arial" pitchFamily="34" charset="0"/>
              </a:rPr>
              <a:t>Credit: S. Seitz</a:t>
            </a:r>
          </a:p>
        </p:txBody>
      </p:sp>
      <p:sp>
        <p:nvSpPr>
          <p:cNvPr id="7425" name="TextBox 31"/>
          <p:cNvSpPr txBox="1">
            <a:spLocks noChangeArrowheads="1"/>
          </p:cNvSpPr>
          <p:nvPr/>
        </p:nvSpPr>
        <p:spPr bwMode="auto">
          <a:xfrm>
            <a:off x="6216650" y="4351338"/>
            <a:ext cx="325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/>
              <a:t>?</a:t>
            </a:r>
          </a:p>
        </p:txBody>
      </p:sp>
      <p:graphicFrame>
        <p:nvGraphicFramePr>
          <p:cNvPr id="34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961739"/>
              </p:ext>
            </p:extLst>
          </p:nvPr>
        </p:nvGraphicFramePr>
        <p:xfrm>
          <a:off x="5621338" y="1295400"/>
          <a:ext cx="168433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7" name="Equation" r:id="rId4" imgW="368300" imgH="177800" progId="Equation.3">
                  <p:embed/>
                </p:oleObj>
              </mc:Choice>
              <mc:Fallback>
                <p:oleObj name="Equation" r:id="rId4" imgW="368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338" y="1295400"/>
                        <a:ext cx="1684337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409953"/>
              </p:ext>
            </p:extLst>
          </p:nvPr>
        </p:nvGraphicFramePr>
        <p:xfrm>
          <a:off x="1593850" y="1354138"/>
          <a:ext cx="1625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8" name="Equation" r:id="rId6" imgW="355600" imgH="177800" progId="Equation.3">
                  <p:embed/>
                </p:oleObj>
              </mc:Choice>
              <mc:Fallback>
                <p:oleObj name="Equation" r:id="rId6" imgW="3556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354138"/>
                        <a:ext cx="16256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827867"/>
            <a:ext cx="5715000" cy="1030133"/>
          </a:xfrm>
          <a:prstGeom prst="rect">
            <a:avLst/>
          </a:prstGeom>
        </p:spPr>
      </p:pic>
      <p:sp>
        <p:nvSpPr>
          <p:cNvPr id="38" name="Rectangle 16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Mean filtering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561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315" name="Group 3"/>
          <p:cNvGraphicFramePr>
            <a:graphicFrameLocks noGrp="1"/>
          </p:cNvGraphicFramePr>
          <p:nvPr/>
        </p:nvGraphicFramePr>
        <p:xfrm>
          <a:off x="4724400" y="2286000"/>
          <a:ext cx="3581400" cy="3429002"/>
        </p:xfrm>
        <a:graphic>
          <a:graphicData uri="http://schemas.openxmlformats.org/drawingml/2006/table">
            <a:tbl>
              <a:tblPr/>
              <a:tblGrid>
                <a:gridCol w="358775"/>
                <a:gridCol w="358775"/>
                <a:gridCol w="355600"/>
                <a:gridCol w="358775"/>
                <a:gridCol w="358775"/>
                <a:gridCol w="358775"/>
                <a:gridCol w="358775"/>
                <a:gridCol w="355600"/>
                <a:gridCol w="358775"/>
                <a:gridCol w="358775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21" name="Rectangle 127"/>
          <p:cNvSpPr>
            <a:spLocks noChangeArrowheads="1"/>
          </p:cNvSpPr>
          <p:nvPr/>
        </p:nvSpPr>
        <p:spPr bwMode="auto">
          <a:xfrm>
            <a:off x="6858000" y="3657600"/>
            <a:ext cx="381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9440" name="Group 128"/>
          <p:cNvGraphicFramePr>
            <a:graphicFrameLocks noGrp="1"/>
          </p:cNvGraphicFramePr>
          <p:nvPr/>
        </p:nvGraphicFramePr>
        <p:xfrm>
          <a:off x="711200" y="2287588"/>
          <a:ext cx="3556000" cy="3424238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69888"/>
                <a:gridCol w="341312"/>
                <a:gridCol w="3556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</a:tbl>
          </a:graphicData>
        </a:graphic>
      </p:graphicFrame>
      <p:sp>
        <p:nvSpPr>
          <p:cNvPr id="8445" name="Rectangle 252"/>
          <p:cNvSpPr>
            <a:spLocks noChangeArrowheads="1"/>
          </p:cNvSpPr>
          <p:nvPr/>
        </p:nvSpPr>
        <p:spPr bwMode="auto">
          <a:xfrm>
            <a:off x="2514600" y="3352800"/>
            <a:ext cx="10668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" name="Text Box 376"/>
          <p:cNvSpPr txBox="1">
            <a:spLocks noChangeArrowheads="1"/>
          </p:cNvSpPr>
          <p:nvPr/>
        </p:nvSpPr>
        <p:spPr bwMode="auto">
          <a:xfrm>
            <a:off x="7762875" y="6550025"/>
            <a:ext cx="1381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>
                <a:cs typeface="Arial" pitchFamily="34" charset="0"/>
              </a:rPr>
              <a:t>Credit: S. Seitz</a:t>
            </a:r>
          </a:p>
        </p:txBody>
      </p:sp>
      <p:sp>
        <p:nvSpPr>
          <p:cNvPr id="8449" name="TextBox 31"/>
          <p:cNvSpPr txBox="1">
            <a:spLocks noChangeArrowheads="1"/>
          </p:cNvSpPr>
          <p:nvPr/>
        </p:nvSpPr>
        <p:spPr bwMode="auto">
          <a:xfrm>
            <a:off x="6858000" y="3657600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/>
              <a:t>?</a:t>
            </a:r>
          </a:p>
        </p:txBody>
      </p:sp>
      <p:graphicFrame>
        <p:nvGraphicFramePr>
          <p:cNvPr id="34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502055"/>
              </p:ext>
            </p:extLst>
          </p:nvPr>
        </p:nvGraphicFramePr>
        <p:xfrm>
          <a:off x="5621338" y="1295400"/>
          <a:ext cx="168433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1" name="Equation" r:id="rId4" imgW="368300" imgH="177800" progId="Equation.3">
                  <p:embed/>
                </p:oleObj>
              </mc:Choice>
              <mc:Fallback>
                <p:oleObj name="Equation" r:id="rId4" imgW="368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338" y="1295400"/>
                        <a:ext cx="1684337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13341"/>
              </p:ext>
            </p:extLst>
          </p:nvPr>
        </p:nvGraphicFramePr>
        <p:xfrm>
          <a:off x="1593850" y="1354138"/>
          <a:ext cx="1625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2" name="Equation" r:id="rId6" imgW="355600" imgH="177800" progId="Equation.3">
                  <p:embed/>
                </p:oleObj>
              </mc:Choice>
              <mc:Fallback>
                <p:oleObj name="Equation" r:id="rId6" imgW="3556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354138"/>
                        <a:ext cx="16256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827867"/>
            <a:ext cx="5715000" cy="1030133"/>
          </a:xfrm>
          <a:prstGeom prst="rect">
            <a:avLst/>
          </a:prstGeom>
        </p:spPr>
      </p:pic>
      <p:sp>
        <p:nvSpPr>
          <p:cNvPr id="38" name="Rectangle 16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Mean filtering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2109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filtering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</a:t>
            </a:r>
            <a:r>
              <a:rPr lang="en-US" dirty="0" err="1" smtClean="0"/>
              <a:t>k</a:t>
            </a:r>
            <a:r>
              <a:rPr lang="en-US" dirty="0" smtClean="0"/>
              <a:t> =&gt; more blurring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81000" y="2438400"/>
            <a:ext cx="3733800" cy="37338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648200" y="2438400"/>
            <a:ext cx="3733800" cy="37338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514600" y="3429000"/>
            <a:ext cx="3733800" cy="37338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3" charset="-128"/>
                <a:cs typeface="ＭＳ Ｐゴシック" pitchFamily="-83" charset="-128"/>
              </a:rPr>
              <a:t>Cross-correlation</a:t>
            </a:r>
          </a:p>
        </p:txBody>
      </p:sp>
      <p:pic>
        <p:nvPicPr>
          <p:cNvPr id="24579" name="Picture 8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873125" y="4778375"/>
            <a:ext cx="729615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11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3063875" y="4030663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1038" y="1447800"/>
            <a:ext cx="77009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50000"/>
              </a:spcBef>
              <a:spcAft>
                <a:spcPct val="50000"/>
              </a:spcAft>
            </a:pPr>
            <a:r>
              <a:rPr lang="en-US" sz="2800" dirty="0" smtClean="0">
                <a:latin typeface="Calibri" pitchFamily="-83" charset="0"/>
              </a:rPr>
              <a:t>The mean filter is just a specific case of a </a:t>
            </a:r>
            <a:r>
              <a:rPr lang="en-US" sz="2800" i="1" dirty="0" smtClean="0">
                <a:latin typeface="Calibri" pitchFamily="-83" charset="0"/>
              </a:rPr>
              <a:t>cross-correlation</a:t>
            </a:r>
            <a:r>
              <a:rPr lang="en-US" sz="2800" dirty="0" smtClean="0">
                <a:latin typeface="Calibri" pitchFamily="-83" charset="0"/>
              </a:rPr>
              <a:t>, a very general operation.</a:t>
            </a:r>
            <a:endParaRPr lang="en-US" sz="2800" dirty="0">
              <a:latin typeface="Calibri" pitchFamily="-83" charset="0"/>
            </a:endParaRPr>
          </a:p>
          <a:p>
            <a:pPr marL="342900" indent="-342900">
              <a:spcBef>
                <a:spcPct val="50000"/>
              </a:spcBef>
              <a:spcAft>
                <a:spcPct val="50000"/>
              </a:spcAft>
            </a:pPr>
            <a:r>
              <a:rPr lang="en-US" sz="2800" dirty="0" smtClean="0">
                <a:latin typeface="Calibri" pitchFamily="-83" charset="0"/>
              </a:rPr>
              <a:t>Let </a:t>
            </a:r>
            <a:r>
              <a:rPr lang="en-US" sz="2800" i="1" dirty="0" smtClean="0">
                <a:latin typeface="Calibri" pitchFamily="-83" charset="0"/>
              </a:rPr>
              <a:t>F</a:t>
            </a:r>
            <a:r>
              <a:rPr lang="en-US" sz="2800" dirty="0" smtClean="0">
                <a:latin typeface="Calibri" pitchFamily="-83" charset="0"/>
              </a:rPr>
              <a:t> an image, </a:t>
            </a:r>
            <a:r>
              <a:rPr lang="en-US" sz="2800" i="1" dirty="0" smtClean="0">
                <a:latin typeface="Calibri" pitchFamily="-83" charset="0"/>
              </a:rPr>
              <a:t>H</a:t>
            </a:r>
            <a:r>
              <a:rPr lang="en-US" sz="2800" dirty="0" smtClean="0">
                <a:latin typeface="Calibri" pitchFamily="-83" charset="0"/>
              </a:rPr>
              <a:t> be a kernel (of size 2k+1 x 2k+1), then the cross-correlation of F with H is:</a:t>
            </a:r>
          </a:p>
          <a:p>
            <a:pPr marL="342900" indent="-342900">
              <a:spcBef>
                <a:spcPct val="50000"/>
              </a:spcBef>
              <a:spcAft>
                <a:spcPct val="50000"/>
              </a:spcAft>
            </a:pPr>
            <a:endParaRPr lang="en-US" sz="3200" dirty="0">
              <a:latin typeface="Calibri" pitchFamily="-8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/>
          <p:cNvCxnSpPr>
            <a:cxnSpLocks noChangeShapeType="1"/>
            <a:stCxn id="23565" idx="3"/>
            <a:endCxn id="23599" idx="1"/>
          </p:cNvCxnSpPr>
          <p:nvPr/>
        </p:nvCxnSpPr>
        <p:spPr bwMode="auto">
          <a:xfrm>
            <a:off x="2405063" y="4991100"/>
            <a:ext cx="1176337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cxn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3" charset="-128"/>
                <a:cs typeface="ＭＳ Ｐゴシック" pitchFamily="-83" charset="-128"/>
              </a:rPr>
              <a:t>Linear filtering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1493838"/>
            <a:ext cx="8374062" cy="2795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>
                <a:ea typeface="ＭＳ Ｐゴシック" pitchFamily="-83" charset="-128"/>
                <a:cs typeface="ＭＳ Ｐゴシック" pitchFamily="-83" charset="-128"/>
              </a:rPr>
              <a:t>More general version</a:t>
            </a:r>
            <a:r>
              <a:rPr lang="en-US" sz="3000" dirty="0">
                <a:ea typeface="ＭＳ Ｐゴシック" pitchFamily="-83" charset="-128"/>
                <a:cs typeface="ＭＳ Ｐゴシック" pitchFamily="-83" charset="-128"/>
              </a:rPr>
              <a:t>:  linear filtering                  (cross-correlation, convolution)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Replace each pixel by a</a:t>
            </a:r>
            <a:r>
              <a:rPr lang="en-US" sz="2600" i="1" dirty="0"/>
              <a:t> linear combination </a:t>
            </a:r>
            <a:r>
              <a:rPr lang="en-US" sz="2600" dirty="0"/>
              <a:t>of its neighbors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ea typeface="ＭＳ Ｐゴシック" pitchFamily="-83" charset="-128"/>
                <a:cs typeface="ＭＳ Ｐゴシック" pitchFamily="-83" charset="-128"/>
              </a:rPr>
              <a:t>The prescription for the linear combination is called the “kernel” (or “mask”, “filter”)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581400" y="4419600"/>
            <a:ext cx="1271588" cy="1219200"/>
            <a:chOff x="4896" y="1392"/>
            <a:chExt cx="801" cy="768"/>
          </a:xfrm>
        </p:grpSpPr>
        <p:sp>
          <p:nvSpPr>
            <p:cNvPr id="23597" name="Text Box 23"/>
            <p:cNvSpPr txBox="1">
              <a:spLocks noChangeArrowheads="1"/>
            </p:cNvSpPr>
            <p:nvPr/>
          </p:nvSpPr>
          <p:spPr bwMode="auto">
            <a:xfrm>
              <a:off x="5397" y="1872"/>
              <a:ext cx="3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83" charset="0"/>
                </a:rPr>
                <a:t>0.5</a:t>
              </a:r>
            </a:p>
          </p:txBody>
        </p:sp>
        <p:grpSp>
          <p:nvGrpSpPr>
            <p:cNvPr id="23598" name="Group 24"/>
            <p:cNvGrpSpPr>
              <a:grpSpLocks/>
            </p:cNvGrpSpPr>
            <p:nvPr/>
          </p:nvGrpSpPr>
          <p:grpSpPr bwMode="auto">
            <a:xfrm>
              <a:off x="4896" y="1392"/>
              <a:ext cx="768" cy="768"/>
              <a:chOff x="4896" y="1392"/>
              <a:chExt cx="768" cy="768"/>
            </a:xfrm>
          </p:grpSpPr>
          <p:sp>
            <p:nvSpPr>
              <p:cNvPr id="23599" name="Rectangle 25"/>
              <p:cNvSpPr>
                <a:spLocks noChangeArrowheads="1"/>
              </p:cNvSpPr>
              <p:nvPr/>
            </p:nvSpPr>
            <p:spPr bwMode="auto">
              <a:xfrm>
                <a:off x="4896" y="1392"/>
                <a:ext cx="768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pitchFamily="-83" charset="0"/>
                </a:endParaRPr>
              </a:p>
            </p:txBody>
          </p:sp>
          <p:sp>
            <p:nvSpPr>
              <p:cNvPr id="23600" name="Line 26"/>
              <p:cNvSpPr>
                <a:spLocks noChangeShapeType="1"/>
              </p:cNvSpPr>
              <p:nvPr/>
            </p:nvSpPr>
            <p:spPr bwMode="auto">
              <a:xfrm>
                <a:off x="5136" y="1392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01" name="Line 27"/>
              <p:cNvSpPr>
                <a:spLocks noChangeShapeType="1"/>
              </p:cNvSpPr>
              <p:nvPr/>
            </p:nvSpPr>
            <p:spPr bwMode="auto">
              <a:xfrm>
                <a:off x="5424" y="1392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02" name="Line 28"/>
              <p:cNvSpPr>
                <a:spLocks noChangeShapeType="1"/>
              </p:cNvSpPr>
              <p:nvPr/>
            </p:nvSpPr>
            <p:spPr bwMode="auto">
              <a:xfrm>
                <a:off x="4896" y="163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03" name="Line 29"/>
              <p:cNvSpPr>
                <a:spLocks noChangeShapeType="1"/>
              </p:cNvSpPr>
              <p:nvPr/>
            </p:nvSpPr>
            <p:spPr bwMode="auto">
              <a:xfrm>
                <a:off x="4896" y="187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04" name="Text Box 30"/>
              <p:cNvSpPr txBox="1">
                <a:spLocks noChangeArrowheads="1"/>
              </p:cNvSpPr>
              <p:nvPr/>
            </p:nvSpPr>
            <p:spPr bwMode="auto">
              <a:xfrm>
                <a:off x="5115" y="1632"/>
                <a:ext cx="32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83" charset="0"/>
                  </a:rPr>
                  <a:t>0.5</a:t>
                </a:r>
              </a:p>
            </p:txBody>
          </p:sp>
          <p:sp>
            <p:nvSpPr>
              <p:cNvPr id="23605" name="Text Box 31"/>
              <p:cNvSpPr txBox="1">
                <a:spLocks noChangeArrowheads="1"/>
              </p:cNvSpPr>
              <p:nvPr/>
            </p:nvSpPr>
            <p:spPr bwMode="auto">
              <a:xfrm>
                <a:off x="5452" y="1632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83" charset="0"/>
                  </a:rPr>
                  <a:t>0</a:t>
                </a:r>
              </a:p>
            </p:txBody>
          </p:sp>
          <p:sp>
            <p:nvSpPr>
              <p:cNvPr id="23606" name="Text Box 32"/>
              <p:cNvSpPr txBox="1">
                <a:spLocks noChangeArrowheads="1"/>
              </p:cNvSpPr>
              <p:nvPr/>
            </p:nvSpPr>
            <p:spPr bwMode="auto">
              <a:xfrm>
                <a:off x="4913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>
                    <a:latin typeface="Calibri" pitchFamily="-83" charset="0"/>
                  </a:rPr>
                  <a:t>0</a:t>
                </a:r>
              </a:p>
            </p:txBody>
          </p:sp>
          <p:sp>
            <p:nvSpPr>
              <p:cNvPr id="23607" name="Text Box 33"/>
              <p:cNvSpPr txBox="1">
                <a:spLocks noChangeArrowheads="1"/>
              </p:cNvSpPr>
              <p:nvPr/>
            </p:nvSpPr>
            <p:spPr bwMode="auto">
              <a:xfrm>
                <a:off x="5185" y="1872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83" charset="0"/>
                  </a:rPr>
                  <a:t>1</a:t>
                </a:r>
              </a:p>
            </p:txBody>
          </p:sp>
          <p:sp>
            <p:nvSpPr>
              <p:cNvPr id="23608" name="Text Box 34"/>
              <p:cNvSpPr txBox="1">
                <a:spLocks noChangeArrowheads="1"/>
              </p:cNvSpPr>
              <p:nvPr/>
            </p:nvSpPr>
            <p:spPr bwMode="auto">
              <a:xfrm>
                <a:off x="4913" y="187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>
                    <a:latin typeface="Calibri" pitchFamily="-83" charset="0"/>
                  </a:rPr>
                  <a:t>0</a:t>
                </a:r>
              </a:p>
            </p:txBody>
          </p:sp>
          <p:sp>
            <p:nvSpPr>
              <p:cNvPr id="23609" name="Line 35"/>
              <p:cNvSpPr>
                <a:spLocks noChangeShapeType="1"/>
              </p:cNvSpPr>
              <p:nvPr/>
            </p:nvSpPr>
            <p:spPr bwMode="auto">
              <a:xfrm>
                <a:off x="4896" y="163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10" name="Text Box 36"/>
              <p:cNvSpPr txBox="1">
                <a:spLocks noChangeArrowheads="1"/>
              </p:cNvSpPr>
              <p:nvPr/>
            </p:nvSpPr>
            <p:spPr bwMode="auto">
              <a:xfrm>
                <a:off x="5185" y="1392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83" charset="0"/>
                  </a:rPr>
                  <a:t>0</a:t>
                </a:r>
              </a:p>
            </p:txBody>
          </p:sp>
          <p:sp>
            <p:nvSpPr>
              <p:cNvPr id="23611" name="Text Box 37"/>
              <p:cNvSpPr txBox="1">
                <a:spLocks noChangeArrowheads="1"/>
              </p:cNvSpPr>
              <p:nvPr/>
            </p:nvSpPr>
            <p:spPr bwMode="auto">
              <a:xfrm>
                <a:off x="5452" y="1392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83" charset="0"/>
                  </a:rPr>
                  <a:t>0</a:t>
                </a:r>
              </a:p>
            </p:txBody>
          </p:sp>
          <p:sp>
            <p:nvSpPr>
              <p:cNvPr id="23612" name="Text Box 38"/>
              <p:cNvSpPr txBox="1">
                <a:spLocks noChangeArrowheads="1"/>
              </p:cNvSpPr>
              <p:nvPr/>
            </p:nvSpPr>
            <p:spPr bwMode="auto">
              <a:xfrm>
                <a:off x="4913" y="139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>
                    <a:latin typeface="Calibri" pitchFamily="-83" charset="0"/>
                  </a:rPr>
                  <a:t>0</a:t>
                </a:r>
              </a:p>
            </p:txBody>
          </p:sp>
        </p:grpSp>
      </p:grpSp>
      <p:sp>
        <p:nvSpPr>
          <p:cNvPr id="34824" name="Text Box 40"/>
          <p:cNvSpPr txBox="1">
            <a:spLocks noChangeArrowheads="1"/>
          </p:cNvSpPr>
          <p:nvPr/>
        </p:nvSpPr>
        <p:spPr bwMode="auto">
          <a:xfrm>
            <a:off x="3810000" y="5638800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83" charset="0"/>
              </a:rPr>
              <a:t>kernel</a:t>
            </a:r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6019800" y="4419600"/>
            <a:ext cx="1295400" cy="1219200"/>
            <a:chOff x="2256" y="1920"/>
            <a:chExt cx="816" cy="768"/>
          </a:xfrm>
        </p:grpSpPr>
        <p:sp>
          <p:nvSpPr>
            <p:cNvPr id="23581" name="Rectangle 42"/>
            <p:cNvSpPr>
              <a:spLocks noChangeArrowheads="1"/>
            </p:cNvSpPr>
            <p:nvPr/>
          </p:nvSpPr>
          <p:spPr bwMode="auto">
            <a:xfrm>
              <a:off x="2304" y="1920"/>
              <a:ext cx="76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83" charset="0"/>
              </a:endParaRPr>
            </a:p>
          </p:txBody>
        </p:sp>
        <p:sp>
          <p:nvSpPr>
            <p:cNvPr id="23582" name="Line 43"/>
            <p:cNvSpPr>
              <a:spLocks noChangeShapeType="1"/>
            </p:cNvSpPr>
            <p:nvPr/>
          </p:nvSpPr>
          <p:spPr bwMode="auto">
            <a:xfrm>
              <a:off x="2544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3" name="Line 44"/>
            <p:cNvSpPr>
              <a:spLocks noChangeShapeType="1"/>
            </p:cNvSpPr>
            <p:nvPr/>
          </p:nvSpPr>
          <p:spPr bwMode="auto">
            <a:xfrm>
              <a:off x="2832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4" name="Line 45"/>
            <p:cNvSpPr>
              <a:spLocks noChangeShapeType="1"/>
            </p:cNvSpPr>
            <p:nvPr/>
          </p:nvSpPr>
          <p:spPr bwMode="auto">
            <a:xfrm>
              <a:off x="2304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5" name="Line 46"/>
            <p:cNvSpPr>
              <a:spLocks noChangeShapeType="1"/>
            </p:cNvSpPr>
            <p:nvPr/>
          </p:nvSpPr>
          <p:spPr bwMode="auto">
            <a:xfrm>
              <a:off x="2304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6" name="Text Box 47"/>
            <p:cNvSpPr txBox="1">
              <a:spLocks noChangeArrowheads="1"/>
            </p:cNvSpPr>
            <p:nvPr/>
          </p:nvSpPr>
          <p:spPr bwMode="auto">
            <a:xfrm>
              <a:off x="2582" y="216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alibri" pitchFamily="-83" charset="0"/>
                </a:rPr>
                <a:t>8</a:t>
              </a:r>
            </a:p>
          </p:txBody>
        </p:sp>
        <p:sp>
          <p:nvSpPr>
            <p:cNvPr id="23587" name="Text Box 48"/>
            <p:cNvSpPr txBox="1">
              <a:spLocks noChangeArrowheads="1"/>
            </p:cNvSpPr>
            <p:nvPr/>
          </p:nvSpPr>
          <p:spPr bwMode="auto">
            <a:xfrm>
              <a:off x="2832" y="216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latin typeface="Calibri" pitchFamily="-83" charset="0"/>
              </a:endParaRPr>
            </a:p>
          </p:txBody>
        </p:sp>
        <p:sp>
          <p:nvSpPr>
            <p:cNvPr id="23588" name="Text Box 49"/>
            <p:cNvSpPr txBox="1">
              <a:spLocks noChangeArrowheads="1"/>
            </p:cNvSpPr>
            <p:nvPr/>
          </p:nvSpPr>
          <p:spPr bwMode="auto">
            <a:xfrm>
              <a:off x="2352" y="216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latin typeface="Calibri" pitchFamily="-83" charset="0"/>
              </a:endParaRPr>
            </a:p>
          </p:txBody>
        </p:sp>
        <p:sp>
          <p:nvSpPr>
            <p:cNvPr id="23589" name="Text Box 50"/>
            <p:cNvSpPr txBox="1">
              <a:spLocks noChangeArrowheads="1"/>
            </p:cNvSpPr>
            <p:nvPr/>
          </p:nvSpPr>
          <p:spPr bwMode="auto">
            <a:xfrm>
              <a:off x="2562" y="24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latin typeface="Calibri" pitchFamily="-83" charset="0"/>
              </a:endParaRPr>
            </a:p>
          </p:txBody>
        </p:sp>
        <p:sp>
          <p:nvSpPr>
            <p:cNvPr id="23590" name="Text Box 51"/>
            <p:cNvSpPr txBox="1">
              <a:spLocks noChangeArrowheads="1"/>
            </p:cNvSpPr>
            <p:nvPr/>
          </p:nvSpPr>
          <p:spPr bwMode="auto">
            <a:xfrm>
              <a:off x="2812" y="24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latin typeface="Calibri" pitchFamily="-83" charset="0"/>
              </a:endParaRPr>
            </a:p>
          </p:txBody>
        </p:sp>
        <p:sp>
          <p:nvSpPr>
            <p:cNvPr id="23591" name="Text Box 52"/>
            <p:cNvSpPr txBox="1">
              <a:spLocks noChangeArrowheads="1"/>
            </p:cNvSpPr>
            <p:nvPr/>
          </p:nvSpPr>
          <p:spPr bwMode="auto">
            <a:xfrm>
              <a:off x="2332" y="24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latin typeface="Calibri" pitchFamily="-83" charset="0"/>
              </a:endParaRPr>
            </a:p>
          </p:txBody>
        </p:sp>
        <p:sp>
          <p:nvSpPr>
            <p:cNvPr id="23592" name="Line 53"/>
            <p:cNvSpPr>
              <a:spLocks noChangeShapeType="1"/>
            </p:cNvSpPr>
            <p:nvPr/>
          </p:nvSpPr>
          <p:spPr bwMode="auto">
            <a:xfrm>
              <a:off x="2304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3" name="Line 54"/>
            <p:cNvSpPr>
              <a:spLocks noChangeShapeType="1"/>
            </p:cNvSpPr>
            <p:nvPr/>
          </p:nvSpPr>
          <p:spPr bwMode="auto">
            <a:xfrm>
              <a:off x="2304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4" name="Text Box 55"/>
            <p:cNvSpPr txBox="1">
              <a:spLocks noChangeArrowheads="1"/>
            </p:cNvSpPr>
            <p:nvPr/>
          </p:nvSpPr>
          <p:spPr bwMode="auto">
            <a:xfrm>
              <a:off x="2582" y="192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latin typeface="Calibri" pitchFamily="-83" charset="0"/>
              </a:endParaRPr>
            </a:p>
          </p:txBody>
        </p:sp>
        <p:sp>
          <p:nvSpPr>
            <p:cNvPr id="23595" name="Text Box 56"/>
            <p:cNvSpPr txBox="1">
              <a:spLocks noChangeArrowheads="1"/>
            </p:cNvSpPr>
            <p:nvPr/>
          </p:nvSpPr>
          <p:spPr bwMode="auto">
            <a:xfrm>
              <a:off x="2832" y="192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latin typeface="Calibri" pitchFamily="-83" charset="0"/>
              </a:endParaRPr>
            </a:p>
          </p:txBody>
        </p:sp>
        <p:sp>
          <p:nvSpPr>
            <p:cNvPr id="23596" name="Text Box 57"/>
            <p:cNvSpPr txBox="1">
              <a:spLocks noChangeArrowheads="1"/>
            </p:cNvSpPr>
            <p:nvPr/>
          </p:nvSpPr>
          <p:spPr bwMode="auto">
            <a:xfrm>
              <a:off x="2256" y="192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latin typeface="Calibri" pitchFamily="-83" charset="0"/>
              </a:endParaRPr>
            </a:p>
          </p:txBody>
        </p:sp>
      </p:grpSp>
      <p:sp>
        <p:nvSpPr>
          <p:cNvPr id="34826" name="Text Box 58"/>
          <p:cNvSpPr txBox="1">
            <a:spLocks noChangeArrowheads="1"/>
          </p:cNvSpPr>
          <p:nvPr/>
        </p:nvSpPr>
        <p:spPr bwMode="auto">
          <a:xfrm>
            <a:off x="5738813" y="5638800"/>
            <a:ext cx="2719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83" charset="0"/>
              </a:rPr>
              <a:t>Modified image data</a:t>
            </a:r>
          </a:p>
        </p:txBody>
      </p:sp>
      <p:sp>
        <p:nvSpPr>
          <p:cNvPr id="23561" name="Text Box 10"/>
          <p:cNvSpPr txBox="1">
            <a:spLocks noChangeArrowheads="1"/>
          </p:cNvSpPr>
          <p:nvPr/>
        </p:nvSpPr>
        <p:spPr bwMode="auto">
          <a:xfrm>
            <a:off x="7620000" y="6553200"/>
            <a:ext cx="1373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 pitchFamily="-83" charset="0"/>
              </a:rPr>
              <a:t>Source: L. Zhang</a:t>
            </a:r>
          </a:p>
        </p:txBody>
      </p:sp>
      <p:sp>
        <p:nvSpPr>
          <p:cNvPr id="34823" name="Text Box 39"/>
          <p:cNvSpPr txBox="1">
            <a:spLocks noChangeArrowheads="1"/>
          </p:cNvSpPr>
          <p:nvPr/>
        </p:nvSpPr>
        <p:spPr bwMode="auto">
          <a:xfrm>
            <a:off x="914400" y="5638800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83" charset="0"/>
              </a:rPr>
              <a:t>Local image data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163638" y="4419600"/>
            <a:ext cx="1241425" cy="1143000"/>
            <a:chOff x="2290" y="1920"/>
            <a:chExt cx="782" cy="720"/>
          </a:xfrm>
        </p:grpSpPr>
        <p:sp>
          <p:nvSpPr>
            <p:cNvPr id="23565" name="Rectangle 6"/>
            <p:cNvSpPr>
              <a:spLocks noChangeArrowheads="1"/>
            </p:cNvSpPr>
            <p:nvPr/>
          </p:nvSpPr>
          <p:spPr bwMode="auto">
            <a:xfrm>
              <a:off x="2304" y="1920"/>
              <a:ext cx="76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83" charset="0"/>
              </a:endParaRPr>
            </a:p>
          </p:txBody>
        </p:sp>
        <p:sp>
          <p:nvSpPr>
            <p:cNvPr id="23566" name="Line 7"/>
            <p:cNvSpPr>
              <a:spLocks noChangeShapeType="1"/>
            </p:cNvSpPr>
            <p:nvPr/>
          </p:nvSpPr>
          <p:spPr bwMode="auto">
            <a:xfrm>
              <a:off x="2565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7" name="Line 8"/>
            <p:cNvSpPr>
              <a:spLocks noChangeShapeType="1"/>
            </p:cNvSpPr>
            <p:nvPr/>
          </p:nvSpPr>
          <p:spPr bwMode="auto">
            <a:xfrm>
              <a:off x="2825" y="19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8" name="Line 9"/>
            <p:cNvSpPr>
              <a:spLocks noChangeShapeType="1"/>
            </p:cNvSpPr>
            <p:nvPr/>
          </p:nvSpPr>
          <p:spPr bwMode="auto">
            <a:xfrm>
              <a:off x="2304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9" name="Line 10"/>
            <p:cNvSpPr>
              <a:spLocks noChangeShapeType="1"/>
            </p:cNvSpPr>
            <p:nvPr/>
          </p:nvSpPr>
          <p:spPr bwMode="auto">
            <a:xfrm>
              <a:off x="2304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0" name="Text Box 11"/>
            <p:cNvSpPr txBox="1">
              <a:spLocks noChangeArrowheads="1"/>
            </p:cNvSpPr>
            <p:nvPr/>
          </p:nvSpPr>
          <p:spPr bwMode="auto">
            <a:xfrm>
              <a:off x="2591" y="216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83" charset="0"/>
                </a:rPr>
                <a:t>6</a:t>
              </a:r>
            </a:p>
          </p:txBody>
        </p:sp>
        <p:sp>
          <p:nvSpPr>
            <p:cNvPr id="23571" name="Text Box 12"/>
            <p:cNvSpPr txBox="1">
              <a:spLocks noChangeArrowheads="1"/>
            </p:cNvSpPr>
            <p:nvPr/>
          </p:nvSpPr>
          <p:spPr bwMode="auto">
            <a:xfrm>
              <a:off x="2856" y="216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83" charset="0"/>
                </a:rPr>
                <a:t>1</a:t>
              </a:r>
            </a:p>
          </p:txBody>
        </p:sp>
        <p:sp>
          <p:nvSpPr>
            <p:cNvPr id="23572" name="Text Box 13"/>
            <p:cNvSpPr txBox="1">
              <a:spLocks noChangeArrowheads="1"/>
            </p:cNvSpPr>
            <p:nvPr/>
          </p:nvSpPr>
          <p:spPr bwMode="auto">
            <a:xfrm>
              <a:off x="2327" y="216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83" charset="0"/>
                </a:rPr>
                <a:t>4</a:t>
              </a:r>
            </a:p>
          </p:txBody>
        </p:sp>
        <p:sp>
          <p:nvSpPr>
            <p:cNvPr id="23573" name="Text Box 14"/>
            <p:cNvSpPr txBox="1">
              <a:spLocks noChangeArrowheads="1"/>
            </p:cNvSpPr>
            <p:nvPr/>
          </p:nvSpPr>
          <p:spPr bwMode="auto">
            <a:xfrm>
              <a:off x="2591" y="240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83" charset="0"/>
                </a:rPr>
                <a:t>1</a:t>
              </a:r>
            </a:p>
          </p:txBody>
        </p:sp>
        <p:sp>
          <p:nvSpPr>
            <p:cNvPr id="23574" name="Text Box 15"/>
            <p:cNvSpPr txBox="1">
              <a:spLocks noChangeArrowheads="1"/>
            </p:cNvSpPr>
            <p:nvPr/>
          </p:nvSpPr>
          <p:spPr bwMode="auto">
            <a:xfrm>
              <a:off x="2856" y="240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83" charset="0"/>
                </a:rPr>
                <a:t>8</a:t>
              </a:r>
            </a:p>
          </p:txBody>
        </p:sp>
        <p:sp>
          <p:nvSpPr>
            <p:cNvPr id="23575" name="Text Box 16"/>
            <p:cNvSpPr txBox="1">
              <a:spLocks noChangeArrowheads="1"/>
            </p:cNvSpPr>
            <p:nvPr/>
          </p:nvSpPr>
          <p:spPr bwMode="auto">
            <a:xfrm>
              <a:off x="2327" y="240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83" charset="0"/>
                </a:rPr>
                <a:t>1</a:t>
              </a:r>
            </a:p>
          </p:txBody>
        </p:sp>
        <p:sp>
          <p:nvSpPr>
            <p:cNvPr id="23576" name="Line 17"/>
            <p:cNvSpPr>
              <a:spLocks noChangeShapeType="1"/>
            </p:cNvSpPr>
            <p:nvPr/>
          </p:nvSpPr>
          <p:spPr bwMode="auto">
            <a:xfrm>
              <a:off x="2304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7" name="Line 18"/>
            <p:cNvSpPr>
              <a:spLocks noChangeShapeType="1"/>
            </p:cNvSpPr>
            <p:nvPr/>
          </p:nvSpPr>
          <p:spPr bwMode="auto">
            <a:xfrm>
              <a:off x="2304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8" name="Text Box 19"/>
            <p:cNvSpPr txBox="1">
              <a:spLocks noChangeArrowheads="1"/>
            </p:cNvSpPr>
            <p:nvPr/>
          </p:nvSpPr>
          <p:spPr bwMode="auto">
            <a:xfrm>
              <a:off x="2591" y="192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83" charset="0"/>
                </a:rPr>
                <a:t>5</a:t>
              </a:r>
            </a:p>
          </p:txBody>
        </p:sp>
        <p:sp>
          <p:nvSpPr>
            <p:cNvPr id="23579" name="Text Box 20"/>
            <p:cNvSpPr txBox="1">
              <a:spLocks noChangeArrowheads="1"/>
            </p:cNvSpPr>
            <p:nvPr/>
          </p:nvSpPr>
          <p:spPr bwMode="auto">
            <a:xfrm>
              <a:off x="2856" y="192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83" charset="0"/>
                </a:rPr>
                <a:t>3</a:t>
              </a:r>
            </a:p>
          </p:txBody>
        </p:sp>
        <p:sp>
          <p:nvSpPr>
            <p:cNvPr id="23580" name="Text Box 21"/>
            <p:cNvSpPr txBox="1">
              <a:spLocks noChangeArrowheads="1"/>
            </p:cNvSpPr>
            <p:nvPr/>
          </p:nvSpPr>
          <p:spPr bwMode="auto">
            <a:xfrm>
              <a:off x="2290" y="1920"/>
              <a:ext cx="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83" charset="0"/>
                </a:rPr>
                <a:t>10</a:t>
              </a:r>
            </a:p>
          </p:txBody>
        </p:sp>
      </p:grpSp>
      <p:cxnSp>
        <p:nvCxnSpPr>
          <p:cNvPr id="83" name="Straight Arrow Connector 82"/>
          <p:cNvCxnSpPr>
            <a:cxnSpLocks noChangeShapeType="1"/>
            <a:stCxn id="23599" idx="3"/>
            <a:endCxn id="23581" idx="1"/>
          </p:cNvCxnSpPr>
          <p:nvPr/>
        </p:nvCxnSpPr>
        <p:spPr bwMode="auto">
          <a:xfrm>
            <a:off x="4800600" y="4991100"/>
            <a:ext cx="12954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3" grpId="0" build="p" autoUpdateAnimBg="0"/>
      <p:bldP spid="34824" grpId="0"/>
      <p:bldP spid="34826" grpId="0"/>
      <p:bldP spid="348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-83" charset="-128"/>
              <a:cs typeface="ＭＳ Ｐゴシック" pitchFamily="-83" charset="-128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440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Cross correlation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3352800" y="2590800"/>
            <a:ext cx="2362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6" name="Picture 7" descr="t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0938" y="2681288"/>
            <a:ext cx="746125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Rectangle 11"/>
          <p:cNvSpPr>
            <a:spLocks noChangeArrowheads="1"/>
          </p:cNvSpPr>
          <p:nvPr/>
        </p:nvSpPr>
        <p:spPr bwMode="auto">
          <a:xfrm>
            <a:off x="-381000" y="4343400"/>
            <a:ext cx="1143000" cy="121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itchFamily="-83" charset="0"/>
            </a:endParaRPr>
          </a:p>
        </p:txBody>
      </p:sp>
      <p:pic>
        <p:nvPicPr>
          <p:cNvPr id="10" name="Picture 12" descr="t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 flipV="1">
            <a:off x="3359150" y="2590800"/>
            <a:ext cx="747713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3581400"/>
            <a:ext cx="3810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7239000" y="6553200"/>
            <a:ext cx="192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 pitchFamily="-83" charset="0"/>
              </a:rPr>
              <a:t>Adapted from F. Durand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5.78035E-8 C 0.06945 -0.00579 0.10608 -0.0037 0.19306 -0.00232 C 0.20105 0.01387 0.19861 0.00647 0.20174 0.01872 C 0.20052 0.03583 0.2007 0.05317 0.19827 0.07005 C 0.19584 0.08739 0.17796 0.08924 0.16841 0.09341 C 0.13785 0.09179 0.11563 0.08855 0.08594 0.08647 C 0.06146 0.08716 0.0099 0.06982 -0.01927 0.09572 C -0.02239 0.10843 -0.02517 0.11676 -0.01927 0.13317 C -0.01927 0.13317 -0.00607 0.13895 -0.00347 0.14011 C -0.00173 0.14104 0.00174 0.14265 0.00174 0.14265 C 0.04983 0.20369 0.16754 0.15005 0.19827 0.14959 C 0.20348 0.15028 0.21025 0.14682 0.21407 0.1519 C 0.2191 0.15861 0.21528 0.17086 0.21754 0.17988 C 0.21598 0.18843 0.2165 0.19861 0.21233 0.20554 C 0.20452 0.21895 0.18525 0.23352 0.17205 0.23375 C 0.11129 0.23514 0.05035 0.23537 -0.01041 0.23606 C -0.01371 0.24023 -0.02274 0.2608 -0.01215 0.26173 C 0.01875 0.26473 0.04983 0.26335 0.08073 0.26404 C 0.13855 0.27028 0.0948 0.26635 0.21233 0.26635 " pathEditMode="relative" ptsTypes="ffffffffffffffffff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3" charset="-128"/>
                <a:cs typeface="ＭＳ Ｐゴシック" pitchFamily="-83" charset="-128"/>
              </a:rPr>
              <a:t>Cross-correlation examples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-83" charset="-128"/>
              <a:cs typeface="ＭＳ Ｐゴシック" pitchFamily="-83" charset="-128"/>
            </a:endParaRPr>
          </a:p>
        </p:txBody>
      </p:sp>
      <p:pic>
        <p:nvPicPr>
          <p:cNvPr id="2662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6927850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867400" y="1752600"/>
            <a:ext cx="25908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962400"/>
            <a:ext cx="25908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3" charset="-128"/>
                <a:cs typeface="ＭＳ Ｐゴシック" pitchFamily="-83" charset="-128"/>
              </a:rPr>
              <a:t>Convolution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3" charset="-128"/>
                <a:cs typeface="ＭＳ Ｐゴシック" pitchFamily="-83" charset="-128"/>
              </a:rPr>
              <a:t>Same as cross-correlation, except that the kernel is “flipped” (horizontally and vertically)</a:t>
            </a:r>
          </a:p>
          <a:p>
            <a:pPr eaLnBrk="1" hangingPunct="1"/>
            <a:endParaRPr lang="en-US">
              <a:ea typeface="ＭＳ Ｐゴシック" pitchFamily="-83" charset="-128"/>
              <a:cs typeface="ＭＳ Ｐゴシック" pitchFamily="-83" charset="-128"/>
            </a:endParaRPr>
          </a:p>
          <a:p>
            <a:pPr eaLnBrk="1" hangingPunct="1"/>
            <a:endParaRPr lang="en-US">
              <a:ea typeface="ＭＳ Ｐゴシック" pitchFamily="-83" charset="-128"/>
              <a:cs typeface="ＭＳ Ｐゴシック" pitchFamily="-83" charset="-128"/>
            </a:endParaRPr>
          </a:p>
          <a:p>
            <a:pPr lvl="1" eaLnBrk="1" hangingPunct="1">
              <a:buFont typeface="Arial" pitchFamily="-83" charset="0"/>
              <a:buNone/>
            </a:pPr>
            <a:endParaRPr lang="en-US"/>
          </a:p>
          <a:p>
            <a:pPr eaLnBrk="1" hangingPunct="1"/>
            <a:endParaRPr lang="en-US">
              <a:ea typeface="ＭＳ Ｐゴシック" pitchFamily="-83" charset="-128"/>
              <a:cs typeface="ＭＳ Ｐゴシック" pitchFamily="-83" charset="-128"/>
            </a:endParaRPr>
          </a:p>
          <a:p>
            <a:pPr eaLnBrk="1" hangingPunct="1"/>
            <a:r>
              <a:rPr lang="en-US">
                <a:ea typeface="ＭＳ Ｐゴシック" pitchFamily="-83" charset="-128"/>
                <a:cs typeface="ＭＳ Ｐゴシック" pitchFamily="-83" charset="-128"/>
              </a:rPr>
              <a:t>Commutative, associative, and transitive: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514725"/>
            <a:ext cx="54864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2743200"/>
            <a:ext cx="243840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5618163"/>
            <a:ext cx="6032500" cy="123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3" charset="-128"/>
                <a:cs typeface="ＭＳ Ｐゴシック" pitchFamily="-83" charset="-128"/>
              </a:rPr>
              <a:t>Convolution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3352800" y="2590800"/>
            <a:ext cx="2362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815111" name="Picture 7" descr="t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0938" y="2681288"/>
            <a:ext cx="746125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5112" name="Picture 8" descr="t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9350" y="2667000"/>
            <a:ext cx="747713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 descr="t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0938" y="2681288"/>
            <a:ext cx="747712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Rectangle 11"/>
          <p:cNvSpPr>
            <a:spLocks noChangeArrowheads="1"/>
          </p:cNvSpPr>
          <p:nvPr/>
        </p:nvSpPr>
        <p:spPr bwMode="auto">
          <a:xfrm>
            <a:off x="-381000" y="4343400"/>
            <a:ext cx="1143000" cy="121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itchFamily="-83" charset="0"/>
            </a:endParaRPr>
          </a:p>
        </p:txBody>
      </p:sp>
      <p:pic>
        <p:nvPicPr>
          <p:cNvPr id="815116" name="Picture 12" descr="t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9150" y="2590800"/>
            <a:ext cx="747713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3581400"/>
            <a:ext cx="3810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7239000" y="6553200"/>
            <a:ext cx="192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 pitchFamily="-83" charset="0"/>
              </a:rPr>
              <a:t>Adapted from F. Durand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5.78035E-8 C 0.06945 -0.00579 0.10608 -0.0037 0.19306 -0.00232 C 0.20105 0.01387 0.19861 0.00647 0.20174 0.01872 C 0.20052 0.03583 0.2007 0.05317 0.19827 0.07005 C 0.19584 0.08739 0.17796 0.08924 0.16841 0.09341 C 0.13785 0.09179 0.11563 0.08855 0.08594 0.08647 C 0.06146 0.08716 0.0099 0.06982 -0.01927 0.09572 C -0.02239 0.10843 -0.02517 0.11676 -0.01927 0.13317 C -0.01927 0.13317 -0.00607 0.13895 -0.00347 0.14011 C -0.00173 0.14104 0.00174 0.14265 0.00174 0.14265 C 0.04983 0.20369 0.16754 0.15005 0.19827 0.14959 C 0.20348 0.15028 0.21025 0.14682 0.21407 0.1519 C 0.2191 0.15861 0.21528 0.17086 0.21754 0.17988 C 0.21598 0.18843 0.2165 0.19861 0.21233 0.20554 C 0.20452 0.21895 0.18525 0.23352 0.17205 0.23375 C 0.11129 0.23514 0.05035 0.23537 -0.01041 0.23606 C -0.01371 0.24023 -0.02274 0.2608 -0.01215 0.26173 C 0.01875 0.26473 0.04983 0.26335 0.08073 0.26404 C 0.13855 0.27028 0.0948 0.26635 0.21233 0.26635 " pathEditMode="relative" ptsTypes="ffffffffffffffffffA">
                                      <p:cBhvr>
                                        <p:cTn id="22" dur="2000" fill="hold"/>
                                        <p:tgtEl>
                                          <p:spTgt spid="815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3" charset="-128"/>
                <a:cs typeface="ＭＳ Ｐゴシック" pitchFamily="-83" charset="-128"/>
              </a:rPr>
              <a:t>Convolution examples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-83" charset="-128"/>
              <a:cs typeface="ＭＳ Ｐゴシック" pitchFamily="-83" charset="-128"/>
            </a:endParaRPr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7073900" cy="47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486819"/>
            <a:ext cx="2479675" cy="977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David Crandall</a:t>
            </a:r>
          </a:p>
          <a:p>
            <a:pPr marL="0" indent="0">
              <a:buNone/>
            </a:pPr>
            <a:r>
              <a:rPr lang="en-US" sz="2400" dirty="0" smtClean="0"/>
              <a:t>PhD, Cornell, 2008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5400" y="0"/>
            <a:ext cx="2479675" cy="247967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800600" y="2426582"/>
            <a:ext cx="2479675" cy="977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err="1" smtClean="0"/>
              <a:t>Bardia</a:t>
            </a:r>
            <a:r>
              <a:rPr lang="en-US" sz="2400" dirty="0" smtClean="0"/>
              <a:t> </a:t>
            </a:r>
            <a:r>
              <a:rPr lang="en-US" sz="2400" dirty="0" err="1" smtClean="0"/>
              <a:t>Doosti</a:t>
            </a:r>
            <a:endParaRPr lang="en-US" sz="2400" dirty="0" smtClean="0"/>
          </a:p>
          <a:p>
            <a:pPr marL="0" indent="0">
              <a:buFont typeface="Arial"/>
              <a:buNone/>
            </a:pPr>
            <a:r>
              <a:rPr lang="en-US" sz="2400" dirty="0" smtClean="0"/>
              <a:t>PhD student, IU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5860314"/>
            <a:ext cx="2479675" cy="977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err="1" smtClean="0"/>
              <a:t>Yunsheng</a:t>
            </a:r>
            <a:r>
              <a:rPr lang="en-US" sz="2400" dirty="0" smtClean="0"/>
              <a:t> Yao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PhD student, IU</a:t>
            </a:r>
            <a:endParaRPr lang="en-US" sz="2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029200" y="5880894"/>
            <a:ext cx="2479675" cy="977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Ali </a:t>
            </a:r>
            <a:r>
              <a:rPr lang="en-US" sz="2400" dirty="0" err="1" smtClean="0"/>
              <a:t>Varamesh</a:t>
            </a:r>
            <a:endParaRPr lang="en-US" sz="2400" dirty="0" smtClean="0"/>
          </a:p>
          <a:p>
            <a:pPr marL="0" indent="0">
              <a:buFont typeface="Arial"/>
              <a:buNone/>
            </a:pPr>
            <a:r>
              <a:rPr lang="en-US" sz="2400" dirty="0" smtClean="0"/>
              <a:t>PhD student</a:t>
            </a:r>
            <a:r>
              <a:rPr lang="en-US" sz="2400" dirty="0" smtClean="0"/>
              <a:t>, IU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013" y="-34060"/>
            <a:ext cx="2540000" cy="25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325" y="3359150"/>
            <a:ext cx="2540000" cy="25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3345714"/>
            <a:ext cx="213967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536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3" charset="-128"/>
                <a:cs typeface="ＭＳ Ｐゴシック" pitchFamily="-83" charset="-128"/>
              </a:rPr>
              <a:t>Mean filtering</a:t>
            </a:r>
          </a:p>
        </p:txBody>
      </p:sp>
      <p:graphicFrame>
        <p:nvGraphicFramePr>
          <p:cNvPr id="12" name="Group 38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33600" y="2125663"/>
          <a:ext cx="3124202" cy="2692840"/>
        </p:xfrm>
        <a:graphic>
          <a:graphicData uri="http://schemas.openxmlformats.org/drawingml/2006/table">
            <a:tbl>
              <a:tblPr/>
              <a:tblGrid>
                <a:gridCol w="312676"/>
                <a:gridCol w="312675"/>
                <a:gridCol w="311399"/>
                <a:gridCol w="312676"/>
                <a:gridCol w="312675"/>
                <a:gridCol w="312676"/>
                <a:gridCol w="312675"/>
                <a:gridCol w="311399"/>
                <a:gridCol w="312676"/>
                <a:gridCol w="312675"/>
              </a:tblGrid>
              <a:tr h="26928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26928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26928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26928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26928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26928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26928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26928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26928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26928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754" marB="36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8313" y="2971800"/>
          <a:ext cx="979673" cy="844869"/>
        </p:xfrm>
        <a:graphic>
          <a:graphicData uri="http://schemas.openxmlformats.org/drawingml/2006/table">
            <a:tbl>
              <a:tblPr/>
              <a:tblGrid>
                <a:gridCol w="327003"/>
                <a:gridCol w="327002"/>
                <a:gridCol w="325668"/>
              </a:tblGrid>
              <a:tr h="28162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1</a:t>
                      </a:r>
                    </a:p>
                  </a:txBody>
                  <a:tcPr marL="0" marR="0" marT="38439" marB="3843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1</a:t>
                      </a:r>
                    </a:p>
                  </a:txBody>
                  <a:tcPr marL="0" marR="0" marT="38439" marB="3843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1</a:t>
                      </a:r>
                    </a:p>
                  </a:txBody>
                  <a:tcPr marL="0" marR="0" marT="38439" marB="3843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62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1</a:t>
                      </a:r>
                    </a:p>
                  </a:txBody>
                  <a:tcPr marL="0" marR="0" marT="38439" marB="3843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1</a:t>
                      </a:r>
                    </a:p>
                  </a:txBody>
                  <a:tcPr marL="0" marR="0" marT="38439" marB="3843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1</a:t>
                      </a:r>
                    </a:p>
                  </a:txBody>
                  <a:tcPr marL="0" marR="0" marT="38439" marB="3843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62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1</a:t>
                      </a:r>
                    </a:p>
                  </a:txBody>
                  <a:tcPr marL="0" marR="0" marT="38439" marB="3843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1</a:t>
                      </a:r>
                    </a:p>
                  </a:txBody>
                  <a:tcPr marL="0" marR="0" marT="38439" marB="3843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1</a:t>
                      </a:r>
                    </a:p>
                  </a:txBody>
                  <a:tcPr marL="0" marR="0" marT="38439" marB="3843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417638" y="2819400"/>
            <a:ext cx="7493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8800">
                <a:latin typeface="Times New Roman" pitchFamily="-83" charset="0"/>
                <a:ea typeface="Times New Roman" pitchFamily="-83" charset="0"/>
                <a:cs typeface="Times New Roman" pitchFamily="-83" charset="0"/>
              </a:rPr>
              <a:t>*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1288" y="3014663"/>
            <a:ext cx="201612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321300" y="2895600"/>
            <a:ext cx="5683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6000">
                <a:latin typeface="Calibri" pitchFamily="-83" charset="0"/>
                <a:ea typeface="Times New Roman" pitchFamily="-83" charset="0"/>
                <a:cs typeface="Times New Roman" pitchFamily="-83" charset="0"/>
              </a:rPr>
              <a:t>=</a:t>
            </a:r>
          </a:p>
        </p:txBody>
      </p:sp>
      <p:graphicFrame>
        <p:nvGraphicFramePr>
          <p:cNvPr id="21" name="Group 12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943600" y="2133600"/>
          <a:ext cx="3094218" cy="2667000"/>
        </p:xfrm>
        <a:graphic>
          <a:graphicData uri="http://schemas.openxmlformats.org/drawingml/2006/table">
            <a:tbl>
              <a:tblPr/>
              <a:tblGrid>
                <a:gridCol w="309675"/>
                <a:gridCol w="309674"/>
                <a:gridCol w="308411"/>
                <a:gridCol w="309675"/>
                <a:gridCol w="309674"/>
                <a:gridCol w="309675"/>
                <a:gridCol w="309674"/>
                <a:gridCol w="308411"/>
                <a:gridCol w="309675"/>
                <a:gridCol w="309674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10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20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30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30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30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20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10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20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40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60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60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60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40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20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30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60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60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30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30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50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80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80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60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30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30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50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80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80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90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60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30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20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30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50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50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60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40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20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10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20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30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30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30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30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20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10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10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10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10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0</a:t>
                      </a: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marT="36403" marB="364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Rectangle 25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53200" y="3990975"/>
            <a:ext cx="303213" cy="2651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itchFamily="-83" charset="0"/>
            </a:endParaRPr>
          </a:p>
        </p:txBody>
      </p:sp>
      <p:sp>
        <p:nvSpPr>
          <p:cNvPr id="23" name="Rectangle 25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3748088"/>
            <a:ext cx="957263" cy="8239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itchFamily="-83" charset="0"/>
            </a:endParaRPr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39000" y="4887913"/>
            <a:ext cx="46196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1825" y="3925888"/>
            <a:ext cx="52546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94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29000" y="4953000"/>
            <a:ext cx="45561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3338" y="2971800"/>
            <a:ext cx="1381125" cy="838200"/>
            <a:chOff x="32658" y="2971800"/>
            <a:chExt cx="1382482" cy="838200"/>
          </a:xfrm>
        </p:grpSpPr>
        <p:sp>
          <p:nvSpPr>
            <p:cNvPr id="19" name="Rectangle 18"/>
            <p:cNvSpPr/>
            <p:nvPr/>
          </p:nvSpPr>
          <p:spPr>
            <a:xfrm>
              <a:off x="522088" y="3036888"/>
              <a:ext cx="228825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2088" y="3319463"/>
              <a:ext cx="228825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3211" y="3592513"/>
              <a:ext cx="228825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8311" y="3603625"/>
              <a:ext cx="228825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8311" y="3309938"/>
              <a:ext cx="228825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49435" y="3036888"/>
              <a:ext cx="228825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75191" y="3036888"/>
              <a:ext cx="228825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86315" y="3319463"/>
              <a:ext cx="228825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75191" y="3603625"/>
              <a:ext cx="228825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658" y="2971800"/>
              <a:ext cx="381374" cy="83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30996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524000" y="5638800"/>
            <a:ext cx="59436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3" charset="-128"/>
                <a:cs typeface="ＭＳ Ｐゴシック" pitchFamily="-83" charset="-128"/>
              </a:rPr>
              <a:t>Linear filters: examples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3886200" y="2971800"/>
            <a:ext cx="1225550" cy="1295400"/>
            <a:chOff x="144" y="144"/>
            <a:chExt cx="1152" cy="1136"/>
          </a:xfrm>
        </p:grpSpPr>
        <p:sp>
          <p:nvSpPr>
            <p:cNvPr id="31755" name="Rectangle 4"/>
            <p:cNvSpPr>
              <a:spLocks noChangeArrowheads="1"/>
            </p:cNvSpPr>
            <p:nvPr/>
          </p:nvSpPr>
          <p:spPr bwMode="auto">
            <a:xfrm>
              <a:off x="912" y="901"/>
              <a:ext cx="384" cy="37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latin typeface="Calibri" pitchFamily="-83" charset="0"/>
                </a:rPr>
                <a:t>0</a:t>
              </a:r>
            </a:p>
          </p:txBody>
        </p:sp>
        <p:sp>
          <p:nvSpPr>
            <p:cNvPr id="31756" name="Rectangle 5"/>
            <p:cNvSpPr>
              <a:spLocks noChangeArrowheads="1"/>
            </p:cNvSpPr>
            <p:nvPr/>
          </p:nvSpPr>
          <p:spPr bwMode="auto">
            <a:xfrm>
              <a:off x="528" y="901"/>
              <a:ext cx="384" cy="37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latin typeface="Calibri" pitchFamily="-83" charset="0"/>
                </a:rPr>
                <a:t>0</a:t>
              </a:r>
            </a:p>
          </p:txBody>
        </p:sp>
        <p:sp>
          <p:nvSpPr>
            <p:cNvPr id="31757" name="Rectangle 6"/>
            <p:cNvSpPr>
              <a:spLocks noChangeArrowheads="1"/>
            </p:cNvSpPr>
            <p:nvPr/>
          </p:nvSpPr>
          <p:spPr bwMode="auto">
            <a:xfrm>
              <a:off x="144" y="901"/>
              <a:ext cx="384" cy="37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latin typeface="Calibri" pitchFamily="-83" charset="0"/>
                </a:rPr>
                <a:t>0</a:t>
              </a:r>
            </a:p>
          </p:txBody>
        </p:sp>
        <p:sp>
          <p:nvSpPr>
            <p:cNvPr id="31758" name="Rectangle 7"/>
            <p:cNvSpPr>
              <a:spLocks noChangeArrowheads="1"/>
            </p:cNvSpPr>
            <p:nvPr/>
          </p:nvSpPr>
          <p:spPr bwMode="auto">
            <a:xfrm>
              <a:off x="912" y="523"/>
              <a:ext cx="384" cy="37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latin typeface="Calibri" pitchFamily="-83" charset="0"/>
                </a:rPr>
                <a:t>0</a:t>
              </a:r>
            </a:p>
          </p:txBody>
        </p:sp>
        <p:sp>
          <p:nvSpPr>
            <p:cNvPr id="31759" name="Rectangle 8"/>
            <p:cNvSpPr>
              <a:spLocks noChangeArrowheads="1"/>
            </p:cNvSpPr>
            <p:nvPr/>
          </p:nvSpPr>
          <p:spPr bwMode="auto">
            <a:xfrm>
              <a:off x="528" y="523"/>
              <a:ext cx="384" cy="37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latin typeface="Calibri" pitchFamily="-83" charset="0"/>
                </a:rPr>
                <a:t>1</a:t>
              </a:r>
            </a:p>
          </p:txBody>
        </p:sp>
        <p:sp>
          <p:nvSpPr>
            <p:cNvPr id="31760" name="Rectangle 9"/>
            <p:cNvSpPr>
              <a:spLocks noChangeArrowheads="1"/>
            </p:cNvSpPr>
            <p:nvPr/>
          </p:nvSpPr>
          <p:spPr bwMode="auto">
            <a:xfrm>
              <a:off x="144" y="523"/>
              <a:ext cx="384" cy="37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latin typeface="Calibri" pitchFamily="-83" charset="0"/>
                </a:rPr>
                <a:t>0</a:t>
              </a:r>
            </a:p>
          </p:txBody>
        </p:sp>
        <p:sp>
          <p:nvSpPr>
            <p:cNvPr id="31761" name="Rectangle 10"/>
            <p:cNvSpPr>
              <a:spLocks noChangeArrowheads="1"/>
            </p:cNvSpPr>
            <p:nvPr/>
          </p:nvSpPr>
          <p:spPr bwMode="auto">
            <a:xfrm>
              <a:off x="912" y="144"/>
              <a:ext cx="384" cy="37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latin typeface="Calibri" pitchFamily="-83" charset="0"/>
                </a:rPr>
                <a:t>0</a:t>
              </a:r>
            </a:p>
          </p:txBody>
        </p:sp>
        <p:sp>
          <p:nvSpPr>
            <p:cNvPr id="31762" name="Rectangle 11"/>
            <p:cNvSpPr>
              <a:spLocks noChangeArrowheads="1"/>
            </p:cNvSpPr>
            <p:nvPr/>
          </p:nvSpPr>
          <p:spPr bwMode="auto">
            <a:xfrm>
              <a:off x="528" y="144"/>
              <a:ext cx="384" cy="37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latin typeface="Calibri" pitchFamily="-83" charset="0"/>
                </a:rPr>
                <a:t>0</a:t>
              </a:r>
            </a:p>
          </p:txBody>
        </p:sp>
        <p:sp>
          <p:nvSpPr>
            <p:cNvPr id="31763" name="Rectangle 12"/>
            <p:cNvSpPr>
              <a:spLocks noChangeArrowheads="1"/>
            </p:cNvSpPr>
            <p:nvPr/>
          </p:nvSpPr>
          <p:spPr bwMode="auto">
            <a:xfrm>
              <a:off x="144" y="144"/>
              <a:ext cx="384" cy="37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latin typeface="Calibri" pitchFamily="-83" charset="0"/>
                </a:rPr>
                <a:t>0</a:t>
              </a:r>
            </a:p>
          </p:txBody>
        </p:sp>
        <p:sp>
          <p:nvSpPr>
            <p:cNvPr id="31764" name="Line 13"/>
            <p:cNvSpPr>
              <a:spLocks noChangeShapeType="1"/>
            </p:cNvSpPr>
            <p:nvPr/>
          </p:nvSpPr>
          <p:spPr bwMode="auto">
            <a:xfrm>
              <a:off x="144" y="144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5" name="Line 14"/>
            <p:cNvSpPr>
              <a:spLocks noChangeShapeType="1"/>
            </p:cNvSpPr>
            <p:nvPr/>
          </p:nvSpPr>
          <p:spPr bwMode="auto">
            <a:xfrm>
              <a:off x="144" y="523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6" name="Line 15"/>
            <p:cNvSpPr>
              <a:spLocks noChangeShapeType="1"/>
            </p:cNvSpPr>
            <p:nvPr/>
          </p:nvSpPr>
          <p:spPr bwMode="auto">
            <a:xfrm>
              <a:off x="144" y="90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7" name="Line 16"/>
            <p:cNvSpPr>
              <a:spLocks noChangeShapeType="1"/>
            </p:cNvSpPr>
            <p:nvPr/>
          </p:nvSpPr>
          <p:spPr bwMode="auto">
            <a:xfrm>
              <a:off x="144" y="1280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8" name="Line 17"/>
            <p:cNvSpPr>
              <a:spLocks noChangeShapeType="1"/>
            </p:cNvSpPr>
            <p:nvPr/>
          </p:nvSpPr>
          <p:spPr bwMode="auto">
            <a:xfrm>
              <a:off x="144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9" name="Line 18"/>
            <p:cNvSpPr>
              <a:spLocks noChangeShapeType="1"/>
            </p:cNvSpPr>
            <p:nvPr/>
          </p:nvSpPr>
          <p:spPr bwMode="auto">
            <a:xfrm>
              <a:off x="528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0" name="Line 19"/>
            <p:cNvSpPr>
              <a:spLocks noChangeShapeType="1"/>
            </p:cNvSpPr>
            <p:nvPr/>
          </p:nvSpPr>
          <p:spPr bwMode="auto">
            <a:xfrm>
              <a:off x="912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1" name="Line 20"/>
            <p:cNvSpPr>
              <a:spLocks noChangeShapeType="1"/>
            </p:cNvSpPr>
            <p:nvPr/>
          </p:nvSpPr>
          <p:spPr bwMode="auto">
            <a:xfrm>
              <a:off x="1296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8436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667000"/>
            <a:ext cx="1876425" cy="1857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1749" name="Text Box 23"/>
          <p:cNvSpPr txBox="1">
            <a:spLocks noChangeArrowheads="1"/>
          </p:cNvSpPr>
          <p:nvPr/>
        </p:nvSpPr>
        <p:spPr bwMode="auto">
          <a:xfrm>
            <a:off x="1127125" y="4689475"/>
            <a:ext cx="119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" pitchFamily="-83" charset="0"/>
              </a:rPr>
              <a:t>Original</a:t>
            </a:r>
          </a:p>
        </p:txBody>
      </p:sp>
      <p:sp>
        <p:nvSpPr>
          <p:cNvPr id="18438" name="Text Box 24"/>
          <p:cNvSpPr txBox="1">
            <a:spLocks noChangeArrowheads="1"/>
          </p:cNvSpPr>
          <p:nvPr/>
        </p:nvSpPr>
        <p:spPr bwMode="auto">
          <a:xfrm>
            <a:off x="6400800" y="47244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" pitchFamily="-83" charset="0"/>
              </a:rPr>
              <a:t>Identical image</a:t>
            </a:r>
          </a:p>
        </p:txBody>
      </p:sp>
      <p:pic>
        <p:nvPicPr>
          <p:cNvPr id="31751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667000"/>
            <a:ext cx="1876425" cy="1857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1752" name="Text Box 26"/>
          <p:cNvSpPr txBox="1">
            <a:spLocks noChangeArrowheads="1"/>
          </p:cNvSpPr>
          <p:nvPr/>
        </p:nvSpPr>
        <p:spPr bwMode="auto">
          <a:xfrm>
            <a:off x="7467600" y="6553200"/>
            <a:ext cx="1495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 pitchFamily="-83" charset="0"/>
              </a:rPr>
              <a:t>Source: D. Lowe</a:t>
            </a:r>
          </a:p>
        </p:txBody>
      </p:sp>
      <p:sp>
        <p:nvSpPr>
          <p:cNvPr id="31753" name="TextBox 25"/>
          <p:cNvSpPr txBox="1">
            <a:spLocks noChangeArrowheads="1"/>
          </p:cNvSpPr>
          <p:nvPr/>
        </p:nvSpPr>
        <p:spPr bwMode="auto">
          <a:xfrm>
            <a:off x="3014663" y="3027363"/>
            <a:ext cx="7493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8800">
                <a:latin typeface="Times New Roman" pitchFamily="-83" charset="0"/>
                <a:ea typeface="Times New Roman" pitchFamily="-83" charset="0"/>
                <a:cs typeface="Times New Roman" pitchFamily="-83" charset="0"/>
              </a:rPr>
              <a:t>*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410200" y="2971800"/>
            <a:ext cx="5683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6000">
                <a:latin typeface="Calibri" pitchFamily="-83" charset="0"/>
                <a:ea typeface="Times New Roman" pitchFamily="-83" charset="0"/>
                <a:cs typeface="Times New Roman" pitchFamily="-83" charset="0"/>
              </a:rPr>
              <a:t>=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3" charset="-128"/>
                <a:cs typeface="ＭＳ Ｐゴシック" pitchFamily="-83" charset="-128"/>
              </a:rPr>
              <a:t>Linear filters: examples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3886200" y="2971800"/>
            <a:ext cx="1225550" cy="1295400"/>
            <a:chOff x="144" y="144"/>
            <a:chExt cx="1152" cy="1136"/>
          </a:xfrm>
        </p:grpSpPr>
        <p:sp>
          <p:nvSpPr>
            <p:cNvPr id="33804" name="Rectangle 4"/>
            <p:cNvSpPr>
              <a:spLocks noChangeArrowheads="1"/>
            </p:cNvSpPr>
            <p:nvPr/>
          </p:nvSpPr>
          <p:spPr bwMode="auto">
            <a:xfrm>
              <a:off x="912" y="901"/>
              <a:ext cx="384" cy="37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latin typeface="Calibri" pitchFamily="-83" charset="0"/>
                </a:rPr>
                <a:t>0</a:t>
              </a:r>
            </a:p>
          </p:txBody>
        </p:sp>
        <p:sp>
          <p:nvSpPr>
            <p:cNvPr id="33805" name="Rectangle 5"/>
            <p:cNvSpPr>
              <a:spLocks noChangeArrowheads="1"/>
            </p:cNvSpPr>
            <p:nvPr/>
          </p:nvSpPr>
          <p:spPr bwMode="auto">
            <a:xfrm>
              <a:off x="528" y="901"/>
              <a:ext cx="384" cy="37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latin typeface="Calibri" pitchFamily="-83" charset="0"/>
                </a:rPr>
                <a:t>0</a:t>
              </a:r>
            </a:p>
          </p:txBody>
        </p:sp>
        <p:sp>
          <p:nvSpPr>
            <p:cNvPr id="33806" name="Rectangle 6"/>
            <p:cNvSpPr>
              <a:spLocks noChangeArrowheads="1"/>
            </p:cNvSpPr>
            <p:nvPr/>
          </p:nvSpPr>
          <p:spPr bwMode="auto">
            <a:xfrm>
              <a:off x="144" y="901"/>
              <a:ext cx="384" cy="37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latin typeface="Calibri" pitchFamily="-83" charset="0"/>
                </a:rPr>
                <a:t>0</a:t>
              </a:r>
            </a:p>
          </p:txBody>
        </p:sp>
        <p:sp>
          <p:nvSpPr>
            <p:cNvPr id="33807" name="Rectangle 7"/>
            <p:cNvSpPr>
              <a:spLocks noChangeArrowheads="1"/>
            </p:cNvSpPr>
            <p:nvPr/>
          </p:nvSpPr>
          <p:spPr bwMode="auto">
            <a:xfrm>
              <a:off x="912" y="523"/>
              <a:ext cx="384" cy="37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latin typeface="Calibri" pitchFamily="-83" charset="0"/>
                </a:rPr>
                <a:t>0</a:t>
              </a:r>
            </a:p>
          </p:txBody>
        </p:sp>
        <p:sp>
          <p:nvSpPr>
            <p:cNvPr id="33808" name="Rectangle 8"/>
            <p:cNvSpPr>
              <a:spLocks noChangeArrowheads="1"/>
            </p:cNvSpPr>
            <p:nvPr/>
          </p:nvSpPr>
          <p:spPr bwMode="auto">
            <a:xfrm>
              <a:off x="528" y="523"/>
              <a:ext cx="384" cy="37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latin typeface="Calibri" pitchFamily="-83" charset="0"/>
                </a:rPr>
                <a:t>0</a:t>
              </a:r>
            </a:p>
          </p:txBody>
        </p:sp>
        <p:sp>
          <p:nvSpPr>
            <p:cNvPr id="33809" name="Rectangle 9"/>
            <p:cNvSpPr>
              <a:spLocks noChangeArrowheads="1"/>
            </p:cNvSpPr>
            <p:nvPr/>
          </p:nvSpPr>
          <p:spPr bwMode="auto">
            <a:xfrm>
              <a:off x="144" y="523"/>
              <a:ext cx="384" cy="37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latin typeface="Calibri" pitchFamily="-83" charset="0"/>
                </a:rPr>
                <a:t>1</a:t>
              </a:r>
            </a:p>
          </p:txBody>
        </p:sp>
        <p:sp>
          <p:nvSpPr>
            <p:cNvPr id="33810" name="Rectangle 10"/>
            <p:cNvSpPr>
              <a:spLocks noChangeArrowheads="1"/>
            </p:cNvSpPr>
            <p:nvPr/>
          </p:nvSpPr>
          <p:spPr bwMode="auto">
            <a:xfrm>
              <a:off x="912" y="144"/>
              <a:ext cx="384" cy="37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latin typeface="Calibri" pitchFamily="-83" charset="0"/>
                </a:rPr>
                <a:t>0</a:t>
              </a:r>
            </a:p>
          </p:txBody>
        </p:sp>
        <p:sp>
          <p:nvSpPr>
            <p:cNvPr id="33811" name="Rectangle 11"/>
            <p:cNvSpPr>
              <a:spLocks noChangeArrowheads="1"/>
            </p:cNvSpPr>
            <p:nvPr/>
          </p:nvSpPr>
          <p:spPr bwMode="auto">
            <a:xfrm>
              <a:off x="528" y="144"/>
              <a:ext cx="384" cy="37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latin typeface="Calibri" pitchFamily="-83" charset="0"/>
                </a:rPr>
                <a:t>0</a:t>
              </a:r>
            </a:p>
          </p:txBody>
        </p:sp>
        <p:sp>
          <p:nvSpPr>
            <p:cNvPr id="33812" name="Rectangle 12"/>
            <p:cNvSpPr>
              <a:spLocks noChangeArrowheads="1"/>
            </p:cNvSpPr>
            <p:nvPr/>
          </p:nvSpPr>
          <p:spPr bwMode="auto">
            <a:xfrm>
              <a:off x="144" y="144"/>
              <a:ext cx="384" cy="379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latin typeface="Calibri" pitchFamily="-83" charset="0"/>
                </a:rPr>
                <a:t>0</a:t>
              </a:r>
            </a:p>
          </p:txBody>
        </p:sp>
        <p:sp>
          <p:nvSpPr>
            <p:cNvPr id="33813" name="Line 13"/>
            <p:cNvSpPr>
              <a:spLocks noChangeShapeType="1"/>
            </p:cNvSpPr>
            <p:nvPr/>
          </p:nvSpPr>
          <p:spPr bwMode="auto">
            <a:xfrm>
              <a:off x="144" y="144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4" name="Line 14"/>
            <p:cNvSpPr>
              <a:spLocks noChangeShapeType="1"/>
            </p:cNvSpPr>
            <p:nvPr/>
          </p:nvSpPr>
          <p:spPr bwMode="auto">
            <a:xfrm>
              <a:off x="144" y="523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5" name="Line 15"/>
            <p:cNvSpPr>
              <a:spLocks noChangeShapeType="1"/>
            </p:cNvSpPr>
            <p:nvPr/>
          </p:nvSpPr>
          <p:spPr bwMode="auto">
            <a:xfrm>
              <a:off x="144" y="90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6" name="Line 16"/>
            <p:cNvSpPr>
              <a:spLocks noChangeShapeType="1"/>
            </p:cNvSpPr>
            <p:nvPr/>
          </p:nvSpPr>
          <p:spPr bwMode="auto">
            <a:xfrm>
              <a:off x="144" y="1280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7" name="Line 17"/>
            <p:cNvSpPr>
              <a:spLocks noChangeShapeType="1"/>
            </p:cNvSpPr>
            <p:nvPr/>
          </p:nvSpPr>
          <p:spPr bwMode="auto">
            <a:xfrm>
              <a:off x="144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8" name="Line 18"/>
            <p:cNvSpPr>
              <a:spLocks noChangeShapeType="1"/>
            </p:cNvSpPr>
            <p:nvPr/>
          </p:nvSpPr>
          <p:spPr bwMode="auto">
            <a:xfrm>
              <a:off x="528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9" name="Line 19"/>
            <p:cNvSpPr>
              <a:spLocks noChangeShapeType="1"/>
            </p:cNvSpPr>
            <p:nvPr/>
          </p:nvSpPr>
          <p:spPr bwMode="auto">
            <a:xfrm>
              <a:off x="912" y="144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0" name="Line 20"/>
            <p:cNvSpPr>
              <a:spLocks noChangeShapeType="1"/>
            </p:cNvSpPr>
            <p:nvPr/>
          </p:nvSpPr>
          <p:spPr bwMode="auto">
            <a:xfrm>
              <a:off x="1296" y="144"/>
              <a:ext cx="0" cy="11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3796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667000"/>
            <a:ext cx="1876425" cy="1857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3797" name="Text Box 22"/>
          <p:cNvSpPr txBox="1">
            <a:spLocks noChangeArrowheads="1"/>
          </p:cNvSpPr>
          <p:nvPr/>
        </p:nvSpPr>
        <p:spPr bwMode="auto">
          <a:xfrm>
            <a:off x="1127125" y="4689475"/>
            <a:ext cx="119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" pitchFamily="-83" charset="0"/>
              </a:rPr>
              <a:t>Original</a:t>
            </a:r>
          </a:p>
        </p:txBody>
      </p:sp>
      <p:pic>
        <p:nvPicPr>
          <p:cNvPr id="20486" name="Picture 23"/>
          <p:cNvPicPr>
            <a:picLocks noChangeAspect="1" noChangeArrowheads="1"/>
          </p:cNvPicPr>
          <p:nvPr/>
        </p:nvPicPr>
        <p:blipFill>
          <a:blip r:embed="rId3"/>
          <a:srcRect l="8000"/>
          <a:stretch>
            <a:fillRect/>
          </a:stretch>
        </p:blipFill>
        <p:spPr bwMode="auto">
          <a:xfrm>
            <a:off x="6477000" y="2667000"/>
            <a:ext cx="1828800" cy="18573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20487" name="Rectangle 24"/>
          <p:cNvSpPr>
            <a:spLocks noChangeArrowheads="1"/>
          </p:cNvSpPr>
          <p:nvPr/>
        </p:nvSpPr>
        <p:spPr bwMode="auto">
          <a:xfrm>
            <a:off x="6477000" y="2667000"/>
            <a:ext cx="19050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itchFamily="-83" charset="0"/>
            </a:endParaRPr>
          </a:p>
        </p:txBody>
      </p:sp>
      <p:sp>
        <p:nvSpPr>
          <p:cNvPr id="20488" name="Text Box 25"/>
          <p:cNvSpPr txBox="1">
            <a:spLocks noChangeArrowheads="1"/>
          </p:cNvSpPr>
          <p:nvPr/>
        </p:nvSpPr>
        <p:spPr bwMode="auto">
          <a:xfrm>
            <a:off x="6553200" y="4724400"/>
            <a:ext cx="15446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" pitchFamily="-83" charset="0"/>
              </a:rPr>
              <a:t>Shifted left</a:t>
            </a:r>
          </a:p>
          <a:p>
            <a:r>
              <a:rPr lang="en-US">
                <a:latin typeface="Times" pitchFamily="-83" charset="0"/>
              </a:rPr>
              <a:t>By 1 pixel</a:t>
            </a:r>
          </a:p>
        </p:txBody>
      </p:sp>
      <p:sp>
        <p:nvSpPr>
          <p:cNvPr id="33801" name="Text Box 26"/>
          <p:cNvSpPr txBox="1">
            <a:spLocks noChangeArrowheads="1"/>
          </p:cNvSpPr>
          <p:nvPr/>
        </p:nvSpPr>
        <p:spPr bwMode="auto">
          <a:xfrm>
            <a:off x="7467600" y="6553200"/>
            <a:ext cx="1495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 pitchFamily="-83" charset="0"/>
              </a:rPr>
              <a:t>Source: D. Lowe</a:t>
            </a:r>
          </a:p>
        </p:txBody>
      </p:sp>
      <p:sp>
        <p:nvSpPr>
          <p:cNvPr id="33802" name="TextBox 26"/>
          <p:cNvSpPr txBox="1">
            <a:spLocks noChangeArrowheads="1"/>
          </p:cNvSpPr>
          <p:nvPr/>
        </p:nvSpPr>
        <p:spPr bwMode="auto">
          <a:xfrm>
            <a:off x="3014663" y="3027363"/>
            <a:ext cx="7493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8800">
                <a:latin typeface="Times New Roman" pitchFamily="-83" charset="0"/>
                <a:ea typeface="Times New Roman" pitchFamily="-83" charset="0"/>
                <a:cs typeface="Times New Roman" pitchFamily="-83" charset="0"/>
              </a:rPr>
              <a:t>*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410200" y="2971800"/>
            <a:ext cx="5683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6000">
                <a:latin typeface="Calibri" pitchFamily="-83" charset="0"/>
                <a:ea typeface="Times New Roman" pitchFamily="-83" charset="0"/>
                <a:cs typeface="Times New Roman" pitchFamily="-83" charset="0"/>
              </a:rPr>
              <a:t>=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3" charset="-128"/>
                <a:cs typeface="ＭＳ Ｐゴシック" pitchFamily="-83" charset="-128"/>
              </a:rPr>
              <a:t>Linear filters: examples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667000"/>
            <a:ext cx="1876425" cy="1857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371600" y="4572000"/>
            <a:ext cx="119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" pitchFamily="-83" charset="0"/>
              </a:rPr>
              <a:t>Original</a:t>
            </a:r>
          </a:p>
        </p:txBody>
      </p: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3810000" y="2917825"/>
            <a:ext cx="1676400" cy="1295400"/>
            <a:chOff x="3799" y="2064"/>
            <a:chExt cx="1433" cy="1136"/>
          </a:xfrm>
        </p:grpSpPr>
        <p:grpSp>
          <p:nvGrpSpPr>
            <p:cNvPr id="35851" name="Group 6"/>
            <p:cNvGrpSpPr>
              <a:grpSpLocks/>
            </p:cNvGrpSpPr>
            <p:nvPr/>
          </p:nvGrpSpPr>
          <p:grpSpPr bwMode="auto">
            <a:xfrm>
              <a:off x="4080" y="2064"/>
              <a:ext cx="1152" cy="1136"/>
              <a:chOff x="144" y="144"/>
              <a:chExt cx="1152" cy="1136"/>
            </a:xfrm>
          </p:grpSpPr>
          <p:sp>
            <p:nvSpPr>
              <p:cNvPr id="35853" name="Rectangle 7"/>
              <p:cNvSpPr>
                <a:spLocks noChangeArrowheads="1"/>
              </p:cNvSpPr>
              <p:nvPr/>
            </p:nvSpPr>
            <p:spPr bwMode="auto">
              <a:xfrm>
                <a:off x="912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latin typeface="Calibri" pitchFamily="-83" charset="0"/>
                  </a:rPr>
                  <a:t>1</a:t>
                </a:r>
              </a:p>
            </p:txBody>
          </p:sp>
          <p:sp>
            <p:nvSpPr>
              <p:cNvPr id="35854" name="Rectangle 8"/>
              <p:cNvSpPr>
                <a:spLocks noChangeArrowheads="1"/>
              </p:cNvSpPr>
              <p:nvPr/>
            </p:nvSpPr>
            <p:spPr bwMode="auto">
              <a:xfrm>
                <a:off x="528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latin typeface="Calibri" pitchFamily="-83" charset="0"/>
                  </a:rPr>
                  <a:t>1</a:t>
                </a:r>
              </a:p>
            </p:txBody>
          </p:sp>
          <p:sp>
            <p:nvSpPr>
              <p:cNvPr id="35855" name="Rectangle 9"/>
              <p:cNvSpPr>
                <a:spLocks noChangeArrowheads="1"/>
              </p:cNvSpPr>
              <p:nvPr/>
            </p:nvSpPr>
            <p:spPr bwMode="auto">
              <a:xfrm>
                <a:off x="144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latin typeface="Calibri" pitchFamily="-83" charset="0"/>
                  </a:rPr>
                  <a:t>1</a:t>
                </a:r>
              </a:p>
            </p:txBody>
          </p:sp>
          <p:sp>
            <p:nvSpPr>
              <p:cNvPr id="35856" name="Rectangle 10"/>
              <p:cNvSpPr>
                <a:spLocks noChangeArrowheads="1"/>
              </p:cNvSpPr>
              <p:nvPr/>
            </p:nvSpPr>
            <p:spPr bwMode="auto">
              <a:xfrm>
                <a:off x="912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latin typeface="Calibri" pitchFamily="-83" charset="0"/>
                  </a:rPr>
                  <a:t>1</a:t>
                </a:r>
              </a:p>
            </p:txBody>
          </p:sp>
          <p:sp>
            <p:nvSpPr>
              <p:cNvPr id="35857" name="Rectangle 11"/>
              <p:cNvSpPr>
                <a:spLocks noChangeArrowheads="1"/>
              </p:cNvSpPr>
              <p:nvPr/>
            </p:nvSpPr>
            <p:spPr bwMode="auto">
              <a:xfrm>
                <a:off x="528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latin typeface="Calibri" pitchFamily="-83" charset="0"/>
                  </a:rPr>
                  <a:t>1</a:t>
                </a:r>
              </a:p>
            </p:txBody>
          </p:sp>
          <p:sp>
            <p:nvSpPr>
              <p:cNvPr id="35858" name="Rectangle 12"/>
              <p:cNvSpPr>
                <a:spLocks noChangeArrowheads="1"/>
              </p:cNvSpPr>
              <p:nvPr/>
            </p:nvSpPr>
            <p:spPr bwMode="auto">
              <a:xfrm>
                <a:off x="144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latin typeface="Calibri" pitchFamily="-83" charset="0"/>
                  </a:rPr>
                  <a:t>1</a:t>
                </a:r>
              </a:p>
            </p:txBody>
          </p:sp>
          <p:sp>
            <p:nvSpPr>
              <p:cNvPr id="35859" name="Rectangle 13"/>
              <p:cNvSpPr>
                <a:spLocks noChangeArrowheads="1"/>
              </p:cNvSpPr>
              <p:nvPr/>
            </p:nvSpPr>
            <p:spPr bwMode="auto">
              <a:xfrm>
                <a:off x="912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latin typeface="Calibri" pitchFamily="-83" charset="0"/>
                  </a:rPr>
                  <a:t>1</a:t>
                </a:r>
              </a:p>
            </p:txBody>
          </p:sp>
          <p:sp>
            <p:nvSpPr>
              <p:cNvPr id="35860" name="Rectangle 14"/>
              <p:cNvSpPr>
                <a:spLocks noChangeArrowheads="1"/>
              </p:cNvSpPr>
              <p:nvPr/>
            </p:nvSpPr>
            <p:spPr bwMode="auto">
              <a:xfrm>
                <a:off x="528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latin typeface="Calibri" pitchFamily="-83" charset="0"/>
                  </a:rPr>
                  <a:t>1</a:t>
                </a:r>
              </a:p>
            </p:txBody>
          </p:sp>
          <p:sp>
            <p:nvSpPr>
              <p:cNvPr id="35861" name="Rectangle 15"/>
              <p:cNvSpPr>
                <a:spLocks noChangeArrowheads="1"/>
              </p:cNvSpPr>
              <p:nvPr/>
            </p:nvSpPr>
            <p:spPr bwMode="auto">
              <a:xfrm>
                <a:off x="144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latin typeface="Calibri" pitchFamily="-83" charset="0"/>
                  </a:rPr>
                  <a:t>1</a:t>
                </a:r>
              </a:p>
            </p:txBody>
          </p:sp>
          <p:sp>
            <p:nvSpPr>
              <p:cNvPr id="35862" name="Line 16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63" name="Line 17"/>
              <p:cNvSpPr>
                <a:spLocks noChangeShapeType="1"/>
              </p:cNvSpPr>
              <p:nvPr/>
            </p:nvSpPr>
            <p:spPr bwMode="auto">
              <a:xfrm>
                <a:off x="144" y="523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64" name="Line 18"/>
              <p:cNvSpPr>
                <a:spLocks noChangeShapeType="1"/>
              </p:cNvSpPr>
              <p:nvPr/>
            </p:nvSpPr>
            <p:spPr bwMode="auto">
              <a:xfrm>
                <a:off x="144" y="901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65" name="Line 19"/>
              <p:cNvSpPr>
                <a:spLocks noChangeShapeType="1"/>
              </p:cNvSpPr>
              <p:nvPr/>
            </p:nvSpPr>
            <p:spPr bwMode="auto">
              <a:xfrm>
                <a:off x="144" y="1280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66" name="Line 20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67" name="Line 21"/>
              <p:cNvSpPr>
                <a:spLocks noChangeShapeType="1"/>
              </p:cNvSpPr>
              <p:nvPr/>
            </p:nvSpPr>
            <p:spPr bwMode="auto">
              <a:xfrm>
                <a:off x="528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68" name="Line 22"/>
              <p:cNvSpPr>
                <a:spLocks noChangeShapeType="1"/>
              </p:cNvSpPr>
              <p:nvPr/>
            </p:nvSpPr>
            <p:spPr bwMode="auto">
              <a:xfrm>
                <a:off x="912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69" name="Line 23"/>
              <p:cNvSpPr>
                <a:spLocks noChangeShapeType="1"/>
              </p:cNvSpPr>
              <p:nvPr/>
            </p:nvSpPr>
            <p:spPr bwMode="auto">
              <a:xfrm>
                <a:off x="1296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35852" name="Picture 24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799" y="2352"/>
              <a:ext cx="192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2534" name="Picture 2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77000" y="2667000"/>
            <a:ext cx="1857375" cy="1866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535" name="Text Box 26"/>
          <p:cNvSpPr txBox="1">
            <a:spLocks noChangeArrowheads="1"/>
          </p:cNvSpPr>
          <p:nvPr/>
        </p:nvSpPr>
        <p:spPr bwMode="auto">
          <a:xfrm>
            <a:off x="6227763" y="4659313"/>
            <a:ext cx="2459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" pitchFamily="-83" charset="0"/>
              </a:rPr>
              <a:t>Blur (with a mean filter)</a:t>
            </a:r>
          </a:p>
        </p:txBody>
      </p:sp>
      <p:sp>
        <p:nvSpPr>
          <p:cNvPr id="35848" name="Text Box 27"/>
          <p:cNvSpPr txBox="1">
            <a:spLocks noChangeArrowheads="1"/>
          </p:cNvSpPr>
          <p:nvPr/>
        </p:nvSpPr>
        <p:spPr bwMode="auto">
          <a:xfrm>
            <a:off x="7467600" y="6553200"/>
            <a:ext cx="1495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 pitchFamily="-83" charset="0"/>
              </a:rPr>
              <a:t>Source: D. Lowe</a:t>
            </a:r>
          </a:p>
        </p:txBody>
      </p:sp>
      <p:sp>
        <p:nvSpPr>
          <p:cNvPr id="35849" name="TextBox 27"/>
          <p:cNvSpPr txBox="1">
            <a:spLocks noChangeArrowheads="1"/>
          </p:cNvSpPr>
          <p:nvPr/>
        </p:nvSpPr>
        <p:spPr bwMode="auto">
          <a:xfrm>
            <a:off x="2971800" y="3027363"/>
            <a:ext cx="7493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8800">
                <a:latin typeface="Times New Roman" pitchFamily="-83" charset="0"/>
                <a:ea typeface="Times New Roman" pitchFamily="-83" charset="0"/>
                <a:cs typeface="Times New Roman" pitchFamily="-83" charset="0"/>
              </a:rPr>
              <a:t>*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680075" y="2971800"/>
            <a:ext cx="5683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6000">
                <a:latin typeface="Calibri" pitchFamily="-83" charset="0"/>
                <a:ea typeface="Times New Roman" pitchFamily="-83" charset="0"/>
                <a:cs typeface="Times New Roman" pitchFamily="-83" charset="0"/>
              </a:rPr>
              <a:t>=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3" charset="-128"/>
                <a:cs typeface="ＭＳ Ｐゴシック" pitchFamily="-83" charset="-128"/>
              </a:rPr>
              <a:t>Linear filters: examples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775" y="2590800"/>
            <a:ext cx="1876425" cy="1857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17500" y="4613275"/>
            <a:ext cx="119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" pitchFamily="-83" charset="0"/>
              </a:rPr>
              <a:t>Original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667000" y="2667000"/>
            <a:ext cx="3795713" cy="1546225"/>
            <a:chOff x="2667000" y="2667000"/>
            <a:chExt cx="3795352" cy="1545773"/>
          </a:xfrm>
        </p:grpSpPr>
        <p:pic>
          <p:nvPicPr>
            <p:cNvPr id="37900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019800" y="2721433"/>
              <a:ext cx="442552" cy="1491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1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667000" y="2667000"/>
              <a:ext cx="410072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7902" name="Group 5"/>
            <p:cNvGrpSpPr>
              <a:grpSpLocks/>
            </p:cNvGrpSpPr>
            <p:nvPr/>
          </p:nvGrpSpPr>
          <p:grpSpPr bwMode="auto">
            <a:xfrm>
              <a:off x="4724400" y="2895600"/>
              <a:ext cx="1371600" cy="1066800"/>
              <a:chOff x="3799" y="2064"/>
              <a:chExt cx="1433" cy="1136"/>
            </a:xfrm>
          </p:grpSpPr>
          <p:grpSp>
            <p:nvGrpSpPr>
              <p:cNvPr id="37922" name="Group 6"/>
              <p:cNvGrpSpPr>
                <a:grpSpLocks/>
              </p:cNvGrpSpPr>
              <p:nvPr/>
            </p:nvGrpSpPr>
            <p:grpSpPr bwMode="auto">
              <a:xfrm>
                <a:off x="4080" y="2064"/>
                <a:ext cx="1152" cy="1136"/>
                <a:chOff x="144" y="144"/>
                <a:chExt cx="1152" cy="1136"/>
              </a:xfrm>
            </p:grpSpPr>
            <p:sp>
              <p:nvSpPr>
                <p:cNvPr id="37924" name="Rectangle 7"/>
                <p:cNvSpPr>
                  <a:spLocks noChangeArrowheads="1"/>
                </p:cNvSpPr>
                <p:nvPr/>
              </p:nvSpPr>
              <p:spPr bwMode="auto">
                <a:xfrm>
                  <a:off x="912" y="901"/>
                  <a:ext cx="384" cy="379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>
                      <a:latin typeface="Calibri" pitchFamily="-83" charset="0"/>
                    </a:rPr>
                    <a:t>1</a:t>
                  </a:r>
                </a:p>
              </p:txBody>
            </p:sp>
            <p:sp>
              <p:nvSpPr>
                <p:cNvPr id="37925" name="Rectangle 8"/>
                <p:cNvSpPr>
                  <a:spLocks noChangeArrowheads="1"/>
                </p:cNvSpPr>
                <p:nvPr/>
              </p:nvSpPr>
              <p:spPr bwMode="auto">
                <a:xfrm>
                  <a:off x="528" y="901"/>
                  <a:ext cx="384" cy="379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>
                      <a:latin typeface="Calibri" pitchFamily="-83" charset="0"/>
                    </a:rPr>
                    <a:t>1</a:t>
                  </a:r>
                </a:p>
              </p:txBody>
            </p:sp>
            <p:sp>
              <p:nvSpPr>
                <p:cNvPr id="37926" name="Rectangle 9"/>
                <p:cNvSpPr>
                  <a:spLocks noChangeArrowheads="1"/>
                </p:cNvSpPr>
                <p:nvPr/>
              </p:nvSpPr>
              <p:spPr bwMode="auto">
                <a:xfrm>
                  <a:off x="144" y="901"/>
                  <a:ext cx="384" cy="379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>
                      <a:latin typeface="Calibri" pitchFamily="-83" charset="0"/>
                    </a:rPr>
                    <a:t>1</a:t>
                  </a:r>
                </a:p>
              </p:txBody>
            </p:sp>
            <p:sp>
              <p:nvSpPr>
                <p:cNvPr id="37927" name="Rectangle 10"/>
                <p:cNvSpPr>
                  <a:spLocks noChangeArrowheads="1"/>
                </p:cNvSpPr>
                <p:nvPr/>
              </p:nvSpPr>
              <p:spPr bwMode="auto">
                <a:xfrm>
                  <a:off x="912" y="523"/>
                  <a:ext cx="384" cy="37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>
                      <a:latin typeface="Calibri" pitchFamily="-83" charset="0"/>
                    </a:rPr>
                    <a:t>1</a:t>
                  </a:r>
                </a:p>
              </p:txBody>
            </p:sp>
            <p:sp>
              <p:nvSpPr>
                <p:cNvPr id="37928" name="Rectangle 11"/>
                <p:cNvSpPr>
                  <a:spLocks noChangeArrowheads="1"/>
                </p:cNvSpPr>
                <p:nvPr/>
              </p:nvSpPr>
              <p:spPr bwMode="auto">
                <a:xfrm>
                  <a:off x="528" y="523"/>
                  <a:ext cx="384" cy="37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>
                      <a:latin typeface="Calibri" pitchFamily="-83" charset="0"/>
                    </a:rPr>
                    <a:t>1</a:t>
                  </a:r>
                </a:p>
              </p:txBody>
            </p:sp>
            <p:sp>
              <p:nvSpPr>
                <p:cNvPr id="37929" name="Rectangle 12"/>
                <p:cNvSpPr>
                  <a:spLocks noChangeArrowheads="1"/>
                </p:cNvSpPr>
                <p:nvPr/>
              </p:nvSpPr>
              <p:spPr bwMode="auto">
                <a:xfrm>
                  <a:off x="144" y="523"/>
                  <a:ext cx="384" cy="37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>
                      <a:latin typeface="Calibri" pitchFamily="-83" charset="0"/>
                    </a:rPr>
                    <a:t>1</a:t>
                  </a:r>
                </a:p>
              </p:txBody>
            </p:sp>
            <p:sp>
              <p:nvSpPr>
                <p:cNvPr id="37930" name="Rectangle 13"/>
                <p:cNvSpPr>
                  <a:spLocks noChangeArrowheads="1"/>
                </p:cNvSpPr>
                <p:nvPr/>
              </p:nvSpPr>
              <p:spPr bwMode="auto">
                <a:xfrm>
                  <a:off x="912" y="144"/>
                  <a:ext cx="384" cy="379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>
                      <a:latin typeface="Calibri" pitchFamily="-83" charset="0"/>
                    </a:rPr>
                    <a:t>1</a:t>
                  </a:r>
                </a:p>
              </p:txBody>
            </p:sp>
            <p:sp>
              <p:nvSpPr>
                <p:cNvPr id="37931" name="Rectangle 14"/>
                <p:cNvSpPr>
                  <a:spLocks noChangeArrowheads="1"/>
                </p:cNvSpPr>
                <p:nvPr/>
              </p:nvSpPr>
              <p:spPr bwMode="auto">
                <a:xfrm>
                  <a:off x="528" y="144"/>
                  <a:ext cx="384" cy="379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>
                      <a:latin typeface="Calibri" pitchFamily="-83" charset="0"/>
                    </a:rPr>
                    <a:t>1</a:t>
                  </a:r>
                </a:p>
              </p:txBody>
            </p:sp>
            <p:sp>
              <p:nvSpPr>
                <p:cNvPr id="37932" name="Rectangle 15"/>
                <p:cNvSpPr>
                  <a:spLocks noChangeArrowheads="1"/>
                </p:cNvSpPr>
                <p:nvPr/>
              </p:nvSpPr>
              <p:spPr bwMode="auto">
                <a:xfrm>
                  <a:off x="144" y="144"/>
                  <a:ext cx="384" cy="379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ctr" anchorCtr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>
                      <a:latin typeface="Calibri" pitchFamily="-83" charset="0"/>
                    </a:rPr>
                    <a:t>1</a:t>
                  </a:r>
                </a:p>
              </p:txBody>
            </p:sp>
            <p:sp>
              <p:nvSpPr>
                <p:cNvPr id="37933" name="Line 16"/>
                <p:cNvSpPr>
                  <a:spLocks noChangeShapeType="1"/>
                </p:cNvSpPr>
                <p:nvPr/>
              </p:nvSpPr>
              <p:spPr bwMode="auto">
                <a:xfrm>
                  <a:off x="144" y="144"/>
                  <a:ext cx="115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34" name="Line 17"/>
                <p:cNvSpPr>
                  <a:spLocks noChangeShapeType="1"/>
                </p:cNvSpPr>
                <p:nvPr/>
              </p:nvSpPr>
              <p:spPr bwMode="auto">
                <a:xfrm>
                  <a:off x="144" y="523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35" name="Line 18"/>
                <p:cNvSpPr>
                  <a:spLocks noChangeShapeType="1"/>
                </p:cNvSpPr>
                <p:nvPr/>
              </p:nvSpPr>
              <p:spPr bwMode="auto">
                <a:xfrm>
                  <a:off x="144" y="901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36" name="Line 19"/>
                <p:cNvSpPr>
                  <a:spLocks noChangeShapeType="1"/>
                </p:cNvSpPr>
                <p:nvPr/>
              </p:nvSpPr>
              <p:spPr bwMode="auto">
                <a:xfrm>
                  <a:off x="144" y="1280"/>
                  <a:ext cx="115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37" name="Line 20"/>
                <p:cNvSpPr>
                  <a:spLocks noChangeShapeType="1"/>
                </p:cNvSpPr>
                <p:nvPr/>
              </p:nvSpPr>
              <p:spPr bwMode="auto">
                <a:xfrm>
                  <a:off x="144" y="144"/>
                  <a:ext cx="0" cy="113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38" name="Line 21"/>
                <p:cNvSpPr>
                  <a:spLocks noChangeShapeType="1"/>
                </p:cNvSpPr>
                <p:nvPr/>
              </p:nvSpPr>
              <p:spPr bwMode="auto">
                <a:xfrm>
                  <a:off x="528" y="144"/>
                  <a:ext cx="0" cy="11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39" name="Line 22"/>
                <p:cNvSpPr>
                  <a:spLocks noChangeShapeType="1"/>
                </p:cNvSpPr>
                <p:nvPr/>
              </p:nvSpPr>
              <p:spPr bwMode="auto">
                <a:xfrm>
                  <a:off x="912" y="144"/>
                  <a:ext cx="0" cy="11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40" name="Line 23"/>
                <p:cNvSpPr>
                  <a:spLocks noChangeShapeType="1"/>
                </p:cNvSpPr>
                <p:nvPr/>
              </p:nvSpPr>
              <p:spPr bwMode="auto">
                <a:xfrm>
                  <a:off x="1296" y="144"/>
                  <a:ext cx="0" cy="113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 anchorCtr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37923" name="Picture 24" descr="txp_fig"/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799" y="2352"/>
                <a:ext cx="192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7903" name="Group 25"/>
            <p:cNvGrpSpPr>
              <a:grpSpLocks/>
            </p:cNvGrpSpPr>
            <p:nvPr/>
          </p:nvGrpSpPr>
          <p:grpSpPr bwMode="auto">
            <a:xfrm>
              <a:off x="3048000" y="2895600"/>
              <a:ext cx="1149350" cy="1066800"/>
              <a:chOff x="144" y="144"/>
              <a:chExt cx="1152" cy="1136"/>
            </a:xfrm>
          </p:grpSpPr>
          <p:sp>
            <p:nvSpPr>
              <p:cNvPr id="37905" name="Rectangle 26"/>
              <p:cNvSpPr>
                <a:spLocks noChangeArrowheads="1"/>
              </p:cNvSpPr>
              <p:nvPr/>
            </p:nvSpPr>
            <p:spPr bwMode="auto">
              <a:xfrm>
                <a:off x="912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latin typeface="Calibri" pitchFamily="-83" charset="0"/>
                  </a:rPr>
                  <a:t>0</a:t>
                </a:r>
              </a:p>
            </p:txBody>
          </p:sp>
          <p:sp>
            <p:nvSpPr>
              <p:cNvPr id="37906" name="Rectangle 27"/>
              <p:cNvSpPr>
                <a:spLocks noChangeArrowheads="1"/>
              </p:cNvSpPr>
              <p:nvPr/>
            </p:nvSpPr>
            <p:spPr bwMode="auto">
              <a:xfrm>
                <a:off x="528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latin typeface="Calibri" pitchFamily="-83" charset="0"/>
                  </a:rPr>
                  <a:t>0</a:t>
                </a:r>
              </a:p>
            </p:txBody>
          </p:sp>
          <p:sp>
            <p:nvSpPr>
              <p:cNvPr id="37907" name="Rectangle 28"/>
              <p:cNvSpPr>
                <a:spLocks noChangeArrowheads="1"/>
              </p:cNvSpPr>
              <p:nvPr/>
            </p:nvSpPr>
            <p:spPr bwMode="auto">
              <a:xfrm>
                <a:off x="144" y="901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latin typeface="Calibri" pitchFamily="-83" charset="0"/>
                  </a:rPr>
                  <a:t>0</a:t>
                </a:r>
              </a:p>
            </p:txBody>
          </p:sp>
          <p:sp>
            <p:nvSpPr>
              <p:cNvPr id="37908" name="Rectangle 29"/>
              <p:cNvSpPr>
                <a:spLocks noChangeArrowheads="1"/>
              </p:cNvSpPr>
              <p:nvPr/>
            </p:nvSpPr>
            <p:spPr bwMode="auto">
              <a:xfrm>
                <a:off x="912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latin typeface="Calibri" pitchFamily="-83" charset="0"/>
                  </a:rPr>
                  <a:t>0</a:t>
                </a:r>
              </a:p>
            </p:txBody>
          </p:sp>
          <p:sp>
            <p:nvSpPr>
              <p:cNvPr id="37909" name="Rectangle 30"/>
              <p:cNvSpPr>
                <a:spLocks noChangeArrowheads="1"/>
              </p:cNvSpPr>
              <p:nvPr/>
            </p:nvSpPr>
            <p:spPr bwMode="auto">
              <a:xfrm>
                <a:off x="528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latin typeface="Calibri" pitchFamily="-83" charset="0"/>
                  </a:rPr>
                  <a:t>2</a:t>
                </a:r>
              </a:p>
            </p:txBody>
          </p:sp>
          <p:sp>
            <p:nvSpPr>
              <p:cNvPr id="37910" name="Rectangle 31"/>
              <p:cNvSpPr>
                <a:spLocks noChangeArrowheads="1"/>
              </p:cNvSpPr>
              <p:nvPr/>
            </p:nvSpPr>
            <p:spPr bwMode="auto">
              <a:xfrm>
                <a:off x="144" y="523"/>
                <a:ext cx="384" cy="378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latin typeface="Calibri" pitchFamily="-83" charset="0"/>
                  </a:rPr>
                  <a:t>0</a:t>
                </a:r>
              </a:p>
            </p:txBody>
          </p:sp>
          <p:sp>
            <p:nvSpPr>
              <p:cNvPr id="37911" name="Rectangle 32"/>
              <p:cNvSpPr>
                <a:spLocks noChangeArrowheads="1"/>
              </p:cNvSpPr>
              <p:nvPr/>
            </p:nvSpPr>
            <p:spPr bwMode="auto">
              <a:xfrm>
                <a:off x="912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latin typeface="Calibri" pitchFamily="-83" charset="0"/>
                  </a:rPr>
                  <a:t>0</a:t>
                </a:r>
              </a:p>
            </p:txBody>
          </p:sp>
          <p:sp>
            <p:nvSpPr>
              <p:cNvPr id="37912" name="Rectangle 33"/>
              <p:cNvSpPr>
                <a:spLocks noChangeArrowheads="1"/>
              </p:cNvSpPr>
              <p:nvPr/>
            </p:nvSpPr>
            <p:spPr bwMode="auto">
              <a:xfrm>
                <a:off x="528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latin typeface="Calibri" pitchFamily="-83" charset="0"/>
                  </a:rPr>
                  <a:t>0</a:t>
                </a:r>
              </a:p>
            </p:txBody>
          </p:sp>
          <p:sp>
            <p:nvSpPr>
              <p:cNvPr id="37913" name="Rectangle 34"/>
              <p:cNvSpPr>
                <a:spLocks noChangeArrowheads="1"/>
              </p:cNvSpPr>
              <p:nvPr/>
            </p:nvSpPr>
            <p:spPr bwMode="auto">
              <a:xfrm>
                <a:off x="144" y="144"/>
                <a:ext cx="384" cy="379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latin typeface="Calibri" pitchFamily="-83" charset="0"/>
                  </a:rPr>
                  <a:t>0</a:t>
                </a:r>
              </a:p>
            </p:txBody>
          </p:sp>
          <p:sp>
            <p:nvSpPr>
              <p:cNvPr id="37914" name="Line 35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15" name="Line 36"/>
              <p:cNvSpPr>
                <a:spLocks noChangeShapeType="1"/>
              </p:cNvSpPr>
              <p:nvPr/>
            </p:nvSpPr>
            <p:spPr bwMode="auto">
              <a:xfrm>
                <a:off x="144" y="523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16" name="Line 37"/>
              <p:cNvSpPr>
                <a:spLocks noChangeShapeType="1"/>
              </p:cNvSpPr>
              <p:nvPr/>
            </p:nvSpPr>
            <p:spPr bwMode="auto">
              <a:xfrm>
                <a:off x="144" y="901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17" name="Line 38"/>
              <p:cNvSpPr>
                <a:spLocks noChangeShapeType="1"/>
              </p:cNvSpPr>
              <p:nvPr/>
            </p:nvSpPr>
            <p:spPr bwMode="auto">
              <a:xfrm>
                <a:off x="144" y="1280"/>
                <a:ext cx="115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18" name="Line 39"/>
              <p:cNvSpPr>
                <a:spLocks noChangeShapeType="1"/>
              </p:cNvSpPr>
              <p:nvPr/>
            </p:nvSpPr>
            <p:spPr bwMode="auto">
              <a:xfrm>
                <a:off x="144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19" name="Line 40"/>
              <p:cNvSpPr>
                <a:spLocks noChangeShapeType="1"/>
              </p:cNvSpPr>
              <p:nvPr/>
            </p:nvSpPr>
            <p:spPr bwMode="auto">
              <a:xfrm>
                <a:off x="528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20" name="Line 41"/>
              <p:cNvSpPr>
                <a:spLocks noChangeShapeType="1"/>
              </p:cNvSpPr>
              <p:nvPr/>
            </p:nvSpPr>
            <p:spPr bwMode="auto">
              <a:xfrm>
                <a:off x="912" y="144"/>
                <a:ext cx="0" cy="1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21" name="Line 42"/>
              <p:cNvSpPr>
                <a:spLocks noChangeShapeType="1"/>
              </p:cNvSpPr>
              <p:nvPr/>
            </p:nvSpPr>
            <p:spPr bwMode="auto">
              <a:xfrm>
                <a:off x="1296" y="144"/>
                <a:ext cx="0" cy="11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 anchorCtr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904" name="Text Box 43"/>
            <p:cNvSpPr txBox="1">
              <a:spLocks noChangeArrowheads="1"/>
            </p:cNvSpPr>
            <p:nvPr/>
          </p:nvSpPr>
          <p:spPr bwMode="auto">
            <a:xfrm>
              <a:off x="4267200" y="2819400"/>
              <a:ext cx="438150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6000" b="1">
                  <a:latin typeface="Times" pitchFamily="-83" charset="0"/>
                </a:rPr>
                <a:t>-</a:t>
              </a: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6858000" y="2514600"/>
            <a:ext cx="2209800" cy="2551113"/>
            <a:chOff x="6858000" y="2514600"/>
            <a:chExt cx="2209800" cy="2551331"/>
          </a:xfrm>
        </p:grpSpPr>
        <p:sp>
          <p:nvSpPr>
            <p:cNvPr id="37898" name="Text Box 44"/>
            <p:cNvSpPr txBox="1">
              <a:spLocks noChangeArrowheads="1"/>
            </p:cNvSpPr>
            <p:nvPr/>
          </p:nvSpPr>
          <p:spPr bwMode="auto">
            <a:xfrm>
              <a:off x="6858000" y="4419600"/>
              <a:ext cx="22098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83" charset="0"/>
                </a:rPr>
                <a:t>Sharpening filter </a:t>
              </a:r>
              <a:r>
                <a:rPr lang="en-US">
                  <a:latin typeface="Calibri" pitchFamily="-83" charset="0"/>
                </a:rPr>
                <a:t>(accentuates edges)</a:t>
              </a:r>
              <a:endParaRPr lang="en-US" b="1">
                <a:latin typeface="Calibri" pitchFamily="-83" charset="0"/>
              </a:endParaRPr>
            </a:p>
          </p:txBody>
        </p:sp>
        <p:pic>
          <p:nvPicPr>
            <p:cNvPr id="37899" name="Picture 45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086600" y="2514600"/>
              <a:ext cx="1876425" cy="187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5" name="Text Box 46"/>
          <p:cNvSpPr txBox="1">
            <a:spLocks noChangeArrowheads="1"/>
          </p:cNvSpPr>
          <p:nvPr/>
        </p:nvSpPr>
        <p:spPr bwMode="auto">
          <a:xfrm>
            <a:off x="7467600" y="6553200"/>
            <a:ext cx="1495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 pitchFamily="-83" charset="0"/>
              </a:rPr>
              <a:t>Source: D. Lowe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477000" y="2870200"/>
            <a:ext cx="5683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6000">
                <a:latin typeface="Calibri" pitchFamily="-83" charset="0"/>
                <a:ea typeface="Times New Roman" pitchFamily="-83" charset="0"/>
                <a:cs typeface="Times New Roman" pitchFamily="-83" charset="0"/>
              </a:rPr>
              <a:t>=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2024063" y="2895600"/>
            <a:ext cx="7493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8800">
                <a:latin typeface="Times New Roman" pitchFamily="-83" charset="0"/>
                <a:ea typeface="Times New Roman" pitchFamily="-83" charset="0"/>
                <a:cs typeface="Times New Roman" pitchFamily="-83" charset="0"/>
              </a:rPr>
              <a:t>*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 b="2"/>
          <a:stretch>
            <a:fillRect/>
          </a:stretch>
        </p:blipFill>
        <p:spPr bwMode="auto">
          <a:xfrm>
            <a:off x="762000" y="1676400"/>
            <a:ext cx="7586663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3" charset="-128"/>
                <a:cs typeface="ＭＳ Ｐゴシック" pitchFamily="-83" charset="-128"/>
              </a:rPr>
              <a:t>Sharpening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7467600" y="6553200"/>
            <a:ext cx="1495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 pitchFamily="-83" charset="0"/>
              </a:rPr>
              <a:t>Source: D. Lowe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83" charset="-128"/>
                <a:cs typeface="ＭＳ Ｐゴシック" pitchFamily="-83" charset="-128"/>
              </a:rPr>
              <a:t>Mean filter </a:t>
            </a:r>
            <a:r>
              <a:rPr lang="en-US" dirty="0">
                <a:ea typeface="ＭＳ Ｐゴシック" pitchFamily="-83" charset="-128"/>
                <a:cs typeface="ＭＳ Ｐゴシック" pitchFamily="-83" charset="-128"/>
              </a:rPr>
              <a:t>revisited</a:t>
            </a:r>
          </a:p>
        </p:txBody>
      </p:sp>
      <p:pic>
        <p:nvPicPr>
          <p:cNvPr id="4198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57400"/>
            <a:ext cx="3352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057400"/>
            <a:ext cx="3352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3352800"/>
            <a:ext cx="628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0" name="Text Box 10"/>
          <p:cNvSpPr txBox="1">
            <a:spLocks noChangeArrowheads="1"/>
          </p:cNvSpPr>
          <p:nvPr/>
        </p:nvSpPr>
        <p:spPr bwMode="auto">
          <a:xfrm>
            <a:off x="7467600" y="6553200"/>
            <a:ext cx="1662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 pitchFamily="-83" charset="0"/>
              </a:rPr>
              <a:t>Source: D. Forsyth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Weight contributions of neighboring pixels by proximity</a:t>
            </a:r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</p:txBody>
      </p:sp>
      <p:pic>
        <p:nvPicPr>
          <p:cNvPr id="45059" name="Picture 4" descr="realgaussi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2943225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20574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4419600"/>
            <a:ext cx="25146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Text Box 7"/>
          <p:cNvSpPr txBox="1">
            <a:spLocks noChangeArrowheads="1"/>
          </p:cNvSpPr>
          <p:nvPr/>
        </p:nvSpPr>
        <p:spPr bwMode="auto">
          <a:xfrm>
            <a:off x="5437188" y="2343150"/>
            <a:ext cx="3478212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>
                <a:latin typeface="Tahoma" pitchFamily="34" charset="0"/>
              </a:rPr>
              <a:t>0.003   0.013   0.022   0.013   0.003</a:t>
            </a:r>
          </a:p>
          <a:p>
            <a:pPr eaLnBrk="1" hangingPunct="1"/>
            <a:r>
              <a:rPr lang="en-US" sz="1600">
                <a:latin typeface="Tahoma" pitchFamily="34" charset="0"/>
              </a:rPr>
              <a:t>0.013   0.059   0.097   0.059   0.013</a:t>
            </a:r>
          </a:p>
          <a:p>
            <a:pPr eaLnBrk="1" hangingPunct="1"/>
            <a:r>
              <a:rPr lang="en-US" sz="1600">
                <a:latin typeface="Tahoma" pitchFamily="34" charset="0"/>
              </a:rPr>
              <a:t>0.022   0.097   0.159   0.097   0.022</a:t>
            </a:r>
          </a:p>
          <a:p>
            <a:pPr eaLnBrk="1" hangingPunct="1"/>
            <a:r>
              <a:rPr lang="en-US" sz="1600">
                <a:latin typeface="Tahoma" pitchFamily="34" charset="0"/>
              </a:rPr>
              <a:t>0.013   0.059   0.097   0.059   0.013</a:t>
            </a:r>
          </a:p>
          <a:p>
            <a:pPr eaLnBrk="1" hangingPunct="1"/>
            <a:r>
              <a:rPr lang="en-US" sz="1600">
                <a:latin typeface="Tahoma" pitchFamily="34" charset="0"/>
              </a:rPr>
              <a:t>0.003   0.013   0.022   0.013   0.003</a:t>
            </a:r>
          </a:p>
        </p:txBody>
      </p:sp>
      <p:sp>
        <p:nvSpPr>
          <p:cNvPr id="45063" name="Text Box 8"/>
          <p:cNvSpPr txBox="1">
            <a:spLocks noChangeArrowheads="1"/>
          </p:cNvSpPr>
          <p:nvPr/>
        </p:nvSpPr>
        <p:spPr bwMode="auto">
          <a:xfrm>
            <a:off x="6591300" y="3900488"/>
            <a:ext cx="1404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sym typeface="Symbol" pitchFamily="18" charset="2"/>
              </a:rPr>
              <a:t>5 x 5,  = 1</a:t>
            </a:r>
            <a:endParaRPr lang="en-US">
              <a:latin typeface="Tahoma" pitchFamily="34" charset="0"/>
            </a:endParaRPr>
          </a:p>
        </p:txBody>
      </p:sp>
      <p:sp>
        <p:nvSpPr>
          <p:cNvPr id="45064" name="Rectangle 9"/>
          <p:cNvSpPr>
            <a:spLocks noChangeArrowheads="1"/>
          </p:cNvSpPr>
          <p:nvPr/>
        </p:nvSpPr>
        <p:spPr bwMode="auto">
          <a:xfrm>
            <a:off x="5410200" y="2057400"/>
            <a:ext cx="3505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10"/>
          <p:cNvSpPr txBox="1">
            <a:spLocks noChangeArrowheads="1"/>
          </p:cNvSpPr>
          <p:nvPr/>
        </p:nvSpPr>
        <p:spPr bwMode="auto">
          <a:xfrm>
            <a:off x="6280150" y="6488113"/>
            <a:ext cx="2863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" pitchFamily="18" charset="0"/>
              </a:rPr>
              <a:t>Slide credit: Christopher Rasmussen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" pitchFamily="18" charset="0"/>
              </a:rPr>
              <a:t> </a:t>
            </a:r>
          </a:p>
        </p:txBody>
      </p:sp>
      <p:sp>
        <p:nvSpPr>
          <p:cNvPr id="11" name="Rectangle 16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Important filter: Gaussian</a:t>
            </a:r>
          </a:p>
        </p:txBody>
      </p:sp>
    </p:spTree>
    <p:extLst>
      <p:ext uri="{BB962C8B-B14F-4D97-AF65-F5344CB8AC3E}">
        <p14:creationId xmlns:p14="http://schemas.microsoft.com/office/powerpoint/2010/main" val="9168431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8288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2362200"/>
            <a:ext cx="4495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4495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16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000000"/>
                </a:solidFill>
                <a:latin typeface="Calibri" pitchFamily="34" charset="0"/>
              </a:rPr>
              <a:t>Smoothing with Gaussian filter</a:t>
            </a:r>
          </a:p>
        </p:txBody>
      </p:sp>
    </p:spTree>
    <p:extLst>
      <p:ext uri="{BB962C8B-B14F-4D97-AF65-F5344CB8AC3E}">
        <p14:creationId xmlns:p14="http://schemas.microsoft.com/office/powerpoint/2010/main" val="8713033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4495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2362200"/>
            <a:ext cx="4495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82880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16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000000"/>
                </a:solidFill>
                <a:latin typeface="Calibri" pitchFamily="34" charset="0"/>
              </a:rPr>
              <a:t>Smoothing with box filter</a:t>
            </a:r>
          </a:p>
        </p:txBody>
      </p:sp>
    </p:spTree>
    <p:extLst>
      <p:ext uri="{BB962C8B-B14F-4D97-AF65-F5344CB8AC3E}">
        <p14:creationId xmlns:p14="http://schemas.microsoft.com/office/powerpoint/2010/main" val="8161661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Academic integrity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Read and understand the AI policy on</a:t>
            </a:r>
            <a:r>
              <a:rPr lang="en-US" dirty="0" smtClean="0"/>
              <a:t> syllabus</a:t>
            </a:r>
          </a:p>
          <a:p>
            <a:endParaRPr lang="en-US" dirty="0"/>
          </a:p>
          <a:p>
            <a:r>
              <a:rPr lang="en-US" dirty="0"/>
              <a:t>We will look for and prosecute AI violations</a:t>
            </a:r>
          </a:p>
          <a:p>
            <a:endParaRPr lang="en-US" dirty="0"/>
          </a:p>
          <a:p>
            <a:r>
              <a:rPr lang="en-US" dirty="0"/>
              <a:t>Be especially careful with homework assignments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may discuss homework problems at a high level (e.g. general strategies for solving problems), but you may not share</a:t>
            </a:r>
            <a:r>
              <a:rPr lang="en-US" dirty="0" smtClean="0"/>
              <a:t> code, </a:t>
            </a:r>
            <a:r>
              <a:rPr lang="en-US" dirty="0"/>
              <a:t>and you must cite the other student in your </a:t>
            </a:r>
            <a:r>
              <a:rPr lang="en-US" dirty="0" smtClean="0"/>
              <a:t>submission</a:t>
            </a:r>
          </a:p>
          <a:p>
            <a:pPr lvl="1"/>
            <a:r>
              <a:rPr lang="en-US" dirty="0" smtClean="0"/>
              <a:t>If you use ideas or code from another source (like a webpage or textbook) you </a:t>
            </a:r>
            <a:r>
              <a:rPr lang="en-US" b="1" dirty="0" smtClean="0"/>
              <a:t>must</a:t>
            </a:r>
            <a:r>
              <a:rPr lang="en-US" dirty="0" smtClean="0"/>
              <a:t> acknowledge the source in your submission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988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3" charset="-128"/>
                <a:cs typeface="ＭＳ Ｐゴシック" pitchFamily="-83" charset="-128"/>
              </a:rPr>
              <a:t>Gaussian filter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29600" cy="51054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mtClean="0">
                <a:ea typeface="ＭＳ Ｐゴシック" pitchFamily="-83" charset="-128"/>
                <a:cs typeface="ＭＳ Ｐゴシック" pitchFamily="-83" charset="-128"/>
              </a:rPr>
              <a:t>Removes </a:t>
            </a:r>
            <a:r>
              <a:rPr lang="en-US">
                <a:ea typeface="ＭＳ Ｐゴシック" pitchFamily="-83" charset="-128"/>
                <a:cs typeface="ＭＳ Ｐゴシック" pitchFamily="-83" charset="-128"/>
              </a:rPr>
              <a:t>“high-frequency” components from the image (low-pass filter</a:t>
            </a:r>
            <a:r>
              <a:rPr lang="en-US" smtClean="0">
                <a:ea typeface="ＭＳ Ｐゴシック" pitchFamily="-83" charset="-128"/>
                <a:cs typeface="ＭＳ Ｐゴシック" pitchFamily="-83" charset="-128"/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smtClean="0">
                <a:ea typeface="ＭＳ Ｐゴシック" pitchFamily="-83" charset="-128"/>
                <a:cs typeface="ＭＳ Ｐゴシック" pitchFamily="-83" charset="-128"/>
              </a:rPr>
              <a:t>Larger  σ  blurs more</a:t>
            </a:r>
          </a:p>
          <a:p>
            <a:pPr eaLnBrk="1" hangingPunct="1">
              <a:buFontTx/>
              <a:buChar char="•"/>
            </a:pPr>
            <a:r>
              <a:rPr lang="en-US">
                <a:ea typeface="ＭＳ Ｐゴシック" pitchFamily="-83" charset="-128"/>
                <a:cs typeface="ＭＳ Ｐゴシック" pitchFamily="-83" charset="-128"/>
              </a:rPr>
              <a:t>Convolution with self is another </a:t>
            </a:r>
            <a:r>
              <a:rPr lang="en-US" smtClean="0">
                <a:ea typeface="ＭＳ Ｐゴシック" pitchFamily="-83" charset="-128"/>
                <a:cs typeface="ＭＳ Ｐゴシック" pitchFamily="-83" charset="-128"/>
              </a:rPr>
              <a:t>Gaussian</a:t>
            </a:r>
          </a:p>
          <a:p>
            <a:pPr eaLnBrk="1" hangingPunct="1">
              <a:buFontTx/>
              <a:buChar char="•"/>
            </a:pPr>
            <a:endParaRPr lang="en-US" smtClean="0">
              <a:ea typeface="ＭＳ Ｐゴシック" pitchFamily="-83" charset="-128"/>
              <a:cs typeface="ＭＳ Ｐゴシック" pitchFamily="-83" charset="-128"/>
            </a:endParaRPr>
          </a:p>
          <a:p>
            <a:pPr eaLnBrk="1" hangingPunct="1">
              <a:buFontTx/>
              <a:buChar char="•"/>
            </a:pPr>
            <a:endParaRPr lang="en-US" smtClean="0">
              <a:ea typeface="ＭＳ Ｐゴシック" pitchFamily="-83" charset="-128"/>
              <a:cs typeface="ＭＳ Ｐゴシック" pitchFamily="-83" charset="-128"/>
            </a:endParaRPr>
          </a:p>
          <a:p>
            <a:pPr lvl="1" eaLnBrk="1" hangingPunct="1">
              <a:buFont typeface="Arial" pitchFamily="-83" charset="0"/>
              <a:buNone/>
            </a:pPr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/>
          </a:p>
          <a:p>
            <a:pPr lvl="1" eaLnBrk="1" hangingPunct="1"/>
            <a:endParaRPr lang="en-US" smtClean="0"/>
          </a:p>
          <a:p>
            <a:pPr lvl="1" eaLnBrk="1" hangingPunct="1"/>
            <a:endParaRPr lang="en-US"/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7315200" y="6553200"/>
            <a:ext cx="1800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 pitchFamily="-83" charset="0"/>
              </a:rPr>
              <a:t>Source: K. Grauman</a:t>
            </a:r>
          </a:p>
        </p:txBody>
      </p:sp>
      <p:pic>
        <p:nvPicPr>
          <p:cNvPr id="48133" name="Picture 2" descr="C:\snavely\work\teaching\09Fa-CS6610\matlab\filters\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962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3" descr="C:\snavely\work\teaching\09Fa-CS6610\matlab\filters\g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962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TextBox 7"/>
          <p:cNvSpPr txBox="1">
            <a:spLocks noChangeArrowheads="1"/>
          </p:cNvSpPr>
          <p:nvPr/>
        </p:nvSpPr>
        <p:spPr bwMode="auto">
          <a:xfrm>
            <a:off x="2819400" y="3962400"/>
            <a:ext cx="7493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6000">
                <a:latin typeface="Times New Roman" pitchFamily="-83" charset="0"/>
                <a:ea typeface="Times New Roman" pitchFamily="-83" charset="0"/>
                <a:cs typeface="Times New Roman" pitchFamily="-83" charset="0"/>
              </a:rPr>
              <a:t>*</a:t>
            </a:r>
          </a:p>
        </p:txBody>
      </p:sp>
      <p:sp>
        <p:nvSpPr>
          <p:cNvPr id="48136" name="TextBox 8"/>
          <p:cNvSpPr txBox="1">
            <a:spLocks noChangeArrowheads="1"/>
          </p:cNvSpPr>
          <p:nvPr/>
        </p:nvSpPr>
        <p:spPr bwMode="auto">
          <a:xfrm>
            <a:off x="4765675" y="3784600"/>
            <a:ext cx="5683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6000">
                <a:latin typeface="Calibri" pitchFamily="-83" charset="0"/>
                <a:ea typeface="Times New Roman" pitchFamily="-83" charset="0"/>
                <a:cs typeface="Times New Roman" pitchFamily="-83" charset="0"/>
              </a:rPr>
              <a:t>=</a:t>
            </a:r>
          </a:p>
        </p:txBody>
      </p:sp>
      <p:pic>
        <p:nvPicPr>
          <p:cNvPr id="48137" name="Picture 2" descr="C:\snavely\work\teaching\09Fa-CS6610\matlab\filters\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3962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83" charset="-128"/>
                <a:cs typeface="ＭＳ Ｐゴシック" pitchFamily="-83" charset="-128"/>
              </a:rPr>
              <a:t>Other filtering operations</a:t>
            </a:r>
            <a:endParaRPr lang="en-US" dirty="0">
              <a:ea typeface="ＭＳ Ｐゴシック" pitchFamily="-83" charset="-128"/>
              <a:cs typeface="ＭＳ Ｐゴシック" pitchFamily="-83" charset="-128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5334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ea typeface="+mn-ea"/>
                <a:cs typeface="+mn-cs"/>
              </a:rPr>
              <a:t>What does blurring take away?</a:t>
            </a:r>
          </a:p>
        </p:txBody>
      </p:sp>
      <p:grpSp>
        <p:nvGrpSpPr>
          <p:cNvPr id="50180" name="Group 21"/>
          <p:cNvGrpSpPr>
            <a:grpSpLocks/>
          </p:cNvGrpSpPr>
          <p:nvPr/>
        </p:nvGrpSpPr>
        <p:grpSpPr bwMode="auto">
          <a:xfrm>
            <a:off x="533400" y="1550988"/>
            <a:ext cx="2157413" cy="2182812"/>
            <a:chOff x="336" y="912"/>
            <a:chExt cx="1505" cy="1521"/>
          </a:xfrm>
        </p:grpSpPr>
        <p:pic>
          <p:nvPicPr>
            <p:cNvPr id="50205" name="Picture 4" descr="len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6" y="912"/>
              <a:ext cx="1488" cy="1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206" name="Text Box 11"/>
            <p:cNvSpPr txBox="1">
              <a:spLocks noChangeArrowheads="1"/>
            </p:cNvSpPr>
            <p:nvPr/>
          </p:nvSpPr>
          <p:spPr bwMode="auto">
            <a:xfrm>
              <a:off x="1200" y="2199"/>
              <a:ext cx="641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  <a:latin typeface="Calibri" pitchFamily="-83" charset="0"/>
                </a:rPr>
                <a:t>original</a:t>
              </a:r>
            </a:p>
          </p:txBody>
        </p:sp>
      </p:grpSp>
      <p:grpSp>
        <p:nvGrpSpPr>
          <p:cNvPr id="50181" name="Group 22"/>
          <p:cNvGrpSpPr>
            <a:grpSpLocks/>
          </p:cNvGrpSpPr>
          <p:nvPr/>
        </p:nvGrpSpPr>
        <p:grpSpPr bwMode="auto">
          <a:xfrm>
            <a:off x="3581400" y="1550988"/>
            <a:ext cx="2166938" cy="2162175"/>
            <a:chOff x="2256" y="912"/>
            <a:chExt cx="1511" cy="1507"/>
          </a:xfrm>
        </p:grpSpPr>
        <p:pic>
          <p:nvPicPr>
            <p:cNvPr id="50203" name="Picture 5" descr="lenaG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6" y="912"/>
              <a:ext cx="1488" cy="1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204" name="Text Box 12"/>
            <p:cNvSpPr txBox="1">
              <a:spLocks noChangeArrowheads="1"/>
            </p:cNvSpPr>
            <p:nvPr/>
          </p:nvSpPr>
          <p:spPr bwMode="auto">
            <a:xfrm>
              <a:off x="2591" y="2185"/>
              <a:ext cx="1176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  <a:latin typeface="Calibri" pitchFamily="-83" charset="0"/>
                </a:rPr>
                <a:t>smoothed (5x5)</a:t>
              </a:r>
            </a:p>
          </p:txBody>
        </p:sp>
      </p:grpSp>
      <p:sp>
        <p:nvSpPr>
          <p:cNvPr id="50182" name="Text Box 17"/>
          <p:cNvSpPr txBox="1">
            <a:spLocks noChangeArrowheads="1"/>
          </p:cNvSpPr>
          <p:nvPr/>
        </p:nvSpPr>
        <p:spPr bwMode="auto">
          <a:xfrm>
            <a:off x="2971800" y="2286000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Calibri" pitchFamily="-83" charset="0"/>
              </a:rPr>
              <a:t>–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962650" y="1550988"/>
            <a:ext cx="2735263" cy="2149475"/>
            <a:chOff x="3756" y="912"/>
            <a:chExt cx="1723" cy="1354"/>
          </a:xfrm>
        </p:grpSpPr>
        <p:grpSp>
          <p:nvGrpSpPr>
            <p:cNvPr id="50199" name="Group 23"/>
            <p:cNvGrpSpPr>
              <a:grpSpLocks/>
            </p:cNvGrpSpPr>
            <p:nvPr/>
          </p:nvGrpSpPr>
          <p:grpSpPr bwMode="auto">
            <a:xfrm>
              <a:off x="4128" y="912"/>
              <a:ext cx="1351" cy="1354"/>
              <a:chOff x="4128" y="912"/>
              <a:chExt cx="1496" cy="1499"/>
            </a:xfrm>
          </p:grpSpPr>
          <p:pic>
            <p:nvPicPr>
              <p:cNvPr id="50201" name="Picture 6" descr="lena_diff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128" y="912"/>
                <a:ext cx="1488" cy="1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202" name="Text Box 15"/>
              <p:cNvSpPr txBox="1">
                <a:spLocks noChangeArrowheads="1"/>
              </p:cNvSpPr>
              <p:nvPr/>
            </p:nvSpPr>
            <p:spPr bwMode="auto">
              <a:xfrm>
                <a:off x="5124" y="2177"/>
                <a:ext cx="500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bg1"/>
                    </a:solidFill>
                    <a:latin typeface="Calibri" pitchFamily="-83" charset="0"/>
                  </a:rPr>
                  <a:t>detail</a:t>
                </a:r>
              </a:p>
            </p:txBody>
          </p:sp>
        </p:grpSp>
        <p:sp>
          <p:nvSpPr>
            <p:cNvPr id="50200" name="Text Box 18"/>
            <p:cNvSpPr txBox="1">
              <a:spLocks noChangeArrowheads="1"/>
            </p:cNvSpPr>
            <p:nvPr/>
          </p:nvSpPr>
          <p:spPr bwMode="auto">
            <a:xfrm>
              <a:off x="3756" y="1327"/>
              <a:ext cx="277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4000">
                  <a:latin typeface="Calibri" pitchFamily="-83" charset="0"/>
                </a:rPr>
                <a:t>=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5943600" y="4419600"/>
            <a:ext cx="2743200" cy="2149475"/>
            <a:chOff x="3744" y="2784"/>
            <a:chExt cx="1728" cy="1354"/>
          </a:xfrm>
        </p:grpSpPr>
        <p:grpSp>
          <p:nvGrpSpPr>
            <p:cNvPr id="50195" name="Group 26"/>
            <p:cNvGrpSpPr>
              <a:grpSpLocks/>
            </p:cNvGrpSpPr>
            <p:nvPr/>
          </p:nvGrpSpPr>
          <p:grpSpPr bwMode="auto">
            <a:xfrm>
              <a:off x="4128" y="2784"/>
              <a:ext cx="1344" cy="1354"/>
              <a:chOff x="4128" y="2784"/>
              <a:chExt cx="1488" cy="1499"/>
            </a:xfrm>
          </p:grpSpPr>
          <p:pic>
            <p:nvPicPr>
              <p:cNvPr id="50197" name="Picture 10" descr="lena_sharpened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128" y="2784"/>
                <a:ext cx="1488" cy="1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198" name="Text Box 16"/>
              <p:cNvSpPr txBox="1">
                <a:spLocks noChangeArrowheads="1"/>
              </p:cNvSpPr>
              <p:nvPr/>
            </p:nvSpPr>
            <p:spPr bwMode="auto">
              <a:xfrm>
                <a:off x="4752" y="4049"/>
                <a:ext cx="844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bg1"/>
                    </a:solidFill>
                    <a:latin typeface="Calibri" pitchFamily="-83" charset="0"/>
                  </a:rPr>
                  <a:t>sharpened</a:t>
                </a:r>
              </a:p>
            </p:txBody>
          </p:sp>
        </p:grpSp>
        <p:sp>
          <p:nvSpPr>
            <p:cNvPr id="50196" name="Text Box 19"/>
            <p:cNvSpPr txBox="1">
              <a:spLocks noChangeArrowheads="1"/>
            </p:cNvSpPr>
            <p:nvPr/>
          </p:nvSpPr>
          <p:spPr bwMode="auto">
            <a:xfrm>
              <a:off x="3744" y="3216"/>
              <a:ext cx="277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4000">
                  <a:latin typeface="Calibri" pitchFamily="-83" charset="0"/>
                </a:rPr>
                <a:t>=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533400" y="3886200"/>
            <a:ext cx="7924800" cy="2682875"/>
            <a:chOff x="336" y="2448"/>
            <a:chExt cx="4992" cy="1690"/>
          </a:xfrm>
        </p:grpSpPr>
        <p:sp>
          <p:nvSpPr>
            <p:cNvPr id="50187" name="Rectangle 7"/>
            <p:cNvSpPr>
              <a:spLocks noChangeArrowheads="1"/>
            </p:cNvSpPr>
            <p:nvPr/>
          </p:nvSpPr>
          <p:spPr bwMode="auto">
            <a:xfrm>
              <a:off x="432" y="2448"/>
              <a:ext cx="489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800">
                  <a:latin typeface="Calibri" pitchFamily="-83" charset="0"/>
                </a:rPr>
                <a:t>Let’s add it back:</a:t>
              </a:r>
            </a:p>
          </p:txBody>
        </p:sp>
        <p:grpSp>
          <p:nvGrpSpPr>
            <p:cNvPr id="50188" name="Group 24"/>
            <p:cNvGrpSpPr>
              <a:grpSpLocks/>
            </p:cNvGrpSpPr>
            <p:nvPr/>
          </p:nvGrpSpPr>
          <p:grpSpPr bwMode="auto">
            <a:xfrm>
              <a:off x="336" y="2784"/>
              <a:ext cx="1359" cy="1354"/>
              <a:chOff x="336" y="2784"/>
              <a:chExt cx="1505" cy="1499"/>
            </a:xfrm>
          </p:grpSpPr>
          <p:pic>
            <p:nvPicPr>
              <p:cNvPr id="50193" name="Picture 8" descr="lena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6" y="2784"/>
                <a:ext cx="1488" cy="1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194" name="Text Box 13"/>
              <p:cNvSpPr txBox="1">
                <a:spLocks noChangeArrowheads="1"/>
              </p:cNvSpPr>
              <p:nvPr/>
            </p:nvSpPr>
            <p:spPr bwMode="auto">
              <a:xfrm>
                <a:off x="1200" y="4049"/>
                <a:ext cx="641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bg1"/>
                    </a:solidFill>
                    <a:latin typeface="Calibri" pitchFamily="-83" charset="0"/>
                  </a:rPr>
                  <a:t>original</a:t>
                </a:r>
              </a:p>
            </p:txBody>
          </p:sp>
        </p:grpSp>
        <p:grpSp>
          <p:nvGrpSpPr>
            <p:cNvPr id="50189" name="Group 25"/>
            <p:cNvGrpSpPr>
              <a:grpSpLocks/>
            </p:cNvGrpSpPr>
            <p:nvPr/>
          </p:nvGrpSpPr>
          <p:grpSpPr bwMode="auto">
            <a:xfrm>
              <a:off x="2256" y="2784"/>
              <a:ext cx="1351" cy="1354"/>
              <a:chOff x="2256" y="2784"/>
              <a:chExt cx="1496" cy="1499"/>
            </a:xfrm>
          </p:grpSpPr>
          <p:pic>
            <p:nvPicPr>
              <p:cNvPr id="50191" name="Picture 9" descr="lena_diff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256" y="2784"/>
                <a:ext cx="1488" cy="1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192" name="Text Box 14"/>
              <p:cNvSpPr txBox="1">
                <a:spLocks noChangeArrowheads="1"/>
              </p:cNvSpPr>
              <p:nvPr/>
            </p:nvSpPr>
            <p:spPr bwMode="auto">
              <a:xfrm>
                <a:off x="3252" y="4049"/>
                <a:ext cx="500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solidFill>
                      <a:schemeClr val="bg1"/>
                    </a:solidFill>
                    <a:latin typeface="Calibri" pitchFamily="-83" charset="0"/>
                  </a:rPr>
                  <a:t>detail</a:t>
                </a:r>
              </a:p>
            </p:txBody>
          </p:sp>
        </p:grpSp>
        <p:sp>
          <p:nvSpPr>
            <p:cNvPr id="50190" name="Text Box 20"/>
            <p:cNvSpPr txBox="1">
              <a:spLocks noChangeArrowheads="1"/>
            </p:cNvSpPr>
            <p:nvPr/>
          </p:nvSpPr>
          <p:spPr bwMode="auto">
            <a:xfrm>
              <a:off x="1776" y="3264"/>
              <a:ext cx="45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>
                  <a:latin typeface="Calibri" pitchFamily="-83" charset="0"/>
                </a:rPr>
                <a:t>+ </a:t>
              </a:r>
              <a:r>
                <a:rPr lang="el-GR" sz="3200">
                  <a:latin typeface="Calibri" pitchFamily="-83" charset="0"/>
                </a:rPr>
                <a:t>α</a:t>
              </a:r>
            </a:p>
          </p:txBody>
        </p:sp>
      </p:grpSp>
      <p:sp>
        <p:nvSpPr>
          <p:cNvPr id="50186" name="Text Box 5"/>
          <p:cNvSpPr txBox="1">
            <a:spLocks noChangeArrowheads="1"/>
          </p:cNvSpPr>
          <p:nvPr/>
        </p:nvSpPr>
        <p:spPr bwMode="auto">
          <a:xfrm>
            <a:off x="7391400" y="6553200"/>
            <a:ext cx="15668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 pitchFamily="-83" charset="0"/>
              </a:rPr>
              <a:t>Source: S. Lazebnik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7488" y="1143000"/>
            <a:ext cx="883920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3" charset="-128"/>
                <a:cs typeface="ＭＳ Ｐゴシック" pitchFamily="-83" charset="-128"/>
              </a:rPr>
              <a:t>Sharpen filter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28600" y="2362200"/>
            <a:ext cx="8839200" cy="4481513"/>
            <a:chOff x="144" y="1161"/>
            <a:chExt cx="5568" cy="2823"/>
          </a:xfrm>
        </p:grpSpPr>
        <p:graphicFrame>
          <p:nvGraphicFramePr>
            <p:cNvPr id="52226" name="Object 3"/>
            <p:cNvGraphicFramePr>
              <a:graphicFrameLocks noChangeAspect="1"/>
            </p:cNvGraphicFramePr>
            <p:nvPr/>
          </p:nvGraphicFramePr>
          <p:xfrm>
            <a:off x="2166" y="2447"/>
            <a:ext cx="1722" cy="1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7" name="Photo Editor Photo" r:id="rId7" imgW="4133333" imgH="2905531" progId="">
                    <p:embed/>
                  </p:oleObj>
                </mc:Choice>
                <mc:Fallback>
                  <p:oleObj name="Photo Editor Photo" r:id="rId7" imgW="4133333" imgH="2905531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6" y="2447"/>
                          <a:ext cx="1722" cy="1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7" name="Text Box 6"/>
            <p:cNvSpPr txBox="1">
              <a:spLocks noChangeArrowheads="1"/>
            </p:cNvSpPr>
            <p:nvPr/>
          </p:nvSpPr>
          <p:spPr bwMode="auto">
            <a:xfrm>
              <a:off x="2646" y="3714"/>
              <a:ext cx="7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Calibri" pitchFamily="-83" charset="0"/>
                </a:rPr>
                <a:t>Gaussian</a:t>
              </a:r>
            </a:p>
          </p:txBody>
        </p:sp>
        <p:grpSp>
          <p:nvGrpSpPr>
            <p:cNvPr id="52238" name="Group 17"/>
            <p:cNvGrpSpPr>
              <a:grpSpLocks/>
            </p:cNvGrpSpPr>
            <p:nvPr/>
          </p:nvGrpSpPr>
          <p:grpSpPr bwMode="auto">
            <a:xfrm>
              <a:off x="144" y="1161"/>
              <a:ext cx="1824" cy="2727"/>
              <a:chOff x="2064" y="576"/>
              <a:chExt cx="1824" cy="2727"/>
            </a:xfrm>
          </p:grpSpPr>
          <p:sp>
            <p:nvSpPr>
              <p:cNvPr id="52243" name="Freeform 7"/>
              <p:cNvSpPr>
                <a:spLocks/>
              </p:cNvSpPr>
              <p:nvPr/>
            </p:nvSpPr>
            <p:spPr bwMode="auto">
              <a:xfrm>
                <a:off x="2064" y="2295"/>
                <a:ext cx="1824" cy="672"/>
              </a:xfrm>
              <a:custGeom>
                <a:avLst/>
                <a:gdLst>
                  <a:gd name="T0" fmla="*/ 0 w 1824"/>
                  <a:gd name="T1" fmla="*/ 288 h 672"/>
                  <a:gd name="T2" fmla="*/ 816 w 1824"/>
                  <a:gd name="T3" fmla="*/ 672 h 672"/>
                  <a:gd name="T4" fmla="*/ 1824 w 1824"/>
                  <a:gd name="T5" fmla="*/ 384 h 672"/>
                  <a:gd name="T6" fmla="*/ 1008 w 1824"/>
                  <a:gd name="T7" fmla="*/ 0 h 672"/>
                  <a:gd name="T8" fmla="*/ 0 w 1824"/>
                  <a:gd name="T9" fmla="*/ 288 h 6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4"/>
                  <a:gd name="T16" fmla="*/ 0 h 672"/>
                  <a:gd name="T17" fmla="*/ 1824 w 1824"/>
                  <a:gd name="T18" fmla="*/ 672 h 6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4" h="672">
                    <a:moveTo>
                      <a:pt x="0" y="288"/>
                    </a:moveTo>
                    <a:lnTo>
                      <a:pt x="816" y="672"/>
                    </a:lnTo>
                    <a:lnTo>
                      <a:pt x="1824" y="384"/>
                    </a:lnTo>
                    <a:lnTo>
                      <a:pt x="1008" y="0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itchFamily="-83" charset="0"/>
                </a:endParaRPr>
              </a:p>
            </p:txBody>
          </p:sp>
          <p:sp>
            <p:nvSpPr>
              <p:cNvPr id="52244" name="Freeform 8"/>
              <p:cNvSpPr>
                <a:spLocks/>
              </p:cNvSpPr>
              <p:nvPr/>
            </p:nvSpPr>
            <p:spPr bwMode="auto">
              <a:xfrm>
                <a:off x="2880" y="576"/>
                <a:ext cx="144" cy="53"/>
              </a:xfrm>
              <a:custGeom>
                <a:avLst/>
                <a:gdLst>
                  <a:gd name="T0" fmla="*/ 0 w 1824"/>
                  <a:gd name="T1" fmla="*/ 0 h 672"/>
                  <a:gd name="T2" fmla="*/ 0 w 1824"/>
                  <a:gd name="T3" fmla="*/ 0 h 672"/>
                  <a:gd name="T4" fmla="*/ 0 w 1824"/>
                  <a:gd name="T5" fmla="*/ 0 h 672"/>
                  <a:gd name="T6" fmla="*/ 0 w 1824"/>
                  <a:gd name="T7" fmla="*/ 0 h 672"/>
                  <a:gd name="T8" fmla="*/ 0 w 1824"/>
                  <a:gd name="T9" fmla="*/ 0 h 6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4"/>
                  <a:gd name="T16" fmla="*/ 0 h 672"/>
                  <a:gd name="T17" fmla="*/ 1824 w 1824"/>
                  <a:gd name="T18" fmla="*/ 672 h 6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4" h="672">
                    <a:moveTo>
                      <a:pt x="0" y="288"/>
                    </a:moveTo>
                    <a:lnTo>
                      <a:pt x="816" y="672"/>
                    </a:lnTo>
                    <a:lnTo>
                      <a:pt x="1824" y="384"/>
                    </a:lnTo>
                    <a:lnTo>
                      <a:pt x="1008" y="0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itchFamily="-83" charset="0"/>
                </a:endParaRPr>
              </a:p>
            </p:txBody>
          </p:sp>
          <p:sp>
            <p:nvSpPr>
              <p:cNvPr id="52245" name="Line 9"/>
              <p:cNvSpPr>
                <a:spLocks noChangeShapeType="1"/>
              </p:cNvSpPr>
              <p:nvPr/>
            </p:nvSpPr>
            <p:spPr bwMode="auto">
              <a:xfrm>
                <a:off x="2880" y="606"/>
                <a:ext cx="0" cy="20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46" name="Line 10"/>
              <p:cNvSpPr>
                <a:spLocks noChangeShapeType="1"/>
              </p:cNvSpPr>
              <p:nvPr/>
            </p:nvSpPr>
            <p:spPr bwMode="auto">
              <a:xfrm>
                <a:off x="3024" y="609"/>
                <a:ext cx="0" cy="20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47" name="Line 11"/>
              <p:cNvSpPr>
                <a:spLocks noChangeShapeType="1"/>
              </p:cNvSpPr>
              <p:nvPr/>
            </p:nvSpPr>
            <p:spPr bwMode="auto">
              <a:xfrm>
                <a:off x="2952" y="630"/>
                <a:ext cx="0" cy="20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48" name="Freeform 12"/>
              <p:cNvSpPr>
                <a:spLocks/>
              </p:cNvSpPr>
              <p:nvPr/>
            </p:nvSpPr>
            <p:spPr bwMode="auto">
              <a:xfrm>
                <a:off x="2880" y="596"/>
                <a:ext cx="72" cy="2060"/>
              </a:xfrm>
              <a:custGeom>
                <a:avLst/>
                <a:gdLst>
                  <a:gd name="T0" fmla="*/ 0 w 72"/>
                  <a:gd name="T1" fmla="*/ 2036 h 2060"/>
                  <a:gd name="T2" fmla="*/ 0 w 72"/>
                  <a:gd name="T3" fmla="*/ 0 h 2060"/>
                  <a:gd name="T4" fmla="*/ 72 w 72"/>
                  <a:gd name="T5" fmla="*/ 36 h 2060"/>
                  <a:gd name="T6" fmla="*/ 72 w 72"/>
                  <a:gd name="T7" fmla="*/ 2060 h 2060"/>
                  <a:gd name="T8" fmla="*/ 0 w 72"/>
                  <a:gd name="T9" fmla="*/ 2036 h 20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2060"/>
                  <a:gd name="T17" fmla="*/ 72 w 72"/>
                  <a:gd name="T18" fmla="*/ 2060 h 20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2060">
                    <a:moveTo>
                      <a:pt x="0" y="2036"/>
                    </a:moveTo>
                    <a:lnTo>
                      <a:pt x="0" y="0"/>
                    </a:lnTo>
                    <a:lnTo>
                      <a:pt x="72" y="36"/>
                    </a:lnTo>
                    <a:lnTo>
                      <a:pt x="72" y="2060"/>
                    </a:lnTo>
                    <a:lnTo>
                      <a:pt x="0" y="2036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itchFamily="-83" charset="0"/>
                </a:endParaRPr>
              </a:p>
            </p:txBody>
          </p:sp>
          <p:sp>
            <p:nvSpPr>
              <p:cNvPr id="52249" name="Freeform 13"/>
              <p:cNvSpPr>
                <a:spLocks/>
              </p:cNvSpPr>
              <p:nvPr/>
            </p:nvSpPr>
            <p:spPr bwMode="auto">
              <a:xfrm>
                <a:off x="2952" y="608"/>
                <a:ext cx="72" cy="2044"/>
              </a:xfrm>
              <a:custGeom>
                <a:avLst/>
                <a:gdLst>
                  <a:gd name="T0" fmla="*/ 0 w 72"/>
                  <a:gd name="T1" fmla="*/ 16 h 2044"/>
                  <a:gd name="T2" fmla="*/ 0 w 72"/>
                  <a:gd name="T3" fmla="*/ 2044 h 2044"/>
                  <a:gd name="T4" fmla="*/ 72 w 72"/>
                  <a:gd name="T5" fmla="*/ 2016 h 2044"/>
                  <a:gd name="T6" fmla="*/ 72 w 72"/>
                  <a:gd name="T7" fmla="*/ 0 h 2044"/>
                  <a:gd name="T8" fmla="*/ 0 w 72"/>
                  <a:gd name="T9" fmla="*/ 16 h 20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2044"/>
                  <a:gd name="T17" fmla="*/ 72 w 72"/>
                  <a:gd name="T18" fmla="*/ 2044 h 20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2044">
                    <a:moveTo>
                      <a:pt x="0" y="16"/>
                    </a:moveTo>
                    <a:lnTo>
                      <a:pt x="0" y="2044"/>
                    </a:lnTo>
                    <a:lnTo>
                      <a:pt x="72" y="2016"/>
                    </a:lnTo>
                    <a:lnTo>
                      <a:pt x="72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itchFamily="-83" charset="0"/>
                </a:endParaRPr>
              </a:p>
            </p:txBody>
          </p:sp>
          <p:sp>
            <p:nvSpPr>
              <p:cNvPr id="52250" name="Text Box 14"/>
              <p:cNvSpPr txBox="1">
                <a:spLocks noChangeArrowheads="1"/>
              </p:cNvSpPr>
              <p:nvPr/>
            </p:nvSpPr>
            <p:spPr bwMode="auto">
              <a:xfrm>
                <a:off x="2508" y="3070"/>
                <a:ext cx="98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>
                    <a:latin typeface="Calibri" pitchFamily="-83" charset="0"/>
                  </a:rPr>
                  <a:t>scaled impulse</a:t>
                </a:r>
              </a:p>
            </p:txBody>
          </p:sp>
        </p:grpSp>
        <p:pic>
          <p:nvPicPr>
            <p:cNvPr id="52239" name="Picture 15" descr="Edittex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968" y="2807"/>
              <a:ext cx="288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40" name="Picture 20" descr="log"/>
            <p:cNvPicPr>
              <a:picLocks noChangeAspect="1" noChangeArrowheads="1"/>
            </p:cNvPicPr>
            <p:nvPr/>
          </p:nvPicPr>
          <p:blipFill>
            <a:blip r:embed="rId10">
              <a:lum contrast="20000"/>
            </a:blip>
            <a:srcRect/>
            <a:stretch>
              <a:fillRect/>
            </a:stretch>
          </p:blipFill>
          <p:spPr bwMode="auto">
            <a:xfrm>
              <a:off x="4032" y="2361"/>
              <a:ext cx="1680" cy="1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41" name="Picture 16" descr="Edittex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823" y="2731"/>
              <a:ext cx="338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242" name="Text Box 5"/>
            <p:cNvSpPr txBox="1">
              <a:spLocks noChangeArrowheads="1"/>
            </p:cNvSpPr>
            <p:nvPr/>
          </p:nvSpPr>
          <p:spPr bwMode="auto">
            <a:xfrm>
              <a:off x="4076" y="3753"/>
              <a:ext cx="1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Calibri" pitchFamily="-83" charset="0"/>
                </a:rPr>
                <a:t>Laplacian of Gaussian</a:t>
              </a:r>
            </a:p>
          </p:txBody>
        </p:sp>
      </p:grpSp>
      <p:sp>
        <p:nvSpPr>
          <p:cNvPr id="52230" name="Text Box 24"/>
          <p:cNvSpPr txBox="1">
            <a:spLocks noChangeArrowheads="1"/>
          </p:cNvSpPr>
          <p:nvPr/>
        </p:nvSpPr>
        <p:spPr bwMode="auto">
          <a:xfrm>
            <a:off x="-44450" y="1752600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83" charset="0"/>
              </a:rPr>
              <a:t>image</a:t>
            </a:r>
          </a:p>
        </p:txBody>
      </p:sp>
      <p:sp>
        <p:nvSpPr>
          <p:cNvPr id="52231" name="Text Box 25"/>
          <p:cNvSpPr txBox="1">
            <a:spLocks noChangeArrowheads="1"/>
          </p:cNvSpPr>
          <p:nvPr/>
        </p:nvSpPr>
        <p:spPr bwMode="auto">
          <a:xfrm>
            <a:off x="1793875" y="1600200"/>
            <a:ext cx="895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alibri" pitchFamily="-83" charset="0"/>
              </a:rPr>
              <a:t>blurred</a:t>
            </a:r>
            <a:br>
              <a:rPr lang="en-US">
                <a:latin typeface="Calibri" pitchFamily="-83" charset="0"/>
              </a:rPr>
            </a:br>
            <a:r>
              <a:rPr lang="en-US">
                <a:latin typeface="Calibri" pitchFamily="-83" charset="0"/>
              </a:rPr>
              <a:t>image</a:t>
            </a:r>
          </a:p>
        </p:txBody>
      </p:sp>
      <p:sp>
        <p:nvSpPr>
          <p:cNvPr id="52232" name="Line 26"/>
          <p:cNvSpPr>
            <a:spLocks noChangeShapeType="1"/>
          </p:cNvSpPr>
          <p:nvPr/>
        </p:nvSpPr>
        <p:spPr bwMode="auto">
          <a:xfrm flipV="1">
            <a:off x="336550" y="1447800"/>
            <a:ext cx="0" cy="2746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Text Box 28"/>
          <p:cNvSpPr txBox="1">
            <a:spLocks noChangeArrowheads="1"/>
          </p:cNvSpPr>
          <p:nvPr/>
        </p:nvSpPr>
        <p:spPr bwMode="auto">
          <a:xfrm>
            <a:off x="7500938" y="1781175"/>
            <a:ext cx="140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alibri" pitchFamily="-83" charset="0"/>
              </a:rPr>
              <a:t>unit impulse</a:t>
            </a:r>
            <a:br>
              <a:rPr lang="en-US">
                <a:latin typeface="Calibri" pitchFamily="-83" charset="0"/>
              </a:rPr>
            </a:br>
            <a:r>
              <a:rPr lang="en-US">
                <a:latin typeface="Calibri" pitchFamily="-83" charset="0"/>
              </a:rPr>
              <a:t>(identity)</a:t>
            </a:r>
          </a:p>
        </p:txBody>
      </p:sp>
      <p:sp>
        <p:nvSpPr>
          <p:cNvPr id="7179" name="Line 29"/>
          <p:cNvSpPr>
            <a:spLocks noChangeShapeType="1"/>
          </p:cNvSpPr>
          <p:nvPr/>
        </p:nvSpPr>
        <p:spPr bwMode="auto">
          <a:xfrm flipV="1">
            <a:off x="8186738" y="1524000"/>
            <a:ext cx="0" cy="2746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eft Brace 29"/>
          <p:cNvSpPr/>
          <p:nvPr/>
        </p:nvSpPr>
        <p:spPr>
          <a:xfrm rot="16200000">
            <a:off x="2190750" y="1150938"/>
            <a:ext cx="103188" cy="84931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819400" y="1066800"/>
            <a:ext cx="6324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/>
      <p:bldP spid="7179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3" charset="-128"/>
                <a:cs typeface="ＭＳ Ｐゴシック" pitchFamily="-83" charset="-128"/>
              </a:rPr>
              <a:t>Sharpen filter</a:t>
            </a: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7425" y="1752600"/>
            <a:ext cx="58959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Brace 4"/>
          <p:cNvSpPr/>
          <p:nvPr/>
        </p:nvSpPr>
        <p:spPr>
          <a:xfrm>
            <a:off x="1676400" y="1752600"/>
            <a:ext cx="304800" cy="19812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1676400" y="3886200"/>
            <a:ext cx="304800" cy="19812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278" name="TextBox 6"/>
          <p:cNvSpPr txBox="1">
            <a:spLocks noChangeArrowheads="1"/>
          </p:cNvSpPr>
          <p:nvPr/>
        </p:nvSpPr>
        <p:spPr bwMode="auto">
          <a:xfrm>
            <a:off x="415925" y="2590800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83" charset="0"/>
              </a:rPr>
              <a:t>unfiltered</a:t>
            </a:r>
          </a:p>
        </p:txBody>
      </p:sp>
      <p:sp>
        <p:nvSpPr>
          <p:cNvPr id="54279" name="TextBox 7"/>
          <p:cNvSpPr txBox="1">
            <a:spLocks noChangeArrowheads="1"/>
          </p:cNvSpPr>
          <p:nvPr/>
        </p:nvSpPr>
        <p:spPr bwMode="auto">
          <a:xfrm>
            <a:off x="598488" y="4681538"/>
            <a:ext cx="865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83" charset="0"/>
              </a:rPr>
              <a:t>filtered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 b="2"/>
          <a:stretch>
            <a:fillRect/>
          </a:stretch>
        </p:blipFill>
        <p:spPr bwMode="auto">
          <a:xfrm>
            <a:off x="762000" y="1676400"/>
            <a:ext cx="7586663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3" charset="-128"/>
                <a:cs typeface="ＭＳ Ｐゴシック" pitchFamily="-83" charset="-128"/>
              </a:rPr>
              <a:t>Sharpening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7467600" y="6553200"/>
            <a:ext cx="1495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 pitchFamily="-83" charset="0"/>
              </a:rPr>
              <a:t>Source: D. Lowe</a:t>
            </a:r>
          </a:p>
        </p:txBody>
      </p:sp>
    </p:spTree>
    <p:extLst>
      <p:ext uri="{BB962C8B-B14F-4D97-AF65-F5344CB8AC3E}">
        <p14:creationId xmlns:p14="http://schemas.microsoft.com/office/powerpoint/2010/main" val="18946627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3" charset="-128"/>
                <a:cs typeface="ＭＳ Ｐゴシック" pitchFamily="-83" charset="-128"/>
              </a:rPr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3" charset="-128"/>
                <a:cs typeface="ＭＳ Ｐゴシック" pitchFamily="-83" charset="-128"/>
              </a:rPr>
              <a:t>How do we handle border cases?</a:t>
            </a:r>
          </a:p>
          <a:p>
            <a:pPr eaLnBrk="1" hangingPunct="1"/>
            <a:endParaRPr lang="en-US" smtClean="0">
              <a:ea typeface="ＭＳ Ｐゴシック" pitchFamily="-83" charset="-128"/>
              <a:cs typeface="ＭＳ Ｐゴシック" pitchFamily="-83" charset="-128"/>
            </a:endParaRPr>
          </a:p>
          <a:p>
            <a:pPr eaLnBrk="1" hangingPunct="1"/>
            <a:endParaRPr lang="en-US" smtClean="0">
              <a:ea typeface="ＭＳ Ｐゴシック" pitchFamily="-83" charset="-128"/>
              <a:cs typeface="ＭＳ Ｐゴシック" pitchFamily="-83" charset="-128"/>
            </a:endParaRPr>
          </a:p>
          <a:p>
            <a:pPr eaLnBrk="1" hangingPunct="1"/>
            <a:endParaRPr lang="en-US" smtClean="0">
              <a:ea typeface="ＭＳ Ｐゴシック" pitchFamily="-83" charset="-128"/>
              <a:cs typeface="ＭＳ Ｐゴシック" pitchFamily="-83" charset="-128"/>
            </a:endParaRPr>
          </a:p>
          <a:p>
            <a:pPr eaLnBrk="1" hangingPunct="1"/>
            <a:endParaRPr lang="en-US" smtClean="0">
              <a:ea typeface="ＭＳ Ｐゴシック" pitchFamily="-83" charset="-128"/>
              <a:cs typeface="ＭＳ Ｐゴシック" pitchFamily="-83" charset="-128"/>
            </a:endParaRPr>
          </a:p>
          <a:p>
            <a:pPr eaLnBrk="1" hangingPunct="1"/>
            <a:endParaRPr lang="en-US" smtClean="0">
              <a:ea typeface="ＭＳ Ｐゴシック" pitchFamily="-83" charset="-128"/>
              <a:cs typeface="ＭＳ Ｐゴシック" pitchFamily="-83" charset="-128"/>
            </a:endParaRPr>
          </a:p>
          <a:p>
            <a:pPr lvl="1" eaLnBrk="1" hangingPunct="1"/>
            <a:r>
              <a:rPr lang="en-US" smtClean="0"/>
              <a:t>No good answer. Depends on the application. Reflection is often the least bad.</a:t>
            </a: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3124200" y="2362200"/>
            <a:ext cx="2362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5" name="Picture 12" descr="t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0550" y="2362200"/>
            <a:ext cx="747713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352800"/>
            <a:ext cx="3810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5.78035E-8 C 0.06945 -0.00579 0.10608 -0.0037 0.19306 -0.00232 C 0.20105 0.01387 0.19861 0.00647 0.20174 0.01872 C 0.20052 0.03583 0.2007 0.05317 0.19827 0.07005 C 0.19584 0.08739 0.17796 0.08924 0.16841 0.09341 C 0.13785 0.09179 0.11563 0.08855 0.08594 0.08647 C 0.06146 0.08716 0.0099 0.06982 -0.01927 0.09572 C -0.02239 0.10843 -0.02517 0.11676 -0.01927 0.13317 C -0.01927 0.13317 -0.00607 0.13895 -0.00347 0.14011 C -0.00173 0.14104 0.00174 0.14265 0.00174 0.14265 C 0.04983 0.20369 0.16754 0.15005 0.19827 0.14959 C 0.20348 0.15028 0.21025 0.14682 0.21407 0.1519 C 0.2191 0.15861 0.21528 0.17086 0.21754 0.17988 C 0.21598 0.18843 0.2165 0.19861 0.21233 0.20554 C 0.20452 0.21895 0.18525 0.23352 0.17205 0.23375 C 0.11129 0.23514 0.05035 0.23537 -0.01041 0.23606 C -0.01371 0.24023 -0.02274 0.2608 -0.01215 0.26173 C 0.01875 0.26473 0.04983 0.26335 0.08073 0.26404 C 0.13855 0.27028 0.0948 0.26635 0.21233 0.26635 " pathEditMode="relative" ptsTypes="ffffffffffffffffff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8229600" cy="47244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sz="3600" smtClean="0"/>
              <a:t>How big should the filter be?</a:t>
            </a:r>
          </a:p>
          <a:p>
            <a:pPr eaLnBrk="1" hangingPunct="1"/>
            <a:r>
              <a:rPr lang="en-US" sz="2800" smtClean="0"/>
              <a:t>Values at edges should be near zero</a:t>
            </a:r>
          </a:p>
          <a:p>
            <a:pPr eaLnBrk="1" hangingPunct="1"/>
            <a:r>
              <a:rPr lang="en-US" sz="2800" smtClean="0"/>
              <a:t>Rule of thumb for Gaussian: set filter half-width to about 3 </a:t>
            </a:r>
            <a:r>
              <a:rPr lang="en-US" sz="2800" i="1" smtClean="0"/>
              <a:t>σ</a:t>
            </a:r>
            <a:endParaRPr lang="en-US" sz="2800" smtClean="0"/>
          </a:p>
          <a:p>
            <a:pPr eaLnBrk="1" hangingPunct="1"/>
            <a:endParaRPr lang="en-US" sz="2800" smtClean="0"/>
          </a:p>
        </p:txBody>
      </p:sp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2895600"/>
            <a:ext cx="42672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Practical matters</a:t>
            </a:r>
          </a:p>
        </p:txBody>
      </p:sp>
    </p:spTree>
    <p:extLst>
      <p:ext uri="{BB962C8B-B14F-4D97-AF65-F5344CB8AC3E}">
        <p14:creationId xmlns:p14="http://schemas.microsoft.com/office/powerpoint/2010/main" val="11851218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3" charset="-128"/>
                <a:cs typeface="ＭＳ Ｐゴシック" pitchFamily="-83" charset="-128"/>
              </a:rPr>
              <a:t>Efficient 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3" charset="-128"/>
                <a:cs typeface="ＭＳ Ｐゴシック" pitchFamily="-83" charset="-128"/>
              </a:rPr>
              <a:t>How do we implement convolution?</a:t>
            </a:r>
          </a:p>
          <a:p>
            <a:pPr eaLnBrk="1" hangingPunct="1"/>
            <a:endParaRPr lang="en-US" smtClean="0">
              <a:ea typeface="ＭＳ Ｐゴシック" pitchFamily="-83" charset="-128"/>
              <a:cs typeface="ＭＳ Ｐゴシック" pitchFamily="-83" charset="-128"/>
            </a:endParaRPr>
          </a:p>
          <a:p>
            <a:pPr eaLnBrk="1" hangingPunct="1"/>
            <a:endParaRPr lang="en-US" smtClean="0">
              <a:ea typeface="ＭＳ Ｐゴシック" pitchFamily="-83" charset="-128"/>
              <a:cs typeface="ＭＳ Ｐゴシック" pitchFamily="-83" charset="-128"/>
            </a:endParaRPr>
          </a:p>
          <a:p>
            <a:pPr eaLnBrk="1" hangingPunct="1"/>
            <a:endParaRPr lang="en-US" smtClean="0">
              <a:ea typeface="ＭＳ Ｐゴシック" pitchFamily="-83" charset="-128"/>
              <a:cs typeface="ＭＳ Ｐゴシック" pitchFamily="-83" charset="-128"/>
            </a:endParaRPr>
          </a:p>
          <a:p>
            <a:pPr lvl="1" eaLnBrk="1" hangingPunct="1"/>
            <a:r>
              <a:rPr lang="en-US" smtClean="0"/>
              <a:t>Naïve method: for each pixel in the image, loop over all entries of the kernel</a:t>
            </a:r>
          </a:p>
          <a:p>
            <a:pPr lvl="1" eaLnBrk="1" hangingPunct="1"/>
            <a:r>
              <a:rPr lang="en-US" smtClean="0"/>
              <a:t>This takes time O(n</a:t>
            </a:r>
            <a:r>
              <a:rPr lang="en-US" baseline="30000" smtClean="0"/>
              <a:t>2</a:t>
            </a:r>
            <a:r>
              <a:rPr lang="en-US" smtClean="0"/>
              <a:t>k</a:t>
            </a:r>
            <a:r>
              <a:rPr lang="en-US" baseline="30000" smtClean="0"/>
              <a:t>2</a:t>
            </a:r>
            <a:r>
              <a:rPr lang="en-US" smtClean="0"/>
              <a:t>). Can we do better?</a:t>
            </a:r>
            <a:endParaRPr lang="en-US" baseline="30000" smtClean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438400"/>
            <a:ext cx="59436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3" charset="-128"/>
                <a:cs typeface="ＭＳ Ｐゴシック" pitchFamily="-83" charset="-128"/>
              </a:rPr>
              <a:t>Speeding up convolution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83" charset="-128"/>
                <a:cs typeface="ＭＳ Ｐゴシック" pitchFamily="-83" charset="-128"/>
              </a:rPr>
              <a:t>Separate into 1-d passes</a:t>
            </a:r>
          </a:p>
          <a:p>
            <a:pPr lvl="1" eaLnBrk="1" hangingPunct="1"/>
            <a:r>
              <a:rPr lang="en-US" dirty="0" smtClean="0"/>
              <a:t>First to each row, then to each column</a:t>
            </a:r>
          </a:p>
          <a:p>
            <a:pPr lvl="1" eaLnBrk="1" hangingPunct="1"/>
            <a:r>
              <a:rPr lang="en-US" dirty="0" smtClean="0"/>
              <a:t>Possible if the kernel is dimensionally separable (e.g. box mean filter and </a:t>
            </a:r>
            <a:r>
              <a:rPr lang="en-US" dirty="0" err="1" smtClean="0"/>
              <a:t>gaussian</a:t>
            </a:r>
            <a:r>
              <a:rPr lang="en-US" dirty="0" smtClean="0"/>
              <a:t> filter), i.e. if </a:t>
            </a:r>
            <a:r>
              <a:rPr lang="en-US" dirty="0" smtClean="0">
                <a:solidFill>
                  <a:schemeClr val="tx1"/>
                </a:solidFill>
              </a:rPr>
              <a:t>H=H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* 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/>
              <a:t>, then </a:t>
            </a:r>
            <a:r>
              <a:rPr lang="en-US" dirty="0" smtClean="0">
                <a:solidFill>
                  <a:srgbClr val="000000"/>
                </a:solidFill>
              </a:rPr>
              <a:t>G = F * H = F * (H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*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) = (F * H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 *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-83" charset="-128"/>
              <a:cs typeface="ＭＳ Ｐゴシック" pitchFamily="-83" charset="-128"/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-83" charset="-128"/>
              <a:cs typeface="ＭＳ Ｐゴシック" pitchFamily="-83" charset="-128"/>
            </a:endParaRPr>
          </a:p>
        </p:txBody>
      </p:sp>
      <p:pic>
        <p:nvPicPr>
          <p:cNvPr id="6042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426450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b="6"/>
          <a:stretch>
            <a:fillRect/>
          </a:stretch>
        </p:blipFill>
        <p:spPr bwMode="auto">
          <a:xfrm>
            <a:off x="381000" y="1219200"/>
            <a:ext cx="4267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3" charset="-128"/>
                <a:cs typeface="ＭＳ Ｐゴシック" pitchFamily="-83" charset="-128"/>
              </a:rPr>
              <a:t>What is an image?</a:t>
            </a:r>
          </a:p>
        </p:txBody>
      </p:sp>
      <p:pic>
        <p:nvPicPr>
          <p:cNvPr id="13316" name="Picture 4" descr="humaneye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67400" y="4343400"/>
            <a:ext cx="22574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172200" y="1371600"/>
            <a:ext cx="17589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248400" y="3429000"/>
            <a:ext cx="1581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Calibri" pitchFamily="-83" charset="0"/>
              </a:rPr>
              <a:t>Digital Camera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553200" y="6248400"/>
            <a:ext cx="911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latin typeface="Calibri" pitchFamily="-83" charset="0"/>
              </a:rPr>
              <a:t>The Eye</a:t>
            </a: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7788275" y="6505575"/>
            <a:ext cx="15843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b="1"/>
              <a:t>Source: A. Efros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-83" charset="-128"/>
              <a:cs typeface="ＭＳ Ｐゴシック" pitchFamily="-83" charset="-128"/>
            </a:endParaRPr>
          </a:p>
        </p:txBody>
      </p:sp>
      <p:pic>
        <p:nvPicPr>
          <p:cNvPr id="61443" name="Picture 4" descr="kodim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2286000"/>
            <a:ext cx="2286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4" name="Picture 5" descr="kodim08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457200"/>
            <a:ext cx="2390775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6" descr="kodim08-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753225" y="2286000"/>
            <a:ext cx="2390775" cy="276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16200000" flipH="1">
            <a:off x="2171700" y="4152900"/>
            <a:ext cx="12954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47" name="Picture 12" descr="kodim08-22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352800" y="3733800"/>
            <a:ext cx="2286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rot="5400000" flipH="1" flipV="1">
            <a:off x="2171700" y="2476500"/>
            <a:ext cx="12192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>
            <a:off x="5600700" y="4076700"/>
            <a:ext cx="12954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5600700" y="2400300"/>
            <a:ext cx="12954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3" charset="-128"/>
                <a:cs typeface="ＭＳ Ｐゴシック" pitchFamily="-83" charset="-128"/>
              </a:rPr>
              <a:t>Speeding up convolution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3" charset="-128"/>
                <a:cs typeface="ＭＳ Ｐゴシック" pitchFamily="-83" charset="-128"/>
              </a:rPr>
              <a:t>For the box mean filter, we can speed up each of the 1-d passes using dynamic programming</a:t>
            </a:r>
          </a:p>
          <a:p>
            <a:pPr lvl="1" eaLnBrk="1" hangingPunct="1"/>
            <a:r>
              <a:rPr lang="en-US" smtClean="0"/>
              <a:t>Single 1-d pass takes O(n) time, so total running time is O(n^2)</a:t>
            </a:r>
          </a:p>
          <a:p>
            <a:pPr eaLnBrk="1" hangingPunct="1"/>
            <a:endParaRPr lang="en-US" smtClean="0"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3" charset="-128"/>
                <a:cs typeface="ＭＳ Ｐゴシック" pitchFamily="-83" charset="-128"/>
              </a:rPr>
              <a:t>Fast Gaussian filtering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3" charset="-128"/>
                <a:cs typeface="ＭＳ Ｐゴシック" pitchFamily="-83" charset="-128"/>
              </a:rPr>
              <a:t>Repeated box mean filtering of an image approximates a Gaussian filter</a:t>
            </a:r>
          </a:p>
          <a:p>
            <a:pPr lvl="1" eaLnBrk="1" hangingPunct="1"/>
            <a:r>
              <a:rPr lang="en-US" smtClean="0"/>
              <a:t>Consequence of the central limit theorem</a:t>
            </a:r>
          </a:p>
          <a:p>
            <a:pPr lvl="1" eaLnBrk="1" hangingPunct="1"/>
            <a:endParaRPr lang="en-US" smtClean="0"/>
          </a:p>
        </p:txBody>
      </p:sp>
      <p:pic>
        <p:nvPicPr>
          <p:cNvPr id="6349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543300"/>
            <a:ext cx="74168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3" charset="-128"/>
                <a:cs typeface="ＭＳ Ｐゴシック" pitchFamily="-83" charset="-128"/>
              </a:rPr>
              <a:t>Good approximation to Gaussian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3" charset="-128"/>
                <a:cs typeface="ＭＳ Ｐゴシック" pitchFamily="-83" charset="-128"/>
              </a:rPr>
              <a:t>Convolution of 4 box filters of different widths yields good approximation </a:t>
            </a:r>
            <a:r>
              <a:rPr lang="en-US" smtClean="0">
                <a:solidFill>
                  <a:srgbClr val="0000FF"/>
                </a:solidFill>
                <a:ea typeface="ＭＳ Ｐゴシック" pitchFamily="-83" charset="-128"/>
                <a:cs typeface="ＭＳ Ｐゴシック" pitchFamily="-83" charset="-128"/>
              </a:rPr>
              <a:t>[Wells86]</a:t>
            </a:r>
          </a:p>
          <a:p>
            <a:pPr lvl="1" eaLnBrk="1" hangingPunct="1"/>
            <a:r>
              <a:rPr lang="en-US" smtClean="0"/>
              <a:t>Takes O(n^2) time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3" charset="-128"/>
                <a:cs typeface="ＭＳ Ｐゴシック" pitchFamily="-83" charset="-128"/>
              </a:rPr>
              <a:t>What is an image?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3" charset="-128"/>
                <a:cs typeface="ＭＳ Ｐゴシック" pitchFamily="-83" charset="-128"/>
              </a:rPr>
              <a:t>A grid of intensity values</a:t>
            </a:r>
          </a:p>
          <a:p>
            <a:pPr eaLnBrk="1" hangingPunct="1"/>
            <a:endParaRPr lang="en-US">
              <a:ea typeface="ＭＳ Ｐゴシック" pitchFamily="-83" charset="-128"/>
              <a:cs typeface="ＭＳ Ｐゴシック" pitchFamily="-83" charset="-128"/>
            </a:endParaRPr>
          </a:p>
          <a:p>
            <a:pPr eaLnBrk="1" hangingPunct="1"/>
            <a:endParaRPr lang="en-US">
              <a:ea typeface="ＭＳ Ｐゴシック" pitchFamily="-83" charset="-128"/>
              <a:cs typeface="ＭＳ Ｐゴシック" pitchFamily="-83" charset="-128"/>
            </a:endParaRPr>
          </a:p>
          <a:p>
            <a:pPr eaLnBrk="1" hangingPunct="1"/>
            <a:endParaRPr lang="en-US">
              <a:ea typeface="ＭＳ Ｐゴシック" pitchFamily="-83" charset="-128"/>
              <a:cs typeface="ＭＳ Ｐゴシック" pitchFamily="-83" charset="-128"/>
            </a:endParaRPr>
          </a:p>
          <a:p>
            <a:pPr eaLnBrk="1" hangingPunct="1"/>
            <a:endParaRPr lang="en-US">
              <a:ea typeface="ＭＳ Ｐゴシック" pitchFamily="-83" charset="-128"/>
              <a:cs typeface="ＭＳ Ｐゴシック" pitchFamily="-83" charset="-128"/>
            </a:endParaRPr>
          </a:p>
          <a:p>
            <a:pPr eaLnBrk="1" hangingPunct="1"/>
            <a:endParaRPr lang="en-US">
              <a:ea typeface="ＭＳ Ｐゴシック" pitchFamily="-83" charset="-128"/>
              <a:cs typeface="ＭＳ Ｐゴシック" pitchFamily="-83" charset="-128"/>
            </a:endParaRPr>
          </a:p>
          <a:p>
            <a:pPr eaLnBrk="1" hangingPunct="1"/>
            <a:endParaRPr lang="en-US">
              <a:ea typeface="ＭＳ Ｐゴシック" pitchFamily="-83" charset="-128"/>
              <a:cs typeface="ＭＳ Ｐゴシック" pitchFamily="-83" charset="-128"/>
            </a:endParaRPr>
          </a:p>
          <a:p>
            <a:pPr eaLnBrk="1" hangingPunct="1"/>
            <a:endParaRPr lang="en-US">
              <a:ea typeface="ＭＳ Ｐゴシック" pitchFamily="-83" charset="-128"/>
              <a:cs typeface="ＭＳ Ｐゴシック" pitchFamily="-83" charset="-128"/>
            </a:endParaRPr>
          </a:p>
          <a:p>
            <a:pPr eaLnBrk="1" hangingPunct="1">
              <a:buFont typeface="Arial" pitchFamily="-83" charset="0"/>
              <a:buNone/>
            </a:pPr>
            <a:r>
              <a:rPr lang="en-US">
                <a:ea typeface="ＭＳ Ｐゴシック" pitchFamily="-83" charset="-128"/>
                <a:cs typeface="ＭＳ Ｐゴシック" pitchFamily="-83" charset="-128"/>
              </a:rPr>
              <a:t>	</a:t>
            </a:r>
            <a:r>
              <a:rPr lang="en-US" sz="2400">
                <a:ea typeface="ＭＳ Ｐゴシック" pitchFamily="-83" charset="-128"/>
                <a:cs typeface="ＭＳ Ｐゴシック" pitchFamily="-83" charset="-128"/>
              </a:rPr>
              <a:t>(common to use one byte per value: 0 = black, 255 = white)</a:t>
            </a:r>
            <a:endParaRPr lang="en-US">
              <a:ea typeface="ＭＳ Ｐゴシック" pitchFamily="-83" charset="-128"/>
              <a:cs typeface="ＭＳ Ｐゴシック" pitchFamily="-83" charset="-128"/>
            </a:endParaRP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2413000"/>
            <a:ext cx="21336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95688" y="2795588"/>
            <a:ext cx="747712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b="1" dirty="0">
                <a:latin typeface="+mn-lt"/>
                <a:ea typeface="+mn-ea"/>
                <a:cs typeface="+mn-cs"/>
              </a:rPr>
              <a:t>=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1828800"/>
          <a:ext cx="3810000" cy="3994144"/>
        </p:xfrm>
        <a:graphic>
          <a:graphicData uri="http://schemas.openxmlformats.org/drawingml/2006/table">
            <a:tbl>
              <a:tblPr/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28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ird1-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16" y="2318862"/>
            <a:ext cx="1497330" cy="201739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 descr="bird1-g.JP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216" y="2318862"/>
            <a:ext cx="1497330" cy="201739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 descr="bird1-r.JP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216" y="2318862"/>
            <a:ext cx="1497330" cy="201739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1" name="Picture 10" descr="bird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216" y="2318862"/>
            <a:ext cx="1497330" cy="201739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401031" y="1026200"/>
            <a:ext cx="54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84400" y="3098800"/>
            <a:ext cx="7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43774" y="5308600"/>
            <a:ext cx="5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277 L 0.30226 -0.30209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0" y="-15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0.30243 0.01296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0" y="6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0.30295 0.3331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0" y="166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ird1-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16" y="2318862"/>
            <a:ext cx="1497330" cy="20173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bird1-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16" y="2318862"/>
            <a:ext cx="1497330" cy="20173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bird1-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16" y="2318862"/>
            <a:ext cx="1497330" cy="20173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bird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216" y="2318862"/>
            <a:ext cx="1497330" cy="20173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020031" y="1026200"/>
            <a:ext cx="112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Hue angle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9487" y="3098800"/>
            <a:ext cx="115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Saturation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79681" y="5308600"/>
            <a:ext cx="1165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Brightness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277 L 0.30226 -0.30209 " pathEditMode="fixed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0" y="-150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0.30243 0.01296 " pathEditMode="fixed" rAng="0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0" y="6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0.30295 0.3331 " pathEditMode="fixed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0" y="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1173163"/>
            <a:ext cx="8229600" cy="56848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83" charset="-128"/>
                <a:cs typeface="ＭＳ Ｐゴシック" pitchFamily="-83" charset="-128"/>
              </a:rPr>
              <a:t>We can think of a (grayscale) image as a </a:t>
            </a:r>
            <a:r>
              <a:rPr lang="en-US" b="1">
                <a:ea typeface="ＭＳ Ｐゴシック" pitchFamily="-83" charset="-128"/>
                <a:cs typeface="ＭＳ Ｐゴシック" pitchFamily="-83" charset="-128"/>
              </a:rPr>
              <a:t>function</a:t>
            </a:r>
            <a:r>
              <a:rPr lang="en-US">
                <a:ea typeface="ＭＳ Ｐゴシック" pitchFamily="-83" charset="-128"/>
                <a:cs typeface="ＭＳ Ｐゴシック" pitchFamily="-83" charset="-128"/>
              </a:rPr>
              <a:t>, </a:t>
            </a:r>
            <a:r>
              <a:rPr lang="en-US" i="1">
                <a:ea typeface="ＭＳ Ｐゴシック" pitchFamily="-83" charset="-128"/>
                <a:cs typeface="ＭＳ Ｐゴシック" pitchFamily="-83" charset="-128"/>
              </a:rPr>
              <a:t>f</a:t>
            </a:r>
            <a:r>
              <a:rPr lang="en-US">
                <a:ea typeface="ＭＳ Ｐゴシック" pitchFamily="-83" charset="-128"/>
                <a:cs typeface="ＭＳ Ｐゴシック" pitchFamily="-83" charset="-128"/>
              </a:rPr>
              <a:t>, from </a:t>
            </a:r>
            <a:r>
              <a:rPr lang="en-US">
                <a:latin typeface="Times New Roman" pitchFamily="-83" charset="0"/>
                <a:ea typeface="ＭＳ Ｐゴシック" pitchFamily="-83" charset="-128"/>
                <a:cs typeface="ＭＳ Ｐゴシック" pitchFamily="-83" charset="-128"/>
              </a:rPr>
              <a:t>R</a:t>
            </a:r>
            <a:r>
              <a:rPr lang="en-US" baseline="30000">
                <a:latin typeface="Times New Roman" pitchFamily="-83" charset="0"/>
                <a:ea typeface="ＭＳ Ｐゴシック" pitchFamily="-83" charset="-128"/>
                <a:cs typeface="ＭＳ Ｐゴシック" pitchFamily="-83" charset="-128"/>
              </a:rPr>
              <a:t>2</a:t>
            </a:r>
            <a:r>
              <a:rPr lang="en-US">
                <a:ea typeface="ＭＳ Ｐゴシック" pitchFamily="-83" charset="-128"/>
                <a:cs typeface="ＭＳ Ｐゴシック" pitchFamily="-83" charset="-128"/>
              </a:rPr>
              <a:t> to </a:t>
            </a:r>
            <a:r>
              <a:rPr lang="en-US">
                <a:latin typeface="Times New Roman" pitchFamily="-83" charset="0"/>
                <a:ea typeface="ＭＳ Ｐゴシック" pitchFamily="-83" charset="-128"/>
                <a:cs typeface="ＭＳ Ｐゴシック" pitchFamily="-83" charset="-128"/>
              </a:rPr>
              <a:t>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>
                <a:latin typeface="Times New Roman" pitchFamily="-83" charset="0"/>
              </a:rPr>
              <a:t>f </a:t>
            </a:r>
            <a:r>
              <a:rPr lang="en-US">
                <a:latin typeface="Times New Roman" pitchFamily="-83" charset="0"/>
              </a:rPr>
              <a:t>(</a:t>
            </a:r>
            <a:r>
              <a:rPr lang="en-US" i="1">
                <a:latin typeface="Times New Roman" pitchFamily="-83" charset="0"/>
              </a:rPr>
              <a:t>x,y</a:t>
            </a:r>
            <a:r>
              <a:rPr lang="en-US">
                <a:latin typeface="Times New Roman" pitchFamily="-83" charset="0"/>
              </a:rPr>
              <a:t>) </a:t>
            </a:r>
            <a:r>
              <a:rPr lang="en-US"/>
              <a:t>gives the </a:t>
            </a:r>
            <a:r>
              <a:rPr lang="en-US" b="1"/>
              <a:t>intensity</a:t>
            </a:r>
            <a:r>
              <a:rPr lang="en-US"/>
              <a:t> at position </a:t>
            </a:r>
            <a:r>
              <a:rPr lang="en-US">
                <a:latin typeface="Times New Roman" pitchFamily="-83" charset="0"/>
              </a:rPr>
              <a:t>(</a:t>
            </a:r>
            <a:r>
              <a:rPr lang="en-US" i="1">
                <a:latin typeface="Times New Roman" pitchFamily="-83" charset="0"/>
              </a:rPr>
              <a:t>x,y</a:t>
            </a:r>
            <a:r>
              <a:rPr lang="en-US">
                <a:latin typeface="Times New Roman" pitchFamily="-83" charset="0"/>
              </a:rPr>
              <a:t>) 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Times New Roman" pitchFamily="-83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>
              <a:latin typeface="Times New Roman" pitchFamily="-83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>
              <a:latin typeface="Times New Roman" pitchFamily="-83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>
              <a:latin typeface="Times New Roman" pitchFamily="-83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>
              <a:latin typeface="Times New Roman" pitchFamily="-83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>
              <a:latin typeface="Times New Roman" pitchFamily="-83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>
              <a:latin typeface="Times New Roman" pitchFamily="-83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/>
              <a:t>A </a:t>
            </a:r>
            <a:r>
              <a:rPr lang="en-US" b="1"/>
              <a:t>digital</a:t>
            </a:r>
            <a:r>
              <a:rPr lang="en-US"/>
              <a:t> image is a discrete (</a:t>
            </a:r>
            <a:r>
              <a:rPr lang="en-US" b="1"/>
              <a:t>domain is sampled</a:t>
            </a:r>
            <a:r>
              <a:rPr lang="en-US"/>
              <a:t>, </a:t>
            </a:r>
            <a:r>
              <a:rPr lang="en-US" b="1"/>
              <a:t>range is quantized</a:t>
            </a:r>
            <a:r>
              <a:rPr lang="en-US"/>
              <a:t>) version of this function</a:t>
            </a:r>
            <a:endParaRPr lang="en-US">
              <a:latin typeface="Times New Roman" pitchFamily="-83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429000"/>
            <a:ext cx="2474913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3" charset="-128"/>
                <a:cs typeface="ＭＳ Ｐゴシック" pitchFamily="-83" charset="-128"/>
              </a:rPr>
              <a:t>What is an image?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7788" y="2928938"/>
            <a:ext cx="24257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438" name="Group 25"/>
          <p:cNvGrpSpPr>
            <a:grpSpLocks/>
          </p:cNvGrpSpPr>
          <p:nvPr/>
        </p:nvGrpSpPr>
        <p:grpSpPr bwMode="auto">
          <a:xfrm>
            <a:off x="5068888" y="2563813"/>
            <a:ext cx="1524000" cy="1847850"/>
            <a:chOff x="5181600" y="3028890"/>
            <a:chExt cx="1524000" cy="184791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5562600" y="3962370"/>
              <a:ext cx="838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5143490" y="4152880"/>
              <a:ext cx="60962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5181588" y="3579770"/>
              <a:ext cx="762025" cy="3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3" name="TextBox 19"/>
            <p:cNvSpPr txBox="1">
              <a:spLocks noChangeArrowheads="1"/>
            </p:cNvSpPr>
            <p:nvPr/>
          </p:nvSpPr>
          <p:spPr bwMode="auto">
            <a:xfrm>
              <a:off x="6357256" y="3733800"/>
              <a:ext cx="2286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 i="1">
                  <a:latin typeface="Times New Roman" pitchFamily="-83" charset="0"/>
                  <a:ea typeface="Times New Roman" pitchFamily="-83" charset="0"/>
                  <a:cs typeface="Times New Roman" pitchFamily="-83" charset="0"/>
                </a:rPr>
                <a:t>x</a:t>
              </a:r>
            </a:p>
          </p:txBody>
        </p:sp>
        <p:sp>
          <p:nvSpPr>
            <p:cNvPr id="18444" name="TextBox 20"/>
            <p:cNvSpPr txBox="1">
              <a:spLocks noChangeArrowheads="1"/>
            </p:cNvSpPr>
            <p:nvPr/>
          </p:nvSpPr>
          <p:spPr bwMode="auto">
            <a:xfrm>
              <a:off x="5181600" y="4476690"/>
              <a:ext cx="2286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 i="1">
                  <a:latin typeface="Times New Roman" pitchFamily="-83" charset="0"/>
                  <a:ea typeface="Times New Roman" pitchFamily="-83" charset="0"/>
                  <a:cs typeface="Times New Roman" pitchFamily="-83" charset="0"/>
                </a:rPr>
                <a:t>y</a:t>
              </a:r>
            </a:p>
          </p:txBody>
        </p:sp>
        <p:sp>
          <p:nvSpPr>
            <p:cNvPr id="18445" name="TextBox 21"/>
            <p:cNvSpPr txBox="1">
              <a:spLocks noChangeArrowheads="1"/>
            </p:cNvSpPr>
            <p:nvPr/>
          </p:nvSpPr>
          <p:spPr bwMode="auto">
            <a:xfrm>
              <a:off x="5660572" y="3028890"/>
              <a:ext cx="10450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 i="1">
                  <a:latin typeface="Times New Roman" pitchFamily="-83" charset="0"/>
                  <a:ea typeface="Times New Roman" pitchFamily="-83" charset="0"/>
                  <a:cs typeface="Times New Roman" pitchFamily="-83" charset="0"/>
                </a:rPr>
                <a:t>f </a:t>
              </a:r>
              <a:r>
                <a:rPr lang="en-US" sz="2000">
                  <a:latin typeface="Times New Roman" pitchFamily="-83" charset="0"/>
                  <a:ea typeface="Times New Roman" pitchFamily="-83" charset="0"/>
                  <a:cs typeface="Times New Roman" pitchFamily="-83" charset="0"/>
                </a:rPr>
                <a:t>(</a:t>
              </a:r>
              <a:r>
                <a:rPr lang="en-US" sz="2000" i="1">
                  <a:latin typeface="Times New Roman" pitchFamily="-83" charset="0"/>
                  <a:ea typeface="Times New Roman" pitchFamily="-83" charset="0"/>
                  <a:cs typeface="Times New Roman" pitchFamily="-83" charset="0"/>
                </a:rPr>
                <a:t>x</a:t>
              </a:r>
              <a:r>
                <a:rPr lang="en-US" sz="2000">
                  <a:latin typeface="Times New Roman" pitchFamily="-83" charset="0"/>
                  <a:ea typeface="Times New Roman" pitchFamily="-83" charset="0"/>
                  <a:cs typeface="Times New Roman" pitchFamily="-83" charset="0"/>
                </a:rPr>
                <a:t>, </a:t>
              </a:r>
              <a:r>
                <a:rPr lang="en-US" sz="2000" i="1">
                  <a:latin typeface="Times New Roman" pitchFamily="-83" charset="0"/>
                  <a:ea typeface="Times New Roman" pitchFamily="-83" charset="0"/>
                  <a:cs typeface="Times New Roman" pitchFamily="-83" charset="0"/>
                </a:rPr>
                <a:t>y</a:t>
              </a:r>
              <a:r>
                <a:rPr lang="en-US" sz="2000">
                  <a:latin typeface="Times New Roman" pitchFamily="-83" charset="0"/>
                  <a:ea typeface="Times New Roman" pitchFamily="-83" charset="0"/>
                  <a:cs typeface="Times New Roman" pitchFamily="-83" charset="0"/>
                </a:rPr>
                <a:t>)</a:t>
              </a:r>
              <a:endParaRPr lang="en-US" sz="2000" i="1">
                <a:latin typeface="Times New Roman" pitchFamily="-83" charset="0"/>
                <a:ea typeface="Times New Roman" pitchFamily="-83" charset="0"/>
                <a:cs typeface="Times New Roman" pitchFamily="-83" charset="0"/>
              </a:endParaRPr>
            </a:p>
          </p:txBody>
        </p:sp>
      </p:grpSp>
      <p:sp>
        <p:nvSpPr>
          <p:cNvPr id="25" name="TextBox 24">
            <a:hlinkClick r:id="rId4" action="ppaction://hlinkfile"/>
          </p:cNvPr>
          <p:cNvSpPr txBox="1"/>
          <p:nvPr/>
        </p:nvSpPr>
        <p:spPr>
          <a:xfrm>
            <a:off x="6248400" y="5562600"/>
            <a:ext cx="10128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u="sng" dirty="0">
                <a:solidFill>
                  <a:srgbClr val="0033CC"/>
                </a:solidFill>
                <a:latin typeface="+mj-lt"/>
                <a:ea typeface="+mn-ea"/>
                <a:cs typeface="+mn-cs"/>
              </a:rPr>
              <a:t>3D view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\frac{1}{9} &#10;\]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"/>
  <p:tag name="PICTUREFILESIZE" val="126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\frac{1}{9} &#10;\]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"/>
  <p:tag name="PICTUREFILESIZE" val="126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G_{\sigma} =  \frac{1}{2 \pi \sigma^{2}} e^{-\frac{(x^{2} + y^{2})}{2 \sigma^{2}}} \]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348"/>
  <p:tag name="BOXHEIGHT" val="296"/>
  <p:tag name="BOXFONT" val="10"/>
  <p:tag name="BOXWRAP" val="False"/>
  <p:tag name="WORKAROUNDTRANSPARENCYBUG" val="False"/>
  <p:tag name="BITMAPFORMAT" val="bmpmono"/>
  <p:tag name="DEBUGINTERACTIVE" val="True"/>
  <p:tag name="ORIGWIDTH" val="194.875"/>
  <p:tag name="PICTUREFILESIZE" val="2169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-$&#10;\end{document}&#10;"/>
  <p:tag name="EXTERNALNAME" val="Edittex"/>
  <p:tag name="BLEND" val="False"/>
  <p:tag name="TRANSPARENT" val="False"/>
  <p:tag name="BITMAPFORMAT" val="bmpmono"/>
  <p:tag name="DEBUGINTERACTIVE" val="True"/>
  <p:tag name="ORIGWIDTH" val="48.6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approx$&#10;\end{document}&#10;"/>
  <p:tag name="EXTERNALNAME" val="Edittex"/>
  <p:tag name="BLEND" val="False"/>
  <p:tag name="TRANSPARENT" val="False"/>
  <p:tag name="BITMAPFORMAT" val="bmpmono"/>
  <p:tag name="DEBUGINTERACTIVE" val="True"/>
  <p:tag name="ORIGWIDTH" val="55.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G[i,j] = \sum_{u=-k}^{k} \sum_{v=-k}^{k} H[u,v] F[i+u,j+v]&#10;\]&#10;\end{document}&#10;"/>
  <p:tag name="EXTERNALNAME" val="Edittex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1473.25"/>
  <p:tag name="PICTUREFILESIZE" val="50190"/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G = H \otimes F&#10;\]&#10;\end{document}&#10;"/>
  <p:tag name="EXTERNALNAME" val="Edittex"/>
  <p:tag name="BLEND" val="False"/>
  <p:tag name="TRANSPARENT" val="False"/>
  <p:tag name="BITMAPFORMAT" val="bmpmono"/>
  <p:tag name="DEBUGINTERACTIVE" val="True"/>
  <p:tag name="ORIGWIDTH" val="405"/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8293</TotalTime>
  <Words>2889</Words>
  <Application>Microsoft Macintosh PowerPoint</Application>
  <PresentationFormat>On-screen Show (4:3)</PresentationFormat>
  <Paragraphs>1927</Paragraphs>
  <Slides>53</Slides>
  <Notes>23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Office Theme</vt:lpstr>
      <vt:lpstr>Equation</vt:lpstr>
      <vt:lpstr>Photo Editor Photo</vt:lpstr>
      <vt:lpstr>Images and image filtering</vt:lpstr>
      <vt:lpstr>Annoucements</vt:lpstr>
      <vt:lpstr>PowerPoint Presentation</vt:lpstr>
      <vt:lpstr>Academic integrity</vt:lpstr>
      <vt:lpstr>What is an image?</vt:lpstr>
      <vt:lpstr>What is an image?</vt:lpstr>
      <vt:lpstr>PowerPoint Presentation</vt:lpstr>
      <vt:lpstr>PowerPoint Presentation</vt:lpstr>
      <vt:lpstr>What is an image?</vt:lpstr>
      <vt:lpstr>Image transformations</vt:lpstr>
      <vt:lpstr>e.g. Image noise</vt:lpstr>
      <vt:lpstr>Question: Noise reduction</vt:lpstr>
      <vt:lpstr>PowerPoint Presentation</vt:lpstr>
      <vt:lpstr>Image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 filtering</vt:lpstr>
      <vt:lpstr>Cross-correlation</vt:lpstr>
      <vt:lpstr>Linear filtering</vt:lpstr>
      <vt:lpstr>PowerPoint Presentation</vt:lpstr>
      <vt:lpstr>Cross-correlation examples</vt:lpstr>
      <vt:lpstr>Convolution</vt:lpstr>
      <vt:lpstr>Convolution</vt:lpstr>
      <vt:lpstr>Convolution examples</vt:lpstr>
      <vt:lpstr>Mean filtering</vt:lpstr>
      <vt:lpstr>Linear filters: examples</vt:lpstr>
      <vt:lpstr>Linear filters: examples</vt:lpstr>
      <vt:lpstr>Linear filters: examples</vt:lpstr>
      <vt:lpstr>Linear filters: examples</vt:lpstr>
      <vt:lpstr>Sharpening</vt:lpstr>
      <vt:lpstr>Mean filter revisited</vt:lpstr>
      <vt:lpstr>PowerPoint Presentation</vt:lpstr>
      <vt:lpstr>PowerPoint Presentation</vt:lpstr>
      <vt:lpstr>PowerPoint Presentation</vt:lpstr>
      <vt:lpstr>Gaussian filter</vt:lpstr>
      <vt:lpstr>Other filtering operations</vt:lpstr>
      <vt:lpstr>Sharpen filter</vt:lpstr>
      <vt:lpstr>Sharpen filter</vt:lpstr>
      <vt:lpstr>Sharpening</vt:lpstr>
      <vt:lpstr>Implementation issues</vt:lpstr>
      <vt:lpstr>Practical matters</vt:lpstr>
      <vt:lpstr>Efficient convolution</vt:lpstr>
      <vt:lpstr>Speeding up convolution</vt:lpstr>
      <vt:lpstr>PowerPoint Presentation</vt:lpstr>
      <vt:lpstr>PowerPoint Presentation</vt:lpstr>
      <vt:lpstr>Speeding up convolution</vt:lpstr>
      <vt:lpstr>Fast Gaussian filtering</vt:lpstr>
      <vt:lpstr>Good approximation to Gaussian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Images and image filtering</dc:title>
  <dc:creator>Noah Snavely</dc:creator>
  <cp:lastModifiedBy>David Crandall</cp:lastModifiedBy>
  <cp:revision>130</cp:revision>
  <dcterms:created xsi:type="dcterms:W3CDTF">2012-01-11T17:44:32Z</dcterms:created>
  <dcterms:modified xsi:type="dcterms:W3CDTF">2017-01-12T03:33:44Z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3638049</vt:lpwstr>
  </property>
  <property fmtid="{D5CDD505-2E9C-101B-9397-08002B2CF9AE}" pid="3" name="NXPowerLiteSettings">
    <vt:lpwstr>A74006B004C800</vt:lpwstr>
  </property>
  <property fmtid="{D5CDD505-2E9C-101B-9397-08002B2CF9AE}" pid="4" name="NXPowerLiteVersion">
    <vt:lpwstr>D6.0.9</vt:lpwstr>
  </property>
</Properties>
</file>