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699" r:id="rId2"/>
  </p:sldMasterIdLst>
  <p:notesMasterIdLst>
    <p:notesMasterId r:id="rId31"/>
  </p:notesMasterIdLst>
  <p:sldIdLst>
    <p:sldId id="841" r:id="rId3"/>
    <p:sldId id="854" r:id="rId4"/>
    <p:sldId id="855" r:id="rId5"/>
    <p:sldId id="856" r:id="rId6"/>
    <p:sldId id="857" r:id="rId7"/>
    <p:sldId id="858" r:id="rId8"/>
    <p:sldId id="859" r:id="rId9"/>
    <p:sldId id="860" r:id="rId10"/>
    <p:sldId id="861" r:id="rId11"/>
    <p:sldId id="862" r:id="rId12"/>
    <p:sldId id="863" r:id="rId13"/>
    <p:sldId id="864" r:id="rId14"/>
    <p:sldId id="865" r:id="rId15"/>
    <p:sldId id="866" r:id="rId16"/>
    <p:sldId id="867" r:id="rId17"/>
    <p:sldId id="868" r:id="rId18"/>
    <p:sldId id="869" r:id="rId19"/>
    <p:sldId id="870" r:id="rId20"/>
    <p:sldId id="871" r:id="rId21"/>
    <p:sldId id="872" r:id="rId22"/>
    <p:sldId id="873" r:id="rId23"/>
    <p:sldId id="874" r:id="rId24"/>
    <p:sldId id="875" r:id="rId25"/>
    <p:sldId id="876" r:id="rId26"/>
    <p:sldId id="877" r:id="rId27"/>
    <p:sldId id="878" r:id="rId28"/>
    <p:sldId id="879" r:id="rId29"/>
    <p:sldId id="88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168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AE342-9124-444F-9F1E-10C52DDE4E45}" type="datetimeFigureOut">
              <a:rPr lang="en-US" smtClean="0"/>
              <a:pPr/>
              <a:t>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B7BB7-F0E6-084C-B9CA-A2431C0711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1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7FF50C-8151-3D46-8D2C-31E0AB879BF7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421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863" y="4323726"/>
            <a:ext cx="5048767" cy="4172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How to fix?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37CC6B-33B3-7E43-BE7F-525372D13A17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14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421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863" y="4323726"/>
            <a:ext cx="5048767" cy="4172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3E7A12-CE64-EC44-8EF3-7EDA96E30BFD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16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52C3D-0485-AE44-A139-285AC9FA31C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A8D99F-D0BB-3E44-810F-2DE06AB5139F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421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863" y="4323726"/>
            <a:ext cx="5048767" cy="4172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F82F54-206C-2644-A192-9030F48B5A05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421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863" y="4323726"/>
            <a:ext cx="5048767" cy="4172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2AC56C-031A-7A4B-8B89-CCC56CFE7EC4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421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How many 2</a:t>
            </a:r>
            <a:r>
              <a:rPr lang="en-US" baseline="30000">
                <a:latin typeface="Calibri" charset="0"/>
                <a:ea typeface="ＭＳ Ｐゴシック" charset="0"/>
                <a:cs typeface="ＭＳ Ｐゴシック" charset="0"/>
              </a:rPr>
              <a:t>nd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derivative filters are there?  There are four 2</a:t>
            </a:r>
            <a:r>
              <a:rPr lang="en-US" baseline="30000">
                <a:latin typeface="Calibri" charset="0"/>
                <a:ea typeface="ＭＳ Ｐゴシック" charset="0"/>
                <a:cs typeface="ＭＳ Ｐゴシック" charset="0"/>
              </a:rPr>
              <a:t>nd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partial derivative filters.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 practice, it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s handy to define a single 2</a:t>
            </a:r>
            <a:r>
              <a:rPr lang="en-US" altLang="ja-JP" baseline="30000">
                <a:latin typeface="Calibri" charset="0"/>
                <a:ea typeface="ＭＳ Ｐゴシック" charset="0"/>
                <a:cs typeface="ＭＳ Ｐゴシック" charset="0"/>
              </a:rPr>
              <a:t>nd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 derivative filter—the Laplacian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C476C0-FA4C-FC44-993F-083CCEF227E8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22F210-1C91-9C47-A0DF-86B534A86DC4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60731" y="8723964"/>
            <a:ext cx="2967763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62" tIns="45080" rIns="90162" bIns="45080" anchor="b"/>
          <a:lstStyle>
            <a:lvl1pPr defTabSz="919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9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9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9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91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279F6F61-0C9D-704F-92E4-F4398CF865B6}" type="slidenum">
              <a:rPr lang="en-US" sz="1200">
                <a:latin typeface="Calibri" charset="0"/>
              </a:rPr>
              <a:pPr algn="r" eaLnBrk="1" hangingPunct="1"/>
              <a:t>7</a:t>
            </a:fld>
            <a:endParaRPr lang="en-US" sz="1200">
              <a:latin typeface="Calibri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421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Q:  Why might these work better?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A:  more stable when there is noise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C26DF3-CC12-6644-9314-0B77473C4A5A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421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863" y="4323726"/>
            <a:ext cx="5048767" cy="4172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0BABA6-A2A3-304B-AEE1-F5D9AFE21A01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421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863" y="4323726"/>
            <a:ext cx="5048767" cy="4172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A74810-1E5E-CA44-BA80-8365D070C20F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4213"/>
            <a:ext cx="4549775" cy="34131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863" y="4323726"/>
            <a:ext cx="5048767" cy="4172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888B9-29AB-4CC7-8BDC-A69645FEAD86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BB3F6-9BEB-462E-88C8-9DA740818CD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346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657A0-797D-43F5-989A-4DB851DA825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8DC70-DE8F-4164-9EC0-920F89DF4E5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723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A13EA-2391-4F97-B0F2-7A42DC104EBE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3A64F-36DB-4D61-A5E1-E497D3A2AF2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8874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7863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0970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3285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582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44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9996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0339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790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9A812-C868-49B9-ACD8-A23B2342EE67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FBD64-75B6-4164-AE5C-6E36A5D81E0D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4226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5761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155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06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DDFA0-B170-4079-BB88-BE52F00DDB8C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66937-BA58-40CA-A1EB-34C8C475738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70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E8822-8560-44FB-B9B2-3724C7812727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F23D7-49CE-4D89-87F3-EF9E69CAAC6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31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CEAD1-8C0C-48F0-8F21-2976246F9C3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1EB87-B642-4C04-9E84-47FAB23ADB03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168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87F41-3718-4262-B8BC-2A856839F74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55256-7B42-44B2-8A00-DB9B2BC82E0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84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07397-75C5-4C16-B89B-42C3ECA7BB67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E87F8-74E3-48FE-9DE4-723D765CCEB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573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59AB-983F-4276-9A9D-8EE926F951D2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45F1-C5BE-4B5D-A8F5-B3D505ECB8B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68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3EEBD-E899-45CC-9960-2769485FF4AE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61579-A09A-4467-8602-FE0E2503C0C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79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fld id="{6F4C2750-E6A1-4719-9111-447DE43F8FFF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>
                <a:defRPr/>
              </a:pPr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fld id="{9F20D53A-645C-4995-AA1D-045CE4060D8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640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5816-33BA-064E-B850-B8B55DCBDDC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1/30/17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EF975-A003-8942-9960-A3988C1E14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8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8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4" Type="http://schemas.openxmlformats.org/officeDocument/2006/relationships/image" Target="../media/image35.png"/><Relationship Id="rId5" Type="http://schemas.openxmlformats.org/officeDocument/2006/relationships/image" Target="../media/image40.png"/><Relationship Id="rId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jpe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1.png"/><Relationship Id="rId8" Type="http://schemas.openxmlformats.org/officeDocument/2006/relationships/image" Target="../media/image3.png"/><Relationship Id="rId9" Type="http://schemas.openxmlformats.org/officeDocument/2006/relationships/oleObject" Target="../embeddings/oleObject2.bin"/><Relationship Id="rId10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eg"/><Relationship Id="rId3" Type="http://schemas.openxmlformats.org/officeDocument/2006/relationships/image" Target="../media/image49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0.wmf"/><Relationship Id="rId6" Type="http://schemas.openxmlformats.org/officeDocument/2006/relationships/image" Target="../media/image51.jpe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15.png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jpeg"/><Relationship Id="rId6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Relationship Id="rId7" Type="http://schemas.openxmlformats.org/officeDocument/2006/relationships/tags" Target="../tags/tag16.xml"/><Relationship Id="rId8" Type="http://schemas.openxmlformats.org/officeDocument/2006/relationships/tags" Target="../tags/tag17.xml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jpe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738211"/>
            <a:ext cx="9144000" cy="2990451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Edges and corners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/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3200" dirty="0" smtClean="0"/>
              <a:t>CS B657</a:t>
            </a:r>
            <a:br>
              <a:rPr lang="en-US" sz="3200" dirty="0" smtClean="0"/>
            </a:br>
            <a:r>
              <a:rPr lang="en-US" sz="3200" dirty="0" smtClean="0"/>
              <a:t>Spring 2017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904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Finding edges</a:t>
            </a:r>
          </a:p>
        </p:txBody>
      </p:sp>
      <p:pic>
        <p:nvPicPr>
          <p:cNvPr id="68610" name="Picture 3" descr="canny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50950"/>
            <a:ext cx="4387850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685800" y="5791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800">
                <a:latin typeface="Calibri" charset="0"/>
              </a:rPr>
              <a:t>gradient magnitude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11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3" descr="canny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52538"/>
            <a:ext cx="4387850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685800" y="5791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800">
                <a:latin typeface="Calibri" charset="0"/>
              </a:rPr>
              <a:t>thresholding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Finding edges</a:t>
            </a: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1400" y="1219200"/>
            <a:ext cx="1323975" cy="13382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5943600" y="2438400"/>
            <a:ext cx="2286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172200" y="2557463"/>
            <a:ext cx="2525713" cy="1095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943600" y="1219200"/>
            <a:ext cx="1447800" cy="1219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086600" y="2667000"/>
            <a:ext cx="2009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Multiple detections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95700" y="1435100"/>
            <a:ext cx="584200" cy="81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159000" y="2044700"/>
            <a:ext cx="1524000" cy="6223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12800" y="2755900"/>
            <a:ext cx="1381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useful edges </a:t>
            </a:r>
          </a:p>
          <a:p>
            <a:pPr eaLnBrk="1" hangingPunct="1"/>
            <a:r>
              <a:rPr lang="en-US" sz="1800">
                <a:latin typeface="Calibri" charset="0"/>
              </a:rPr>
              <a:t>disappeared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38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10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What makes a good edge detector?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5500" cy="4525963"/>
          </a:xfrm>
        </p:spPr>
        <p:txBody>
          <a:bodyPr/>
          <a:lstStyle/>
          <a:p>
            <a:r>
              <a:rPr lang="en-US" sz="3000">
                <a:latin typeface="Calibri" charset="0"/>
                <a:ea typeface="ＭＳ Ｐゴシック" charset="0"/>
                <a:cs typeface="ＭＳ Ｐゴシック" charset="0"/>
              </a:rPr>
              <a:t>Goals for edge detection</a:t>
            </a:r>
          </a:p>
          <a:p>
            <a:pPr lvl="1"/>
            <a:r>
              <a:rPr lang="en-US" sz="2600">
                <a:latin typeface="Calibri" charset="0"/>
                <a:ea typeface="ＭＳ Ｐゴシック" charset="0"/>
              </a:rPr>
              <a:t>Minimize rate of multiple detection (2 pixels classified as edges that correspond to same image edge)</a:t>
            </a:r>
          </a:p>
          <a:p>
            <a:pPr lvl="1"/>
            <a:r>
              <a:rPr lang="en-US" sz="2600">
                <a:latin typeface="Calibri" charset="0"/>
                <a:ea typeface="ＭＳ Ｐゴシック" charset="0"/>
              </a:rPr>
              <a:t>Minimize probability of false detection</a:t>
            </a:r>
          </a:p>
          <a:p>
            <a:pPr lvl="1"/>
            <a:r>
              <a:rPr lang="en-US" sz="2600">
                <a:latin typeface="Calibri" charset="0"/>
                <a:ea typeface="ＭＳ Ｐゴシック" charset="0"/>
              </a:rPr>
              <a:t>Minimize distance between reported edge and true edge location</a:t>
            </a:r>
          </a:p>
          <a:p>
            <a:r>
              <a:rPr lang="en-US" sz="3000">
                <a:latin typeface="Calibri" charset="0"/>
                <a:ea typeface="ＭＳ Ｐゴシック" charset="0"/>
                <a:cs typeface="ＭＳ Ｐゴシック" charset="0"/>
              </a:rPr>
              <a:t>Canny (1986) studied these criteria</a:t>
            </a:r>
          </a:p>
          <a:p>
            <a:pPr lvl="1"/>
            <a:r>
              <a:rPr lang="en-US" sz="2600">
                <a:latin typeface="Calibri" charset="0"/>
                <a:ea typeface="ＭＳ Ｐゴシック" charset="0"/>
              </a:rPr>
              <a:t>Showed that derivative of Gaussian is optimal (in 1D)</a:t>
            </a:r>
          </a:p>
          <a:p>
            <a:pPr lvl="1"/>
            <a:r>
              <a:rPr lang="en-US" sz="2600">
                <a:latin typeface="Calibri" charset="0"/>
                <a:ea typeface="ＭＳ Ｐゴシック" charset="0"/>
              </a:rPr>
              <a:t>Developed heuristics for satisfying criteria in 2D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11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533400" y="5916613"/>
            <a:ext cx="8102600" cy="989012"/>
          </a:xfrm>
        </p:spPr>
        <p:txBody>
          <a:bodyPr/>
          <a:lstStyle/>
          <a:p>
            <a:r>
              <a:rPr lang="en-US" altLang="ja-JP" sz="2600">
                <a:latin typeface="Calibri" charset="0"/>
                <a:ea typeface="MS PGothic" charset="0"/>
                <a:cs typeface="MS PGothic" charset="0"/>
              </a:rPr>
              <a:t>Check if pixel is local maximum along gradient direction</a:t>
            </a:r>
          </a:p>
          <a:p>
            <a:pPr lvl="1"/>
            <a:r>
              <a:rPr lang="en-US" altLang="ja-JP" sz="2200">
                <a:latin typeface="Calibri" charset="0"/>
                <a:ea typeface="MS PGothic" charset="0"/>
                <a:cs typeface="MS PGothic" charset="0"/>
              </a:rPr>
              <a:t>requires </a:t>
            </a:r>
            <a:r>
              <a:rPr lang="en-US" altLang="ja-JP" sz="2200" i="1">
                <a:latin typeface="Calibri" charset="0"/>
                <a:ea typeface="MS PGothic" charset="0"/>
                <a:cs typeface="MS PGothic" charset="0"/>
              </a:rPr>
              <a:t>interpolating</a:t>
            </a:r>
            <a:r>
              <a:rPr lang="en-US" altLang="ja-JP" sz="2200">
                <a:latin typeface="Calibri" charset="0"/>
                <a:ea typeface="MS PGothic" charset="0"/>
                <a:cs typeface="MS PGothic" charset="0"/>
              </a:rPr>
              <a:t> pixels p and r</a:t>
            </a:r>
          </a:p>
        </p:txBody>
      </p:sp>
      <p:pic>
        <p:nvPicPr>
          <p:cNvPr id="73730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1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Non-maximum suppression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2144713" y="3516313"/>
            <a:ext cx="195262" cy="1952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3734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897438"/>
            <a:ext cx="4006850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3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2" descr="canny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52538"/>
            <a:ext cx="4387850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8" name="Rectangle 4"/>
          <p:cNvSpPr>
            <a:spLocks noChangeArrowheads="1"/>
          </p:cNvSpPr>
          <p:nvPr/>
        </p:nvSpPr>
        <p:spPr bwMode="auto">
          <a:xfrm>
            <a:off x="685800" y="5791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thinning</a:t>
            </a:r>
          </a:p>
          <a:p>
            <a:pPr marL="342900" indent="-342900"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(non-maximum suppression)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4400" dirty="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rPr>
              <a:t>Finding edges</a:t>
            </a:r>
          </a:p>
        </p:txBody>
      </p:sp>
      <p:sp>
        <p:nvSpPr>
          <p:cNvPr id="2" name="Oval 1"/>
          <p:cNvSpPr/>
          <p:nvPr/>
        </p:nvSpPr>
        <p:spPr>
          <a:xfrm>
            <a:off x="3430593" y="1474524"/>
            <a:ext cx="1270050" cy="70076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455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Canny Thresholding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0500"/>
            <a:ext cx="84709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Low thresholds create more edges, but at the cost of more spurious edge pixels</a:t>
            </a:r>
          </a:p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Canny proposes a two-level threshold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Edge pixel’s gradient </a:t>
            </a:r>
            <a:r>
              <a:rPr lang="en-US" dirty="0">
                <a:latin typeface="Calibri" charset="0"/>
                <a:ea typeface="ＭＳ Ｐゴシック" charset="0"/>
              </a:rPr>
              <a:t>magnitude must be above low threshold, and connected to </a:t>
            </a:r>
            <a:r>
              <a:rPr lang="en-US" dirty="0" smtClean="0">
                <a:latin typeface="Calibri" charset="0"/>
                <a:ea typeface="ＭＳ Ｐゴシック" charset="0"/>
              </a:rPr>
              <a:t>an edge pixel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Start by keeping (classifying as edges) all candidates above high threshold</a:t>
            </a:r>
          </a:p>
          <a:p>
            <a:pPr lvl="1"/>
            <a:r>
              <a:rPr lang="en-US" u="sng" dirty="0" smtClean="0">
                <a:latin typeface="Calibri" charset="0"/>
                <a:ea typeface="ＭＳ Ｐゴシック" charset="0"/>
              </a:rPr>
              <a:t>Recursively,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if pixel above low threshold and adjacent to an </a:t>
            </a:r>
            <a:r>
              <a:rPr lang="en-US">
                <a:latin typeface="Calibri" charset="0"/>
                <a:ea typeface="ＭＳ Ｐゴシック" charset="0"/>
              </a:rPr>
              <a:t>edge </a:t>
            </a:r>
            <a:r>
              <a:rPr lang="en-US" smtClean="0">
                <a:latin typeface="Calibri" charset="0"/>
                <a:ea typeface="ＭＳ Ｐゴシック" charset="0"/>
              </a:rPr>
              <a:t>pixel </a:t>
            </a:r>
            <a:r>
              <a:rPr lang="en-US" dirty="0">
                <a:latin typeface="Calibri" charset="0"/>
                <a:ea typeface="ＭＳ Ｐゴシック" charset="0"/>
              </a:rPr>
              <a:t>keep </a:t>
            </a:r>
            <a:r>
              <a:rPr lang="en-US" dirty="0" smtClean="0">
                <a:latin typeface="Calibri" charset="0"/>
                <a:ea typeface="ＭＳ Ｐゴシック" charset="0"/>
              </a:rPr>
              <a:t>it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344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Summary: Canny edge detector</a:t>
            </a:r>
          </a:p>
        </p:txBody>
      </p:sp>
      <p:sp>
        <p:nvSpPr>
          <p:cNvPr id="110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866900"/>
            <a:ext cx="7010400" cy="452596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Filter image with derivative of Gaussian 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Find magnitude and orientation of 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gradient</a:t>
            </a: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Non-maximum 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suppression</a:t>
            </a: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Linking and 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thresholding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(hysteresis)</a:t>
            </a:r>
          </a:p>
        </p:txBody>
      </p:sp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6705600" y="6553200"/>
            <a:ext cx="2341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prstClr val="black"/>
                </a:solidFill>
                <a:latin typeface="Calibri" charset="0"/>
              </a:rPr>
              <a:t>Source: D. Lowe, L. Fei-Fei</a:t>
            </a:r>
          </a:p>
        </p:txBody>
      </p:sp>
      <p:pic>
        <p:nvPicPr>
          <p:cNvPr id="78852" name="Picture 4" descr="le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482725"/>
            <a:ext cx="1589087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anny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371850"/>
            <a:ext cx="159385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anny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52578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6669" y="3832948"/>
            <a:ext cx="2881927" cy="290322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14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0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8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Canny edge detector</a:t>
            </a:r>
          </a:p>
        </p:txBody>
      </p:sp>
      <p:pic>
        <p:nvPicPr>
          <p:cNvPr id="80898" name="Picture 4" descr="cln1can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50" y="1246188"/>
            <a:ext cx="2925763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5" descr="cln1can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3" y="1244600"/>
            <a:ext cx="2925762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0" name="Picture 6" descr="cln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46188"/>
            <a:ext cx="2925763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Text Box 7"/>
          <p:cNvSpPr txBox="1">
            <a:spLocks noChangeArrowheads="1"/>
          </p:cNvSpPr>
          <p:nvPr/>
        </p:nvSpPr>
        <p:spPr bwMode="auto">
          <a:xfrm>
            <a:off x="3340100" y="4157663"/>
            <a:ext cx="151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sz="2000">
                <a:ea typeface="MS PGothic" charset="0"/>
                <a:cs typeface="MS PGothic" charset="0"/>
              </a:rPr>
              <a:t>Canny with </a:t>
            </a:r>
          </a:p>
        </p:txBody>
      </p:sp>
      <p:pic>
        <p:nvPicPr>
          <p:cNvPr id="80902" name="Picture 8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13" y="4222750"/>
            <a:ext cx="8651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Text Box 9"/>
          <p:cNvSpPr txBox="1">
            <a:spLocks noChangeArrowheads="1"/>
          </p:cNvSpPr>
          <p:nvPr/>
        </p:nvSpPr>
        <p:spPr bwMode="auto">
          <a:xfrm>
            <a:off x="6311900" y="4146550"/>
            <a:ext cx="151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sz="2000">
                <a:ea typeface="MS PGothic" charset="0"/>
                <a:cs typeface="MS PGothic" charset="0"/>
              </a:rPr>
              <a:t>Canny with </a:t>
            </a:r>
          </a:p>
        </p:txBody>
      </p:sp>
      <p:pic>
        <p:nvPicPr>
          <p:cNvPr id="80904" name="Picture 10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4206875"/>
            <a:ext cx="88106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1038225" y="4146550"/>
            <a:ext cx="1074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sz="2000">
                <a:ea typeface="MS PGothic" charset="0"/>
                <a:cs typeface="MS PGothic" charset="0"/>
              </a:rPr>
              <a:t>original </a:t>
            </a:r>
          </a:p>
        </p:txBody>
      </p:sp>
      <p:sp>
        <p:nvSpPr>
          <p:cNvPr id="80906" name="Rectangle 12"/>
          <p:cNvSpPr>
            <a:spLocks noChangeArrowheads="1"/>
          </p:cNvSpPr>
          <p:nvPr/>
        </p:nvSpPr>
        <p:spPr bwMode="auto">
          <a:xfrm>
            <a:off x="582613" y="4953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ja-JP" sz="2400">
                <a:latin typeface="Calibri" charset="0"/>
                <a:ea typeface="MS PGothic" charset="0"/>
                <a:cs typeface="MS PGothic" charset="0"/>
              </a:rPr>
              <a:t>Need to set sigma, low threshold, high threshold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ja-JP" sz="2400">
                <a:latin typeface="Calibri" charset="0"/>
                <a:ea typeface="MS PGothic" charset="0"/>
                <a:cs typeface="MS PGothic" charset="0"/>
              </a:rPr>
              <a:t>The choice of sigma depends on desired behavior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ja-JP" sz="2000">
                <a:solidFill>
                  <a:srgbClr val="0000FF"/>
                </a:solidFill>
                <a:latin typeface="Calibri" charset="0"/>
                <a:ea typeface="MS PGothic" charset="0"/>
                <a:cs typeface="MS PGothic" charset="0"/>
              </a:rPr>
              <a:t>Large sigma detects “large-scale” edges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ja-JP" sz="2000">
                <a:solidFill>
                  <a:srgbClr val="0000FF"/>
                </a:solidFill>
                <a:latin typeface="Calibri" charset="0"/>
                <a:ea typeface="MS PGothic" charset="0"/>
                <a:cs typeface="MS PGothic" charset="0"/>
              </a:rPr>
              <a:t>Small sigma detects fine edges</a:t>
            </a:r>
          </a:p>
        </p:txBody>
      </p:sp>
      <p:sp>
        <p:nvSpPr>
          <p:cNvPr id="80907" name="Text Box 8"/>
          <p:cNvSpPr txBox="1">
            <a:spLocks noChangeArrowheads="1"/>
          </p:cNvSpPr>
          <p:nvPr/>
        </p:nvSpPr>
        <p:spPr bwMode="auto">
          <a:xfrm>
            <a:off x="7467600" y="6491288"/>
            <a:ext cx="1979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latin typeface="Calibri" charset="0"/>
              </a:rPr>
              <a:t>Source: S. Seitz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56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rectangular pixel grid creates subtle issues when computing discrete derivative estimates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Estimates are at different points in each direction if use x,y directions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Implementation issues</a:t>
            </a:r>
          </a:p>
        </p:txBody>
      </p:sp>
      <p:grpSp>
        <p:nvGrpSpPr>
          <p:cNvPr id="82947" name="Group 5"/>
          <p:cNvGrpSpPr>
            <a:grpSpLocks/>
          </p:cNvGrpSpPr>
          <p:nvPr/>
        </p:nvGrpSpPr>
        <p:grpSpPr bwMode="auto">
          <a:xfrm>
            <a:off x="3429000" y="4292600"/>
            <a:ext cx="1951038" cy="1697038"/>
            <a:chOff x="1296" y="2784"/>
            <a:chExt cx="576" cy="576"/>
          </a:xfrm>
        </p:grpSpPr>
        <p:sp>
          <p:nvSpPr>
            <p:cNvPr id="82966" name="Rectangle 6"/>
            <p:cNvSpPr>
              <a:spLocks noChangeArrowheads="1"/>
            </p:cNvSpPr>
            <p:nvPr/>
          </p:nvSpPr>
          <p:spPr bwMode="auto">
            <a:xfrm>
              <a:off x="1296" y="278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7" name="Line 7"/>
            <p:cNvSpPr>
              <a:spLocks noChangeShapeType="1"/>
            </p:cNvSpPr>
            <p:nvPr/>
          </p:nvSpPr>
          <p:spPr bwMode="auto">
            <a:xfrm>
              <a:off x="1296" y="292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8" name="Line 8"/>
            <p:cNvSpPr>
              <a:spLocks noChangeShapeType="1"/>
            </p:cNvSpPr>
            <p:nvPr/>
          </p:nvSpPr>
          <p:spPr bwMode="auto">
            <a:xfrm>
              <a:off x="1296" y="307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9" name="Line 9"/>
            <p:cNvSpPr>
              <a:spLocks noChangeShapeType="1"/>
            </p:cNvSpPr>
            <p:nvPr/>
          </p:nvSpPr>
          <p:spPr bwMode="auto">
            <a:xfrm>
              <a:off x="1296" y="321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0" name="Line 10"/>
            <p:cNvSpPr>
              <a:spLocks noChangeShapeType="1"/>
            </p:cNvSpPr>
            <p:nvPr/>
          </p:nvSpPr>
          <p:spPr bwMode="auto">
            <a:xfrm>
              <a:off x="1440" y="278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1" name="Line 11"/>
            <p:cNvSpPr>
              <a:spLocks noChangeShapeType="1"/>
            </p:cNvSpPr>
            <p:nvPr/>
          </p:nvSpPr>
          <p:spPr bwMode="auto">
            <a:xfrm>
              <a:off x="1584" y="278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2" name="Line 12"/>
            <p:cNvSpPr>
              <a:spLocks noChangeShapeType="1"/>
            </p:cNvSpPr>
            <p:nvPr/>
          </p:nvSpPr>
          <p:spPr bwMode="auto">
            <a:xfrm>
              <a:off x="1728" y="278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948" name="Text Box 13"/>
          <p:cNvSpPr txBox="1">
            <a:spLocks noChangeArrowheads="1"/>
          </p:cNvSpPr>
          <p:nvPr/>
        </p:nvSpPr>
        <p:spPr bwMode="auto">
          <a:xfrm>
            <a:off x="3916363" y="4695825"/>
            <a:ext cx="55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Times New Roman" charset="0"/>
              </a:rPr>
              <a:t>0</a:t>
            </a:r>
          </a:p>
        </p:txBody>
      </p:sp>
      <p:sp>
        <p:nvSpPr>
          <p:cNvPr id="82949" name="Text Box 14"/>
          <p:cNvSpPr txBox="1">
            <a:spLocks noChangeArrowheads="1"/>
          </p:cNvSpPr>
          <p:nvPr/>
        </p:nvSpPr>
        <p:spPr bwMode="auto">
          <a:xfrm>
            <a:off x="3916363" y="5141913"/>
            <a:ext cx="55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Times New Roman" charset="0"/>
              </a:rPr>
              <a:t>0</a:t>
            </a:r>
          </a:p>
        </p:txBody>
      </p:sp>
      <p:sp>
        <p:nvSpPr>
          <p:cNvPr id="82950" name="Text Box 15"/>
          <p:cNvSpPr txBox="1">
            <a:spLocks noChangeArrowheads="1"/>
          </p:cNvSpPr>
          <p:nvPr/>
        </p:nvSpPr>
        <p:spPr bwMode="auto">
          <a:xfrm>
            <a:off x="4405313" y="4695825"/>
            <a:ext cx="55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Times New Roman" charset="0"/>
              </a:rPr>
              <a:t>1</a:t>
            </a:r>
          </a:p>
        </p:txBody>
      </p:sp>
      <p:sp>
        <p:nvSpPr>
          <p:cNvPr id="82951" name="Text Box 16"/>
          <p:cNvSpPr txBox="1">
            <a:spLocks noChangeArrowheads="1"/>
          </p:cNvSpPr>
          <p:nvPr/>
        </p:nvSpPr>
        <p:spPr bwMode="auto">
          <a:xfrm>
            <a:off x="3429000" y="4695825"/>
            <a:ext cx="55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Times New Roman" charset="0"/>
              </a:rPr>
              <a:t>1</a:t>
            </a:r>
          </a:p>
        </p:txBody>
      </p:sp>
      <p:sp>
        <p:nvSpPr>
          <p:cNvPr id="82952" name="Text Box 17"/>
          <p:cNvSpPr txBox="1">
            <a:spLocks noChangeArrowheads="1"/>
          </p:cNvSpPr>
          <p:nvPr/>
        </p:nvSpPr>
        <p:spPr bwMode="auto">
          <a:xfrm>
            <a:off x="3429000" y="4292600"/>
            <a:ext cx="55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Times New Roman" charset="0"/>
              </a:rPr>
              <a:t>2</a:t>
            </a:r>
          </a:p>
        </p:txBody>
      </p:sp>
      <p:sp>
        <p:nvSpPr>
          <p:cNvPr id="82953" name="Text Box 18"/>
          <p:cNvSpPr txBox="1">
            <a:spLocks noChangeArrowheads="1"/>
          </p:cNvSpPr>
          <p:nvPr/>
        </p:nvSpPr>
        <p:spPr bwMode="auto">
          <a:xfrm>
            <a:off x="3916363" y="4292600"/>
            <a:ext cx="55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Times New Roman" charset="0"/>
              </a:rPr>
              <a:t>1</a:t>
            </a:r>
          </a:p>
        </p:txBody>
      </p:sp>
      <p:sp>
        <p:nvSpPr>
          <p:cNvPr id="82954" name="Text Box 19"/>
          <p:cNvSpPr txBox="1">
            <a:spLocks noChangeArrowheads="1"/>
          </p:cNvSpPr>
          <p:nvPr/>
        </p:nvSpPr>
        <p:spPr bwMode="auto">
          <a:xfrm>
            <a:off x="4405313" y="4292600"/>
            <a:ext cx="55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Times New Roman" charset="0"/>
              </a:rPr>
              <a:t>2</a:t>
            </a:r>
          </a:p>
        </p:txBody>
      </p:sp>
      <p:sp>
        <p:nvSpPr>
          <p:cNvPr id="82955" name="Text Box 20"/>
          <p:cNvSpPr txBox="1">
            <a:spLocks noChangeArrowheads="1"/>
          </p:cNvSpPr>
          <p:nvPr/>
        </p:nvSpPr>
        <p:spPr bwMode="auto">
          <a:xfrm>
            <a:off x="3429000" y="5141913"/>
            <a:ext cx="55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Times New Roman" charset="0"/>
              </a:rPr>
              <a:t>1</a:t>
            </a:r>
          </a:p>
        </p:txBody>
      </p:sp>
      <p:sp>
        <p:nvSpPr>
          <p:cNvPr id="82956" name="Text Box 21"/>
          <p:cNvSpPr txBox="1">
            <a:spLocks noChangeArrowheads="1"/>
          </p:cNvSpPr>
          <p:nvPr/>
        </p:nvSpPr>
        <p:spPr bwMode="auto">
          <a:xfrm>
            <a:off x="4405313" y="5141913"/>
            <a:ext cx="55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Times New Roman" charset="0"/>
              </a:rPr>
              <a:t>1</a:t>
            </a:r>
          </a:p>
        </p:txBody>
      </p:sp>
      <p:sp>
        <p:nvSpPr>
          <p:cNvPr id="82957" name="Text Box 22"/>
          <p:cNvSpPr txBox="1">
            <a:spLocks noChangeArrowheads="1"/>
          </p:cNvSpPr>
          <p:nvPr/>
        </p:nvSpPr>
        <p:spPr bwMode="auto">
          <a:xfrm>
            <a:off x="3429000" y="5548313"/>
            <a:ext cx="55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Times New Roman" charset="0"/>
              </a:rPr>
              <a:t>2</a:t>
            </a:r>
          </a:p>
        </p:txBody>
      </p:sp>
      <p:sp>
        <p:nvSpPr>
          <p:cNvPr id="82958" name="Text Box 23"/>
          <p:cNvSpPr txBox="1">
            <a:spLocks noChangeArrowheads="1"/>
          </p:cNvSpPr>
          <p:nvPr/>
        </p:nvSpPr>
        <p:spPr bwMode="auto">
          <a:xfrm>
            <a:off x="3916363" y="5548313"/>
            <a:ext cx="55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Times New Roman" charset="0"/>
              </a:rPr>
              <a:t>1</a:t>
            </a:r>
          </a:p>
        </p:txBody>
      </p:sp>
      <p:sp>
        <p:nvSpPr>
          <p:cNvPr id="82959" name="Text Box 24"/>
          <p:cNvSpPr txBox="1">
            <a:spLocks noChangeArrowheads="1"/>
          </p:cNvSpPr>
          <p:nvPr/>
        </p:nvSpPr>
        <p:spPr bwMode="auto">
          <a:xfrm>
            <a:off x="4405313" y="5548313"/>
            <a:ext cx="55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Times New Roman" charset="0"/>
              </a:rPr>
              <a:t>2</a:t>
            </a:r>
          </a:p>
        </p:txBody>
      </p:sp>
      <p:sp>
        <p:nvSpPr>
          <p:cNvPr id="82960" name="Text Box 25"/>
          <p:cNvSpPr txBox="1">
            <a:spLocks noChangeArrowheads="1"/>
          </p:cNvSpPr>
          <p:nvPr/>
        </p:nvSpPr>
        <p:spPr bwMode="auto">
          <a:xfrm>
            <a:off x="4892675" y="4292600"/>
            <a:ext cx="55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Times New Roman" charset="0"/>
              </a:rPr>
              <a:t>3</a:t>
            </a:r>
          </a:p>
        </p:txBody>
      </p:sp>
      <p:sp>
        <p:nvSpPr>
          <p:cNvPr id="82961" name="Text Box 26"/>
          <p:cNvSpPr txBox="1">
            <a:spLocks noChangeArrowheads="1"/>
          </p:cNvSpPr>
          <p:nvPr/>
        </p:nvSpPr>
        <p:spPr bwMode="auto">
          <a:xfrm>
            <a:off x="4892675" y="4695825"/>
            <a:ext cx="55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Times New Roman" charset="0"/>
              </a:rPr>
              <a:t>2</a:t>
            </a:r>
          </a:p>
        </p:txBody>
      </p:sp>
      <p:sp>
        <p:nvSpPr>
          <p:cNvPr id="82962" name="Text Box 27"/>
          <p:cNvSpPr txBox="1">
            <a:spLocks noChangeArrowheads="1"/>
          </p:cNvSpPr>
          <p:nvPr/>
        </p:nvSpPr>
        <p:spPr bwMode="auto">
          <a:xfrm>
            <a:off x="4892675" y="5141913"/>
            <a:ext cx="55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Times New Roman" charset="0"/>
              </a:rPr>
              <a:t>2</a:t>
            </a:r>
          </a:p>
        </p:txBody>
      </p:sp>
      <p:sp>
        <p:nvSpPr>
          <p:cNvPr id="82963" name="Text Box 28"/>
          <p:cNvSpPr txBox="1">
            <a:spLocks noChangeArrowheads="1"/>
          </p:cNvSpPr>
          <p:nvPr/>
        </p:nvSpPr>
        <p:spPr bwMode="auto">
          <a:xfrm>
            <a:off x="4892675" y="5548313"/>
            <a:ext cx="55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Times New Roman" charset="0"/>
              </a:rPr>
              <a:t>3</a:t>
            </a:r>
          </a:p>
        </p:txBody>
      </p:sp>
      <p:sp>
        <p:nvSpPr>
          <p:cNvPr id="82964" name="Line 29"/>
          <p:cNvSpPr>
            <a:spLocks noChangeShapeType="1"/>
          </p:cNvSpPr>
          <p:nvPr/>
        </p:nvSpPr>
        <p:spPr bwMode="auto">
          <a:xfrm>
            <a:off x="3746500" y="4495800"/>
            <a:ext cx="48736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965" name="Line 30"/>
          <p:cNvSpPr>
            <a:spLocks noChangeShapeType="1"/>
          </p:cNvSpPr>
          <p:nvPr/>
        </p:nvSpPr>
        <p:spPr bwMode="auto">
          <a:xfrm rot="5400000">
            <a:off x="3496470" y="4758531"/>
            <a:ext cx="423862" cy="31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01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9024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fld id="{0B686DAD-DE3B-1846-B038-7B97572A5607}" type="slidenum">
              <a:rPr lang="en-US" sz="1200">
                <a:solidFill>
                  <a:srgbClr val="898989"/>
                </a:solidFill>
                <a:latin typeface="Calibri" charset="0"/>
              </a:rPr>
              <a:pPr algn="l" eaLnBrk="1" hangingPunct="1"/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Estimating Discrete Gradient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219200"/>
            <a:ext cx="8231187" cy="2133600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Gradient at u,v with 45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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axes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sym typeface="Symbol" charset="0"/>
              </a:rPr>
              <a:t>Down-right: I/x</a:t>
            </a:r>
            <a:r>
              <a:rPr lang="ja-JP" altLang="en-US">
                <a:latin typeface="Calibri" charset="0"/>
                <a:ea typeface="ＭＳ Ｐゴシック" charset="0"/>
                <a:sym typeface="Symbol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sym typeface="Symbol" charset="0"/>
              </a:rPr>
              <a:t>  I[u+1,v+1]-I[u,v]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sym typeface="Symbol" charset="0"/>
              </a:rPr>
              <a:t>Down-left: I/y</a:t>
            </a:r>
            <a:r>
              <a:rPr lang="ja-JP" altLang="en-US">
                <a:latin typeface="Calibri" charset="0"/>
                <a:ea typeface="ＭＳ Ｐゴシック" charset="0"/>
                <a:sym typeface="Symbol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sym typeface="Symbol" charset="0"/>
              </a:rPr>
              <a:t>  I[u,v+1]-I[u+1,v]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Handle image border, e.g., no change</a:t>
            </a:r>
          </a:p>
        </p:txBody>
      </p:sp>
      <p:grpSp>
        <p:nvGrpSpPr>
          <p:cNvPr id="83972" name="Group 4"/>
          <p:cNvGrpSpPr>
            <a:grpSpLocks/>
          </p:cNvGrpSpPr>
          <p:nvPr/>
        </p:nvGrpSpPr>
        <p:grpSpPr bwMode="auto">
          <a:xfrm>
            <a:off x="2882900" y="3733800"/>
            <a:ext cx="3200400" cy="1066800"/>
            <a:chOff x="1872" y="1632"/>
            <a:chExt cx="2016" cy="672"/>
          </a:xfrm>
        </p:grpSpPr>
        <p:grpSp>
          <p:nvGrpSpPr>
            <p:cNvPr id="84077" name="Group 5"/>
            <p:cNvGrpSpPr>
              <a:grpSpLocks/>
            </p:cNvGrpSpPr>
            <p:nvPr/>
          </p:nvGrpSpPr>
          <p:grpSpPr bwMode="auto">
            <a:xfrm>
              <a:off x="1872" y="1632"/>
              <a:ext cx="2016" cy="672"/>
              <a:chOff x="1872" y="1632"/>
              <a:chExt cx="2016" cy="672"/>
            </a:xfrm>
          </p:grpSpPr>
          <p:sp>
            <p:nvSpPr>
              <p:cNvPr id="84084" name="Rectangle 6"/>
              <p:cNvSpPr>
                <a:spLocks noChangeArrowheads="1"/>
              </p:cNvSpPr>
              <p:nvPr/>
            </p:nvSpPr>
            <p:spPr bwMode="auto">
              <a:xfrm>
                <a:off x="1872" y="1632"/>
                <a:ext cx="2016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85" name="Line 7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20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84086" name="Line 8"/>
              <p:cNvSpPr>
                <a:spLocks noChangeShapeType="1"/>
              </p:cNvSpPr>
              <p:nvPr/>
            </p:nvSpPr>
            <p:spPr bwMode="auto">
              <a:xfrm>
                <a:off x="2880" y="1632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84078" name="Text Box 9"/>
            <p:cNvSpPr txBox="1">
              <a:spLocks noChangeArrowheads="1"/>
            </p:cNvSpPr>
            <p:nvPr/>
          </p:nvSpPr>
          <p:spPr bwMode="auto">
            <a:xfrm>
              <a:off x="2000" y="168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u,v</a:t>
              </a:r>
            </a:p>
          </p:txBody>
        </p:sp>
        <p:sp>
          <p:nvSpPr>
            <p:cNvPr id="84079" name="Text Box 10"/>
            <p:cNvSpPr txBox="1">
              <a:spLocks noChangeArrowheads="1"/>
            </p:cNvSpPr>
            <p:nvPr/>
          </p:nvSpPr>
          <p:spPr bwMode="auto">
            <a:xfrm>
              <a:off x="2920" y="1984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u+1,v+1</a:t>
              </a:r>
            </a:p>
          </p:txBody>
        </p:sp>
        <p:sp>
          <p:nvSpPr>
            <p:cNvPr id="84080" name="Text Box 11"/>
            <p:cNvSpPr txBox="1">
              <a:spLocks noChangeArrowheads="1"/>
            </p:cNvSpPr>
            <p:nvPr/>
          </p:nvSpPr>
          <p:spPr bwMode="auto">
            <a:xfrm>
              <a:off x="2960" y="1680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u+1,v</a:t>
              </a:r>
            </a:p>
          </p:txBody>
        </p:sp>
        <p:sp>
          <p:nvSpPr>
            <p:cNvPr id="84081" name="Text Box 12"/>
            <p:cNvSpPr txBox="1">
              <a:spLocks noChangeArrowheads="1"/>
            </p:cNvSpPr>
            <p:nvPr/>
          </p:nvSpPr>
          <p:spPr bwMode="auto">
            <a:xfrm>
              <a:off x="1920" y="1984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u,v+1</a:t>
              </a:r>
            </a:p>
          </p:txBody>
        </p:sp>
        <p:sp>
          <p:nvSpPr>
            <p:cNvPr id="84082" name="Line 13"/>
            <p:cNvSpPr>
              <a:spLocks noChangeShapeType="1"/>
            </p:cNvSpPr>
            <p:nvPr/>
          </p:nvSpPr>
          <p:spPr bwMode="auto">
            <a:xfrm>
              <a:off x="2688" y="1824"/>
              <a:ext cx="384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4083" name="Line 14"/>
            <p:cNvSpPr>
              <a:spLocks noChangeShapeType="1"/>
            </p:cNvSpPr>
            <p:nvPr/>
          </p:nvSpPr>
          <p:spPr bwMode="auto">
            <a:xfrm flipH="1">
              <a:off x="2688" y="1824"/>
              <a:ext cx="384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83973" name="Group 15"/>
          <p:cNvGrpSpPr>
            <a:grpSpLocks/>
          </p:cNvGrpSpPr>
          <p:nvPr/>
        </p:nvGrpSpPr>
        <p:grpSpPr bwMode="auto">
          <a:xfrm>
            <a:off x="1828800" y="5218113"/>
            <a:ext cx="946150" cy="950912"/>
            <a:chOff x="2352" y="3120"/>
            <a:chExt cx="596" cy="599"/>
          </a:xfrm>
        </p:grpSpPr>
        <p:grpSp>
          <p:nvGrpSpPr>
            <p:cNvPr id="84053" name="Group 16"/>
            <p:cNvGrpSpPr>
              <a:grpSpLocks/>
            </p:cNvGrpSpPr>
            <p:nvPr/>
          </p:nvGrpSpPr>
          <p:grpSpPr bwMode="auto">
            <a:xfrm>
              <a:off x="2352" y="3120"/>
              <a:ext cx="576" cy="576"/>
              <a:chOff x="1296" y="2784"/>
              <a:chExt cx="576" cy="576"/>
            </a:xfrm>
          </p:grpSpPr>
          <p:sp>
            <p:nvSpPr>
              <p:cNvPr id="84070" name="Rectangle 17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71" name="Line 18"/>
              <p:cNvSpPr>
                <a:spLocks noChangeShapeType="1"/>
              </p:cNvSpPr>
              <p:nvPr/>
            </p:nvSpPr>
            <p:spPr bwMode="auto">
              <a:xfrm>
                <a:off x="1296" y="29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2" name="Line 19"/>
              <p:cNvSpPr>
                <a:spLocks noChangeShapeType="1"/>
              </p:cNvSpPr>
              <p:nvPr/>
            </p:nvSpPr>
            <p:spPr bwMode="auto">
              <a:xfrm>
                <a:off x="1296" y="307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3" name="Line 20"/>
              <p:cNvSpPr>
                <a:spLocks noChangeShapeType="1"/>
              </p:cNvSpPr>
              <p:nvPr/>
            </p:nvSpPr>
            <p:spPr bwMode="auto">
              <a:xfrm>
                <a:off x="1296" y="321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4" name="Line 21"/>
              <p:cNvSpPr>
                <a:spLocks noChangeShapeType="1"/>
              </p:cNvSpPr>
              <p:nvPr/>
            </p:nvSpPr>
            <p:spPr bwMode="auto">
              <a:xfrm>
                <a:off x="1440" y="278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5" name="Line 22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6" name="Line 23"/>
              <p:cNvSpPr>
                <a:spLocks noChangeShapeType="1"/>
              </p:cNvSpPr>
              <p:nvPr/>
            </p:nvSpPr>
            <p:spPr bwMode="auto">
              <a:xfrm>
                <a:off x="1728" y="278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054" name="Text Box 24"/>
            <p:cNvSpPr txBox="1">
              <a:spLocks noChangeArrowheads="1"/>
            </p:cNvSpPr>
            <p:nvPr/>
          </p:nvSpPr>
          <p:spPr bwMode="auto">
            <a:xfrm>
              <a:off x="2496" y="3257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6</a:t>
              </a:r>
            </a:p>
          </p:txBody>
        </p:sp>
        <p:sp>
          <p:nvSpPr>
            <p:cNvPr id="84055" name="Text Box 25"/>
            <p:cNvSpPr txBox="1">
              <a:spLocks noChangeArrowheads="1"/>
            </p:cNvSpPr>
            <p:nvPr/>
          </p:nvSpPr>
          <p:spPr bwMode="auto">
            <a:xfrm>
              <a:off x="2496" y="3408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6</a:t>
              </a:r>
            </a:p>
          </p:txBody>
        </p:sp>
        <p:sp>
          <p:nvSpPr>
            <p:cNvPr id="84056" name="Text Box 26"/>
            <p:cNvSpPr txBox="1">
              <a:spLocks noChangeArrowheads="1"/>
            </p:cNvSpPr>
            <p:nvPr/>
          </p:nvSpPr>
          <p:spPr bwMode="auto">
            <a:xfrm>
              <a:off x="2640" y="3257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7</a:t>
              </a:r>
            </a:p>
          </p:txBody>
        </p:sp>
        <p:sp>
          <p:nvSpPr>
            <p:cNvPr id="84057" name="Text Box 27"/>
            <p:cNvSpPr txBox="1">
              <a:spLocks noChangeArrowheads="1"/>
            </p:cNvSpPr>
            <p:nvPr/>
          </p:nvSpPr>
          <p:spPr bwMode="auto">
            <a:xfrm>
              <a:off x="2352" y="3257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7</a:t>
              </a:r>
            </a:p>
          </p:txBody>
        </p:sp>
        <p:sp>
          <p:nvSpPr>
            <p:cNvPr id="84058" name="Text Box 28"/>
            <p:cNvSpPr txBox="1">
              <a:spLocks noChangeArrowheads="1"/>
            </p:cNvSpPr>
            <p:nvPr/>
          </p:nvSpPr>
          <p:spPr bwMode="auto">
            <a:xfrm>
              <a:off x="2352" y="312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2</a:t>
              </a:r>
            </a:p>
          </p:txBody>
        </p:sp>
        <p:sp>
          <p:nvSpPr>
            <p:cNvPr id="84059" name="Text Box 29"/>
            <p:cNvSpPr txBox="1">
              <a:spLocks noChangeArrowheads="1"/>
            </p:cNvSpPr>
            <p:nvPr/>
          </p:nvSpPr>
          <p:spPr bwMode="auto">
            <a:xfrm>
              <a:off x="2496" y="312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1</a:t>
              </a:r>
            </a:p>
          </p:txBody>
        </p:sp>
        <p:sp>
          <p:nvSpPr>
            <p:cNvPr id="84060" name="Text Box 30"/>
            <p:cNvSpPr txBox="1">
              <a:spLocks noChangeArrowheads="1"/>
            </p:cNvSpPr>
            <p:nvPr/>
          </p:nvSpPr>
          <p:spPr bwMode="auto">
            <a:xfrm>
              <a:off x="2640" y="312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1</a:t>
              </a:r>
            </a:p>
          </p:txBody>
        </p:sp>
        <p:sp>
          <p:nvSpPr>
            <p:cNvPr id="84061" name="Text Box 31"/>
            <p:cNvSpPr txBox="1">
              <a:spLocks noChangeArrowheads="1"/>
            </p:cNvSpPr>
            <p:nvPr/>
          </p:nvSpPr>
          <p:spPr bwMode="auto">
            <a:xfrm>
              <a:off x="2352" y="3408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1</a:t>
              </a:r>
            </a:p>
          </p:txBody>
        </p:sp>
        <p:sp>
          <p:nvSpPr>
            <p:cNvPr id="84062" name="Text Box 32"/>
            <p:cNvSpPr txBox="1">
              <a:spLocks noChangeArrowheads="1"/>
            </p:cNvSpPr>
            <p:nvPr/>
          </p:nvSpPr>
          <p:spPr bwMode="auto">
            <a:xfrm>
              <a:off x="2640" y="3408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7</a:t>
              </a:r>
            </a:p>
          </p:txBody>
        </p:sp>
        <p:sp>
          <p:nvSpPr>
            <p:cNvPr id="84063" name="Text Box 33"/>
            <p:cNvSpPr txBox="1">
              <a:spLocks noChangeArrowheads="1"/>
            </p:cNvSpPr>
            <p:nvPr/>
          </p:nvSpPr>
          <p:spPr bwMode="auto">
            <a:xfrm>
              <a:off x="2352" y="354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2</a:t>
              </a:r>
            </a:p>
          </p:txBody>
        </p:sp>
        <p:sp>
          <p:nvSpPr>
            <p:cNvPr id="84064" name="Text Box 34"/>
            <p:cNvSpPr txBox="1">
              <a:spLocks noChangeArrowheads="1"/>
            </p:cNvSpPr>
            <p:nvPr/>
          </p:nvSpPr>
          <p:spPr bwMode="auto">
            <a:xfrm>
              <a:off x="2496" y="354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2</a:t>
              </a:r>
            </a:p>
          </p:txBody>
        </p:sp>
        <p:sp>
          <p:nvSpPr>
            <p:cNvPr id="84065" name="Text Box 35"/>
            <p:cNvSpPr txBox="1">
              <a:spLocks noChangeArrowheads="1"/>
            </p:cNvSpPr>
            <p:nvPr/>
          </p:nvSpPr>
          <p:spPr bwMode="auto">
            <a:xfrm>
              <a:off x="2640" y="354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7</a:t>
              </a:r>
            </a:p>
          </p:txBody>
        </p:sp>
        <p:sp>
          <p:nvSpPr>
            <p:cNvPr id="84066" name="Text Box 36"/>
            <p:cNvSpPr txBox="1">
              <a:spLocks noChangeArrowheads="1"/>
            </p:cNvSpPr>
            <p:nvPr/>
          </p:nvSpPr>
          <p:spPr bwMode="auto">
            <a:xfrm>
              <a:off x="2784" y="312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2</a:t>
              </a:r>
            </a:p>
          </p:txBody>
        </p:sp>
        <p:sp>
          <p:nvSpPr>
            <p:cNvPr id="84067" name="Text Box 37"/>
            <p:cNvSpPr txBox="1">
              <a:spLocks noChangeArrowheads="1"/>
            </p:cNvSpPr>
            <p:nvPr/>
          </p:nvSpPr>
          <p:spPr bwMode="auto">
            <a:xfrm>
              <a:off x="2784" y="3257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6</a:t>
              </a:r>
            </a:p>
          </p:txBody>
        </p:sp>
        <p:sp>
          <p:nvSpPr>
            <p:cNvPr id="84068" name="Text Box 38"/>
            <p:cNvSpPr txBox="1">
              <a:spLocks noChangeArrowheads="1"/>
            </p:cNvSpPr>
            <p:nvPr/>
          </p:nvSpPr>
          <p:spPr bwMode="auto">
            <a:xfrm>
              <a:off x="2784" y="3408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7</a:t>
              </a:r>
            </a:p>
          </p:txBody>
        </p:sp>
        <p:sp>
          <p:nvSpPr>
            <p:cNvPr id="84069" name="Text Box 39"/>
            <p:cNvSpPr txBox="1">
              <a:spLocks noChangeArrowheads="1"/>
            </p:cNvSpPr>
            <p:nvPr/>
          </p:nvSpPr>
          <p:spPr bwMode="auto">
            <a:xfrm>
              <a:off x="2784" y="354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6</a:t>
              </a:r>
            </a:p>
          </p:txBody>
        </p:sp>
      </p:grpSp>
      <p:grpSp>
        <p:nvGrpSpPr>
          <p:cNvPr id="83974" name="Group 40"/>
          <p:cNvGrpSpPr>
            <a:grpSpLocks/>
          </p:cNvGrpSpPr>
          <p:nvPr/>
        </p:nvGrpSpPr>
        <p:grpSpPr bwMode="auto">
          <a:xfrm>
            <a:off x="3335338" y="5218113"/>
            <a:ext cx="958850" cy="950912"/>
            <a:chOff x="2056" y="2784"/>
            <a:chExt cx="604" cy="599"/>
          </a:xfrm>
        </p:grpSpPr>
        <p:grpSp>
          <p:nvGrpSpPr>
            <p:cNvPr id="84029" name="Group 41"/>
            <p:cNvGrpSpPr>
              <a:grpSpLocks/>
            </p:cNvGrpSpPr>
            <p:nvPr/>
          </p:nvGrpSpPr>
          <p:grpSpPr bwMode="auto">
            <a:xfrm>
              <a:off x="2064" y="2784"/>
              <a:ext cx="576" cy="576"/>
              <a:chOff x="1296" y="2784"/>
              <a:chExt cx="576" cy="576"/>
            </a:xfrm>
          </p:grpSpPr>
          <p:sp>
            <p:nvSpPr>
              <p:cNvPr id="84046" name="Rectangle 42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47" name="Line 43"/>
              <p:cNvSpPr>
                <a:spLocks noChangeShapeType="1"/>
              </p:cNvSpPr>
              <p:nvPr/>
            </p:nvSpPr>
            <p:spPr bwMode="auto">
              <a:xfrm>
                <a:off x="1296" y="29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48" name="Line 44"/>
              <p:cNvSpPr>
                <a:spLocks noChangeShapeType="1"/>
              </p:cNvSpPr>
              <p:nvPr/>
            </p:nvSpPr>
            <p:spPr bwMode="auto">
              <a:xfrm>
                <a:off x="1296" y="307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49" name="Line 45"/>
              <p:cNvSpPr>
                <a:spLocks noChangeShapeType="1"/>
              </p:cNvSpPr>
              <p:nvPr/>
            </p:nvSpPr>
            <p:spPr bwMode="auto">
              <a:xfrm>
                <a:off x="1296" y="321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50" name="Line 46"/>
              <p:cNvSpPr>
                <a:spLocks noChangeShapeType="1"/>
              </p:cNvSpPr>
              <p:nvPr/>
            </p:nvSpPr>
            <p:spPr bwMode="auto">
              <a:xfrm>
                <a:off x="1440" y="278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51" name="Line 47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52" name="Line 48"/>
              <p:cNvSpPr>
                <a:spLocks noChangeShapeType="1"/>
              </p:cNvSpPr>
              <p:nvPr/>
            </p:nvSpPr>
            <p:spPr bwMode="auto">
              <a:xfrm>
                <a:off x="1728" y="278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030" name="Text Box 49"/>
            <p:cNvSpPr txBox="1">
              <a:spLocks noChangeArrowheads="1"/>
            </p:cNvSpPr>
            <p:nvPr/>
          </p:nvSpPr>
          <p:spPr bwMode="auto">
            <a:xfrm>
              <a:off x="2208" y="2921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1</a:t>
              </a:r>
            </a:p>
          </p:txBody>
        </p:sp>
        <p:sp>
          <p:nvSpPr>
            <p:cNvPr id="84031" name="Text Box 50"/>
            <p:cNvSpPr txBox="1">
              <a:spLocks noChangeArrowheads="1"/>
            </p:cNvSpPr>
            <p:nvPr/>
          </p:nvSpPr>
          <p:spPr bwMode="auto">
            <a:xfrm>
              <a:off x="2208" y="307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1</a:t>
              </a:r>
            </a:p>
          </p:txBody>
        </p:sp>
        <p:sp>
          <p:nvSpPr>
            <p:cNvPr id="84032" name="Text Box 51"/>
            <p:cNvSpPr txBox="1">
              <a:spLocks noChangeArrowheads="1"/>
            </p:cNvSpPr>
            <p:nvPr/>
          </p:nvSpPr>
          <p:spPr bwMode="auto">
            <a:xfrm>
              <a:off x="2352" y="2921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0</a:t>
              </a:r>
            </a:p>
          </p:txBody>
        </p:sp>
        <p:sp>
          <p:nvSpPr>
            <p:cNvPr id="84033" name="Text Box 52"/>
            <p:cNvSpPr txBox="1">
              <a:spLocks noChangeArrowheads="1"/>
            </p:cNvSpPr>
            <p:nvPr/>
          </p:nvSpPr>
          <p:spPr bwMode="auto">
            <a:xfrm>
              <a:off x="2056" y="2921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-1</a:t>
              </a:r>
            </a:p>
          </p:txBody>
        </p:sp>
        <p:sp>
          <p:nvSpPr>
            <p:cNvPr id="84034" name="Text Box 53"/>
            <p:cNvSpPr txBox="1">
              <a:spLocks noChangeArrowheads="1"/>
            </p:cNvSpPr>
            <p:nvPr/>
          </p:nvSpPr>
          <p:spPr bwMode="auto">
            <a:xfrm>
              <a:off x="2064" y="278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4</a:t>
              </a:r>
            </a:p>
          </p:txBody>
        </p:sp>
        <p:sp>
          <p:nvSpPr>
            <p:cNvPr id="84035" name="Text Box 54"/>
            <p:cNvSpPr txBox="1">
              <a:spLocks noChangeArrowheads="1"/>
            </p:cNvSpPr>
            <p:nvPr/>
          </p:nvSpPr>
          <p:spPr bwMode="auto">
            <a:xfrm>
              <a:off x="2208" y="278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6</a:t>
              </a:r>
            </a:p>
          </p:txBody>
        </p:sp>
        <p:sp>
          <p:nvSpPr>
            <p:cNvPr id="84036" name="Text Box 55"/>
            <p:cNvSpPr txBox="1">
              <a:spLocks noChangeArrowheads="1"/>
            </p:cNvSpPr>
            <p:nvPr/>
          </p:nvSpPr>
          <p:spPr bwMode="auto">
            <a:xfrm>
              <a:off x="2352" y="278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5</a:t>
              </a:r>
            </a:p>
          </p:txBody>
        </p:sp>
        <p:sp>
          <p:nvSpPr>
            <p:cNvPr id="84037" name="Text Box 56"/>
            <p:cNvSpPr txBox="1">
              <a:spLocks noChangeArrowheads="1"/>
            </p:cNvSpPr>
            <p:nvPr/>
          </p:nvSpPr>
          <p:spPr bwMode="auto">
            <a:xfrm>
              <a:off x="2064" y="307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1</a:t>
              </a:r>
            </a:p>
          </p:txBody>
        </p:sp>
        <p:sp>
          <p:nvSpPr>
            <p:cNvPr id="84038" name="Text Box 57"/>
            <p:cNvSpPr txBox="1">
              <a:spLocks noChangeArrowheads="1"/>
            </p:cNvSpPr>
            <p:nvPr/>
          </p:nvSpPr>
          <p:spPr bwMode="auto">
            <a:xfrm>
              <a:off x="2344" y="3072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-1</a:t>
              </a:r>
            </a:p>
          </p:txBody>
        </p:sp>
        <p:sp>
          <p:nvSpPr>
            <p:cNvPr id="84039" name="Text Box 58"/>
            <p:cNvSpPr txBox="1">
              <a:spLocks noChangeArrowheads="1"/>
            </p:cNvSpPr>
            <p:nvPr/>
          </p:nvSpPr>
          <p:spPr bwMode="auto">
            <a:xfrm>
              <a:off x="2064" y="321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0</a:t>
              </a:r>
            </a:p>
          </p:txBody>
        </p:sp>
        <p:sp>
          <p:nvSpPr>
            <p:cNvPr id="84040" name="Text Box 59"/>
            <p:cNvSpPr txBox="1">
              <a:spLocks noChangeArrowheads="1"/>
            </p:cNvSpPr>
            <p:nvPr/>
          </p:nvSpPr>
          <p:spPr bwMode="auto">
            <a:xfrm>
              <a:off x="2208" y="321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0</a:t>
              </a:r>
            </a:p>
          </p:txBody>
        </p:sp>
        <p:sp>
          <p:nvSpPr>
            <p:cNvPr id="84041" name="Text Box 60"/>
            <p:cNvSpPr txBox="1">
              <a:spLocks noChangeArrowheads="1"/>
            </p:cNvSpPr>
            <p:nvPr/>
          </p:nvSpPr>
          <p:spPr bwMode="auto">
            <a:xfrm>
              <a:off x="2352" y="321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0</a:t>
              </a:r>
            </a:p>
          </p:txBody>
        </p:sp>
        <p:sp>
          <p:nvSpPr>
            <p:cNvPr id="84042" name="Text Box 61"/>
            <p:cNvSpPr txBox="1">
              <a:spLocks noChangeArrowheads="1"/>
            </p:cNvSpPr>
            <p:nvPr/>
          </p:nvSpPr>
          <p:spPr bwMode="auto">
            <a:xfrm>
              <a:off x="2496" y="278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0</a:t>
              </a:r>
            </a:p>
          </p:txBody>
        </p:sp>
        <p:sp>
          <p:nvSpPr>
            <p:cNvPr id="84043" name="Text Box 62"/>
            <p:cNvSpPr txBox="1">
              <a:spLocks noChangeArrowheads="1"/>
            </p:cNvSpPr>
            <p:nvPr/>
          </p:nvSpPr>
          <p:spPr bwMode="auto">
            <a:xfrm>
              <a:off x="2496" y="2921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0</a:t>
              </a:r>
            </a:p>
          </p:txBody>
        </p:sp>
        <p:sp>
          <p:nvSpPr>
            <p:cNvPr id="84044" name="Text Box 63"/>
            <p:cNvSpPr txBox="1">
              <a:spLocks noChangeArrowheads="1"/>
            </p:cNvSpPr>
            <p:nvPr/>
          </p:nvSpPr>
          <p:spPr bwMode="auto">
            <a:xfrm>
              <a:off x="2496" y="307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0</a:t>
              </a:r>
            </a:p>
          </p:txBody>
        </p:sp>
        <p:sp>
          <p:nvSpPr>
            <p:cNvPr id="84045" name="Text Box 64"/>
            <p:cNvSpPr txBox="1">
              <a:spLocks noChangeArrowheads="1"/>
            </p:cNvSpPr>
            <p:nvPr/>
          </p:nvSpPr>
          <p:spPr bwMode="auto">
            <a:xfrm>
              <a:off x="2496" y="321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83975" name="Group 65"/>
          <p:cNvGrpSpPr>
            <a:grpSpLocks/>
          </p:cNvGrpSpPr>
          <p:nvPr/>
        </p:nvGrpSpPr>
        <p:grpSpPr bwMode="auto">
          <a:xfrm>
            <a:off x="4854575" y="5218113"/>
            <a:ext cx="946150" cy="950912"/>
            <a:chOff x="3024" y="2784"/>
            <a:chExt cx="596" cy="599"/>
          </a:xfrm>
        </p:grpSpPr>
        <p:grpSp>
          <p:nvGrpSpPr>
            <p:cNvPr id="84005" name="Group 66"/>
            <p:cNvGrpSpPr>
              <a:grpSpLocks/>
            </p:cNvGrpSpPr>
            <p:nvPr/>
          </p:nvGrpSpPr>
          <p:grpSpPr bwMode="auto">
            <a:xfrm>
              <a:off x="3024" y="2784"/>
              <a:ext cx="576" cy="576"/>
              <a:chOff x="1296" y="2784"/>
              <a:chExt cx="576" cy="576"/>
            </a:xfrm>
          </p:grpSpPr>
          <p:sp>
            <p:nvSpPr>
              <p:cNvPr id="84022" name="Rectangle 67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23" name="Line 68"/>
              <p:cNvSpPr>
                <a:spLocks noChangeShapeType="1"/>
              </p:cNvSpPr>
              <p:nvPr/>
            </p:nvSpPr>
            <p:spPr bwMode="auto">
              <a:xfrm>
                <a:off x="1296" y="29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24" name="Line 69"/>
              <p:cNvSpPr>
                <a:spLocks noChangeShapeType="1"/>
              </p:cNvSpPr>
              <p:nvPr/>
            </p:nvSpPr>
            <p:spPr bwMode="auto">
              <a:xfrm>
                <a:off x="1296" y="307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25" name="Line 70"/>
              <p:cNvSpPr>
                <a:spLocks noChangeShapeType="1"/>
              </p:cNvSpPr>
              <p:nvPr/>
            </p:nvSpPr>
            <p:spPr bwMode="auto">
              <a:xfrm>
                <a:off x="1296" y="321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26" name="Line 71"/>
              <p:cNvSpPr>
                <a:spLocks noChangeShapeType="1"/>
              </p:cNvSpPr>
              <p:nvPr/>
            </p:nvSpPr>
            <p:spPr bwMode="auto">
              <a:xfrm>
                <a:off x="1440" y="278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27" name="Line 72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28" name="Line 73"/>
              <p:cNvSpPr>
                <a:spLocks noChangeShapeType="1"/>
              </p:cNvSpPr>
              <p:nvPr/>
            </p:nvSpPr>
            <p:spPr bwMode="auto">
              <a:xfrm>
                <a:off x="1728" y="278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006" name="Text Box 74"/>
            <p:cNvSpPr txBox="1">
              <a:spLocks noChangeArrowheads="1"/>
            </p:cNvSpPr>
            <p:nvPr/>
          </p:nvSpPr>
          <p:spPr bwMode="auto">
            <a:xfrm>
              <a:off x="3152" y="2921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-5</a:t>
              </a:r>
            </a:p>
          </p:txBody>
        </p:sp>
        <p:sp>
          <p:nvSpPr>
            <p:cNvPr id="84007" name="Text Box 75"/>
            <p:cNvSpPr txBox="1">
              <a:spLocks noChangeArrowheads="1"/>
            </p:cNvSpPr>
            <p:nvPr/>
          </p:nvSpPr>
          <p:spPr bwMode="auto">
            <a:xfrm>
              <a:off x="3152" y="3072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-4</a:t>
              </a:r>
            </a:p>
          </p:txBody>
        </p:sp>
        <p:sp>
          <p:nvSpPr>
            <p:cNvPr id="84008" name="Text Box 76"/>
            <p:cNvSpPr txBox="1">
              <a:spLocks noChangeArrowheads="1"/>
            </p:cNvSpPr>
            <p:nvPr/>
          </p:nvSpPr>
          <p:spPr bwMode="auto">
            <a:xfrm>
              <a:off x="3296" y="2921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-1</a:t>
              </a:r>
            </a:p>
          </p:txBody>
        </p:sp>
        <p:sp>
          <p:nvSpPr>
            <p:cNvPr id="84009" name="Text Box 77"/>
            <p:cNvSpPr txBox="1">
              <a:spLocks noChangeArrowheads="1"/>
            </p:cNvSpPr>
            <p:nvPr/>
          </p:nvSpPr>
          <p:spPr bwMode="auto">
            <a:xfrm>
              <a:off x="3024" y="2921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0</a:t>
              </a:r>
            </a:p>
          </p:txBody>
        </p:sp>
        <p:sp>
          <p:nvSpPr>
            <p:cNvPr id="84010" name="Text Box 78"/>
            <p:cNvSpPr txBox="1">
              <a:spLocks noChangeArrowheads="1"/>
            </p:cNvSpPr>
            <p:nvPr/>
          </p:nvSpPr>
          <p:spPr bwMode="auto">
            <a:xfrm>
              <a:off x="3024" y="278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0</a:t>
              </a:r>
            </a:p>
          </p:txBody>
        </p:sp>
        <p:sp>
          <p:nvSpPr>
            <p:cNvPr id="84011" name="Text Box 79"/>
            <p:cNvSpPr txBox="1">
              <a:spLocks noChangeArrowheads="1"/>
            </p:cNvSpPr>
            <p:nvPr/>
          </p:nvSpPr>
          <p:spPr bwMode="auto">
            <a:xfrm>
              <a:off x="3168" y="278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6</a:t>
              </a:r>
            </a:p>
          </p:txBody>
        </p:sp>
        <p:sp>
          <p:nvSpPr>
            <p:cNvPr id="84012" name="Text Box 80"/>
            <p:cNvSpPr txBox="1">
              <a:spLocks noChangeArrowheads="1"/>
            </p:cNvSpPr>
            <p:nvPr/>
          </p:nvSpPr>
          <p:spPr bwMode="auto">
            <a:xfrm>
              <a:off x="3312" y="278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5</a:t>
              </a:r>
            </a:p>
          </p:txBody>
        </p:sp>
        <p:sp>
          <p:nvSpPr>
            <p:cNvPr id="84013" name="Text Box 81"/>
            <p:cNvSpPr txBox="1">
              <a:spLocks noChangeArrowheads="1"/>
            </p:cNvSpPr>
            <p:nvPr/>
          </p:nvSpPr>
          <p:spPr bwMode="auto">
            <a:xfrm>
              <a:off x="3024" y="307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0</a:t>
              </a:r>
            </a:p>
          </p:txBody>
        </p:sp>
        <p:sp>
          <p:nvSpPr>
            <p:cNvPr id="84014" name="Text Box 82"/>
            <p:cNvSpPr txBox="1">
              <a:spLocks noChangeArrowheads="1"/>
            </p:cNvSpPr>
            <p:nvPr/>
          </p:nvSpPr>
          <p:spPr bwMode="auto">
            <a:xfrm>
              <a:off x="3296" y="3072"/>
              <a:ext cx="1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-5</a:t>
              </a:r>
            </a:p>
          </p:txBody>
        </p:sp>
        <p:sp>
          <p:nvSpPr>
            <p:cNvPr id="84015" name="Text Box 83"/>
            <p:cNvSpPr txBox="1">
              <a:spLocks noChangeArrowheads="1"/>
            </p:cNvSpPr>
            <p:nvPr/>
          </p:nvSpPr>
          <p:spPr bwMode="auto">
            <a:xfrm>
              <a:off x="3024" y="321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0</a:t>
              </a:r>
            </a:p>
          </p:txBody>
        </p:sp>
        <p:sp>
          <p:nvSpPr>
            <p:cNvPr id="84016" name="Text Box 84"/>
            <p:cNvSpPr txBox="1">
              <a:spLocks noChangeArrowheads="1"/>
            </p:cNvSpPr>
            <p:nvPr/>
          </p:nvSpPr>
          <p:spPr bwMode="auto">
            <a:xfrm>
              <a:off x="3168" y="321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0</a:t>
              </a:r>
            </a:p>
          </p:txBody>
        </p:sp>
        <p:sp>
          <p:nvSpPr>
            <p:cNvPr id="84017" name="Text Box 85"/>
            <p:cNvSpPr txBox="1">
              <a:spLocks noChangeArrowheads="1"/>
            </p:cNvSpPr>
            <p:nvPr/>
          </p:nvSpPr>
          <p:spPr bwMode="auto">
            <a:xfrm>
              <a:off x="3312" y="321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0</a:t>
              </a:r>
            </a:p>
          </p:txBody>
        </p:sp>
        <p:sp>
          <p:nvSpPr>
            <p:cNvPr id="84018" name="Text Box 86"/>
            <p:cNvSpPr txBox="1">
              <a:spLocks noChangeArrowheads="1"/>
            </p:cNvSpPr>
            <p:nvPr/>
          </p:nvSpPr>
          <p:spPr bwMode="auto">
            <a:xfrm>
              <a:off x="3456" y="278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5</a:t>
              </a:r>
            </a:p>
          </p:txBody>
        </p:sp>
        <p:sp>
          <p:nvSpPr>
            <p:cNvPr id="84019" name="Text Box 87"/>
            <p:cNvSpPr txBox="1">
              <a:spLocks noChangeArrowheads="1"/>
            </p:cNvSpPr>
            <p:nvPr/>
          </p:nvSpPr>
          <p:spPr bwMode="auto">
            <a:xfrm>
              <a:off x="3456" y="2921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1</a:t>
              </a:r>
            </a:p>
          </p:txBody>
        </p:sp>
        <p:sp>
          <p:nvSpPr>
            <p:cNvPr id="84020" name="Text Box 88"/>
            <p:cNvSpPr txBox="1">
              <a:spLocks noChangeArrowheads="1"/>
            </p:cNvSpPr>
            <p:nvPr/>
          </p:nvSpPr>
          <p:spPr bwMode="auto">
            <a:xfrm>
              <a:off x="3456" y="307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0</a:t>
              </a:r>
            </a:p>
          </p:txBody>
        </p:sp>
        <p:sp>
          <p:nvSpPr>
            <p:cNvPr id="84021" name="Text Box 89"/>
            <p:cNvSpPr txBox="1">
              <a:spLocks noChangeArrowheads="1"/>
            </p:cNvSpPr>
            <p:nvPr/>
          </p:nvSpPr>
          <p:spPr bwMode="auto">
            <a:xfrm>
              <a:off x="3456" y="321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83976" name="Group 90"/>
          <p:cNvGrpSpPr>
            <a:grpSpLocks/>
          </p:cNvGrpSpPr>
          <p:nvPr/>
        </p:nvGrpSpPr>
        <p:grpSpPr bwMode="auto">
          <a:xfrm>
            <a:off x="6362700" y="5218113"/>
            <a:ext cx="1022350" cy="950912"/>
            <a:chOff x="4056" y="2784"/>
            <a:chExt cx="644" cy="599"/>
          </a:xfrm>
        </p:grpSpPr>
        <p:grpSp>
          <p:nvGrpSpPr>
            <p:cNvPr id="83981" name="Group 91"/>
            <p:cNvGrpSpPr>
              <a:grpSpLocks/>
            </p:cNvGrpSpPr>
            <p:nvPr/>
          </p:nvGrpSpPr>
          <p:grpSpPr bwMode="auto">
            <a:xfrm>
              <a:off x="4080" y="2784"/>
              <a:ext cx="576" cy="576"/>
              <a:chOff x="1296" y="2784"/>
              <a:chExt cx="576" cy="576"/>
            </a:xfrm>
          </p:grpSpPr>
          <p:sp>
            <p:nvSpPr>
              <p:cNvPr id="83998" name="Rectangle 92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576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9" name="Line 93"/>
              <p:cNvSpPr>
                <a:spLocks noChangeShapeType="1"/>
              </p:cNvSpPr>
              <p:nvPr/>
            </p:nvSpPr>
            <p:spPr bwMode="auto">
              <a:xfrm>
                <a:off x="1296" y="292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00" name="Line 94"/>
              <p:cNvSpPr>
                <a:spLocks noChangeShapeType="1"/>
              </p:cNvSpPr>
              <p:nvPr/>
            </p:nvSpPr>
            <p:spPr bwMode="auto">
              <a:xfrm>
                <a:off x="1296" y="307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01" name="Line 95"/>
              <p:cNvSpPr>
                <a:spLocks noChangeShapeType="1"/>
              </p:cNvSpPr>
              <p:nvPr/>
            </p:nvSpPr>
            <p:spPr bwMode="auto">
              <a:xfrm>
                <a:off x="1296" y="321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02" name="Line 96"/>
              <p:cNvSpPr>
                <a:spLocks noChangeShapeType="1"/>
              </p:cNvSpPr>
              <p:nvPr/>
            </p:nvSpPr>
            <p:spPr bwMode="auto">
              <a:xfrm>
                <a:off x="1440" y="278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03" name="Line 97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04" name="Line 98"/>
              <p:cNvSpPr>
                <a:spLocks noChangeShapeType="1"/>
              </p:cNvSpPr>
              <p:nvPr/>
            </p:nvSpPr>
            <p:spPr bwMode="auto">
              <a:xfrm>
                <a:off x="1728" y="278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982" name="Text Box 99"/>
            <p:cNvSpPr txBox="1">
              <a:spLocks noChangeArrowheads="1"/>
            </p:cNvSpPr>
            <p:nvPr/>
          </p:nvSpPr>
          <p:spPr bwMode="auto">
            <a:xfrm>
              <a:off x="4200" y="2921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26</a:t>
              </a:r>
            </a:p>
          </p:txBody>
        </p:sp>
        <p:sp>
          <p:nvSpPr>
            <p:cNvPr id="83983" name="Text Box 100"/>
            <p:cNvSpPr txBox="1">
              <a:spLocks noChangeArrowheads="1"/>
            </p:cNvSpPr>
            <p:nvPr/>
          </p:nvSpPr>
          <p:spPr bwMode="auto">
            <a:xfrm>
              <a:off x="4200" y="3072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17</a:t>
              </a:r>
            </a:p>
          </p:txBody>
        </p:sp>
        <p:sp>
          <p:nvSpPr>
            <p:cNvPr id="83984" name="Text Box 101"/>
            <p:cNvSpPr txBox="1">
              <a:spLocks noChangeArrowheads="1"/>
            </p:cNvSpPr>
            <p:nvPr/>
          </p:nvSpPr>
          <p:spPr bwMode="auto">
            <a:xfrm>
              <a:off x="4368" y="2921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1</a:t>
              </a:r>
            </a:p>
          </p:txBody>
        </p:sp>
        <p:sp>
          <p:nvSpPr>
            <p:cNvPr id="83985" name="Text Box 102"/>
            <p:cNvSpPr txBox="1">
              <a:spLocks noChangeArrowheads="1"/>
            </p:cNvSpPr>
            <p:nvPr/>
          </p:nvSpPr>
          <p:spPr bwMode="auto">
            <a:xfrm>
              <a:off x="4080" y="2921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1</a:t>
              </a:r>
            </a:p>
          </p:txBody>
        </p:sp>
        <p:sp>
          <p:nvSpPr>
            <p:cNvPr id="83986" name="Text Box 103"/>
            <p:cNvSpPr txBox="1">
              <a:spLocks noChangeArrowheads="1"/>
            </p:cNvSpPr>
            <p:nvPr/>
          </p:nvSpPr>
          <p:spPr bwMode="auto">
            <a:xfrm>
              <a:off x="4056" y="2784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16</a:t>
              </a:r>
            </a:p>
          </p:txBody>
        </p:sp>
        <p:sp>
          <p:nvSpPr>
            <p:cNvPr id="83987" name="Text Box 104"/>
            <p:cNvSpPr txBox="1">
              <a:spLocks noChangeArrowheads="1"/>
            </p:cNvSpPr>
            <p:nvPr/>
          </p:nvSpPr>
          <p:spPr bwMode="auto">
            <a:xfrm>
              <a:off x="4200" y="2784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72</a:t>
              </a:r>
            </a:p>
          </p:txBody>
        </p:sp>
        <p:sp>
          <p:nvSpPr>
            <p:cNvPr id="83988" name="Text Box 105"/>
            <p:cNvSpPr txBox="1">
              <a:spLocks noChangeArrowheads="1"/>
            </p:cNvSpPr>
            <p:nvPr/>
          </p:nvSpPr>
          <p:spPr bwMode="auto">
            <a:xfrm>
              <a:off x="4352" y="2784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50</a:t>
              </a:r>
            </a:p>
          </p:txBody>
        </p:sp>
        <p:sp>
          <p:nvSpPr>
            <p:cNvPr id="83989" name="Text Box 106"/>
            <p:cNvSpPr txBox="1">
              <a:spLocks noChangeArrowheads="1"/>
            </p:cNvSpPr>
            <p:nvPr/>
          </p:nvSpPr>
          <p:spPr bwMode="auto">
            <a:xfrm>
              <a:off x="4080" y="307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1</a:t>
              </a:r>
            </a:p>
          </p:txBody>
        </p:sp>
        <p:sp>
          <p:nvSpPr>
            <p:cNvPr id="83990" name="Text Box 107"/>
            <p:cNvSpPr txBox="1">
              <a:spLocks noChangeArrowheads="1"/>
            </p:cNvSpPr>
            <p:nvPr/>
          </p:nvSpPr>
          <p:spPr bwMode="auto">
            <a:xfrm>
              <a:off x="4344" y="3072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26</a:t>
              </a:r>
            </a:p>
          </p:txBody>
        </p:sp>
        <p:sp>
          <p:nvSpPr>
            <p:cNvPr id="83991" name="Text Box 108"/>
            <p:cNvSpPr txBox="1">
              <a:spLocks noChangeArrowheads="1"/>
            </p:cNvSpPr>
            <p:nvPr/>
          </p:nvSpPr>
          <p:spPr bwMode="auto">
            <a:xfrm>
              <a:off x="4080" y="321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0</a:t>
              </a:r>
            </a:p>
          </p:txBody>
        </p:sp>
        <p:sp>
          <p:nvSpPr>
            <p:cNvPr id="83992" name="Text Box 109"/>
            <p:cNvSpPr txBox="1">
              <a:spLocks noChangeArrowheads="1"/>
            </p:cNvSpPr>
            <p:nvPr/>
          </p:nvSpPr>
          <p:spPr bwMode="auto">
            <a:xfrm>
              <a:off x="4224" y="321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0</a:t>
              </a:r>
            </a:p>
          </p:txBody>
        </p:sp>
        <p:sp>
          <p:nvSpPr>
            <p:cNvPr id="83993" name="Text Box 110"/>
            <p:cNvSpPr txBox="1">
              <a:spLocks noChangeArrowheads="1"/>
            </p:cNvSpPr>
            <p:nvPr/>
          </p:nvSpPr>
          <p:spPr bwMode="auto">
            <a:xfrm>
              <a:off x="4368" y="321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0</a:t>
              </a:r>
            </a:p>
          </p:txBody>
        </p:sp>
        <p:sp>
          <p:nvSpPr>
            <p:cNvPr id="83994" name="Text Box 111"/>
            <p:cNvSpPr txBox="1">
              <a:spLocks noChangeArrowheads="1"/>
            </p:cNvSpPr>
            <p:nvPr/>
          </p:nvSpPr>
          <p:spPr bwMode="auto">
            <a:xfrm>
              <a:off x="4488" y="2784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25</a:t>
              </a:r>
            </a:p>
          </p:txBody>
        </p:sp>
        <p:sp>
          <p:nvSpPr>
            <p:cNvPr id="83995" name="Text Box 112"/>
            <p:cNvSpPr txBox="1">
              <a:spLocks noChangeArrowheads="1"/>
            </p:cNvSpPr>
            <p:nvPr/>
          </p:nvSpPr>
          <p:spPr bwMode="auto">
            <a:xfrm>
              <a:off x="4512" y="2921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1</a:t>
              </a:r>
            </a:p>
          </p:txBody>
        </p:sp>
        <p:sp>
          <p:nvSpPr>
            <p:cNvPr id="83996" name="Text Box 113"/>
            <p:cNvSpPr txBox="1">
              <a:spLocks noChangeArrowheads="1"/>
            </p:cNvSpPr>
            <p:nvPr/>
          </p:nvSpPr>
          <p:spPr bwMode="auto">
            <a:xfrm>
              <a:off x="4512" y="3072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0</a:t>
              </a:r>
            </a:p>
          </p:txBody>
        </p:sp>
        <p:sp>
          <p:nvSpPr>
            <p:cNvPr id="83997" name="Text Box 114"/>
            <p:cNvSpPr txBox="1">
              <a:spLocks noChangeArrowheads="1"/>
            </p:cNvSpPr>
            <p:nvPr/>
          </p:nvSpPr>
          <p:spPr bwMode="auto">
            <a:xfrm>
              <a:off x="4512" y="321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Times New Roman" charset="0"/>
                </a:rPr>
                <a:t>0</a:t>
              </a:r>
            </a:p>
          </p:txBody>
        </p:sp>
      </p:grpSp>
      <p:sp>
        <p:nvSpPr>
          <p:cNvPr id="83977" name="Text Box 115"/>
          <p:cNvSpPr txBox="1">
            <a:spLocks noChangeArrowheads="1"/>
          </p:cNvSpPr>
          <p:nvPr/>
        </p:nvSpPr>
        <p:spPr bwMode="auto">
          <a:xfrm>
            <a:off x="1905000" y="62452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I</a:t>
            </a:r>
          </a:p>
        </p:txBody>
      </p:sp>
      <p:sp>
        <p:nvSpPr>
          <p:cNvPr id="83978" name="Text Box 116"/>
          <p:cNvSpPr txBox="1">
            <a:spLocks noChangeArrowheads="1"/>
          </p:cNvSpPr>
          <p:nvPr/>
        </p:nvSpPr>
        <p:spPr bwMode="auto">
          <a:xfrm>
            <a:off x="3352800" y="6245225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ym typeface="Symbol" charset="0"/>
              </a:rPr>
              <a:t>I/x</a:t>
            </a:r>
            <a:r>
              <a:rPr lang="ja-JP" altLang="en-US" sz="2000">
                <a:sym typeface="Symbol" charset="0"/>
              </a:rPr>
              <a:t>’</a:t>
            </a:r>
            <a:endParaRPr lang="en-US" sz="2000">
              <a:sym typeface="Symbol" charset="0"/>
            </a:endParaRPr>
          </a:p>
        </p:txBody>
      </p:sp>
      <p:sp>
        <p:nvSpPr>
          <p:cNvPr id="83979" name="Text Box 117"/>
          <p:cNvSpPr txBox="1">
            <a:spLocks noChangeArrowheads="1"/>
          </p:cNvSpPr>
          <p:nvPr/>
        </p:nvSpPr>
        <p:spPr bwMode="auto">
          <a:xfrm>
            <a:off x="4876800" y="6245225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ym typeface="Symbol" charset="0"/>
              </a:rPr>
              <a:t>I/y</a:t>
            </a:r>
            <a:r>
              <a:rPr lang="ja-JP" altLang="en-US" sz="2000">
                <a:sym typeface="Symbol" charset="0"/>
              </a:rPr>
              <a:t>’</a:t>
            </a:r>
            <a:endParaRPr lang="en-US" sz="2000">
              <a:sym typeface="Symbol" charset="0"/>
            </a:endParaRPr>
          </a:p>
        </p:txBody>
      </p:sp>
      <p:sp>
        <p:nvSpPr>
          <p:cNvPr id="83980" name="Text Box 118"/>
          <p:cNvSpPr txBox="1">
            <a:spLocks noChangeArrowheads="1"/>
          </p:cNvSpPr>
          <p:nvPr/>
        </p:nvSpPr>
        <p:spPr bwMode="auto">
          <a:xfrm>
            <a:off x="6477000" y="6245225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sym typeface="Symbol" charset="0"/>
              </a:rPr>
              <a:t></a:t>
            </a:r>
            <a:r>
              <a:rPr lang="en-US" sz="2000">
                <a:sym typeface="Symbol" charset="0"/>
              </a:rPr>
              <a:t>I</a:t>
            </a:r>
            <a:r>
              <a:rPr lang="en-US" sz="2000" b="1">
                <a:sym typeface="Symbol" charset="0"/>
              </a:rPr>
              <a:t></a:t>
            </a:r>
            <a:r>
              <a:rPr lang="en-US" sz="2000" b="1" baseline="30000">
                <a:sym typeface="Symbo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684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Effects of noise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897313" y="1917700"/>
          <a:ext cx="5018087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26" name="Photo Editor Photo" r:id="rId6" imgW="5885714" imgH="2219635" progId="">
                  <p:embed/>
                </p:oleObj>
              </mc:Choice>
              <mc:Fallback>
                <p:oleObj name="Photo Editor Photo" r:id="rId6" imgW="5885714" imgH="22196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1917700"/>
                        <a:ext cx="5018087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8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2673350"/>
            <a:ext cx="6508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5" name="Object 7"/>
          <p:cNvGraphicFramePr>
            <a:graphicFrameLocks noChangeAspect="1"/>
          </p:cNvGraphicFramePr>
          <p:nvPr/>
        </p:nvGraphicFramePr>
        <p:xfrm>
          <a:off x="3886200" y="4216400"/>
          <a:ext cx="503713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27" name="Photo Editor Photo" r:id="rId9" imgW="5915851" imgH="2029108" progId="">
                  <p:embed/>
                </p:oleObj>
              </mc:Choice>
              <mc:Fallback>
                <p:oleObj name="Photo Editor Photo" r:id="rId9" imgW="5915851" imgH="202910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216400"/>
                        <a:ext cx="5037138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737100"/>
            <a:ext cx="9874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2987675" y="6096000"/>
            <a:ext cx="31845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>
                <a:latin typeface="Calibri" charset="0"/>
              </a:rPr>
              <a:t>Where is the edge?</a:t>
            </a:r>
            <a:endParaRPr lang="en-US" sz="2800" i="1">
              <a:latin typeface="Calibri" charset="0"/>
            </a:endParaRPr>
          </a:p>
        </p:txBody>
      </p:sp>
      <p:sp>
        <p:nvSpPr>
          <p:cNvPr id="53255" name="Text Box 10"/>
          <p:cNvSpPr txBox="1">
            <a:spLocks noChangeArrowheads="1"/>
          </p:cNvSpPr>
          <p:nvPr/>
        </p:nvSpPr>
        <p:spPr bwMode="auto">
          <a:xfrm>
            <a:off x="7315200" y="6477000"/>
            <a:ext cx="1457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latin typeface="Calibri" charset="0"/>
              </a:rPr>
              <a:t>Source: S. Seitz</a:t>
            </a:r>
          </a:p>
        </p:txBody>
      </p:sp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54013" y="1752600"/>
            <a:ext cx="2220912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347663" y="2819400"/>
            <a:ext cx="2209800" cy="0"/>
          </a:xfrm>
          <a:prstGeom prst="line">
            <a:avLst/>
          </a:prstGeom>
          <a:noFill/>
          <a:ln w="38100">
            <a:solidFill>
              <a:srgbClr val="FF00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TextBox 15"/>
          <p:cNvSpPr txBox="1">
            <a:spLocks noChangeArrowheads="1"/>
          </p:cNvSpPr>
          <p:nvPr/>
        </p:nvSpPr>
        <p:spPr bwMode="auto">
          <a:xfrm>
            <a:off x="566738" y="4038600"/>
            <a:ext cx="1868487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Calibri" charset="0"/>
              </a:rPr>
              <a:t>Noisy input image</a:t>
            </a:r>
          </a:p>
          <a:p>
            <a:pPr algn="ctr" eaLnBrk="1" hangingPunct="1"/>
            <a:endParaRPr lang="en-US" sz="1000">
              <a:latin typeface="Calibri" charset="0"/>
            </a:endParaRPr>
          </a:p>
          <a:p>
            <a:pPr algn="ctr" eaLnBrk="1" hangingPunct="1"/>
            <a:endParaRPr lang="en-US" sz="100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0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00800" cy="5257800"/>
          </a:xfrm>
        </p:spPr>
        <p:txBody>
          <a:bodyPr/>
          <a:lstStyle/>
          <a:p>
            <a:r>
              <a:rPr lang="en-US" dirty="0" smtClean="0"/>
              <a:t>Many edge detectors have been developed</a:t>
            </a:r>
          </a:p>
          <a:p>
            <a:pPr lvl="1"/>
            <a:r>
              <a:rPr lang="en-US" dirty="0" smtClean="0"/>
              <a:t>Most popular are </a:t>
            </a:r>
            <a:r>
              <a:rPr lang="en-US" dirty="0" err="1" smtClean="0"/>
              <a:t>Sobel</a:t>
            </a:r>
            <a:r>
              <a:rPr lang="en-US" dirty="0" smtClean="0"/>
              <a:t> (very simple) and Canny (more sophisticated)</a:t>
            </a:r>
          </a:p>
          <a:p>
            <a:pPr lvl="1"/>
            <a:r>
              <a:rPr lang="en-US" dirty="0" smtClean="0"/>
              <a:t>All are imperfect because edge detection is an ill-defined task</a:t>
            </a:r>
          </a:p>
          <a:p>
            <a:r>
              <a:rPr lang="en-US" dirty="0" smtClean="0"/>
              <a:t>How to use edge detectors for something useful?</a:t>
            </a:r>
          </a:p>
          <a:p>
            <a:pPr lvl="1"/>
            <a:r>
              <a:rPr lang="en-US" dirty="0" smtClean="0"/>
              <a:t>Must be robust to small differences in edge detector output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0" y="1409700"/>
            <a:ext cx="1665346" cy="2504789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7124700" y="4012683"/>
            <a:ext cx="1689100" cy="2540517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669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straight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Challenges: some edge pixels are missing, much background clutter, multiple 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829300" y="3669783"/>
            <a:ext cx="1943100" cy="292255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49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-169863"/>
            <a:ext cx="82296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Model fitting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Robustly fitting a model to data is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recurring theme in computer vision </a:t>
            </a:r>
          </a:p>
        </p:txBody>
      </p:sp>
      <p:sp>
        <p:nvSpPr>
          <p:cNvPr id="32771" name="Line 4"/>
          <p:cNvSpPr>
            <a:spLocks noChangeShapeType="1"/>
          </p:cNvSpPr>
          <p:nvPr/>
        </p:nvSpPr>
        <p:spPr bwMode="auto">
          <a:xfrm>
            <a:off x="1193800" y="3824288"/>
            <a:ext cx="0" cy="19812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2" name="Line 5"/>
          <p:cNvSpPr>
            <a:spLocks noChangeShapeType="1"/>
          </p:cNvSpPr>
          <p:nvPr/>
        </p:nvSpPr>
        <p:spPr bwMode="auto">
          <a:xfrm>
            <a:off x="1193800" y="5792788"/>
            <a:ext cx="2971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3" name="Oval 6"/>
          <p:cNvSpPr>
            <a:spLocks noChangeArrowheads="1"/>
          </p:cNvSpPr>
          <p:nvPr/>
        </p:nvSpPr>
        <p:spPr bwMode="auto">
          <a:xfrm>
            <a:off x="1892300" y="4751388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Oval 7"/>
          <p:cNvSpPr>
            <a:spLocks noChangeArrowheads="1"/>
          </p:cNvSpPr>
          <p:nvPr/>
        </p:nvSpPr>
        <p:spPr bwMode="auto">
          <a:xfrm>
            <a:off x="1511300" y="4738688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Oval 8"/>
          <p:cNvSpPr>
            <a:spLocks noChangeArrowheads="1"/>
          </p:cNvSpPr>
          <p:nvPr/>
        </p:nvSpPr>
        <p:spPr bwMode="auto">
          <a:xfrm>
            <a:off x="1308100" y="4903788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Oval 9"/>
          <p:cNvSpPr>
            <a:spLocks noChangeArrowheads="1"/>
          </p:cNvSpPr>
          <p:nvPr/>
        </p:nvSpPr>
        <p:spPr bwMode="auto">
          <a:xfrm>
            <a:off x="1676400" y="4878388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Oval 10"/>
          <p:cNvSpPr>
            <a:spLocks noChangeArrowheads="1"/>
          </p:cNvSpPr>
          <p:nvPr/>
        </p:nvSpPr>
        <p:spPr bwMode="auto">
          <a:xfrm>
            <a:off x="2527300" y="4865688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Oval 11"/>
          <p:cNvSpPr>
            <a:spLocks noChangeArrowheads="1"/>
          </p:cNvSpPr>
          <p:nvPr/>
        </p:nvSpPr>
        <p:spPr bwMode="auto">
          <a:xfrm>
            <a:off x="2159000" y="4827588"/>
            <a:ext cx="88900" cy="88900"/>
          </a:xfrm>
          <a:prstGeom prst="ellipse">
            <a:avLst/>
          </a:prstGeom>
          <a:solidFill>
            <a:srgbClr val="66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Oval 12"/>
          <p:cNvSpPr>
            <a:spLocks noChangeArrowheads="1"/>
          </p:cNvSpPr>
          <p:nvPr/>
        </p:nvSpPr>
        <p:spPr bwMode="auto">
          <a:xfrm>
            <a:off x="2349500" y="4719638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80" name="Group 13"/>
          <p:cNvGrpSpPr>
            <a:grpSpLocks/>
          </p:cNvGrpSpPr>
          <p:nvPr/>
        </p:nvGrpSpPr>
        <p:grpSpPr bwMode="auto">
          <a:xfrm>
            <a:off x="2019300" y="4751388"/>
            <a:ext cx="914400" cy="254000"/>
            <a:chOff x="1704" y="2176"/>
            <a:chExt cx="576" cy="160"/>
          </a:xfrm>
        </p:grpSpPr>
        <p:sp>
          <p:nvSpPr>
            <p:cNvPr id="32784" name="Oval 14"/>
            <p:cNvSpPr>
              <a:spLocks noChangeArrowheads="1"/>
            </p:cNvSpPr>
            <p:nvPr/>
          </p:nvSpPr>
          <p:spPr bwMode="auto">
            <a:xfrm>
              <a:off x="2224" y="2176"/>
              <a:ext cx="56" cy="5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Oval 15"/>
            <p:cNvSpPr>
              <a:spLocks noChangeArrowheads="1"/>
            </p:cNvSpPr>
            <p:nvPr/>
          </p:nvSpPr>
          <p:spPr bwMode="auto">
            <a:xfrm>
              <a:off x="1704" y="2280"/>
              <a:ext cx="56" cy="56"/>
            </a:xfrm>
            <a:prstGeom prst="ellipse">
              <a:avLst/>
            </a:prstGeom>
            <a:solidFill>
              <a:srgbClr val="66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1244600" y="4865688"/>
            <a:ext cx="2882900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124200" y="836613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1263650" y="4281488"/>
            <a:ext cx="2882900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086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-169863"/>
            <a:ext cx="82296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Model fitting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Robustly fitting a model to data is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recurring theme in computer vision </a:t>
            </a:r>
          </a:p>
        </p:txBody>
      </p:sp>
      <p:sp>
        <p:nvSpPr>
          <p:cNvPr id="32771" name="Line 4"/>
          <p:cNvSpPr>
            <a:spLocks noChangeShapeType="1"/>
          </p:cNvSpPr>
          <p:nvPr/>
        </p:nvSpPr>
        <p:spPr bwMode="auto">
          <a:xfrm>
            <a:off x="1193800" y="3824288"/>
            <a:ext cx="0" cy="19812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2" name="Line 5"/>
          <p:cNvSpPr>
            <a:spLocks noChangeShapeType="1"/>
          </p:cNvSpPr>
          <p:nvPr/>
        </p:nvSpPr>
        <p:spPr bwMode="auto">
          <a:xfrm>
            <a:off x="1193800" y="5792788"/>
            <a:ext cx="2971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3" name="Oval 6"/>
          <p:cNvSpPr>
            <a:spLocks noChangeArrowheads="1"/>
          </p:cNvSpPr>
          <p:nvPr/>
        </p:nvSpPr>
        <p:spPr bwMode="auto">
          <a:xfrm>
            <a:off x="1892300" y="4751388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Oval 7"/>
          <p:cNvSpPr>
            <a:spLocks noChangeArrowheads="1"/>
          </p:cNvSpPr>
          <p:nvPr/>
        </p:nvSpPr>
        <p:spPr bwMode="auto">
          <a:xfrm>
            <a:off x="1511300" y="4738688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Oval 8"/>
          <p:cNvSpPr>
            <a:spLocks noChangeArrowheads="1"/>
          </p:cNvSpPr>
          <p:nvPr/>
        </p:nvSpPr>
        <p:spPr bwMode="auto">
          <a:xfrm>
            <a:off x="1308100" y="4903788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Oval 9"/>
          <p:cNvSpPr>
            <a:spLocks noChangeArrowheads="1"/>
          </p:cNvSpPr>
          <p:nvPr/>
        </p:nvSpPr>
        <p:spPr bwMode="auto">
          <a:xfrm>
            <a:off x="1676400" y="4878388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Oval 10"/>
          <p:cNvSpPr>
            <a:spLocks noChangeArrowheads="1"/>
          </p:cNvSpPr>
          <p:nvPr/>
        </p:nvSpPr>
        <p:spPr bwMode="auto">
          <a:xfrm>
            <a:off x="2527300" y="4865688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Oval 11"/>
          <p:cNvSpPr>
            <a:spLocks noChangeArrowheads="1"/>
          </p:cNvSpPr>
          <p:nvPr/>
        </p:nvSpPr>
        <p:spPr bwMode="auto">
          <a:xfrm>
            <a:off x="2159000" y="4827588"/>
            <a:ext cx="88900" cy="88900"/>
          </a:xfrm>
          <a:prstGeom prst="ellipse">
            <a:avLst/>
          </a:prstGeom>
          <a:solidFill>
            <a:srgbClr val="66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Oval 12"/>
          <p:cNvSpPr>
            <a:spLocks noChangeArrowheads="1"/>
          </p:cNvSpPr>
          <p:nvPr/>
        </p:nvSpPr>
        <p:spPr bwMode="auto">
          <a:xfrm>
            <a:off x="2349500" y="4719638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80" name="Group 13"/>
          <p:cNvGrpSpPr>
            <a:grpSpLocks/>
          </p:cNvGrpSpPr>
          <p:nvPr/>
        </p:nvGrpSpPr>
        <p:grpSpPr bwMode="auto">
          <a:xfrm>
            <a:off x="2019300" y="4751388"/>
            <a:ext cx="914400" cy="254000"/>
            <a:chOff x="1704" y="2176"/>
            <a:chExt cx="576" cy="160"/>
          </a:xfrm>
        </p:grpSpPr>
        <p:sp>
          <p:nvSpPr>
            <p:cNvPr id="32784" name="Oval 14"/>
            <p:cNvSpPr>
              <a:spLocks noChangeArrowheads="1"/>
            </p:cNvSpPr>
            <p:nvPr/>
          </p:nvSpPr>
          <p:spPr bwMode="auto">
            <a:xfrm>
              <a:off x="2224" y="2176"/>
              <a:ext cx="56" cy="5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Oval 15"/>
            <p:cNvSpPr>
              <a:spLocks noChangeArrowheads="1"/>
            </p:cNvSpPr>
            <p:nvPr/>
          </p:nvSpPr>
          <p:spPr bwMode="auto">
            <a:xfrm>
              <a:off x="1704" y="2280"/>
              <a:ext cx="56" cy="56"/>
            </a:xfrm>
            <a:prstGeom prst="ellipse">
              <a:avLst/>
            </a:prstGeom>
            <a:solidFill>
              <a:srgbClr val="66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124200" y="836613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1263650" y="4281488"/>
            <a:ext cx="2882900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4840373" y="3812445"/>
            <a:ext cx="0" cy="19812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4840373" y="5780945"/>
            <a:ext cx="2971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7027578" y="4101338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5440093" y="5283591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5125936" y="5553332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5864860" y="5082717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10"/>
          <p:cNvSpPr>
            <a:spLocks noChangeArrowheads="1"/>
          </p:cNvSpPr>
          <p:nvPr/>
        </p:nvSpPr>
        <p:spPr bwMode="auto">
          <a:xfrm>
            <a:off x="7392961" y="3735388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6738096" y="4363449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410425" y="4686586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5864860" y="4145788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5386823" y="3934669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6245084" y="4339427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7197141" y="5130942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2"/>
          <p:cNvSpPr>
            <a:spLocks noChangeArrowheads="1"/>
          </p:cNvSpPr>
          <p:nvPr/>
        </p:nvSpPr>
        <p:spPr bwMode="auto">
          <a:xfrm>
            <a:off x="6878189" y="4852395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7549209" y="5385912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"/>
          <p:cNvSpPr>
            <a:spLocks noChangeArrowheads="1"/>
          </p:cNvSpPr>
          <p:nvPr/>
        </p:nvSpPr>
        <p:spPr bwMode="auto">
          <a:xfrm>
            <a:off x="5037036" y="3723545"/>
            <a:ext cx="88900" cy="889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 flipV="1">
            <a:off x="4968975" y="4667577"/>
            <a:ext cx="2773649" cy="240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482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straight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Challenges: some edge pixels are missing, much background clutter, multiple lines</a:t>
            </a:r>
          </a:p>
          <a:p>
            <a:r>
              <a:rPr lang="en-US" sz="2800" dirty="0" smtClean="0"/>
              <a:t>One </a:t>
            </a:r>
            <a:r>
              <a:rPr lang="en-US" sz="2800" dirty="0"/>
              <a:t>solution: try</a:t>
            </a:r>
            <a:r>
              <a:rPr lang="en-US" sz="2800" dirty="0" smtClean="0"/>
              <a:t> all </a:t>
            </a:r>
            <a:r>
              <a:rPr lang="en-US" sz="2800" dirty="0"/>
              <a:t>possible lines and</a:t>
            </a:r>
            <a:r>
              <a:rPr lang="en-US" sz="2800" dirty="0" smtClean="0"/>
              <a:t> count how </a:t>
            </a:r>
            <a:r>
              <a:rPr lang="en-US" sz="2800" dirty="0"/>
              <a:t>many points each line passes </a:t>
            </a:r>
            <a:r>
              <a:rPr lang="en-US" sz="2800" dirty="0" smtClean="0"/>
              <a:t>through</a:t>
            </a:r>
          </a:p>
          <a:p>
            <a:pPr lvl="1"/>
            <a:r>
              <a:rPr lang="en-US" sz="2400" dirty="0" smtClean="0"/>
              <a:t>choose line with most support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i="1" dirty="0" smtClean="0"/>
              <a:t>Hough transform </a:t>
            </a:r>
            <a:r>
              <a:rPr lang="en-US" sz="2400" dirty="0" smtClean="0"/>
              <a:t>provides</a:t>
            </a:r>
          </a:p>
          <a:p>
            <a:pPr lvl="1">
              <a:buNone/>
            </a:pPr>
            <a:r>
              <a:rPr lang="en-US" sz="2400" dirty="0" smtClean="0"/>
              <a:t>	an efficient way of doing this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829300" y="3669783"/>
            <a:ext cx="1943100" cy="292255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5816600" y="4865688"/>
            <a:ext cx="19939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03900" y="4167188"/>
            <a:ext cx="1993900" cy="1649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816600" y="4445000"/>
            <a:ext cx="1981200" cy="86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5288756" y="4160044"/>
            <a:ext cx="2389188" cy="135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4667250" y="5010150"/>
            <a:ext cx="29337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V="1">
            <a:off x="5365750" y="4768850"/>
            <a:ext cx="2921000" cy="698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65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-195262"/>
            <a:ext cx="8229600" cy="1143000"/>
          </a:xfrm>
        </p:spPr>
        <p:txBody>
          <a:bodyPr/>
          <a:lstStyle/>
          <a:p>
            <a:r>
              <a:rPr lang="en-US" dirty="0" smtClean="0"/>
              <a:t>Hough Transform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850900"/>
            <a:ext cx="8229600" cy="4525963"/>
          </a:xfrm>
        </p:spPr>
        <p:txBody>
          <a:bodyPr/>
          <a:lstStyle/>
          <a:p>
            <a:r>
              <a:rPr lang="en-US" dirty="0" smtClean="0"/>
              <a:t>Basic idea: Every pixel casts a vote for all of the lines that could have generated it</a:t>
            </a:r>
          </a:p>
          <a:p>
            <a:pPr lvl="1"/>
            <a:r>
              <a:rPr lang="en-US" dirty="0" smtClean="0"/>
              <a:t>Tabulate votes to find most likely </a:t>
            </a:r>
            <a:r>
              <a:rPr lang="en-US" dirty="0" err="1" smtClean="0"/>
              <a:t>line(s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Voting is conducted in a parameter space</a:t>
            </a:r>
          </a:p>
          <a:p>
            <a:pPr lvl="1"/>
            <a:r>
              <a:rPr lang="en-US" dirty="0" smtClean="0"/>
              <a:t>For lines, we could parameterize in terms of slope and </a:t>
            </a:r>
            <a:r>
              <a:rPr lang="en-US" dirty="0" err="1" smtClean="0"/>
              <a:t>y</a:t>
            </a:r>
            <a:r>
              <a:rPr lang="en-US" dirty="0" smtClean="0"/>
              <a:t>-intercept, i.e. 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err="1" smtClean="0">
                <a:solidFill>
                  <a:schemeClr val="tx1"/>
                </a:solidFill>
              </a:rPr>
              <a:t>mx+b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241300" y="5372100"/>
            <a:ext cx="180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647700" y="6299200"/>
            <a:ext cx="2222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27100" y="47371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36700" y="53467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46300" y="59563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5600" y="4343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01900" y="6324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4686300" y="5321300"/>
            <a:ext cx="180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5575300" y="6248400"/>
            <a:ext cx="2222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83200" y="4292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29500" y="6273800"/>
            <a:ext cx="37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98600" y="4432300"/>
            <a:ext cx="339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lines intercept this point?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1663700" y="48006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98500" y="5359400"/>
            <a:ext cx="2463800" cy="127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562600" y="53086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47700" y="5003800"/>
            <a:ext cx="2260600" cy="6477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702300" y="55118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00100" y="4864100"/>
            <a:ext cx="1663700" cy="939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867400" y="57531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rot="16200000" flipH="1">
            <a:off x="4629150" y="4819650"/>
            <a:ext cx="2070100" cy="1244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926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2" grpId="0" animBg="1"/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-195262"/>
            <a:ext cx="8229600" cy="1143000"/>
          </a:xfrm>
        </p:spPr>
        <p:txBody>
          <a:bodyPr/>
          <a:lstStyle/>
          <a:p>
            <a:r>
              <a:rPr lang="en-US" dirty="0" smtClean="0"/>
              <a:t>Hough Transform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850900"/>
            <a:ext cx="8229600" cy="4525963"/>
          </a:xfrm>
        </p:spPr>
        <p:txBody>
          <a:bodyPr/>
          <a:lstStyle/>
          <a:p>
            <a:r>
              <a:rPr lang="en-US" dirty="0" smtClean="0"/>
              <a:t>Basic idea: Every pixel casts a vote for all of the lines that could have generated it</a:t>
            </a:r>
          </a:p>
          <a:p>
            <a:pPr lvl="1"/>
            <a:r>
              <a:rPr lang="en-US" dirty="0" smtClean="0"/>
              <a:t>Tabulate votes to find most likely </a:t>
            </a:r>
            <a:r>
              <a:rPr lang="en-US" dirty="0" err="1" smtClean="0"/>
              <a:t>line(s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Voting is conducted in a parameter space</a:t>
            </a:r>
          </a:p>
          <a:p>
            <a:pPr lvl="1"/>
            <a:r>
              <a:rPr lang="en-US" dirty="0" smtClean="0"/>
              <a:t>For lines, we could parameterize in terms of slope and </a:t>
            </a:r>
            <a:r>
              <a:rPr lang="en-US" dirty="0" err="1" smtClean="0"/>
              <a:t>y</a:t>
            </a:r>
            <a:r>
              <a:rPr lang="en-US" dirty="0" smtClean="0"/>
              <a:t>-intercept, i.e. </a:t>
            </a:r>
            <a:r>
              <a:rPr lang="en-US" dirty="0" err="1" smtClean="0"/>
              <a:t>y</a:t>
            </a:r>
            <a:r>
              <a:rPr lang="en-US" dirty="0" smtClean="0"/>
              <a:t>=</a:t>
            </a:r>
            <a:r>
              <a:rPr lang="en-US" dirty="0" err="1" smtClean="0"/>
              <a:t>mx+b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241300" y="5372100"/>
            <a:ext cx="180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647700" y="6299200"/>
            <a:ext cx="2222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27100" y="47371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36700" y="53467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46300" y="59563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5600" y="4343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01900" y="6324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4686300" y="5321300"/>
            <a:ext cx="180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5575300" y="6248400"/>
            <a:ext cx="2222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83200" y="4292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29500" y="6273800"/>
            <a:ext cx="37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676400" y="4991100"/>
            <a:ext cx="3771900" cy="368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041400" y="4356100"/>
            <a:ext cx="3911600" cy="393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1" idx="1"/>
          </p:cNvCxnSpPr>
          <p:nvPr/>
        </p:nvCxnSpPr>
        <p:spPr>
          <a:xfrm>
            <a:off x="4889500" y="4216400"/>
            <a:ext cx="2540000" cy="22420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4476750" y="4667250"/>
            <a:ext cx="2324100" cy="129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H="1">
            <a:off x="4279900" y="5003800"/>
            <a:ext cx="2400300" cy="8509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286000" y="5803900"/>
            <a:ext cx="3314700" cy="165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379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-195262"/>
            <a:ext cx="8229600" cy="1143000"/>
          </a:xfrm>
        </p:spPr>
        <p:txBody>
          <a:bodyPr/>
          <a:lstStyle/>
          <a:p>
            <a:r>
              <a:rPr lang="en-US" dirty="0" smtClean="0"/>
              <a:t>Hough Transform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850900"/>
            <a:ext cx="8229600" cy="4525963"/>
          </a:xfrm>
        </p:spPr>
        <p:txBody>
          <a:bodyPr/>
          <a:lstStyle/>
          <a:p>
            <a:r>
              <a:rPr lang="en-US" dirty="0" smtClean="0"/>
              <a:t>Basic idea: Every pixel casts a vote for all of the lines that could have generated it</a:t>
            </a:r>
          </a:p>
          <a:p>
            <a:pPr lvl="1"/>
            <a:r>
              <a:rPr lang="en-US" dirty="0" smtClean="0"/>
              <a:t>Tabulate votes to find most likely </a:t>
            </a:r>
            <a:r>
              <a:rPr lang="en-US" dirty="0" err="1" smtClean="0"/>
              <a:t>line(s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Voting is conducted in a parameter space</a:t>
            </a:r>
          </a:p>
          <a:p>
            <a:pPr lvl="1"/>
            <a:r>
              <a:rPr lang="en-US" dirty="0" smtClean="0"/>
              <a:t>For lines, we could parameterize in terms of slope and </a:t>
            </a:r>
            <a:r>
              <a:rPr lang="en-US" dirty="0" err="1" smtClean="0"/>
              <a:t>y</a:t>
            </a:r>
            <a:r>
              <a:rPr lang="en-US" dirty="0" smtClean="0"/>
              <a:t>-intercept, i.e. </a:t>
            </a:r>
            <a:r>
              <a:rPr lang="en-US" dirty="0" err="1" smtClean="0"/>
              <a:t>y</a:t>
            </a:r>
            <a:r>
              <a:rPr lang="en-US" dirty="0" smtClean="0"/>
              <a:t>=</a:t>
            </a:r>
            <a:r>
              <a:rPr lang="en-US" dirty="0" err="1" smtClean="0"/>
              <a:t>mx+b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241300" y="5372100"/>
            <a:ext cx="180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647700" y="6299200"/>
            <a:ext cx="2222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27100" y="47371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36700" y="53467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46300" y="59563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5600" y="4343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01900" y="6324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4686300" y="5321300"/>
            <a:ext cx="180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5575300" y="6248400"/>
            <a:ext cx="2222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83200" y="4292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29500" y="6273800"/>
            <a:ext cx="37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</a:t>
            </a:r>
            <a:endParaRPr lang="en-US" dirty="0"/>
          </a:p>
        </p:txBody>
      </p:sp>
      <p:cxnSp>
        <p:nvCxnSpPr>
          <p:cNvPr id="49" name="Straight Connector 48"/>
          <p:cNvCxnSpPr>
            <a:endCxn id="31" idx="1"/>
          </p:cNvCxnSpPr>
          <p:nvPr/>
        </p:nvCxnSpPr>
        <p:spPr>
          <a:xfrm>
            <a:off x="4889500" y="4216400"/>
            <a:ext cx="2540000" cy="22420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4476750" y="4667250"/>
            <a:ext cx="2324100" cy="129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H="1">
            <a:off x="4279900" y="5003800"/>
            <a:ext cx="2400300" cy="8509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1"/>
          </p:cNvCxnSpPr>
          <p:nvPr/>
        </p:nvCxnSpPr>
        <p:spPr>
          <a:xfrm rot="10800000" flipV="1">
            <a:off x="5194300" y="4171266"/>
            <a:ext cx="774700" cy="184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69000" y="3848100"/>
            <a:ext cx="33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Intersection point gives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parameters of best fit line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661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parameterization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A better parameterization is to use polar coordinates, to avoid unbounded slope (</a:t>
            </a:r>
            <a:r>
              <a:rPr lang="en-US" sz="3000" dirty="0" err="1" smtClean="0"/>
              <a:t>m</a:t>
            </a:r>
            <a:r>
              <a:rPr lang="en-US" sz="3000" dirty="0" smtClean="0"/>
              <a:t>)</a:t>
            </a:r>
          </a:p>
          <a:p>
            <a:pPr lvl="1"/>
            <a:r>
              <a:rPr lang="en-US" dirty="0" smtClean="0"/>
              <a:t>Equation of a line is then </a:t>
            </a:r>
          </a:p>
          <a:p>
            <a:pPr lvl="1"/>
            <a:r>
              <a:rPr lang="en-US" dirty="0" smtClean="0"/>
              <a:t>A point in image space corresponds with a _____ in Hough space</a:t>
            </a:r>
          </a:p>
          <a:p>
            <a:endParaRPr lang="en-US" dirty="0"/>
          </a:p>
        </p:txBody>
      </p:sp>
      <p:graphicFrame>
        <p:nvGraphicFramePr>
          <p:cNvPr id="409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101088"/>
              </p:ext>
            </p:extLst>
          </p:nvPr>
        </p:nvGraphicFramePr>
        <p:xfrm>
          <a:off x="4965700" y="2029897"/>
          <a:ext cx="29051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92" name="Equation" r:id="rId4" imgW="1320480" imgH="203040" progId="Equation.3">
                  <p:embed/>
                </p:oleObj>
              </mc:Choice>
              <mc:Fallback>
                <p:oleObj name="Equation" r:id="rId4" imgW="1320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2029897"/>
                        <a:ext cx="29051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 rot="5400000">
            <a:off x="571500" y="5181600"/>
            <a:ext cx="180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>
            <a:off x="1460500" y="6108700"/>
            <a:ext cx="2222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739900" y="45466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49500" y="51562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59100" y="5765800"/>
            <a:ext cx="63500" cy="63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68400" y="4152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14700" y="61341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5575300" y="6248400"/>
            <a:ext cx="2222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83200" y="4292600"/>
            <a:ext cx="3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ρ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29500" y="6273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4686300" y="5321300"/>
            <a:ext cx="180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8500" y="4813300"/>
            <a:ext cx="4292600" cy="10160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2540000" y="5219700"/>
            <a:ext cx="1968500" cy="10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18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Solution: smooth first</a:t>
            </a:r>
          </a:p>
        </p:txBody>
      </p:sp>
      <p:pic>
        <p:nvPicPr>
          <p:cNvPr id="552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990600"/>
            <a:ext cx="5313362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ext Box 17"/>
          <p:cNvSpPr txBox="1">
            <a:spLocks noChangeArrowheads="1"/>
          </p:cNvSpPr>
          <p:nvPr/>
        </p:nvSpPr>
        <p:spPr bwMode="auto">
          <a:xfrm>
            <a:off x="1638300" y="151765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Times New Roman" charset="0"/>
              </a:rPr>
              <a:t>f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638300" y="2392363"/>
            <a:ext cx="5600700" cy="1120775"/>
            <a:chOff x="1032" y="1507"/>
            <a:chExt cx="3528" cy="706"/>
          </a:xfrm>
        </p:grpSpPr>
        <p:pic>
          <p:nvPicPr>
            <p:cNvPr id="55311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" y="1507"/>
              <a:ext cx="3347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12" name="Text Box 18"/>
            <p:cNvSpPr txBox="1">
              <a:spLocks noChangeArrowheads="1"/>
            </p:cNvSpPr>
            <p:nvPr/>
          </p:nvSpPr>
          <p:spPr bwMode="auto">
            <a:xfrm>
              <a:off x="1032" y="1684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latin typeface="Times New Roman" charset="0"/>
                </a:rPr>
                <a:t>h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219200" y="3530600"/>
            <a:ext cx="6019800" cy="1104900"/>
            <a:chOff x="768" y="2224"/>
            <a:chExt cx="3792" cy="696"/>
          </a:xfrm>
        </p:grpSpPr>
        <p:pic>
          <p:nvPicPr>
            <p:cNvPr id="5530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" y="2224"/>
              <a:ext cx="3347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10" name="Text Box 19"/>
            <p:cNvSpPr txBox="1">
              <a:spLocks noChangeArrowheads="1"/>
            </p:cNvSpPr>
            <p:nvPr/>
          </p:nvSpPr>
          <p:spPr bwMode="auto">
            <a:xfrm>
              <a:off x="768" y="2346"/>
              <a:ext cx="3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latin typeface="Times New Roman" charset="0"/>
                </a:rPr>
                <a:t>f * h</a:t>
              </a:r>
            </a:p>
          </p:txBody>
        </p:sp>
      </p:grpSp>
      <p:sp>
        <p:nvSpPr>
          <p:cNvPr id="55302" name="Text Box 26"/>
          <p:cNvSpPr txBox="1">
            <a:spLocks noChangeArrowheads="1"/>
          </p:cNvSpPr>
          <p:nvPr/>
        </p:nvSpPr>
        <p:spPr bwMode="auto">
          <a:xfrm>
            <a:off x="7610475" y="6477000"/>
            <a:ext cx="1457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latin typeface="Calibri" charset="0"/>
              </a:rPr>
              <a:t>Source: S. Seitz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33400" y="4635500"/>
            <a:ext cx="6705600" cy="1155700"/>
            <a:chOff x="533400" y="4635500"/>
            <a:chExt cx="6705601" cy="1155700"/>
          </a:xfrm>
        </p:grpSpPr>
        <p:pic>
          <p:nvPicPr>
            <p:cNvPr id="55307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5638" y="4635500"/>
              <a:ext cx="5313363" cy="1155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08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800600"/>
              <a:ext cx="1295400" cy="65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273175" y="6019800"/>
            <a:ext cx="7772400" cy="660400"/>
            <a:chOff x="1273628" y="6019800"/>
            <a:chExt cx="7772400" cy="659750"/>
          </a:xfrm>
        </p:grpSpPr>
        <p:sp>
          <p:nvSpPr>
            <p:cNvPr id="55305" name="Rectangle 2"/>
            <p:cNvSpPr>
              <a:spLocks noChangeArrowheads="1"/>
            </p:cNvSpPr>
            <p:nvPr/>
          </p:nvSpPr>
          <p:spPr bwMode="auto">
            <a:xfrm>
              <a:off x="1273628" y="6063342"/>
              <a:ext cx="777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800">
                  <a:latin typeface="Calibri" charset="0"/>
                </a:rPr>
                <a:t>To find edges, look for peaks in</a:t>
              </a:r>
              <a:endParaRPr lang="en-US" sz="2800" i="1">
                <a:latin typeface="Calibri" charset="0"/>
              </a:endParaRPr>
            </a:p>
          </p:txBody>
        </p:sp>
        <p:pic>
          <p:nvPicPr>
            <p:cNvPr id="55306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6019800"/>
              <a:ext cx="1295400" cy="65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23D7-49CE-4D89-87F3-EF9E69CAAC6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346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useful identity: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This saves us one operation:</a:t>
            </a:r>
            <a:endParaRPr lang="en-US" i="1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 simpler solution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87525" y="2743200"/>
            <a:ext cx="5680075" cy="3810000"/>
            <a:chOff x="1025" y="1317"/>
            <a:chExt cx="4169" cy="2907"/>
          </a:xfrm>
        </p:grpSpPr>
        <p:graphicFrame>
          <p:nvGraphicFramePr>
            <p:cNvPr id="57354" name="Object 8"/>
            <p:cNvGraphicFramePr>
              <a:graphicFrameLocks noChangeAspect="1"/>
            </p:cNvGraphicFramePr>
            <p:nvPr/>
          </p:nvGraphicFramePr>
          <p:xfrm>
            <a:off x="1595" y="1317"/>
            <a:ext cx="3599" cy="2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544" name="Photo Editor Photo" r:id="rId4" imgW="0" imgH="0" progId="">
                    <p:embed/>
                  </p:oleObj>
                </mc:Choice>
                <mc:Fallback>
                  <p:oleObj name="Photo Editor Photo" r:id="rId4" imgW="0" imgH="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1317"/>
                          <a:ext cx="3599" cy="2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5" name="Text Box 10"/>
            <p:cNvSpPr txBox="1">
              <a:spLocks noChangeArrowheads="1"/>
            </p:cNvSpPr>
            <p:nvPr/>
          </p:nvSpPr>
          <p:spPr bwMode="auto">
            <a:xfrm>
              <a:off x="1025" y="1666"/>
              <a:ext cx="198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i="1">
                  <a:latin typeface="Times New Roman" charset="0"/>
                </a:rPr>
                <a:t>f</a:t>
              </a:r>
            </a:p>
          </p:txBody>
        </p:sp>
      </p:grpSp>
      <p:sp>
        <p:nvSpPr>
          <p:cNvPr id="57348" name="Text Box 12"/>
          <p:cNvSpPr txBox="1">
            <a:spLocks noChangeArrowheads="1"/>
          </p:cNvSpPr>
          <p:nvPr/>
        </p:nvSpPr>
        <p:spPr bwMode="auto">
          <a:xfrm>
            <a:off x="7610475" y="6477000"/>
            <a:ext cx="1457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latin typeface="Calibri" charset="0"/>
              </a:rPr>
              <a:t>Source: S. Seitz</a:t>
            </a:r>
          </a:p>
        </p:txBody>
      </p:sp>
      <p:pic>
        <p:nvPicPr>
          <p:cNvPr id="5734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1155700"/>
            <a:ext cx="21732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67200"/>
            <a:ext cx="628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410200"/>
            <a:ext cx="12192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90600" y="4114800"/>
            <a:ext cx="7239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9313" y="5300663"/>
            <a:ext cx="7239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97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2D edge detection filters</a:t>
            </a: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066800" y="1981200"/>
          <a:ext cx="27336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4" name="Photo Editor Photo" r:id="rId11" imgW="0" imgH="0" progId="">
                  <p:embed/>
                </p:oleObj>
              </mc:Choice>
              <mc:Fallback>
                <p:oleObj name="Photo Editor Photo" r:id="rId11" imgW="0" imgH="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2733675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876800" y="2667000"/>
          <a:ext cx="30067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5" name="Photo Editor Photo" r:id="rId13" imgW="0" imgH="0" progId="">
                  <p:embed/>
                </p:oleObj>
              </mc:Choice>
              <mc:Fallback>
                <p:oleObj name="Photo Editor Photo" r:id="rId13" imgW="0" imgH="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667000"/>
                        <a:ext cx="3006725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396" name="Picture 13" descr="Edittex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4506913"/>
            <a:ext cx="2747962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Text Box 2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2450" y="4129088"/>
            <a:ext cx="1027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Calibri" charset="0"/>
              </a:rPr>
              <a:t>Gaussian</a:t>
            </a:r>
          </a:p>
        </p:txBody>
      </p:sp>
      <p:sp>
        <p:nvSpPr>
          <p:cNvPr id="59398" name="Text Box 2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60950" y="3922713"/>
            <a:ext cx="2546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Calibri" charset="0"/>
              </a:rPr>
              <a:t>derivative of Gaussian (</a:t>
            </a:r>
            <a:r>
              <a:rPr lang="en-US" sz="1800" i="1">
                <a:latin typeface="Times New Roman" charset="0"/>
                <a:cs typeface="Times New Roman" charset="0"/>
              </a:rPr>
              <a:t>x</a:t>
            </a:r>
            <a:r>
              <a:rPr lang="en-US" sz="1800">
                <a:latin typeface="Calibri" charset="0"/>
              </a:rPr>
              <a:t>)</a:t>
            </a:r>
          </a:p>
        </p:txBody>
      </p:sp>
      <p:pic>
        <p:nvPicPr>
          <p:cNvPr id="59399" name="Picture 26" descr="Edittex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4357688"/>
            <a:ext cx="11874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24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Derivative of Gaussian filter</a:t>
            </a:r>
          </a:p>
        </p:txBody>
      </p:sp>
      <p:pic>
        <p:nvPicPr>
          <p:cNvPr id="614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148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148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06475"/>
            <a:ext cx="342900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90600"/>
            <a:ext cx="3363913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Text Box 8"/>
          <p:cNvSpPr txBox="1">
            <a:spLocks noChangeArrowheads="1"/>
          </p:cNvSpPr>
          <p:nvPr/>
        </p:nvSpPr>
        <p:spPr bwMode="auto">
          <a:xfrm>
            <a:off x="2117725" y="3544888"/>
            <a:ext cx="1592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</a:rPr>
              <a:t>x</a:t>
            </a:r>
            <a:r>
              <a:rPr lang="en-US" sz="1800">
                <a:latin typeface="Calibri" charset="0"/>
              </a:rPr>
              <a:t>-direction</a:t>
            </a:r>
          </a:p>
        </p:txBody>
      </p:sp>
      <p:sp>
        <p:nvSpPr>
          <p:cNvPr id="61447" name="Text Box 9"/>
          <p:cNvSpPr txBox="1">
            <a:spLocks noChangeArrowheads="1"/>
          </p:cNvSpPr>
          <p:nvPr/>
        </p:nvSpPr>
        <p:spPr bwMode="auto">
          <a:xfrm>
            <a:off x="5570538" y="3505200"/>
            <a:ext cx="159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latin typeface="Calibri" charset="0"/>
              </a:rPr>
              <a:t>y</a:t>
            </a:r>
            <a:r>
              <a:rPr lang="en-US" sz="1800">
                <a:latin typeface="Calibri" charset="0"/>
              </a:rPr>
              <a:t>-direction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64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Sobel operator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381000" y="1371600"/>
            <a:ext cx="8534400" cy="1371600"/>
          </a:xfrm>
        </p:spPr>
        <p:txBody>
          <a:bodyPr/>
          <a:lstStyle/>
          <a:p>
            <a:r>
              <a:rPr lang="en-US" sz="3100">
                <a:latin typeface="Calibri" charset="0"/>
                <a:ea typeface="ＭＳ Ｐゴシック" charset="0"/>
                <a:cs typeface="ＭＳ Ｐゴシック" charset="0"/>
              </a:rPr>
              <a:t>Common approximation of derivative of Gaussian</a:t>
            </a:r>
          </a:p>
        </p:txBody>
      </p:sp>
      <p:graphicFrame>
        <p:nvGraphicFramePr>
          <p:cNvPr id="434180" name="Group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705100" y="2730500"/>
          <a:ext cx="1143000" cy="105106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806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0" marR="0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marL="0" marR="0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0" marR="0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4198" name="Group 22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105400" y="2730500"/>
          <a:ext cx="1143000" cy="105106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806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0" marR="0"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marL="0" marR="0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0" marR="0"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3527" name="Picture 42" descr="Edittex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17838"/>
            <a:ext cx="1905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28" name="Picture 43" descr="Edittex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3022600"/>
            <a:ext cx="1905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30" name="Picture 47" descr="Edittex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13" y="3976688"/>
            <a:ext cx="30003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31" name="Picture 48" descr="Edittex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3956050"/>
            <a:ext cx="28416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E87F8-74E3-48FE-9DE4-723D765CCEB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19400"/>
            <a:ext cx="5181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19400"/>
            <a:ext cx="5181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19400"/>
            <a:ext cx="5181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Sobel operator: example</a:t>
            </a:r>
          </a:p>
        </p:txBody>
      </p:sp>
      <p:sp>
        <p:nvSpPr>
          <p:cNvPr id="65541" name="Text Box 26"/>
          <p:cNvSpPr txBox="1">
            <a:spLocks noChangeArrowheads="1"/>
          </p:cNvSpPr>
          <p:nvPr/>
        </p:nvSpPr>
        <p:spPr bwMode="auto">
          <a:xfrm>
            <a:off x="7566025" y="6477000"/>
            <a:ext cx="1501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>
                <a:latin typeface="Calibri" charset="0"/>
              </a:rPr>
              <a:t>Source: Wikipedia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19400"/>
            <a:ext cx="5181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16764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1295400"/>
            <a:ext cx="16764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1295400"/>
            <a:ext cx="16764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95400"/>
            <a:ext cx="16764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23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609600"/>
          </a:xfrm>
        </p:spPr>
        <p:txBody>
          <a:bodyPr/>
          <a:lstStyle/>
          <a:p>
            <a:pPr algn="ctr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original image (Lena)</a:t>
            </a:r>
          </a:p>
        </p:txBody>
      </p:sp>
      <p:pic>
        <p:nvPicPr>
          <p:cNvPr id="66563" name="Picture 4" descr="le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50950"/>
            <a:ext cx="4387850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5FBD64-75B6-4164-AE5C-6E36A5D81E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3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(x)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153"/>
  <p:tag name="PICTUREFILESIZE" val="205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rac{1}{8}$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45"/>
  <p:tag name="PICTUREFILESIZE" val="990"/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rac{1}{8}$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45"/>
  <p:tag name="PICTUREFILESIZE" val="990"/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s_x$&#10;\end{document}&#10;"/>
  <p:tag name="EXTERNALNAME" val="Edittex"/>
  <p:tag name="BLEND" val="False"/>
  <p:tag name="TRANSPARENT" val="False"/>
  <p:tag name="BITMAPFORMAT" val="bmpmono"/>
  <p:tag name="DEBUGINTERACTIVE" val="True"/>
  <p:tag name="ORIGWIDTH" val="71.125"/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s_y$&#10;\end{document}&#10;"/>
  <p:tag name="EXTERNALNAME" val="Edittex"/>
  <p:tag name="BLEND" val="False"/>
  <p:tag name="TRANSPARENT" val="False"/>
  <p:tag name="BITMAPFORMAT" val="bmpmono"/>
  <p:tag name="DEBUGINTERACTIVE" val="True"/>
  <p:tag name="ORIGWIDTH" val="67.5"/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sigma = 1$&#10;\end{document}&#10;"/>
  <p:tag name="EXTERNALNAME" val="Edittex"/>
  <p:tag name="BLEND" val="False"/>
  <p:tag name="TRANSPARENT" val="False"/>
  <p:tag name="BITMAPFORMAT" val="bmpmono"/>
  <p:tag name="DEBUGINTERACTIVE" val="True"/>
  <p:tag name="ORIGWIDTH" val="202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sigma = 2$&#10;\end{document}&#10;"/>
  <p:tag name="EXTERNALNAME" val="Edittex"/>
  <p:tag name="BLEND" val="False"/>
  <p:tag name="TRANSPARENT" val="False"/>
  <p:tag name="BITMAPFORMAT" val="bmpmono"/>
  <p:tag name="DEBUGINTERACTIVE" val="True"/>
  <p:tag name="ORIGWIDTH" val="206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rac{d}{dx}f(x)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232.25"/>
  <p:tag name="PICTUREFILESIZE" val="4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h_\sigma(u,v) = \frac{1}{2 \pi \sigma^2} e^{-\frac{u^2+v^2}{2\sigma^2}}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858.625"/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\partial}{\partial x} h_\sigma(u,v)&#10;\]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370.75"/>
  <p:tag name="PICTUREFILESIZE" val="9578"/>
  <p:tag name="_INSTRUCTOR VIEW19C14C36-AC8E-43BC-9DB6-C2AAF774C7DC|PANE__TAG" val="_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22283</TotalTime>
  <Words>1096</Words>
  <Application>Microsoft Macintosh PowerPoint</Application>
  <PresentationFormat>On-screen Show (4:3)</PresentationFormat>
  <Paragraphs>288</Paragraphs>
  <Slides>28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3_Office Theme</vt:lpstr>
      <vt:lpstr>1_Office Theme</vt:lpstr>
      <vt:lpstr>Photo Editor Photo</vt:lpstr>
      <vt:lpstr>Equation</vt:lpstr>
      <vt:lpstr>Edges and corners  CS B657 Spring 2017</vt:lpstr>
      <vt:lpstr>Effects of noise</vt:lpstr>
      <vt:lpstr>Solution: smooth first</vt:lpstr>
      <vt:lpstr>A simpler solution</vt:lpstr>
      <vt:lpstr>2D edge detection filters</vt:lpstr>
      <vt:lpstr>Derivative of Gaussian filter</vt:lpstr>
      <vt:lpstr>The Sobel operator</vt:lpstr>
      <vt:lpstr>Sobel operator: example</vt:lpstr>
      <vt:lpstr>Example</vt:lpstr>
      <vt:lpstr>Finding edges</vt:lpstr>
      <vt:lpstr>PowerPoint Presentation</vt:lpstr>
      <vt:lpstr>What makes a good edge detector?</vt:lpstr>
      <vt:lpstr>Non-maximum suppression</vt:lpstr>
      <vt:lpstr>PowerPoint Presentation</vt:lpstr>
      <vt:lpstr>Canny Thresholding</vt:lpstr>
      <vt:lpstr>Summary: Canny edge detector</vt:lpstr>
      <vt:lpstr>Canny edge detector</vt:lpstr>
      <vt:lpstr>Implementation issues</vt:lpstr>
      <vt:lpstr>Estimating Discrete Gradient</vt:lpstr>
      <vt:lpstr>Using edge detection</vt:lpstr>
      <vt:lpstr>Finding straight lines</vt:lpstr>
      <vt:lpstr>Model fitting</vt:lpstr>
      <vt:lpstr>Model fitting</vt:lpstr>
      <vt:lpstr>Finding straight lines</vt:lpstr>
      <vt:lpstr>Hough Transform</vt:lpstr>
      <vt:lpstr>Hough Transform</vt:lpstr>
      <vt:lpstr>Hough Transform</vt:lpstr>
      <vt:lpstr>Better parameterization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B657: Computer vision</dc:title>
  <dc:creator>David Crandall</dc:creator>
  <cp:lastModifiedBy>David Crandall</cp:lastModifiedBy>
  <cp:revision>116</cp:revision>
  <dcterms:created xsi:type="dcterms:W3CDTF">2012-01-09T04:00:29Z</dcterms:created>
  <dcterms:modified xsi:type="dcterms:W3CDTF">2017-01-31T01:36:50Z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10471202</vt:lpwstr>
  </property>
  <property fmtid="{D5CDD505-2E9C-101B-9397-08002B2CF9AE}" pid="3" name="NXPowerLiteSettings">
    <vt:lpwstr>A74006B004C800</vt:lpwstr>
  </property>
  <property fmtid="{D5CDD505-2E9C-101B-9397-08002B2CF9AE}" pid="4" name="NXPowerLiteVersion">
    <vt:lpwstr>D6.0.9</vt:lpwstr>
  </property>
</Properties>
</file>