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  <p:sldMasterId id="2147483711" r:id="rId3"/>
    <p:sldMasterId id="2147483724" r:id="rId4"/>
  </p:sldMasterIdLst>
  <p:notesMasterIdLst>
    <p:notesMasterId r:id="rId50"/>
  </p:notesMasterIdLst>
  <p:sldIdLst>
    <p:sldId id="841" r:id="rId5"/>
    <p:sldId id="986" r:id="rId6"/>
    <p:sldId id="877" r:id="rId7"/>
    <p:sldId id="878" r:id="rId8"/>
    <p:sldId id="879" r:id="rId9"/>
    <p:sldId id="880" r:id="rId10"/>
    <p:sldId id="881" r:id="rId11"/>
    <p:sldId id="882" r:id="rId12"/>
    <p:sldId id="883" r:id="rId13"/>
    <p:sldId id="885" r:id="rId14"/>
    <p:sldId id="886" r:id="rId15"/>
    <p:sldId id="887" r:id="rId16"/>
    <p:sldId id="888" r:id="rId17"/>
    <p:sldId id="889" r:id="rId18"/>
    <p:sldId id="890" r:id="rId19"/>
    <p:sldId id="891" r:id="rId20"/>
    <p:sldId id="892" r:id="rId21"/>
    <p:sldId id="893" r:id="rId22"/>
    <p:sldId id="894" r:id="rId23"/>
    <p:sldId id="895" r:id="rId24"/>
    <p:sldId id="896" r:id="rId25"/>
    <p:sldId id="897" r:id="rId26"/>
    <p:sldId id="898" r:id="rId27"/>
    <p:sldId id="899" r:id="rId28"/>
    <p:sldId id="900" r:id="rId29"/>
    <p:sldId id="901" r:id="rId30"/>
    <p:sldId id="902" r:id="rId31"/>
    <p:sldId id="903" r:id="rId32"/>
    <p:sldId id="904" r:id="rId33"/>
    <p:sldId id="905" r:id="rId34"/>
    <p:sldId id="906" r:id="rId35"/>
    <p:sldId id="907" r:id="rId36"/>
    <p:sldId id="908" r:id="rId37"/>
    <p:sldId id="909" r:id="rId38"/>
    <p:sldId id="910" r:id="rId39"/>
    <p:sldId id="911" r:id="rId40"/>
    <p:sldId id="912" r:id="rId41"/>
    <p:sldId id="913" r:id="rId42"/>
    <p:sldId id="914" r:id="rId43"/>
    <p:sldId id="915" r:id="rId44"/>
    <p:sldId id="916" r:id="rId45"/>
    <p:sldId id="917" r:id="rId46"/>
    <p:sldId id="918" r:id="rId47"/>
    <p:sldId id="919" r:id="rId48"/>
    <p:sldId id="92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528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E342-9124-444F-9F1E-10C52DDE4E45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7BB7-F0E6-084C-B9CA-A2431C071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5248EE-D757-8446-B0B6-F02FD7FE4052}" type="slidenum">
              <a:rPr lang="en-US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4BAD19-CECE-F845-A417-19CD01988509}" type="slidenum">
              <a:rPr lang="en-US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D2A03-F28B-7348-B3DD-34939F979DA1}" type="slidenum">
              <a:rPr lang="en-US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D2A03-F28B-7348-B3DD-34939F979DA1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D2A03-F28B-7348-B3DD-34939F979DA1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D2A03-F28B-7348-B3DD-34939F979DA1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D2A03-F28B-7348-B3DD-34939F979DA1}" type="slidenum">
              <a:rPr lang="en-US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58" y="4344025"/>
            <a:ext cx="5031685" cy="411292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47AC9-B2A4-C74D-9A22-F049927A8F46}" type="slidenum">
              <a:rPr lang="en-US"/>
              <a:pPr/>
              <a:t>7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Figure 15.1, top half.  Note that most points in the vote array are very dark, because they</a:t>
            </a:r>
          </a:p>
          <a:p>
            <a:r>
              <a:rPr lang="en-US"/>
              <a:t>get only one vote.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5E03A-8607-C046-9C6E-A571EFD2EBCC}" type="slidenum">
              <a:rPr lang="en-US"/>
              <a:pPr/>
              <a:t>8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This is 15.1 lower half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237A-838A-2B4A-B0B1-78FA77DAAF1A}" type="slidenum">
              <a:rPr lang="en-US"/>
              <a:pPr/>
              <a:t>9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15.2; main point is that lots of noise can lead to large peaks in the array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Corners!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9503E-BF1B-43C0-B836-0C9F9F6E2B0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4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Blobs!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9503E-BF1B-43C0-B836-0C9F9F6E2B04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62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88B9-29AB-4CC7-8BDC-A69645FEAD8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B3F6-9BEB-462E-88C8-9DA740818CD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4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657A0-797D-43F5-989A-4DB851DA825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DC70-DE8F-4164-9EC0-920F89DF4E5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2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13EA-2391-4F97-B0F2-7A42DC104EBE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A64F-36DB-4D61-A5E1-E497D3A2AF2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8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86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97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28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82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44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996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339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90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9A812-C868-49B9-ACD8-A23B2342EE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BD64-75B6-4164-AE5C-6E36A5D81E0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2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761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55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063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9149-375F-D742-B41F-FBCC370133A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B3F6-9BEB-462E-88C8-9DA740818CD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53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376E4-94D7-9940-B6C8-6A5014B8ABE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BD64-75B6-4164-AE5C-6E36A5D81E0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8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A7818-18DF-4241-B555-298E97AA363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66937-BA58-40CA-A1EB-34C8C47573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81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948EE-4EAA-8048-9F4A-12472B886F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23D7-49CE-4D89-87F3-EF9E69CAAC6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09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A0B65-82B8-9644-9856-89C9DBE70A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EB87-B642-4C04-9E84-47FAB23ADB0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5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D3F10-9882-D543-9FF1-BC00BB0DE12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5256-7B42-44B2-8A00-DB9B2BC82E0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16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8D3A3-6CCC-0D4B-B716-6C8578B0315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87F8-74E3-48FE-9DE4-723D765CCEB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4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DDFA0-B170-4079-BB88-BE52F00DDB8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66937-BA58-40CA-A1EB-34C8C47573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708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DE4-69BF-3E45-9F4A-7764084D132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45F1-C5BE-4B5D-A8F5-B3D505ECB8B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04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18FC7-BC4B-1D40-9225-0A989035F5B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61579-A09A-4467-8602-FE0E2503C0C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9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F2B5-30B9-8E48-B00A-64F7ED546B6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DC70-DE8F-4164-9EC0-920F89DF4E5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457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39CF0-8F09-7942-B7E6-66459C67AF8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A64F-36DB-4D61-A5E1-E497D3A2AF2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388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00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49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40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08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30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06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E8822-8560-44FB-B9B2-3724C781272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23D7-49CE-4D89-87F3-EF9E69CAAC6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313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74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98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38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21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28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CEAD1-8C0C-48F0-8F21-2976246F9C3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EB87-B642-4C04-9E84-47FAB23ADB0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6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87F41-3718-4262-B8BC-2A856839F74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5256-7B42-44B2-8A00-DB9B2BC82E0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4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07397-75C5-4C16-B89B-42C3ECA7BB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87F8-74E3-48FE-9DE4-723D765CCEB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73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59AB-983F-4276-9A9D-8EE926F951D2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45F1-C5BE-4B5D-A8F5-B3D505ECB8B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3EEBD-E899-45CC-9960-2769485FF4AE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61579-A09A-4467-8602-FE0E2503C0C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6F4C2750-E6A1-4719-9111-447DE43F8FF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9F20D53A-645C-4995-AA1D-045CE4060D8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804B6233-FEB2-E24C-8EF5-AA99717A0F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2/6/17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9F20D53A-645C-4995-AA1D-045CE4060D8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9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CD59881-C6D6-A143-AAA2-3B4C94F65091}" type="datetime1">
              <a:rPr lang="en-US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2/6/17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8B43C3F-0DC6-DC47-A357-ACDAEF7B1E79}" type="slidenum">
              <a:rPr lang="en-US">
                <a:ea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Relationship Id="rId3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jpg"/><Relationship Id="rId3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jpg"/><Relationship Id="rId3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6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6.jpeg"/><Relationship Id="rId5" Type="http://schemas.microsoft.com/office/2007/relationships/hdphoto" Target="../media/hdphoto6.wdp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6.jpeg"/><Relationship Id="rId5" Type="http://schemas.microsoft.com/office/2007/relationships/hdphoto" Target="../media/hdphoto7.wdp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6.jpeg"/><Relationship Id="rId5" Type="http://schemas.microsoft.com/office/2007/relationships/hdphoto" Target="../media/hdphoto8.wdp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0.wmf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8.jpeg"/><Relationship Id="rId3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3.jpg"/><Relationship Id="rId5" Type="http://schemas.openxmlformats.org/officeDocument/2006/relationships/image" Target="../media/image31.jpeg"/><Relationship Id="rId6" Type="http://schemas.microsoft.com/office/2007/relationships/hdphoto" Target="../media/hdphoto9.wdp"/><Relationship Id="rId7" Type="http://schemas.openxmlformats.org/officeDocument/2006/relationships/image" Target="../media/image32.jpeg"/><Relationship Id="rId8" Type="http://schemas.microsoft.com/office/2007/relationships/hdphoto" Target="../media/hdphoto10.wdp"/><Relationship Id="rId9" Type="http://schemas.openxmlformats.org/officeDocument/2006/relationships/image" Target="../media/image33.jpeg"/><Relationship Id="rId10" Type="http://schemas.microsoft.com/office/2007/relationships/hdphoto" Target="../media/hdphoto11.wdp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44.jpe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jpeg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48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1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52.jpe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jpeg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5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jpeg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56.jpe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emf"/><Relationship Id="rId12" Type="http://schemas.openxmlformats.org/officeDocument/2006/relationships/image" Target="../media/image59.jpeg"/><Relationship Id="rId13" Type="http://schemas.openxmlformats.org/officeDocument/2006/relationships/image" Target="../media/image60.png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image" Target="../media/image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738211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Hough, corners, feature points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3200" dirty="0" smtClean="0"/>
              <a:t>CS B657</a:t>
            </a:r>
            <a:br>
              <a:rPr lang="en-US" sz="3200" dirty="0" smtClean="0"/>
            </a:br>
            <a:r>
              <a:rPr lang="en-US" sz="3200" dirty="0" smtClean="0"/>
              <a:t>Spring 2017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0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dirty="0"/>
              <a:t>1. Image </a:t>
            </a:r>
            <a:r>
              <a:rPr lang="en-US" dirty="0" err="1">
                <a:sym typeface="Wingdings" pitchFamily="-1" charset="2"/>
              </a:rPr>
              <a:t></a:t>
            </a:r>
            <a:r>
              <a:rPr lang="en-US" dirty="0">
                <a:sym typeface="Wingdings" pitchFamily="-1" charset="2"/>
              </a:rPr>
              <a:t> Canny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0" name="Picture 4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411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5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-68262"/>
            <a:ext cx="8229600" cy="1143000"/>
          </a:xfrm>
        </p:spPr>
        <p:txBody>
          <a:bodyPr/>
          <a:lstStyle/>
          <a:p>
            <a:r>
              <a:rPr lang="en-US" dirty="0"/>
              <a:t>2. Canny </a:t>
            </a:r>
            <a:r>
              <a:rPr lang="en-US" dirty="0" err="1">
                <a:sym typeface="Wingdings" pitchFamily="-1" charset="2"/>
              </a:rPr>
              <a:t></a:t>
            </a:r>
            <a:r>
              <a:rPr lang="en-US" dirty="0">
                <a:sym typeface="Wingdings" pitchFamily="-1" charset="2"/>
              </a:rPr>
              <a:t> Hough votes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4" name="Picture 2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41195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2362200"/>
            <a:ext cx="547687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2438400"/>
            <a:ext cx="4268788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/>
          <a:lstStyle/>
          <a:p>
            <a:r>
              <a:rPr lang="en-US" dirty="0"/>
              <a:t>3. Hough votes </a:t>
            </a:r>
            <a:r>
              <a:rPr lang="en-US" dirty="0" err="1">
                <a:sym typeface="Wingdings" pitchFamily="-1" charset="2"/>
              </a:rPr>
              <a:t></a:t>
            </a:r>
            <a:r>
              <a:rPr lang="en-US" dirty="0">
                <a:sym typeface="Wingdings" pitchFamily="-1" charset="2"/>
              </a:rPr>
              <a:t> Edges </a:t>
            </a:r>
            <a:endParaRPr lang="en-US" dirty="0"/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257800" cy="5135563"/>
          </a:xfrm>
        </p:spPr>
        <p:txBody>
          <a:bodyPr/>
          <a:lstStyle/>
          <a:p>
            <a:pPr>
              <a:buFont typeface="Arial" pitchFamily="-1" charset="0"/>
              <a:buNone/>
            </a:pPr>
            <a:r>
              <a:rPr lang="en-US" sz="2800"/>
              <a:t>	</a:t>
            </a:r>
          </a:p>
          <a:p>
            <a:pPr>
              <a:buFont typeface="Arial" pitchFamily="-1" charset="0"/>
              <a:buNone/>
            </a:pPr>
            <a:r>
              <a:rPr lang="en-US" sz="2800"/>
              <a:t>Find peaks and post-process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5200" y="1066800"/>
            <a:ext cx="406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4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examples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3058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5497513" y="6550025"/>
            <a:ext cx="3646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http://ostatic.com/files/images/ss_hough.jpg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2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ChangeArrowheads="1"/>
          </p:cNvSpPr>
          <p:nvPr/>
        </p:nvSpPr>
        <p:spPr bwMode="auto">
          <a:xfrm>
            <a:off x="381000" y="1371600"/>
            <a:ext cx="396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40000"/>
              </a:spcBef>
              <a:buFontTx/>
              <a:buChar char="•"/>
            </a:pPr>
            <a:endParaRPr lang="en-US" sz="2000" dirty="0">
              <a:ea typeface="Arial" pitchFamily="-1" charset="0"/>
              <a:cs typeface="Arial" pitchFamily="-1" charset="0"/>
            </a:endParaRPr>
          </a:p>
        </p:txBody>
      </p:sp>
      <p:sp>
        <p:nvSpPr>
          <p:cNvPr id="1041412" name="Rectangle 4"/>
          <p:cNvSpPr>
            <a:spLocks noChangeArrowheads="1"/>
          </p:cNvSpPr>
          <p:nvPr/>
        </p:nvSpPr>
        <p:spPr bwMode="auto">
          <a:xfrm>
            <a:off x="4648200" y="14478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40000"/>
              </a:spcBef>
            </a:pPr>
            <a:endParaRPr lang="en-US" sz="2000" dirty="0">
              <a:ea typeface="Arial" pitchFamily="-1" charset="0"/>
              <a:cs typeface="Arial" pitchFamily="-1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issues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discretize</a:t>
            </a:r>
            <a:r>
              <a:rPr lang="en-US" dirty="0" smtClean="0"/>
              <a:t> the Hough space?</a:t>
            </a:r>
          </a:p>
          <a:p>
            <a:pPr lvl="1"/>
            <a:r>
              <a:rPr lang="en-US" dirty="0" smtClean="0"/>
              <a:t>If cells are too big, lines are merged together; if too small, noise causes lines to be missed</a:t>
            </a:r>
          </a:p>
          <a:p>
            <a:r>
              <a:rPr lang="en-US" dirty="0" smtClean="0"/>
              <a:t>How many lines?</a:t>
            </a:r>
          </a:p>
          <a:p>
            <a:pPr lvl="1"/>
            <a:r>
              <a:rPr lang="en-US" dirty="0" smtClean="0"/>
              <a:t>Threshold peaks in the Hough array</a:t>
            </a:r>
          </a:p>
          <a:p>
            <a:pPr lvl="1"/>
            <a:r>
              <a:rPr lang="en-US" dirty="0" smtClean="0"/>
              <a:t>Treat adjacent peaks as a single peak (non-maximal suppression)</a:t>
            </a:r>
          </a:p>
          <a:p>
            <a:r>
              <a:rPr lang="en-US" dirty="0" smtClean="0"/>
              <a:t>Which points belong to each line?</a:t>
            </a:r>
          </a:p>
          <a:p>
            <a:pPr lvl="1"/>
            <a:r>
              <a:rPr lang="en-US" dirty="0" smtClean="0"/>
              <a:t>Search for points close to the line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4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How can we align two pictures?</a:t>
            </a:r>
            <a:endParaRPr lang="en-US" dirty="0"/>
          </a:p>
        </p:txBody>
      </p:sp>
      <p:pic>
        <p:nvPicPr>
          <p:cNvPr id="4" name="Picture 40" descr="small-P1010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51" y="2285999"/>
            <a:ext cx="4082594" cy="3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1" descr="small-P101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758" y="2285999"/>
            <a:ext cx="4082594" cy="3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How can we align two pictures?</a:t>
            </a:r>
            <a:endParaRPr lang="en-US" dirty="0"/>
          </a:p>
        </p:txBody>
      </p:sp>
      <p:pic>
        <p:nvPicPr>
          <p:cNvPr id="5" name="Picture 41" descr="small-P101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758" y="2285999"/>
            <a:ext cx="4082594" cy="3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0" descr="small-P1010002"/>
          <p:cNvPicPr>
            <a:picLocks noChangeAspect="1" noChangeArrowheads="1"/>
          </p:cNvPicPr>
          <p:nvPr/>
        </p:nvPicPr>
        <p:blipFill>
          <a:blip r:embed="rId3" cstate="print">
            <a:alphaModFix amt="53000"/>
          </a:blip>
          <a:srcRect/>
          <a:stretch>
            <a:fillRect/>
          </a:stretch>
        </p:blipFill>
        <p:spPr bwMode="auto">
          <a:xfrm>
            <a:off x="838898" y="-478118"/>
            <a:ext cx="4082594" cy="3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0" descr="small-P1010002"/>
          <p:cNvPicPr>
            <a:picLocks noChangeAspect="1" noChangeArrowheads="1"/>
          </p:cNvPicPr>
          <p:nvPr/>
        </p:nvPicPr>
        <p:blipFill>
          <a:blip r:embed="rId3" cstate="print">
            <a:alphaModFix amt="53000"/>
          </a:blip>
          <a:srcRect/>
          <a:stretch>
            <a:fillRect/>
          </a:stretch>
        </p:blipFill>
        <p:spPr bwMode="auto">
          <a:xfrm>
            <a:off x="2194432" y="2150431"/>
            <a:ext cx="4082594" cy="3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73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5.92593E-6 C 0.22327 -0.00092 0.42778 0.01436 0.64219 -0.00879 C 0.66164 -0.01319 0.68108 -0.0162 0.70087 -0.01967 C 0.72431 -0.01898 0.74775 -0.01874 0.77119 -0.01735 C 0.78716 -0.01666 0.80278 -0.00948 0.81858 -0.00648 C 0.82934 -0.00462 0.84028 -0.0037 0.85122 -0.00231 C 0.85764 -0.00161 0.87084 5.92593E-6 0.87084 5.92593E-6 C 0.89879 0.00695 0.92587 0.01181 0.95261 0.02616 C 0.96059 0.03959 0.96928 0.0514 0.97709 0.06528 C 0.97865 0.07454 0.98021 0.08427 0.98195 0.09376 C 0.96945 0.10602 0.97865 0.09931 0.95417 0.10232 C 0.92032 0.10626 0.92032 0.10672 0.88559 0.1132 C 0.84948 0.13033 0.81146 0.15047 0.77448 0.16552 C 0.7691 0.1676 0.76355 0.16806 0.75816 0.16991 C 0.75469 0.17084 0.75157 0.17269 0.74827 0.17431 C 0.67639 0.17339 0.60434 0.17524 0.53264 0.172 C 0.52032 0.1713 0.50886 0.16274 0.49671 0.16112 C 0.45296 0.14468 0.40747 0.13334 0.36268 0.1264 C 0.34323 0.12315 0.32466 0.1169 0.30556 0.1132 C 0.28073 0.10811 0.25521 0.10718 0.23039 0.10464 C 0.19601 0.10093 0.16164 0.09538 0.12744 0.09144 C -0.0052 0.09376 0.02153 0.04954 -0.00989 0.1176 C -0.0118 0.13241 -0.01302 0.14653 -0.01631 0.16112 C -0.01579 0.17917 -0.01631 0.19746 -0.01475 0.21575 C -0.01458 0.21876 -0.0125 0.2213 -0.01145 0.22431 C -0.00034 0.25672 0.00782 0.26783 0.03421 0.27223 C 0.07709 0.28635 0.12014 0.27339 0.16181 0.25927 C 0.20209 0.24538 0.24289 0.23959 0.28421 0.23311 C 0.43021 0.23357 0.66164 0.22061 0.83976 0.23959 C 0.84306 0.24028 0.84619 0.24144 0.84966 0.2419 C 0.85886 0.24283 0.86823 0.24214 0.87744 0.24376 C 0.88021 0.24445 0.88264 0.247 0.88559 0.24839 C 0.88924 0.24954 0.89323 0.24931 0.89705 0.25024 C 0.90573 0.25255 0.92309 0.25695 0.92309 0.25695 C 0.93195 0.26459 0.93299 0.27385 0.93785 0.28519 C 0.93907 0.28843 0.94132 0.29052 0.94271 0.29376 C 0.96337 0.3426 0.94584 0.30626 0.95591 0.32686 C 0.95244 0.34167 0.95382 0.347 0.94601 0.3551 C 0.93108 0.36968 0.86754 0.38056 0.84966 0.38126 C 0.80434 0.38241 0.75921 0.38265 0.71407 0.38334 C 0.579 0.38473 0.44393 0.38612 0.30886 0.38774 C 0.17865 0.39653 0.26632 0.3926 0.04566 0.38774 C -0.03229 0.38149 0.00851 0.38195 -0.07691 0.38774 C -0.08159 0.42709 -0.08316 0.43427 -0.07517 0.49677 C -0.0743 0.50417 -0.05121 0.5051 -0.05069 0.50533 C -0.00052 0.52107 0.05296 0.52848 0.10452 0.53149 C 0.20244 0.52894 0.29549 0.52223 0.39219 0.51852 C 0.53195 0.49954 0.67362 0.52292 0.81372 0.50325 C 0.85018 0.50394 0.88664 0.50348 0.92309 0.50533 C 0.93994 0.50602 0.95695 0.51343 0.97379 0.51621 C 0.97483 0.5169 0.98403 0.52246 0.98525 0.52501 C 0.98924 0.53311 0.98872 0.55047 0.99011 0.55996 C 0.99115 0.5676 0.99341 0.5838 0.99341 0.5838 C 0.99289 0.59329 0.99428 0.60325 0.99184 0.61227 C 0.99063 0.61598 0.97553 0.62246 0.97379 0.62315 C 0.94237 0.63079 0.91233 0.63357 0.88073 0.63612 C 0.80521 0.65741 0.72709 0.65672 0.65035 0.66227 C -0.03819 0.65996 0.19375 0.66019 -0.04583 0.66019 " pathEditMode="relative" ptsTypes="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 descr="1546012286_0662a4657b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997" y="1613385"/>
            <a:ext cx="4004587" cy="3003440"/>
          </a:xfrm>
          <a:prstGeom prst="rect">
            <a:avLst/>
          </a:prstGeom>
        </p:spPr>
      </p:pic>
      <p:pic>
        <p:nvPicPr>
          <p:cNvPr id="3" name="Picture 2" descr="3827508445_fc03667374_z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69217"/>
            <a:ext cx="4639058" cy="2847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01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 descr="1546012286_0662a4657b_z.jp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997" y="1613385"/>
            <a:ext cx="4004587" cy="3003440"/>
          </a:xfrm>
          <a:prstGeom prst="rect">
            <a:avLst/>
          </a:prstGeom>
        </p:spPr>
      </p:pic>
      <p:pic>
        <p:nvPicPr>
          <p:cNvPr id="3" name="Picture 2" descr="3827508445_fc03667374_z.jpg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69217"/>
            <a:ext cx="4639058" cy="284760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5929" y="5020235"/>
            <a:ext cx="8229600" cy="12401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to </a:t>
            </a:r>
            <a:r>
              <a:rPr lang="en-US" dirty="0" err="1" smtClean="0"/>
              <a:t>grayscale</a:t>
            </a:r>
            <a:r>
              <a:rPr lang="en-US" dirty="0" smtClean="0"/>
              <a:t> gives </a:t>
            </a:r>
            <a:br>
              <a:rPr lang="en-US" dirty="0" smtClean="0"/>
            </a:br>
            <a:r>
              <a:rPr lang="en-US" dirty="0" smtClean="0"/>
              <a:t>invariance to color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 descr="1546012286_0662a4657b_z.jp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997" y="1613385"/>
            <a:ext cx="4004587" cy="3003440"/>
          </a:xfrm>
          <a:prstGeom prst="rect">
            <a:avLst/>
          </a:prstGeom>
        </p:spPr>
      </p:pic>
      <p:pic>
        <p:nvPicPr>
          <p:cNvPr id="6" name="Picture 5" descr="3827508445_fc03667374_z.jpg"/>
          <p:cNvPicPr>
            <a:picLocks noChangeAspect="1"/>
          </p:cNvPicPr>
          <p:nvPr/>
        </p:nvPicPr>
        <p:blipFill rotWithShape="1"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0" smoothnes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613385"/>
            <a:ext cx="4892925" cy="30034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5929" y="5020235"/>
            <a:ext cx="8229600" cy="12401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Edge detection gives invariance to illumination changes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64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#1 posted</a:t>
            </a:r>
          </a:p>
          <a:p>
            <a:endParaRPr lang="en-US" dirty="0"/>
          </a:p>
          <a:p>
            <a:r>
              <a:rPr lang="en-US" b="1" dirty="0" smtClean="0"/>
              <a:t>Important: </a:t>
            </a:r>
            <a:r>
              <a:rPr lang="en-US" dirty="0" smtClean="0"/>
              <a:t>Bring a laptop to class on Wednesday, </a:t>
            </a:r>
            <a:r>
              <a:rPr lang="en-US" smtClean="0"/>
              <a:t>if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11" descr="1546012286_0662a4657b_z.jpg"/>
          <p:cNvPicPr>
            <a:picLocks noChangeAspect="1"/>
          </p:cNvPicPr>
          <p:nvPr/>
        </p:nvPicPr>
        <p:blipFill>
          <a:blip r:embed="rId2">
            <a:biLevel thresh="25000"/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997" y="1643267"/>
            <a:ext cx="4004587" cy="3003440"/>
          </a:xfrm>
          <a:prstGeom prst="rect">
            <a:avLst/>
          </a:prstGeom>
        </p:spPr>
      </p:pic>
      <p:pic>
        <p:nvPicPr>
          <p:cNvPr id="13" name="Picture 12" descr="3827508445_fc03667374_z.jpg"/>
          <p:cNvPicPr>
            <a:picLocks noChangeAspect="1"/>
          </p:cNvPicPr>
          <p:nvPr/>
        </p:nvPicPr>
        <p:blipFill rotWithShape="1">
          <a:blip r:embed="rId4" cstate="print">
            <a:biLevel thresh="5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0" smoothnes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0249" y="1135271"/>
            <a:ext cx="4892925" cy="300344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5929" y="5020235"/>
            <a:ext cx="8229600" cy="12401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But images still won't match up.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13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11" descr="1546012286_0662a4657b_z.jpg"/>
          <p:cNvPicPr>
            <a:picLocks noChangeAspect="1"/>
          </p:cNvPicPr>
          <p:nvPr/>
        </p:nvPicPr>
        <p:blipFill>
          <a:blip r:embed="rId2">
            <a:biLevel thresh="25000"/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0233" y="1643267"/>
            <a:ext cx="4363177" cy="3272382"/>
          </a:xfrm>
          <a:prstGeom prst="rect">
            <a:avLst/>
          </a:prstGeom>
        </p:spPr>
      </p:pic>
      <p:pic>
        <p:nvPicPr>
          <p:cNvPr id="13" name="Picture 12" descr="3827508445_fc03667374_z.jpg"/>
          <p:cNvPicPr>
            <a:picLocks noChangeAspect="1"/>
          </p:cNvPicPr>
          <p:nvPr/>
        </p:nvPicPr>
        <p:blipFill rotWithShape="1">
          <a:blip r:embed="rId4" cstate="print">
            <a:biLevel thresh="5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0" smoothnes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260" y="1119295"/>
            <a:ext cx="5171290" cy="317431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5929" y="5020235"/>
            <a:ext cx="8229600" cy="12401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(and not just a matter of rescaling)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69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79059" y="6917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11" descr="1546012286_0662a4657b_z.jpg"/>
          <p:cNvPicPr>
            <a:picLocks noChangeAspect="1"/>
          </p:cNvPicPr>
          <p:nvPr/>
        </p:nvPicPr>
        <p:blipFill>
          <a:blip r:embed="rId2">
            <a:biLevel thresh="25000"/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0233" y="1643267"/>
            <a:ext cx="4363177" cy="3272382"/>
          </a:xfrm>
          <a:prstGeom prst="rect">
            <a:avLst/>
          </a:prstGeom>
        </p:spPr>
      </p:pic>
      <p:pic>
        <p:nvPicPr>
          <p:cNvPr id="13" name="Picture 12" descr="3827508445_fc03667374_z.jpg"/>
          <p:cNvPicPr>
            <a:picLocks noChangeAspect="1"/>
          </p:cNvPicPr>
          <p:nvPr/>
        </p:nvPicPr>
        <p:blipFill rotWithShape="1">
          <a:blip r:embed="rId4" cstate="print">
            <a:biLevel thresh="5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0" smoothnes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6267">
            <a:off x="4228886" y="1156742"/>
            <a:ext cx="5648613" cy="34673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5929" y="5020235"/>
            <a:ext cx="8229600" cy="12401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(or rescaling plus rotation)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49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align two pictures?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135563"/>
          </a:xfrm>
        </p:spPr>
        <p:txBody>
          <a:bodyPr/>
          <a:lstStyle/>
          <a:p>
            <a:r>
              <a:rPr lang="en-US" dirty="0" smtClean="0"/>
              <a:t>What if:</a:t>
            </a:r>
          </a:p>
          <a:p>
            <a:pPr lvl="1"/>
            <a:r>
              <a:rPr lang="en-US" dirty="0" smtClean="0"/>
              <a:t>Not just translation change, but rotation and scale?</a:t>
            </a:r>
          </a:p>
          <a:p>
            <a:pPr lvl="1"/>
            <a:r>
              <a:rPr lang="en-US" dirty="0" smtClean="0"/>
              <a:t>Only small pieces of the pictures match?</a:t>
            </a:r>
          </a:p>
          <a:p>
            <a:endParaRPr lang="en-US" dirty="0"/>
          </a:p>
        </p:txBody>
      </p:sp>
      <p:pic>
        <p:nvPicPr>
          <p:cNvPr id="10" name="Picture 2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19039">
            <a:off x="4799316" y="3211261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969" y="3355247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74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Interest points (aka </a:t>
            </a:r>
            <a:r>
              <a:rPr lang="en-US" dirty="0" err="1" smtClean="0"/>
              <a:t>Keypoints</a:t>
            </a:r>
            <a:r>
              <a:rPr lang="en-US" dirty="0" smtClean="0"/>
              <a:t>)</a:t>
            </a:r>
            <a:endParaRPr lang="de-CH" dirty="0" smtClean="0"/>
          </a:p>
        </p:txBody>
      </p:sp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850" y="4573588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63" y="4573588"/>
            <a:ext cx="9334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AutoShape 83"/>
          <p:cNvSpPr>
            <a:spLocks noChangeArrowheads="1"/>
          </p:cNvSpPr>
          <p:nvPr/>
        </p:nvSpPr>
        <p:spPr bwMode="auto">
          <a:xfrm>
            <a:off x="3121025" y="4860925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68500" y="4213225"/>
            <a:ext cx="828675" cy="1020763"/>
            <a:chOff x="2771775" y="4797425"/>
            <a:chExt cx="828675" cy="1020657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09" name="Line 53"/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0" name="Line 54"/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1" name="Rectangle 55"/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2" name="Rectangle 56"/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3" name="Rectangle 57"/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4" name="Rectangle 58"/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5" name="Rectangle 59"/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6" name="Rectangle 60"/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7" name="Rectangle 61"/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8" name="Rectangle 62"/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19" name="Rectangle 63"/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20" name="Rectangle 64"/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21" name="Rectangle 65"/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22" name="Rectangle 66"/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1028" name="Object 2"/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10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4157663" y="4249738"/>
            <a:ext cx="757237" cy="982662"/>
            <a:chOff x="4967288" y="4833938"/>
            <a:chExt cx="757237" cy="982688"/>
          </a:xfrm>
        </p:grpSpPr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1094" name="Line 68"/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5" name="Line 69"/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6" name="Rectangle 70"/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7" name="Rectangle 71"/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8" name="Rectangle 72"/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9" name="Rectangle 73"/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0" name="Rectangle 74"/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1" name="Rectangle 75"/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2" name="Rectangle 76"/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3" name="Rectangle 77"/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4" name="Rectangle 78"/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5" name="Rectangle 79"/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6" name="Rectangle 80"/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07" name="Rectangle 81"/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CH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11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6" name="Picture 25" descr="obj14__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1019039">
            <a:off x="3644900" y="1530350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2"/>
          <p:cNvSpPr>
            <a:spLocks noChangeArrowheads="1"/>
          </p:cNvSpPr>
          <p:nvPr/>
        </p:nvSpPr>
        <p:spPr bwMode="auto">
          <a:xfrm rot="-6419039">
            <a:off x="4877594" y="3150394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6" name="Group 107"/>
          <p:cNvGrpSpPr>
            <a:grpSpLocks/>
          </p:cNvGrpSpPr>
          <p:nvPr/>
        </p:nvGrpSpPr>
        <p:grpSpPr bwMode="auto">
          <a:xfrm rot="-1019039">
            <a:off x="4005263" y="2078038"/>
            <a:ext cx="1560512" cy="1771650"/>
            <a:chOff x="5087938" y="2849563"/>
            <a:chExt cx="1333500" cy="1511678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1091" name="Line 36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2" name="Line 37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1089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9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1087" name="Line 3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8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1085" name="Line 3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8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1083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8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4" name="Group 43"/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1081" name="Line 4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078" name="Rectangle 88"/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>
                    <a:solidFill>
                      <a:srgbClr val="FFFF00"/>
                    </a:solidFill>
                    <a:latin typeface="Arial" charset="0"/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  <a:latin typeface="Arial" charset="0"/>
                  </a:rPr>
                  <a:t>1</a:t>
                </a:r>
                <a:endParaRPr lang="en-US">
                  <a:solidFill>
                    <a:srgbClr val="FFFF00"/>
                  </a:solidFill>
                  <a:latin typeface="Arial" charset="0"/>
                </a:endParaRPr>
              </a:p>
            </p:txBody>
          </p:sp>
          <p:sp>
            <p:nvSpPr>
              <p:cNvPr id="1079" name="Rectangle 89"/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>
                    <a:solidFill>
                      <a:srgbClr val="FFFF00"/>
                    </a:solidFill>
                    <a:latin typeface="Arial" charset="0"/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  <a:latin typeface="Arial" charset="0"/>
                  </a:rPr>
                  <a:t>2</a:t>
                </a:r>
                <a:endParaRPr lang="en-US">
                  <a:solidFill>
                    <a:srgbClr val="FFFF00"/>
                  </a:solidFill>
                  <a:latin typeface="Arial" charset="0"/>
                </a:endParaRPr>
              </a:p>
            </p:txBody>
          </p:sp>
          <p:sp>
            <p:nvSpPr>
              <p:cNvPr id="1080" name="Rectangle 90"/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>
                    <a:solidFill>
                      <a:srgbClr val="FFFF00"/>
                    </a:solidFill>
                    <a:latin typeface="Arial" charset="0"/>
                  </a:rPr>
                  <a:t>B</a:t>
                </a:r>
                <a:r>
                  <a:rPr lang="pl-PL" baseline="-25000">
                    <a:solidFill>
                      <a:srgbClr val="FFFF00"/>
                    </a:solidFill>
                    <a:latin typeface="Arial" charset="0"/>
                  </a:rPr>
                  <a:t>3</a:t>
                </a:r>
                <a:endParaRPr lang="en-US">
                  <a:solidFill>
                    <a:srgbClr val="FFFF00"/>
                  </a:solidFill>
                  <a:latin typeface="Arial" charset="0"/>
                </a:endParaRPr>
              </a:p>
            </p:txBody>
          </p:sp>
        </p:grpSp>
      </p:grpSp>
      <p:pic>
        <p:nvPicPr>
          <p:cNvPr id="1039" name="Picture 5" descr="obj14__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9975" y="2722563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1247775" y="2016125"/>
            <a:ext cx="1612900" cy="1406525"/>
            <a:chOff x="2051050" y="2600325"/>
            <a:chExt cx="1612552" cy="1406525"/>
          </a:xfrm>
        </p:grpSpPr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069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70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067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8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065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6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063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4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061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2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059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0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1056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>
                  <a:solidFill>
                    <a:srgbClr val="FFFF00"/>
                  </a:solidFill>
                  <a:latin typeface="Arial" charset="0"/>
                </a:rPr>
                <a:t>A</a:t>
              </a:r>
              <a:r>
                <a:rPr lang="pl-PL" baseline="-25000">
                  <a:solidFill>
                    <a:srgbClr val="FFFF00"/>
                  </a:solidFill>
                  <a:latin typeface="Arial" charset="0"/>
                </a:rPr>
                <a:t>1</a:t>
              </a: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1057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>
                  <a:solidFill>
                    <a:srgbClr val="FFFF00"/>
                  </a:solidFill>
                  <a:latin typeface="Arial" charset="0"/>
                </a:rPr>
                <a:t>A</a:t>
              </a:r>
              <a:r>
                <a:rPr lang="pl-PL" baseline="-25000">
                  <a:solidFill>
                    <a:srgbClr val="FFFF00"/>
                  </a:solidFill>
                  <a:latin typeface="Arial" charset="0"/>
                </a:rPr>
                <a:t>2</a:t>
              </a: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1058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>
                  <a:solidFill>
                    <a:srgbClr val="FFFF00"/>
                  </a:solidFill>
                  <a:latin typeface="Arial" charset="0"/>
                </a:rPr>
                <a:t>A</a:t>
              </a:r>
              <a:r>
                <a:rPr lang="pl-PL" baseline="-25000">
                  <a:solidFill>
                    <a:srgbClr val="FFFF00"/>
                  </a:solidFill>
                  <a:latin typeface="Arial" charset="0"/>
                </a:rPr>
                <a:t>3</a:t>
              </a: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</p:grpSp>
      <p:graphicFrame>
        <p:nvGraphicFramePr>
          <p:cNvPr id="99" name="Object 5"/>
          <p:cNvGraphicFramePr>
            <a:graphicFrameLocks noChangeAspect="1"/>
          </p:cNvGraphicFramePr>
          <p:nvPr/>
        </p:nvGraphicFramePr>
        <p:xfrm>
          <a:off x="2738438" y="550862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2" name="Equation" r:id="rId11" imgW="863280" imgH="215640" progId="Equation.3">
                  <p:embed/>
                </p:oleObj>
              </mc:Choice>
              <mc:Fallback>
                <p:oleObj name="Equation" r:id="rId11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508625"/>
                        <a:ext cx="14493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1504950" y="2954338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1284288" y="3205163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" name="Line 46"/>
          <p:cNvSpPr>
            <a:spLocks noChangeShapeType="1"/>
          </p:cNvSpPr>
          <p:nvPr/>
        </p:nvSpPr>
        <p:spPr bwMode="auto">
          <a:xfrm>
            <a:off x="5265738" y="368458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6288088" y="1019175"/>
            <a:ext cx="35052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100" b="1" dirty="0">
                <a:solidFill>
                  <a:prstClr val="black"/>
                </a:solidFill>
                <a:latin typeface="Arial" charset="0"/>
              </a:rPr>
              <a:t>1. Find a set of   </a:t>
            </a:r>
            <a:br>
              <a:rPr lang="en-US" sz="2100" b="1" dirty="0">
                <a:solidFill>
                  <a:prstClr val="black"/>
                </a:solidFill>
                <a:latin typeface="Arial" charset="0"/>
              </a:rPr>
            </a:br>
            <a:r>
              <a:rPr lang="en-US" sz="2100" b="1" dirty="0">
                <a:solidFill>
                  <a:prstClr val="black"/>
                </a:solidFill>
                <a:latin typeface="Arial" charset="0"/>
              </a:rPr>
              <a:t>    distinctive key-</a:t>
            </a:r>
            <a:br>
              <a:rPr lang="en-US" sz="2100" b="1" dirty="0">
                <a:solidFill>
                  <a:prstClr val="black"/>
                </a:solidFill>
                <a:latin typeface="Arial" charset="0"/>
              </a:rPr>
            </a:br>
            <a:r>
              <a:rPr lang="en-US" sz="2100" b="1" dirty="0">
                <a:solidFill>
                  <a:prstClr val="black"/>
                </a:solidFill>
                <a:latin typeface="Arial" charset="0"/>
              </a:rPr>
              <a:t>    points </a:t>
            </a:r>
            <a:endParaRPr lang="en-US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6288088" y="3387725"/>
            <a:ext cx="2782887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100" b="1">
                <a:solidFill>
                  <a:prstClr val="black"/>
                </a:solidFill>
                <a:latin typeface="Arial" charset="0"/>
              </a:rPr>
              <a:t>3. Extract and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normalize the   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region content  </a:t>
            </a:r>
            <a:endParaRPr 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88088" y="2182813"/>
            <a:ext cx="3111500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100" b="1">
                <a:solidFill>
                  <a:prstClr val="black"/>
                </a:solidFill>
                <a:latin typeface="Arial" charset="0"/>
              </a:rPr>
              <a:t>2. Define a region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around each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keypoint   </a:t>
            </a:r>
            <a:endParaRPr 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6288088" y="4560888"/>
            <a:ext cx="3001962" cy="106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100" b="1">
                <a:solidFill>
                  <a:prstClr val="black"/>
                </a:solidFill>
                <a:latin typeface="Arial" charset="0"/>
              </a:rPr>
              <a:t>4. Compute a local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descriptor from the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normalized region</a:t>
            </a:r>
            <a:endParaRPr 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6288088" y="5791200"/>
            <a:ext cx="3001962" cy="741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100" b="1">
                <a:solidFill>
                  <a:prstClr val="black"/>
                </a:solidFill>
                <a:latin typeface="Arial" charset="0"/>
              </a:rPr>
              <a:t>5. Match local </a:t>
            </a:r>
            <a:br>
              <a:rPr lang="en-US" sz="2100" b="1">
                <a:solidFill>
                  <a:prstClr val="black"/>
                </a:solidFill>
                <a:latin typeface="Arial" charset="0"/>
              </a:rPr>
            </a:br>
            <a:r>
              <a:rPr lang="en-US" sz="2100" b="1">
                <a:solidFill>
                  <a:prstClr val="black"/>
                </a:solidFill>
                <a:latin typeface="Arial" charset="0"/>
              </a:rPr>
              <a:t>    descriptors</a:t>
            </a:r>
            <a:endParaRPr 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6" grpId="0" animBg="1"/>
      <p:bldP spid="10" grpId="0" animBg="1"/>
      <p:bldP spid="100" grpId="0" animBg="1"/>
      <p:bldP spid="50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Keypoints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Detect points that are </a:t>
            </a:r>
            <a:r>
              <a:rPr lang="en-US" i="1" smtClean="0"/>
              <a:t>repeatable</a:t>
            </a:r>
            <a:r>
              <a:rPr lang="en-US" smtClean="0"/>
              <a:t> and </a:t>
            </a:r>
            <a:r>
              <a:rPr lang="en-US" i="1" smtClean="0"/>
              <a:t>distinctive</a:t>
            </a:r>
          </a:p>
        </p:txBody>
      </p:sp>
      <p:pic>
        <p:nvPicPr>
          <p:cNvPr id="35844" name="Picture 2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19039">
            <a:off x="4352925" y="1687513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2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patches are most distinctive?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5" descr="obj14_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19039">
            <a:off x="6181912" y="3721395"/>
            <a:ext cx="237648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5105400" cy="483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5105400"/>
            <a:ext cx="762000" cy="6096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057400"/>
            <a:ext cx="381000" cy="533400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276600"/>
            <a:ext cx="762000" cy="60960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5" descr="obj14__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990600" cy="72043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" name="Picture 5" descr="obj14__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1270000" cy="76200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1" name="Picture 5" descr="obj14__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1219200"/>
            <a:ext cx="685800" cy="96012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0" y="2667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Arial" charset="0"/>
              </a:rPr>
              <a:t>?</a:t>
            </a:r>
            <a:endParaRPr lang="en-US" sz="2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7162800" y="23622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32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points are repeatable?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4343401" cy="5573078"/>
          </a:xfrm>
        </p:spPr>
        <p:txBody>
          <a:bodyPr>
            <a:normAutofit/>
          </a:bodyPr>
          <a:lstStyle/>
          <a:p>
            <a:r>
              <a:rPr lang="en-US" dirty="0" smtClean="0"/>
              <a:t>Suppose have to click on some points, then look at a deformed image and click the same points again. Which </a:t>
            </a:r>
            <a:r>
              <a:rPr lang="en-US" dirty="0"/>
              <a:t>points would you choose?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6063" y="1223446"/>
            <a:ext cx="3191578" cy="2485309"/>
          </a:xfrm>
          <a:prstGeom prst="rect">
            <a:avLst/>
          </a:prstGeom>
          <a:noFill/>
          <a:ln w="12700" cap="sq">
            <a:solidFill>
              <a:srgbClr val="002060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825777">
            <a:off x="5189274" y="3888101"/>
            <a:ext cx="3546167" cy="2463560"/>
          </a:xfrm>
          <a:prstGeom prst="rect">
            <a:avLst/>
          </a:prstGeom>
          <a:noFill/>
          <a:ln w="12700" cap="sq">
            <a:solidFill>
              <a:srgbClr val="002060"/>
            </a:solidFill>
            <a:miter lim="800000"/>
            <a:headEnd type="none" w="sm" len="sm"/>
            <a:tailEnd type="none" w="sm" len="sm"/>
          </a:ln>
          <a:scene3d>
            <a:camera prst="orthographicFront">
              <a:rot lat="20783509" lon="19661947" rev="17225537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6477000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original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7089" y="61943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deformed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682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interest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would you tell your friend to meet you?</a:t>
            </a:r>
            <a:endParaRPr lang="en-US" dirty="0"/>
          </a:p>
        </p:txBody>
      </p:sp>
      <p:pic>
        <p:nvPicPr>
          <p:cNvPr id="58370" name="Picture 2" descr="http://www.loopnet.com/Attachments/9/8/5/xy_985537A9-99F3-4BBC-AFD7-5C4610F13CE4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2534412"/>
            <a:ext cx="5053582" cy="37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1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interest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would you tell your friend to meet you?</a:t>
            </a:r>
            <a:endParaRPr lang="en-US" dirty="0"/>
          </a:p>
        </p:txBody>
      </p:sp>
      <p:pic>
        <p:nvPicPr>
          <p:cNvPr id="61442" name="Picture 2" descr="http://www.pegasusarchive.org/ancientbritain/SilburyHill/SilburyHillAerial1_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1920" y="2057400"/>
            <a:ext cx="487071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5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mx+b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98600" y="4432300"/>
            <a:ext cx="339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lines intercept this point?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663700" y="480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8500" y="5359400"/>
            <a:ext cx="2463800" cy="12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562600" y="53086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7700" y="5003800"/>
            <a:ext cx="2260600" cy="647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02300" y="55118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00100" y="4864100"/>
            <a:ext cx="1663700" cy="939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867400" y="5753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4629150" y="4819650"/>
            <a:ext cx="2070100" cy="1244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2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interest points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Corners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Peaks/Valleys </a:t>
            </a:r>
          </a:p>
        </p:txBody>
      </p:sp>
      <p:pic>
        <p:nvPicPr>
          <p:cNvPr id="4" name="Picture 2" descr="http://www.loopnet.com/Attachments/9/8/5/xy_985537A9-99F3-4BBC-AFD7-5C4610F13CE4_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2919982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egasusarchive.org/ancientbritain/SilburyHill/SilburyHillAerial1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1920" y="4114800"/>
            <a:ext cx="243535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91641" y="3048000"/>
            <a:ext cx="381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25041" y="4876800"/>
            <a:ext cx="381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8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1546012286_0662a4657b_z.jp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213" y="914400"/>
            <a:ext cx="4004587" cy="3003440"/>
          </a:xfrm>
          <a:prstGeom prst="rect">
            <a:avLst/>
          </a:prstGeom>
        </p:spPr>
      </p:pic>
      <p:pic>
        <p:nvPicPr>
          <p:cNvPr id="8" name="Picture 7" descr="1546012286_0662a4657b_z.jp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14" y="914400"/>
            <a:ext cx="4004587" cy="300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387950" y="1575275"/>
            <a:ext cx="3934845" cy="5009046"/>
            <a:chOff x="1387950" y="1575275"/>
            <a:chExt cx="3934845" cy="5009046"/>
          </a:xfrm>
        </p:grpSpPr>
        <p:pic>
          <p:nvPicPr>
            <p:cNvPr id="9" name="Picture 8" descr="1546012286_0662a4657b_z.jpg"/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 trans="0" smoothness="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87950" y="4281696"/>
              <a:ext cx="1980329" cy="2302625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3421301" y="1575275"/>
              <a:ext cx="1901494" cy="2895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23401" y="3553045"/>
            <a:ext cx="2792695" cy="2876376"/>
            <a:chOff x="4223401" y="3553045"/>
            <a:chExt cx="2792695" cy="2876376"/>
          </a:xfrm>
        </p:grpSpPr>
        <p:pic>
          <p:nvPicPr>
            <p:cNvPr id="10" name="Picture 9" descr="1546012286_0662a4657b_z.jpg"/>
            <p:cNvPicPr>
              <a:picLocks noChangeAspect="1"/>
            </p:cNvPicPr>
            <p:nvPr/>
          </p:nvPicPr>
          <p:blipFill rotWithShape="1"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GlowEdges trans="0" smoothness="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23401" y="4559278"/>
              <a:ext cx="1894554" cy="1870143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6176386" y="3553045"/>
              <a:ext cx="839710" cy="917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8505" y="2539871"/>
            <a:ext cx="1790459" cy="3938127"/>
            <a:chOff x="6738505" y="2539871"/>
            <a:chExt cx="1790459" cy="3938127"/>
          </a:xfrm>
        </p:grpSpPr>
        <p:pic>
          <p:nvPicPr>
            <p:cNvPr id="11" name="Picture 10" descr="1546012286_0662a4657b_z.jpg"/>
            <p:cNvPicPr>
              <a:picLocks noChangeAspect="1"/>
            </p:cNvPicPr>
            <p:nvPr/>
          </p:nvPicPr>
          <p:blipFill rotWithShape="1">
            <a:blip r:embed="rId9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GlowEdges trans="0" smoothness="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38505" y="4470585"/>
              <a:ext cx="1790459" cy="2007413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 flipV="1">
              <a:off x="7217349" y="2539871"/>
              <a:ext cx="518704" cy="18541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85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221D-EF0A-054C-9865-4D9EC4A8B9AD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</a:t>
            </a:r>
          </a:p>
        </p:txBody>
      </p:sp>
      <p:sp>
        <p:nvSpPr>
          <p:cNvPr id="222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corner is characterized by a region with </a:t>
            </a:r>
            <a:r>
              <a:rPr lang="en-US" sz="2800" dirty="0">
                <a:sym typeface="Symbol" charset="2"/>
              </a:rPr>
              <a:t>intensity change in two different directions</a:t>
            </a:r>
          </a:p>
          <a:p>
            <a:endParaRPr lang="en-US" dirty="0" smtClean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r>
              <a:rPr lang="en-US" sz="2800" dirty="0">
                <a:sym typeface="Symbol" charset="2"/>
              </a:rPr>
              <a:t>Use local derivative estimates</a:t>
            </a:r>
          </a:p>
          <a:p>
            <a:pPr lvl="1"/>
            <a:r>
              <a:rPr lang="en-US" sz="2400" dirty="0">
                <a:sym typeface="Symbol" charset="2"/>
              </a:rPr>
              <a:t>Gradient oriented in different </a:t>
            </a:r>
            <a:r>
              <a:rPr lang="en-US" sz="2400" dirty="0" smtClean="0">
                <a:sym typeface="Symbol" charset="2"/>
              </a:rPr>
              <a:t>directions</a:t>
            </a:r>
          </a:p>
          <a:p>
            <a:pPr lvl="1"/>
            <a:r>
              <a:rPr lang="en-US" sz="2400" dirty="0">
                <a:sym typeface="Symbol" charset="2"/>
              </a:rPr>
              <a:t>Not as simple as looking at gradient (partial derivatives)</a:t>
            </a:r>
            <a:r>
              <a:rPr lang="en-US" sz="2400" dirty="0" smtClean="0">
                <a:sym typeface="Symbol" charset="2"/>
              </a:rPr>
              <a:t> with respect to the image coordinate </a:t>
            </a:r>
            <a:r>
              <a:rPr lang="en-US" sz="2400" dirty="0">
                <a:sym typeface="Symbol" charset="2"/>
              </a:rPr>
              <a:t>frame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06700" y="2641600"/>
            <a:ext cx="2743200" cy="804863"/>
            <a:chOff x="2857500" y="2298700"/>
            <a:chExt cx="2743200" cy="804863"/>
          </a:xfrm>
        </p:grpSpPr>
        <p:sp>
          <p:nvSpPr>
            <p:cNvPr id="2223109" name="Rectangle 5"/>
            <p:cNvSpPr>
              <a:spLocks noChangeAspect="1" noChangeArrowheads="1"/>
            </p:cNvSpPr>
            <p:nvPr/>
          </p:nvSpPr>
          <p:spPr bwMode="auto">
            <a:xfrm>
              <a:off x="2857500" y="2298700"/>
              <a:ext cx="919163" cy="804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23110" name="Rectangle 6"/>
            <p:cNvSpPr>
              <a:spLocks noChangeAspect="1" noChangeArrowheads="1"/>
            </p:cNvSpPr>
            <p:nvPr/>
          </p:nvSpPr>
          <p:spPr bwMode="auto">
            <a:xfrm>
              <a:off x="2857500" y="2298700"/>
              <a:ext cx="517525" cy="8048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23112" name="Rectangle 8"/>
            <p:cNvSpPr>
              <a:spLocks noChangeAspect="1" noChangeArrowheads="1"/>
            </p:cNvSpPr>
            <p:nvPr/>
          </p:nvSpPr>
          <p:spPr bwMode="auto">
            <a:xfrm>
              <a:off x="4681538" y="2298700"/>
              <a:ext cx="919162" cy="804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23113" name="Rectangle 9"/>
            <p:cNvSpPr>
              <a:spLocks noChangeAspect="1" noChangeArrowheads="1"/>
            </p:cNvSpPr>
            <p:nvPr/>
          </p:nvSpPr>
          <p:spPr bwMode="auto">
            <a:xfrm>
              <a:off x="4681538" y="2298700"/>
              <a:ext cx="517525" cy="4603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223115" name="Rectangle 11"/>
          <p:cNvSpPr>
            <a:spLocks noChangeAspect="1" noChangeArrowheads="1"/>
          </p:cNvSpPr>
          <p:nvPr/>
        </p:nvSpPr>
        <p:spPr bwMode="auto">
          <a:xfrm>
            <a:off x="2844800" y="5854700"/>
            <a:ext cx="9144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3116" name="AutoShape 12"/>
          <p:cNvSpPr>
            <a:spLocks noChangeAspect="1" noChangeArrowheads="1"/>
          </p:cNvSpPr>
          <p:nvPr/>
        </p:nvSpPr>
        <p:spPr bwMode="auto">
          <a:xfrm rot="-16184200">
            <a:off x="2938463" y="5781675"/>
            <a:ext cx="619125" cy="790575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3118" name="Rectangle 14"/>
          <p:cNvSpPr>
            <a:spLocks noChangeAspect="1" noChangeArrowheads="1"/>
          </p:cNvSpPr>
          <p:nvPr/>
        </p:nvSpPr>
        <p:spPr bwMode="auto">
          <a:xfrm>
            <a:off x="4668838" y="5854700"/>
            <a:ext cx="9144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3119" name="AutoShape 15"/>
          <p:cNvSpPr>
            <a:spLocks noChangeAspect="1" noChangeArrowheads="1"/>
          </p:cNvSpPr>
          <p:nvPr/>
        </p:nvSpPr>
        <p:spPr bwMode="auto">
          <a:xfrm rot="-10782569">
            <a:off x="4668838" y="5854700"/>
            <a:ext cx="914400" cy="5143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882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107" grpId="0" build="p"/>
      <p:bldP spid="2223115" grpId="0" animBg="1"/>
      <p:bldP spid="2223116" grpId="0" animBg="1"/>
      <p:bldP spid="2223118" grpId="0" animBg="1"/>
      <p:bldP spid="2223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C0A-997E-AC41-89E6-E1AA550B17B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the basic idea</a:t>
            </a:r>
          </a:p>
        </p:txBody>
      </p:sp>
      <p:sp>
        <p:nvSpPr>
          <p:cNvPr id="2224132" name="Rectangle 4"/>
          <p:cNvSpPr>
            <a:spLocks noChangeArrowheads="1"/>
          </p:cNvSpPr>
          <p:nvPr/>
        </p:nvSpPr>
        <p:spPr bwMode="auto">
          <a:xfrm>
            <a:off x="317500" y="2489200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276" name="Freeform 148"/>
          <p:cNvSpPr>
            <a:spLocks/>
          </p:cNvSpPr>
          <p:nvPr/>
        </p:nvSpPr>
        <p:spPr bwMode="auto">
          <a:xfrm>
            <a:off x="774700" y="2870200"/>
            <a:ext cx="1917700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" y="672"/>
              </a:cxn>
              <a:cxn ang="0">
                <a:pos x="1208" y="1160"/>
              </a:cxn>
              <a:cxn ang="0">
                <a:pos x="0" y="1160"/>
              </a:cxn>
              <a:cxn ang="0">
                <a:pos x="0" y="0"/>
              </a:cxn>
            </a:cxnLst>
            <a:rect l="0" t="0" r="r" b="b"/>
            <a:pathLst>
              <a:path w="1208" h="1160">
                <a:moveTo>
                  <a:pt x="0" y="0"/>
                </a:moveTo>
                <a:lnTo>
                  <a:pt x="1208" y="672"/>
                </a:lnTo>
                <a:lnTo>
                  <a:pt x="1208" y="1160"/>
                </a:lnTo>
                <a:lnTo>
                  <a:pt x="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135" name="Rectangle 7"/>
          <p:cNvSpPr>
            <a:spLocks noChangeArrowheads="1"/>
          </p:cNvSpPr>
          <p:nvPr/>
        </p:nvSpPr>
        <p:spPr bwMode="auto">
          <a:xfrm>
            <a:off x="1263649" y="3821110"/>
            <a:ext cx="485775" cy="4699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170" name="Freeform 42"/>
          <p:cNvSpPr>
            <a:spLocks/>
          </p:cNvSpPr>
          <p:nvPr/>
        </p:nvSpPr>
        <p:spPr bwMode="auto">
          <a:xfrm>
            <a:off x="774700" y="2870200"/>
            <a:ext cx="1892300" cy="18161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0" y="0"/>
              </a:cxn>
              <a:cxn ang="0">
                <a:pos x="1008" y="528"/>
              </a:cxn>
            </a:cxnLst>
            <a:rect l="0" t="0" r="r" b="b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528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6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318E-6 1.13452E-7 C -0.00018 -0.01204 -0.00052 -0.02385 -0.00052 -0.03542 C -0.00052 -0.0433 -0.00035 -0.01991 2.85318E-6 -0.01227 C 0.00017 -0.00787 0.0026 -0.00232 0.00434 0.00139 C 0.00555 -0.00394 0.00694 -0.00903 0.00954 -0.01366 C 0.00972 -0.01551 0.01041 -0.01806 0.0111 -0.01968 C 0.01197 -0.02176 0.01423 -0.0257 0.01423 -0.02547 C 0.01562 -0.03079 0.01405 -0.02501 0.01596 -0.0301 C 0.01718 -0.03357 0.01718 -0.03681 0.01891 -0.04006 C 0.01996 -0.03496 0.01857 -0.03218 0.01596 -0.02871 C 0.0151 -0.02663 0.01388 -0.02501 0.01319 -0.02292 C 0.01284 -0.02153 0.01319 -0.02014 0.01267 -0.01899 C 0.01232 -0.01829 0.01163 -0.01852 0.0111 -0.01806 C 0.00937 -0.0125 0.00746 -0.00671 0.00607 -0.00093 C 0.00572 -0.00023 0.00486 0.00417 0.00503 0.00463 C 0.00572 0.00509 0.00642 0.0037 0.00711 0.00301 C 0.01024 -0.00023 0.01145 -0.00602 0.01562 -0.00764 C 0.02048 -0.01482 0.0144 -0.00764 0.02048 -0.01135 C 0.021 -0.01181 0.02134 -0.01297 0.02204 -0.01366 C 0.0236 -0.01528 0.0262 -0.01667 0.02811 -0.01737 C 0.03193 -0.02107 0.03019 -0.01991 0.03315 -0.0213 C 0.0295 -0.01783 0.02534 -0.01598 0.02169 -0.01297 C 0.01891 -0.01111 0.01631 -0.00834 0.01388 -0.00625 C 0.01371 -0.00556 0.01371 -0.0044 0.01319 -0.0037 C 0.01232 -0.00301 0.00989 -0.00232 0.00989 -0.00208 C 0.00659 0.00069 0.01215 0.00046 0.01423 0.00139 C 0.02117 0.00417 0.02672 0.00486 0.03436 0.00533 C 0.0236 0.00648 0.01874 0.00648 0.00607 0.00579 C 0.00729 0.01065 0.01458 0.01436 0.01839 0.01737 C 0.01961 0.01852 0.02273 0.02107 0.02273 0.0213 C 0.02481 0.0257 0.02863 0.02547 0.03158 0.0294 C 0.0321 0.0301 0.03315 0.03056 0.03315 0.03172 C 0.03315 0.03241 0.0321 0.03126 0.03158 0.03103 C 0.02672 0.02431 0.02308 0.022 0.01753 0.01737 C 0.01648 0.01621 0.01579 0.01436 0.01423 0.01412 C 0.01215 0.01366 0.01041 0.01273 0.00833 0.01204 C 0.00642 0.01111 0.00277 0.00972 0.00277 0.00996 C -0.00104 0.01181 0.00191 0.03241 0.00347 0.03774 C 0.00364 0.04584 0.00434 0.05441 0.00781 0.06136 C 0.00763 0.05788 0.00746 0.05441 0.00711 0.0514 C 0.00694 0.04909 0.00607 0.04445 0.00607 0.04469 C 0.0052 0.03566 0.00503 0.03056 0.00347 0.02269 C 0.00312 0.01922 0.00451 0.00834 0.00052 0.01065 C -0.00156 0.01343 -0.00156 0.01551 -0.00434 0.01667 C -0.00903 0.0213 -0.01354 0.02755 -0.01701 0.03404 C -0.021 0.04052 -0.01823 0.03774 -0.02135 0.04075 C -0.02135 0.04098 -0.02118 0.03867 -0.02031 0.03843 C -0.01979 0.0382 -0.01944 0.03797 -0.01875 0.03774 C -0.01354 0.03241 -0.00937 0.02616 -0.00382 0.022 C -0.00313 0.01737 -0.00191 0.01922 -0.00104 0.01528 C -0.00104 0.01389 0.00017 0.01227 -0.00052 0.01204 C -0.00191 0.01111 -0.00365 0.0125 -0.00486 0.01273 C -0.00799 0.0132 -0.01076 0.01389 -0.01371 0.01412 C -0.01961 0.01389 -0.02569 0.01389 -0.03142 0.01366 C -0.03194 0.01343 -0.03055 0.01297 -0.02985 0.01273 C -0.02899 0.0125 -0.02812 0.01227 -0.02708 0.01204 C -0.02534 0.01158 -0.02343 0.01088 -0.02135 0.01065 C -0.01909 0.00996 -0.01684 0.00857 -0.01423 0.00834 C -0.01007 0.00741 -0.00104 0.00695 -0.00104 0.00718 C -0.00226 0.00579 -0.00347 0.00486 -0.00434 0.0037 C -0.00521 0.00278 -0.00556 0.00139 -0.00608 0.00069 C -0.01042 -0.0037 -0.00816 0.00046 -0.01094 -0.00301 C -0.01215 -0.00463 -0.01319 -0.00625 -0.01423 -0.00764 C -0.01718 -0.01088 -0.01979 -0.01065 -0.02274 -0.01366 C -0.02395 -0.01482 -0.02465 -0.01713 -0.02586 -0.01806 C -0.02656 -0.01875 -0.02708 -0.01945 -0.02742 -0.01968 C -0.02777 -0.02061 -0.02777 -0.02176 -0.02812 -0.02292 C -0.02864 -0.02362 -0.03055 -0.02408 -0.02985 -0.02408 C -0.02621 -0.02408 -0.0243 -0.01783 -0.02222 -0.01505 C -0.01857 -0.01111 -0.01614 -0.00949 -0.01163 -0.00834 C -0.00868 -0.0044 -0.00538 0.00116 -0.00104 0.00301 C 0.00104 0.00486 0.00173 0.00787 0.00277 0.0037 C 0.00191 0.00023 0.00277 0.00185 2.85318E-6 1.13452E-7 Z " pathEditMode="relative" rAng="0" ptsTypes="fffffffffffffffffffffffffffffffffffffffffffffffffffffffffffffffffffffffff">
                                      <p:cBhvr>
                                        <p:cTn id="6" dur="5000" fill="hold"/>
                                        <p:tgtEl>
                                          <p:spTgt spid="2224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9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C0A-997E-AC41-89E6-E1AA550B17B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the basic idea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13100" y="2489200"/>
            <a:ext cx="2362200" cy="2209800"/>
            <a:chOff x="3213100" y="2489200"/>
            <a:chExt cx="2362200" cy="2209800"/>
          </a:xfrm>
        </p:grpSpPr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32131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36576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3670300" y="2870200"/>
              <a:ext cx="1892300" cy="18161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4461624" y="3159378"/>
            <a:ext cx="555821" cy="5879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17500" y="2489200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Freeform 148"/>
          <p:cNvSpPr>
            <a:spLocks/>
          </p:cNvSpPr>
          <p:nvPr/>
        </p:nvSpPr>
        <p:spPr bwMode="auto">
          <a:xfrm>
            <a:off x="774700" y="2870200"/>
            <a:ext cx="1917700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" y="672"/>
              </a:cxn>
              <a:cxn ang="0">
                <a:pos x="1208" y="1160"/>
              </a:cxn>
              <a:cxn ang="0">
                <a:pos x="0" y="1160"/>
              </a:cxn>
              <a:cxn ang="0">
                <a:pos x="0" y="0"/>
              </a:cxn>
            </a:cxnLst>
            <a:rect l="0" t="0" r="r" b="b"/>
            <a:pathLst>
              <a:path w="1208" h="1160">
                <a:moveTo>
                  <a:pt x="0" y="0"/>
                </a:moveTo>
                <a:lnTo>
                  <a:pt x="1208" y="672"/>
                </a:lnTo>
                <a:lnTo>
                  <a:pt x="1208" y="1160"/>
                </a:lnTo>
                <a:lnTo>
                  <a:pt x="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46100" y="4889500"/>
            <a:ext cx="2057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  <a:ea typeface="Times New Roman" charset="0"/>
                <a:cs typeface="Times New Roman" charset="0"/>
              </a:rPr>
              <a:t>“flat”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region:</a:t>
            </a:r>
            <a:b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 change in </a:t>
            </a:r>
            <a:r>
              <a:rPr lang="en-US" sz="24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any directions</a:t>
            </a:r>
            <a:endParaRPr lang="ru-RU" sz="2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1155700" y="3708400"/>
            <a:ext cx="703263" cy="677863"/>
            <a:chOff x="892" y="1801"/>
            <a:chExt cx="443" cy="427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960" y="1872"/>
              <a:ext cx="306" cy="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1263" y="1811"/>
              <a:ext cx="57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275" y="2169"/>
              <a:ext cx="6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892" y="2170"/>
              <a:ext cx="68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 flipV="1">
              <a:off x="898" y="1801"/>
              <a:ext cx="62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Freeform 42"/>
          <p:cNvSpPr>
            <a:spLocks/>
          </p:cNvSpPr>
          <p:nvPr/>
        </p:nvSpPr>
        <p:spPr bwMode="auto">
          <a:xfrm>
            <a:off x="774700" y="2870200"/>
            <a:ext cx="1892300" cy="18161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0" y="0"/>
              </a:cxn>
              <a:cxn ang="0">
                <a:pos x="1008" y="528"/>
              </a:cxn>
            </a:cxnLst>
            <a:rect l="0" t="0" r="r" b="b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528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11558E-7 1.2063E-6 L 0.02881 0.02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" y="1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1 0.02292 L -0.02742 -0.018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2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11558E-7 1.2063E-6 L 0.0144 -0.026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 -0.02663 L -0.01302 0.02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C0A-997E-AC41-89E6-E1AA550B17B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the basic idea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32500" y="2489200"/>
            <a:ext cx="2362200" cy="2222500"/>
            <a:chOff x="6032500" y="2489200"/>
            <a:chExt cx="2362200" cy="2222500"/>
          </a:xfrm>
        </p:grpSpPr>
        <p:sp>
          <p:nvSpPr>
            <p:cNvPr id="21" name="Rectangle 96"/>
            <p:cNvSpPr>
              <a:spLocks noChangeArrowheads="1"/>
            </p:cNvSpPr>
            <p:nvPr/>
          </p:nvSpPr>
          <p:spPr bwMode="auto">
            <a:xfrm>
              <a:off x="60325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150"/>
            <p:cNvSpPr>
              <a:spLocks/>
            </p:cNvSpPr>
            <p:nvPr/>
          </p:nvSpPr>
          <p:spPr bwMode="auto">
            <a:xfrm>
              <a:off x="64770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Freeform 97"/>
            <p:cNvSpPr>
              <a:spLocks/>
            </p:cNvSpPr>
            <p:nvPr/>
          </p:nvSpPr>
          <p:spPr bwMode="auto">
            <a:xfrm>
              <a:off x="6489700" y="2870200"/>
              <a:ext cx="1905000" cy="18415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6261189" y="2627991"/>
            <a:ext cx="584021" cy="604513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34" name="Group 33"/>
          <p:cNvGrpSpPr/>
          <p:nvPr/>
        </p:nvGrpSpPr>
        <p:grpSpPr>
          <a:xfrm>
            <a:off x="3213100" y="2489200"/>
            <a:ext cx="2438400" cy="3587750"/>
            <a:chOff x="3213100" y="2489200"/>
            <a:chExt cx="2438400" cy="3587750"/>
          </a:xfrm>
        </p:grpSpPr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32131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149"/>
            <p:cNvSpPr>
              <a:spLocks/>
            </p:cNvSpPr>
            <p:nvPr/>
          </p:nvSpPr>
          <p:spPr bwMode="auto">
            <a:xfrm>
              <a:off x="36576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670300" y="2870200"/>
              <a:ext cx="1892300" cy="18161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3213100" y="4889500"/>
              <a:ext cx="24384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33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“edge”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b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 change along the edge direction</a:t>
              </a:r>
              <a:endParaRPr lang="ru-RU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9" name="Group 6"/>
            <p:cNvGrpSpPr>
              <a:grpSpLocks/>
            </p:cNvGrpSpPr>
            <p:nvPr/>
          </p:nvGrpSpPr>
          <p:grpSpPr bwMode="auto">
            <a:xfrm>
              <a:off x="4406900" y="3111500"/>
              <a:ext cx="703263" cy="677863"/>
              <a:chOff x="892" y="1801"/>
              <a:chExt cx="443" cy="427"/>
            </a:xfrm>
          </p:grpSpPr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17500" y="2489200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Freeform 148"/>
          <p:cNvSpPr>
            <a:spLocks/>
          </p:cNvSpPr>
          <p:nvPr/>
        </p:nvSpPr>
        <p:spPr bwMode="auto">
          <a:xfrm>
            <a:off x="774700" y="2870200"/>
            <a:ext cx="1917700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" y="672"/>
              </a:cxn>
              <a:cxn ang="0">
                <a:pos x="1208" y="1160"/>
              </a:cxn>
              <a:cxn ang="0">
                <a:pos x="0" y="1160"/>
              </a:cxn>
              <a:cxn ang="0">
                <a:pos x="0" y="0"/>
              </a:cxn>
            </a:cxnLst>
            <a:rect l="0" t="0" r="r" b="b"/>
            <a:pathLst>
              <a:path w="1208" h="1160">
                <a:moveTo>
                  <a:pt x="0" y="0"/>
                </a:moveTo>
                <a:lnTo>
                  <a:pt x="1208" y="672"/>
                </a:lnTo>
                <a:lnTo>
                  <a:pt x="1208" y="1160"/>
                </a:lnTo>
                <a:lnTo>
                  <a:pt x="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546100" y="4889500"/>
            <a:ext cx="2057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  <a:ea typeface="Times New Roman" charset="0"/>
                <a:cs typeface="Times New Roman" charset="0"/>
              </a:rPr>
              <a:t>“flat”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region:</a:t>
            </a:r>
            <a:b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 change in all directions</a:t>
            </a:r>
            <a:endParaRPr lang="ru-RU" sz="2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8" name="Group 6"/>
          <p:cNvGrpSpPr>
            <a:grpSpLocks/>
          </p:cNvGrpSpPr>
          <p:nvPr/>
        </p:nvGrpSpPr>
        <p:grpSpPr bwMode="auto">
          <a:xfrm>
            <a:off x="1155700" y="3708400"/>
            <a:ext cx="703263" cy="677863"/>
            <a:chOff x="892" y="1801"/>
            <a:chExt cx="443" cy="427"/>
          </a:xfrm>
        </p:grpSpPr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960" y="1872"/>
              <a:ext cx="306" cy="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V="1">
              <a:off x="1263" y="1811"/>
              <a:ext cx="57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>
              <a:off x="1275" y="2169"/>
              <a:ext cx="6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 flipH="1">
              <a:off x="892" y="2170"/>
              <a:ext cx="68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 flipH="1" flipV="1">
              <a:off x="898" y="1801"/>
              <a:ext cx="62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4" name="Freeform 42"/>
          <p:cNvSpPr>
            <a:spLocks/>
          </p:cNvSpPr>
          <p:nvPr/>
        </p:nvSpPr>
        <p:spPr bwMode="auto">
          <a:xfrm>
            <a:off x="774700" y="2870200"/>
            <a:ext cx="1892300" cy="18161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0" y="0"/>
              </a:cxn>
              <a:cxn ang="0">
                <a:pos x="1008" y="528"/>
              </a:cxn>
            </a:cxnLst>
            <a:rect l="0" t="0" r="r" b="b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528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9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8.67362E-19 C 0.00017 0.00232 -0.00053 0.00556 0.00086 0.00741 C 0.00156 0.00834 0.0019 0.00463 0.00277 0.00371 C 0.00416 0.00186 0.0059 0.00047 0.00746 -0.00115 C 0.00833 -0.00231 0.0092 -0.0037 0.01024 -0.00486 C 0.0118 -0.01203 0.01822 -0.01574 0.02135 -0.02222 C 0.02222 -0.0243 0.02326 -0.02639 0.02413 -0.02847 C 0.02447 -0.02986 0.02534 -0.03333 0.02499 -0.03217 C 0.02413 -0.03032 0.02395 -0.02801 0.02308 -0.02592 C 0.01961 -0.01921 0.01336 -0.01574 0.0092 -0.00995 C 0.00538 0.00093 0.01128 -0.00115 0.01857 8.67362E-19 C 0.01597 0.0007 0.01354 0.00162 0.01111 0.00255 C 0.00954 0.00301 0.00694 0.00162 0.00642 0.00371 C 0.00451 0.00926 0.00815 0.01829 0.01111 0.02223 C 0.01197 0.02616 0.01371 0.02917 0.01475 0.03334 C 0.01493 0.03449 0.01527 0.03565 0.01579 0.03704 C 0.01614 0.0382 0.01805 0.04167 0.01753 0.04074 C 0.01197 0.03125 0.00798 0.02061 0.0019 0.01227 C 0.00156 0.01088 0.00138 0.00949 0.00086 0.00857 C -7.77778E-6 0.00741 -0.00192 0.00463 -0.00192 0.00625 C -0.00261 0.01181 -0.00087 0.0176 -0.00087 0.02338 C -0.00087 0.02732 -0.00157 0.01505 -0.00192 0.01111 C -0.0073 0.01389 -0.01129 0.01736 -0.01667 0.01968 C -0.02205 0.02431 -0.01685 0.01991 -0.0231 0.02477 C -0.02813 0.02848 -0.02605 0.02709 -0.02032 0.02593 C -0.01563 0.02269 -0.01094 0.01991 -0.00643 0.01598 C -0.00955 0.00486 -0.02223 0.00857 -0.02969 0.00486 C -0.02153 0.00324 -0.01129 0.00926 -0.00469 0.00255 C -0.0033 0.00093 -0.01285 -0.01574 -0.0158 -0.01852 C -0.01771 -0.02662 -0.01372 -0.01967 -0.01025 -0.01736 C -0.0073 -0.01342 -0.004 -0.01041 -0.00087 -0.00625 C 0.00086 0.00162 0.00208 0.00278 -7.77778E-6 8.67362E-19 Z " pathEditMode="relative" ptsTypes="ffffffffffffffffffffffffffffffff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CC0A-997E-AC41-89E6-E1AA550B17B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the basic idea</a:t>
            </a:r>
          </a:p>
        </p:txBody>
      </p:sp>
      <p:sp>
        <p:nvSpPr>
          <p:cNvPr id="2224132" name="Rectangle 4"/>
          <p:cNvSpPr>
            <a:spLocks noChangeArrowheads="1"/>
          </p:cNvSpPr>
          <p:nvPr/>
        </p:nvSpPr>
        <p:spPr bwMode="auto">
          <a:xfrm>
            <a:off x="317500" y="2489200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276" name="Freeform 148"/>
          <p:cNvSpPr>
            <a:spLocks/>
          </p:cNvSpPr>
          <p:nvPr/>
        </p:nvSpPr>
        <p:spPr bwMode="auto">
          <a:xfrm>
            <a:off x="774700" y="2870200"/>
            <a:ext cx="1917700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" y="672"/>
              </a:cxn>
              <a:cxn ang="0">
                <a:pos x="1208" y="1160"/>
              </a:cxn>
              <a:cxn ang="0">
                <a:pos x="0" y="1160"/>
              </a:cxn>
              <a:cxn ang="0">
                <a:pos x="0" y="0"/>
              </a:cxn>
            </a:cxnLst>
            <a:rect l="0" t="0" r="r" b="b"/>
            <a:pathLst>
              <a:path w="1208" h="1160">
                <a:moveTo>
                  <a:pt x="0" y="0"/>
                </a:moveTo>
                <a:lnTo>
                  <a:pt x="1208" y="672"/>
                </a:lnTo>
                <a:lnTo>
                  <a:pt x="1208" y="1160"/>
                </a:lnTo>
                <a:lnTo>
                  <a:pt x="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133" name="Text Box 5"/>
          <p:cNvSpPr txBox="1">
            <a:spLocks noChangeArrowheads="1"/>
          </p:cNvSpPr>
          <p:nvPr/>
        </p:nvSpPr>
        <p:spPr bwMode="auto">
          <a:xfrm>
            <a:off x="546100" y="4889500"/>
            <a:ext cx="2057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  <a:ea typeface="Times New Roman" charset="0"/>
                <a:cs typeface="Times New Roman" charset="0"/>
              </a:rPr>
              <a:t>“flat”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region:</a:t>
            </a:r>
            <a:b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 change in all directions</a:t>
            </a:r>
            <a:endParaRPr lang="ru-RU" sz="2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55700" y="3708400"/>
            <a:ext cx="703263" cy="677863"/>
            <a:chOff x="892" y="1801"/>
            <a:chExt cx="443" cy="427"/>
          </a:xfrm>
        </p:grpSpPr>
        <p:sp>
          <p:nvSpPr>
            <p:cNvPr id="2224135" name="Rectangle 7"/>
            <p:cNvSpPr>
              <a:spLocks noChangeArrowheads="1"/>
            </p:cNvSpPr>
            <p:nvPr/>
          </p:nvSpPr>
          <p:spPr bwMode="auto">
            <a:xfrm>
              <a:off x="960" y="1872"/>
              <a:ext cx="306" cy="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6" name="Line 8"/>
            <p:cNvSpPr>
              <a:spLocks noChangeShapeType="1"/>
            </p:cNvSpPr>
            <p:nvPr/>
          </p:nvSpPr>
          <p:spPr bwMode="auto">
            <a:xfrm flipV="1">
              <a:off x="1263" y="1811"/>
              <a:ext cx="57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7" name="Line 9"/>
            <p:cNvSpPr>
              <a:spLocks noChangeShapeType="1"/>
            </p:cNvSpPr>
            <p:nvPr/>
          </p:nvSpPr>
          <p:spPr bwMode="auto">
            <a:xfrm>
              <a:off x="1275" y="2169"/>
              <a:ext cx="6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8" name="Line 10"/>
            <p:cNvSpPr>
              <a:spLocks noChangeShapeType="1"/>
            </p:cNvSpPr>
            <p:nvPr/>
          </p:nvSpPr>
          <p:spPr bwMode="auto">
            <a:xfrm flipH="1">
              <a:off x="892" y="2170"/>
              <a:ext cx="68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9" name="Line 11"/>
            <p:cNvSpPr>
              <a:spLocks noChangeShapeType="1"/>
            </p:cNvSpPr>
            <p:nvPr/>
          </p:nvSpPr>
          <p:spPr bwMode="auto">
            <a:xfrm flipH="1" flipV="1">
              <a:off x="898" y="1801"/>
              <a:ext cx="62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24170" name="Freeform 42"/>
          <p:cNvSpPr>
            <a:spLocks/>
          </p:cNvSpPr>
          <p:nvPr/>
        </p:nvSpPr>
        <p:spPr bwMode="auto">
          <a:xfrm>
            <a:off x="774700" y="2870200"/>
            <a:ext cx="1892300" cy="18161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0" y="0"/>
              </a:cxn>
              <a:cxn ang="0">
                <a:pos x="1008" y="528"/>
              </a:cxn>
            </a:cxnLst>
            <a:rect l="0" t="0" r="r" b="b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528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6032500" y="2489200"/>
            <a:ext cx="2438400" cy="3587750"/>
            <a:chOff x="6032500" y="2489200"/>
            <a:chExt cx="2438400" cy="3587750"/>
          </a:xfrm>
        </p:grpSpPr>
        <p:sp>
          <p:nvSpPr>
            <p:cNvPr id="2224224" name="Rectangle 96"/>
            <p:cNvSpPr>
              <a:spLocks noChangeArrowheads="1"/>
            </p:cNvSpPr>
            <p:nvPr/>
          </p:nvSpPr>
          <p:spPr bwMode="auto">
            <a:xfrm>
              <a:off x="60325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78" name="Freeform 150"/>
            <p:cNvSpPr>
              <a:spLocks/>
            </p:cNvSpPr>
            <p:nvPr/>
          </p:nvSpPr>
          <p:spPr bwMode="auto">
            <a:xfrm>
              <a:off x="64770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25" name="Freeform 97"/>
            <p:cNvSpPr>
              <a:spLocks/>
            </p:cNvSpPr>
            <p:nvPr/>
          </p:nvSpPr>
          <p:spPr bwMode="auto">
            <a:xfrm>
              <a:off x="6489700" y="2870200"/>
              <a:ext cx="1905000" cy="18415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6184900" y="2565400"/>
              <a:ext cx="703263" cy="677863"/>
              <a:chOff x="892" y="1801"/>
              <a:chExt cx="443" cy="427"/>
            </a:xfrm>
          </p:grpSpPr>
          <p:sp>
            <p:nvSpPr>
              <p:cNvPr id="2224227" name="Rectangle 99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28" name="Line 100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29" name="Line 101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30" name="Line 102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31" name="Line 103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224274" name="Text Box 146"/>
            <p:cNvSpPr txBox="1">
              <a:spLocks noChangeArrowheads="1"/>
            </p:cNvSpPr>
            <p:nvPr/>
          </p:nvSpPr>
          <p:spPr bwMode="auto">
            <a:xfrm>
              <a:off x="6032500" y="4889500"/>
              <a:ext cx="24384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33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“corner”</a:t>
              </a:r>
              <a:r>
                <a:rPr lang="en-US" sz="240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br>
                <a:rPr lang="en-US" sz="240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240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significant change in all directions</a:t>
              </a:r>
              <a:endParaRPr lang="ru-RU" sz="240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213100" y="2489200"/>
            <a:ext cx="2438400" cy="3587750"/>
            <a:chOff x="3213100" y="2489200"/>
            <a:chExt cx="2438400" cy="3587750"/>
          </a:xfrm>
        </p:grpSpPr>
        <p:sp>
          <p:nvSpPr>
            <p:cNvPr id="2224172" name="Rectangle 44"/>
            <p:cNvSpPr>
              <a:spLocks noChangeArrowheads="1"/>
            </p:cNvSpPr>
            <p:nvPr/>
          </p:nvSpPr>
          <p:spPr bwMode="auto">
            <a:xfrm>
              <a:off x="32131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77" name="Freeform 149"/>
            <p:cNvSpPr>
              <a:spLocks/>
            </p:cNvSpPr>
            <p:nvPr/>
          </p:nvSpPr>
          <p:spPr bwMode="auto">
            <a:xfrm>
              <a:off x="36576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73" name="Freeform 45"/>
            <p:cNvSpPr>
              <a:spLocks/>
            </p:cNvSpPr>
            <p:nvPr/>
          </p:nvSpPr>
          <p:spPr bwMode="auto">
            <a:xfrm>
              <a:off x="3670300" y="2870200"/>
              <a:ext cx="1892300" cy="18161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22" name="Text Box 94"/>
            <p:cNvSpPr txBox="1">
              <a:spLocks noChangeArrowheads="1"/>
            </p:cNvSpPr>
            <p:nvPr/>
          </p:nvSpPr>
          <p:spPr bwMode="auto">
            <a:xfrm>
              <a:off x="3213100" y="4889500"/>
              <a:ext cx="24384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33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“edge”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b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 change along the edge direction</a:t>
              </a:r>
              <a:endParaRPr lang="ru-RU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41" name="Group 6"/>
            <p:cNvGrpSpPr>
              <a:grpSpLocks/>
            </p:cNvGrpSpPr>
            <p:nvPr/>
          </p:nvGrpSpPr>
          <p:grpSpPr bwMode="auto">
            <a:xfrm>
              <a:off x="4406900" y="3111500"/>
              <a:ext cx="703263" cy="677863"/>
              <a:chOff x="892" y="1801"/>
              <a:chExt cx="443" cy="427"/>
            </a:xfrm>
          </p:grpSpPr>
          <p:sp>
            <p:nvSpPr>
              <p:cNvPr id="142" name="Rectangle 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4" name="Line 9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5" name="Line 10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6" name="Line 11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" y="4072731"/>
            <a:ext cx="8944769" cy="4525963"/>
          </a:xfrm>
        </p:spPr>
        <p:txBody>
          <a:bodyPr/>
          <a:lstStyle/>
          <a:p>
            <a:r>
              <a:rPr lang="en-US" dirty="0" smtClean="0"/>
              <a:t>Imagine plotting a function measuring how much change occurs for any given movement</a:t>
            </a:r>
          </a:p>
          <a:p>
            <a:endParaRPr lang="en-US" sz="2800" dirty="0"/>
          </a:p>
        </p:txBody>
      </p:sp>
      <p:sp>
        <p:nvSpPr>
          <p:cNvPr id="2224132" name="Rectangle 4"/>
          <p:cNvSpPr>
            <a:spLocks noChangeArrowheads="1"/>
          </p:cNvSpPr>
          <p:nvPr/>
        </p:nvSpPr>
        <p:spPr bwMode="auto">
          <a:xfrm>
            <a:off x="330200" y="268289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276" name="Freeform 148"/>
          <p:cNvSpPr>
            <a:spLocks/>
          </p:cNvSpPr>
          <p:nvPr/>
        </p:nvSpPr>
        <p:spPr bwMode="auto">
          <a:xfrm>
            <a:off x="787400" y="649289"/>
            <a:ext cx="1917700" cy="184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8" y="672"/>
              </a:cxn>
              <a:cxn ang="0">
                <a:pos x="1208" y="1160"/>
              </a:cxn>
              <a:cxn ang="0">
                <a:pos x="0" y="1160"/>
              </a:cxn>
              <a:cxn ang="0">
                <a:pos x="0" y="0"/>
              </a:cxn>
            </a:cxnLst>
            <a:rect l="0" t="0" r="r" b="b"/>
            <a:pathLst>
              <a:path w="1208" h="1160">
                <a:moveTo>
                  <a:pt x="0" y="0"/>
                </a:moveTo>
                <a:lnTo>
                  <a:pt x="1208" y="672"/>
                </a:lnTo>
                <a:lnTo>
                  <a:pt x="1208" y="1160"/>
                </a:lnTo>
                <a:lnTo>
                  <a:pt x="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4133" name="Text Box 5"/>
          <p:cNvSpPr txBox="1">
            <a:spLocks noChangeArrowheads="1"/>
          </p:cNvSpPr>
          <p:nvPr/>
        </p:nvSpPr>
        <p:spPr bwMode="auto">
          <a:xfrm>
            <a:off x="558800" y="2668589"/>
            <a:ext cx="2057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3399"/>
                </a:solidFill>
                <a:latin typeface="Times New Roman" charset="0"/>
                <a:ea typeface="Times New Roman" charset="0"/>
                <a:cs typeface="Times New Roman" charset="0"/>
              </a:rPr>
              <a:t>“flat”</a:t>
            </a: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region:</a:t>
            </a:r>
            <a:b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no change in all directions</a:t>
            </a:r>
            <a:endParaRPr lang="ru-RU" sz="24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8400" y="1487489"/>
            <a:ext cx="703263" cy="677863"/>
            <a:chOff x="892" y="1801"/>
            <a:chExt cx="443" cy="427"/>
          </a:xfrm>
        </p:grpSpPr>
        <p:sp>
          <p:nvSpPr>
            <p:cNvPr id="2224135" name="Rectangle 7"/>
            <p:cNvSpPr>
              <a:spLocks noChangeArrowheads="1"/>
            </p:cNvSpPr>
            <p:nvPr/>
          </p:nvSpPr>
          <p:spPr bwMode="auto">
            <a:xfrm>
              <a:off x="960" y="1872"/>
              <a:ext cx="306" cy="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6" name="Line 8"/>
            <p:cNvSpPr>
              <a:spLocks noChangeShapeType="1"/>
            </p:cNvSpPr>
            <p:nvPr/>
          </p:nvSpPr>
          <p:spPr bwMode="auto">
            <a:xfrm flipV="1">
              <a:off x="1263" y="1811"/>
              <a:ext cx="57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7" name="Line 9"/>
            <p:cNvSpPr>
              <a:spLocks noChangeShapeType="1"/>
            </p:cNvSpPr>
            <p:nvPr/>
          </p:nvSpPr>
          <p:spPr bwMode="auto">
            <a:xfrm>
              <a:off x="1275" y="2169"/>
              <a:ext cx="60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8" name="Line 10"/>
            <p:cNvSpPr>
              <a:spLocks noChangeShapeType="1"/>
            </p:cNvSpPr>
            <p:nvPr/>
          </p:nvSpPr>
          <p:spPr bwMode="auto">
            <a:xfrm flipH="1">
              <a:off x="892" y="2170"/>
              <a:ext cx="68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39" name="Line 11"/>
            <p:cNvSpPr>
              <a:spLocks noChangeShapeType="1"/>
            </p:cNvSpPr>
            <p:nvPr/>
          </p:nvSpPr>
          <p:spPr bwMode="auto">
            <a:xfrm flipH="1" flipV="1">
              <a:off x="898" y="1801"/>
              <a:ext cx="62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24170" name="Freeform 42"/>
          <p:cNvSpPr>
            <a:spLocks/>
          </p:cNvSpPr>
          <p:nvPr/>
        </p:nvSpPr>
        <p:spPr bwMode="auto">
          <a:xfrm>
            <a:off x="787400" y="649289"/>
            <a:ext cx="1892300" cy="1816100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0" y="0"/>
              </a:cxn>
              <a:cxn ang="0">
                <a:pos x="1008" y="528"/>
              </a:cxn>
            </a:cxnLst>
            <a:rect l="0" t="0" r="r" b="b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528"/>
                </a:lnTo>
              </a:path>
            </a:pathLst>
          </a:custGeom>
          <a:noFill/>
          <a:ln w="412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6045200" y="268289"/>
            <a:ext cx="2438400" cy="3587750"/>
            <a:chOff x="6032500" y="2489200"/>
            <a:chExt cx="2438400" cy="3587750"/>
          </a:xfrm>
        </p:grpSpPr>
        <p:sp>
          <p:nvSpPr>
            <p:cNvPr id="2224224" name="Rectangle 96"/>
            <p:cNvSpPr>
              <a:spLocks noChangeArrowheads="1"/>
            </p:cNvSpPr>
            <p:nvPr/>
          </p:nvSpPr>
          <p:spPr bwMode="auto">
            <a:xfrm>
              <a:off x="60325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78" name="Freeform 150"/>
            <p:cNvSpPr>
              <a:spLocks/>
            </p:cNvSpPr>
            <p:nvPr/>
          </p:nvSpPr>
          <p:spPr bwMode="auto">
            <a:xfrm>
              <a:off x="64770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25" name="Freeform 97"/>
            <p:cNvSpPr>
              <a:spLocks/>
            </p:cNvSpPr>
            <p:nvPr/>
          </p:nvSpPr>
          <p:spPr bwMode="auto">
            <a:xfrm>
              <a:off x="6489700" y="2870200"/>
              <a:ext cx="1905000" cy="18415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6184900" y="2565400"/>
              <a:ext cx="703263" cy="677863"/>
              <a:chOff x="892" y="1801"/>
              <a:chExt cx="443" cy="427"/>
            </a:xfrm>
          </p:grpSpPr>
          <p:sp>
            <p:nvSpPr>
              <p:cNvPr id="2224227" name="Rectangle 99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28" name="Line 100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29" name="Line 101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30" name="Line 102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4231" name="Line 103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224274" name="Text Box 146"/>
            <p:cNvSpPr txBox="1">
              <a:spLocks noChangeArrowheads="1"/>
            </p:cNvSpPr>
            <p:nvPr/>
          </p:nvSpPr>
          <p:spPr bwMode="auto">
            <a:xfrm>
              <a:off x="6032500" y="4889500"/>
              <a:ext cx="24384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33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“corner”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b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significant change in all directions</a:t>
              </a:r>
              <a:endParaRPr lang="ru-RU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225800" y="268289"/>
            <a:ext cx="2438400" cy="3587750"/>
            <a:chOff x="3213100" y="2489200"/>
            <a:chExt cx="2438400" cy="3587750"/>
          </a:xfrm>
        </p:grpSpPr>
        <p:sp>
          <p:nvSpPr>
            <p:cNvPr id="2224172" name="Rectangle 44"/>
            <p:cNvSpPr>
              <a:spLocks noChangeArrowheads="1"/>
            </p:cNvSpPr>
            <p:nvPr/>
          </p:nvSpPr>
          <p:spPr bwMode="auto">
            <a:xfrm>
              <a:off x="3213100" y="2489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77" name="Freeform 149"/>
            <p:cNvSpPr>
              <a:spLocks/>
            </p:cNvSpPr>
            <p:nvPr/>
          </p:nvSpPr>
          <p:spPr bwMode="auto">
            <a:xfrm>
              <a:off x="3657600" y="2857500"/>
              <a:ext cx="1917700" cy="184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8" y="672"/>
                </a:cxn>
                <a:cxn ang="0">
                  <a:pos x="1208" y="1160"/>
                </a:cxn>
                <a:cxn ang="0">
                  <a:pos x="0" y="1160"/>
                </a:cxn>
                <a:cxn ang="0">
                  <a:pos x="0" y="0"/>
                </a:cxn>
              </a:cxnLst>
              <a:rect l="0" t="0" r="r" b="b"/>
              <a:pathLst>
                <a:path w="1208" h="1160">
                  <a:moveTo>
                    <a:pt x="0" y="0"/>
                  </a:moveTo>
                  <a:lnTo>
                    <a:pt x="1208" y="672"/>
                  </a:lnTo>
                  <a:lnTo>
                    <a:pt x="1208" y="1160"/>
                  </a:lnTo>
                  <a:lnTo>
                    <a:pt x="0" y="1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173" name="Freeform 45"/>
            <p:cNvSpPr>
              <a:spLocks/>
            </p:cNvSpPr>
            <p:nvPr/>
          </p:nvSpPr>
          <p:spPr bwMode="auto">
            <a:xfrm>
              <a:off x="3670300" y="2870200"/>
              <a:ext cx="1892300" cy="1816100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0" y="0"/>
                </a:cxn>
                <a:cxn ang="0">
                  <a:pos x="1008" y="528"/>
                </a:cxn>
              </a:cxnLst>
              <a:rect l="0" t="0" r="r" b="b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4222" name="Text Box 94"/>
            <p:cNvSpPr txBox="1">
              <a:spLocks noChangeArrowheads="1"/>
            </p:cNvSpPr>
            <p:nvPr/>
          </p:nvSpPr>
          <p:spPr bwMode="auto">
            <a:xfrm>
              <a:off x="3213100" y="4889500"/>
              <a:ext cx="24384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33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“edge”</a:t>
              </a: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b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no change along the edge direction</a:t>
              </a:r>
              <a:endParaRPr lang="ru-RU" sz="24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41" name="Group 6"/>
            <p:cNvGrpSpPr>
              <a:grpSpLocks/>
            </p:cNvGrpSpPr>
            <p:nvPr/>
          </p:nvGrpSpPr>
          <p:grpSpPr bwMode="auto">
            <a:xfrm>
              <a:off x="4406900" y="3111500"/>
              <a:ext cx="703263" cy="677863"/>
              <a:chOff x="892" y="1801"/>
              <a:chExt cx="443" cy="427"/>
            </a:xfrm>
          </p:grpSpPr>
          <p:sp>
            <p:nvSpPr>
              <p:cNvPr id="142" name="Rectangle 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4" name="Line 9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5" name="Line 10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6" name="Line 11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950" y="5425073"/>
            <a:ext cx="1981200" cy="10262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063" y="5367477"/>
            <a:ext cx="2057400" cy="1041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427" y="5425073"/>
            <a:ext cx="2453300" cy="10262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5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ChangeArrowheads="1"/>
          </p:cNvSpPr>
          <p:nvPr/>
        </p:nvSpPr>
        <p:spPr bwMode="auto">
          <a:xfrm>
            <a:off x="152400" y="1473200"/>
            <a:ext cx="850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Calibri" charset="0"/>
              </a:rPr>
              <a:t>Consider shifting </a:t>
            </a:r>
            <a:r>
              <a:rPr lang="en-US" sz="2800" dirty="0" smtClean="0">
                <a:solidFill>
                  <a:prstClr val="black"/>
                </a:solidFill>
                <a:latin typeface="Calibri" charset="0"/>
              </a:rPr>
              <a:t>a window </a:t>
            </a:r>
            <a:r>
              <a:rPr lang="en-US" sz="2800" i="1" dirty="0">
                <a:solidFill>
                  <a:prstClr val="black"/>
                </a:solidFill>
                <a:latin typeface="Calibri" charset="0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Calibri" charset="0"/>
              </a:rPr>
              <a:t> by (</a:t>
            </a:r>
            <a:r>
              <a:rPr lang="en-US" sz="2800" i="1" dirty="0" err="1">
                <a:solidFill>
                  <a:prstClr val="black"/>
                </a:solidFill>
                <a:latin typeface="Calibri" charset="0"/>
              </a:rPr>
              <a:t>u,v</a:t>
            </a:r>
            <a:r>
              <a:rPr lang="en-US" sz="2800" dirty="0">
                <a:solidFill>
                  <a:prstClr val="black"/>
                </a:solidFill>
                <a:latin typeface="Calibri" charset="0"/>
              </a:rPr>
              <a:t>)</a:t>
            </a:r>
            <a:endParaRPr lang="en-US" sz="2800" dirty="0" smtClean="0">
              <a:solidFill>
                <a:prstClr val="black"/>
              </a:solidFill>
              <a:latin typeface="Calibri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charset="0"/>
              </a:rPr>
              <a:t>Measure the change by computing the sum squared difference (SSD) between the new window and old window,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detection: The details</a:t>
            </a:r>
            <a:endParaRPr lang="en-US" dirty="0"/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060700"/>
            <a:ext cx="6502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263900" y="4648200"/>
            <a:ext cx="2362200" cy="2209800"/>
            <a:chOff x="2208" y="1104"/>
            <a:chExt cx="1488" cy="1392"/>
          </a:xfrm>
        </p:grpSpPr>
        <p:sp>
          <p:nvSpPr>
            <p:cNvPr id="30730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0731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sp>
        <p:nvSpPr>
          <p:cNvPr id="30726" name="Rectangle 46"/>
          <p:cNvSpPr>
            <a:spLocks noChangeArrowheads="1"/>
          </p:cNvSpPr>
          <p:nvPr/>
        </p:nvSpPr>
        <p:spPr bwMode="auto">
          <a:xfrm>
            <a:off x="4298950" y="4976813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598987" y="5232402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>
            <a:off x="4784726" y="4976814"/>
            <a:ext cx="300038" cy="25559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" name="Rectangle 2"/>
          <p:cNvSpPr/>
          <p:nvPr/>
        </p:nvSpPr>
        <p:spPr>
          <a:xfrm>
            <a:off x="4891316" y="4766747"/>
            <a:ext cx="6077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3366FF"/>
                  </a:solidFill>
                </a:ln>
                <a:solidFill>
                  <a:srgbClr val="0000FF"/>
                </a:solidFill>
                <a:latin typeface="Calibri"/>
              </a:rPr>
              <a:t>(</a:t>
            </a:r>
            <a:r>
              <a:rPr lang="en-US" dirty="0" err="1" smtClean="0">
                <a:ln>
                  <a:solidFill>
                    <a:srgbClr val="3366FF"/>
                  </a:solidFill>
                </a:ln>
                <a:solidFill>
                  <a:srgbClr val="0000FF"/>
                </a:solidFill>
                <a:latin typeface="Calibri"/>
              </a:rPr>
              <a:t>u,v</a:t>
            </a:r>
            <a:r>
              <a:rPr lang="en-US" dirty="0" smtClean="0">
                <a:ln>
                  <a:solidFill>
                    <a:srgbClr val="3366FF"/>
                  </a:solidFill>
                </a:ln>
                <a:solidFill>
                  <a:srgbClr val="0000FF"/>
                </a:solidFill>
                <a:latin typeface="Calibri"/>
              </a:rPr>
              <a:t>)</a:t>
            </a:r>
            <a:endParaRPr lang="en-US" dirty="0">
              <a:ln>
                <a:solidFill>
                  <a:srgbClr val="3366FF"/>
                </a:solidFill>
              </a:ln>
              <a:solidFill>
                <a:srgbClr val="0000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608" y="44635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n>
                <a:solidFill>
                  <a:srgbClr val="3366FF"/>
                </a:solidFill>
              </a:ln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7313" y="486993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 charset="0"/>
              </a:rPr>
              <a:t>W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7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 detection:  the math</a:t>
            </a:r>
          </a:p>
        </p:txBody>
      </p:sp>
      <p:sp>
        <p:nvSpPr>
          <p:cNvPr id="33795" name="Rectangle 10"/>
          <p:cNvSpPr>
            <a:spLocks noChangeArrowheads="1"/>
          </p:cNvSpPr>
          <p:nvPr/>
        </p:nvSpPr>
        <p:spPr bwMode="auto">
          <a:xfrm>
            <a:off x="381000" y="1981200"/>
            <a:ext cx="601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prstClr val="black"/>
                </a:solidFill>
                <a:latin typeface="Calibri" charset="0"/>
              </a:rPr>
              <a:t>Consider shifting the window </a:t>
            </a:r>
            <a:r>
              <a:rPr lang="en-US" sz="2800" i="1">
                <a:solidFill>
                  <a:prstClr val="black"/>
                </a:solidFill>
                <a:latin typeface="Calibri" charset="0"/>
              </a:rPr>
              <a:t>W</a:t>
            </a:r>
            <a:r>
              <a:rPr lang="en-US" sz="2800">
                <a:solidFill>
                  <a:prstClr val="black"/>
                </a:solidFill>
                <a:latin typeface="Calibri" charset="0"/>
              </a:rPr>
              <a:t> by (</a:t>
            </a:r>
            <a:r>
              <a:rPr lang="en-US" sz="2800" i="1">
                <a:solidFill>
                  <a:prstClr val="black"/>
                </a:solidFill>
                <a:latin typeface="Calibri" charset="0"/>
              </a:rPr>
              <a:t>u,v</a:t>
            </a:r>
            <a:r>
              <a:rPr lang="en-US" sz="2800">
                <a:solidFill>
                  <a:prstClr val="black"/>
                </a:solidFill>
                <a:latin typeface="Calibri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prstClr val="black"/>
                </a:solidFill>
                <a:latin typeface="Calibri" charset="0"/>
              </a:rPr>
              <a:t>define an SSD “error” </a:t>
            </a:r>
            <a:r>
              <a:rPr lang="en-US" sz="2400" i="1">
                <a:solidFill>
                  <a:prstClr val="black"/>
                </a:solidFill>
                <a:latin typeface="Calibri" charset="0"/>
              </a:rPr>
              <a:t>E(u,v)</a:t>
            </a:r>
            <a:r>
              <a:rPr lang="en-US" sz="2400">
                <a:solidFill>
                  <a:prstClr val="black"/>
                </a:solidFill>
                <a:latin typeface="Calibri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800">
              <a:solidFill>
                <a:prstClr val="black"/>
              </a:solidFill>
              <a:latin typeface="Calibri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553200" y="1371600"/>
            <a:ext cx="2362200" cy="2209800"/>
            <a:chOff x="2208" y="1104"/>
            <a:chExt cx="1488" cy="1392"/>
          </a:xfrm>
        </p:grpSpPr>
        <p:sp>
          <p:nvSpPr>
            <p:cNvPr id="3380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380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sp>
        <p:nvSpPr>
          <p:cNvPr id="33797" name="Rectangle 46"/>
          <p:cNvSpPr>
            <a:spLocks noChangeArrowheads="1"/>
          </p:cNvSpPr>
          <p:nvPr/>
        </p:nvSpPr>
        <p:spPr bwMode="auto">
          <a:xfrm>
            <a:off x="6889750" y="2322513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7086600" y="2578100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cxnSp>
        <p:nvCxnSpPr>
          <p:cNvPr id="33799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860381" y="2351882"/>
            <a:ext cx="255587" cy="19685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6553200" y="2297113"/>
            <a:ext cx="3905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>
                <a:solidFill>
                  <a:prstClr val="black"/>
                </a:solidFill>
                <a:latin typeface="Calibri" charset="0"/>
              </a:rPr>
              <a:t>W</a:t>
            </a:r>
            <a:endParaRPr lang="en-US" sz="2000" i="1" baseline="-25000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014913"/>
            <a:ext cx="207327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325" y="5014913"/>
            <a:ext cx="238442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5014913"/>
            <a:ext cx="2057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195638"/>
            <a:ext cx="563880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0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mx+b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4991100"/>
            <a:ext cx="37719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041400" y="4356100"/>
            <a:ext cx="391160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1"/>
          </p:cNvCxnSpPr>
          <p:nvPr/>
        </p:nvCxnSpPr>
        <p:spPr>
          <a:xfrm>
            <a:off x="4889500" y="4216400"/>
            <a:ext cx="2540000" cy="22420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476750" y="4667250"/>
            <a:ext cx="2324100" cy="129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279900" y="5003800"/>
            <a:ext cx="2400300" cy="8509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86000" y="5803900"/>
            <a:ext cx="33147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7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800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alibri" charset="0"/>
              </a:rPr>
              <a:t>The surface </a:t>
            </a:r>
            <a:r>
              <a:rPr lang="en-US" sz="2400" i="1">
                <a:solidFill>
                  <a:prstClr val="black"/>
                </a:solidFill>
                <a:latin typeface="Calibri" charset="0"/>
              </a:rPr>
              <a:t>E</a:t>
            </a:r>
            <a:r>
              <a:rPr lang="en-US" sz="2400">
                <a:solidFill>
                  <a:prstClr val="black"/>
                </a:solidFill>
                <a:latin typeface="Calibri" charset="0"/>
              </a:rPr>
              <a:t>(</a:t>
            </a:r>
            <a:r>
              <a:rPr lang="en-US" sz="2400" i="1">
                <a:solidFill>
                  <a:prstClr val="black"/>
                </a:solidFill>
                <a:latin typeface="Calibri" charset="0"/>
              </a:rPr>
              <a:t>u</a:t>
            </a:r>
            <a:r>
              <a:rPr lang="en-US" sz="2400">
                <a:solidFill>
                  <a:prstClr val="black"/>
                </a:solidFill>
                <a:latin typeface="Calibri" charset="0"/>
              </a:rPr>
              <a:t>,</a:t>
            </a:r>
            <a:r>
              <a:rPr lang="en-US" sz="2400" i="1">
                <a:solidFill>
                  <a:prstClr val="black"/>
                </a:solidFill>
                <a:latin typeface="Calibri" charset="0"/>
              </a:rPr>
              <a:t>v</a:t>
            </a:r>
            <a:r>
              <a:rPr lang="en-US" sz="2400">
                <a:solidFill>
                  <a:prstClr val="black"/>
                </a:solidFill>
                <a:latin typeface="Calibri" charset="0"/>
              </a:rPr>
              <a:t>) is locally approximated by a quadratic form. 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The second moment matrix</a:t>
            </a:r>
          </a:p>
        </p:txBody>
      </p:sp>
      <p:pic>
        <p:nvPicPr>
          <p:cNvPr id="512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886200"/>
            <a:ext cx="2895600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676400"/>
            <a:ext cx="5559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393" y="2362200"/>
            <a:ext cx="6053407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457200" y="2362200"/>
            <a:ext cx="1492250" cy="94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8175" y="3589338"/>
            <a:ext cx="1811338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6413" y="4572000"/>
            <a:ext cx="2084387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8175" y="5559425"/>
            <a:ext cx="179863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4718050" y="2820988"/>
            <a:ext cx="304800" cy="15367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3894138"/>
            <a:ext cx="457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81375" y="6172200"/>
            <a:ext cx="3248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</a:rPr>
              <a:t>Let’s try to understand its shape.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0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37832"/>
            <a:ext cx="1530350" cy="60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45773"/>
            <a:ext cx="1761042" cy="62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163" y="1759110"/>
            <a:ext cx="1519619" cy="5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85800" y="393701"/>
            <a:ext cx="5359400" cy="1676400"/>
            <a:chOff x="1371600" y="457200"/>
            <a:chExt cx="6053138" cy="1928813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71600" y="457200"/>
              <a:ext cx="6053138" cy="97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Left Brace 17"/>
            <p:cNvSpPr>
              <a:spLocks/>
            </p:cNvSpPr>
            <p:nvPr/>
          </p:nvSpPr>
          <p:spPr bwMode="auto">
            <a:xfrm rot="-5400000">
              <a:off x="5340350" y="908050"/>
              <a:ext cx="304800" cy="1536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pic>
          <p:nvPicPr>
            <p:cNvPr id="35847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0" y="1981200"/>
              <a:ext cx="45720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1825" y="2489200"/>
            <a:ext cx="2362200" cy="2209800"/>
            <a:chOff x="2208" y="1104"/>
            <a:chExt cx="1488" cy="1392"/>
          </a:xfrm>
        </p:grpSpPr>
        <p:sp>
          <p:nvSpPr>
            <p:cNvPr id="35859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5860" name="Freeform 44"/>
            <p:cNvSpPr>
              <a:spLocks/>
            </p:cNvSpPr>
            <p:nvPr/>
          </p:nvSpPr>
          <p:spPr bwMode="auto">
            <a:xfrm>
              <a:off x="2496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0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sp>
        <p:nvSpPr>
          <p:cNvPr id="35858" name="Rectangle 9"/>
          <p:cNvSpPr>
            <a:spLocks noChangeArrowheads="1"/>
          </p:cNvSpPr>
          <p:nvPr/>
        </p:nvSpPr>
        <p:spPr bwMode="auto">
          <a:xfrm>
            <a:off x="898525" y="3405414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0" y="4975834"/>
            <a:ext cx="2844800" cy="15011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0198" y="4838700"/>
            <a:ext cx="1711202" cy="1701800"/>
          </a:xfrm>
          <a:prstGeom prst="rect">
            <a:avLst/>
          </a:prstGeom>
        </p:spPr>
      </p:pic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3975100" y="2832100"/>
          <a:ext cx="19700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4" name="Equation" r:id="rId12" imgW="762000" imgH="444500" progId="Equation.3">
                  <p:embed/>
                </p:oleObj>
              </mc:Choice>
              <mc:Fallback>
                <p:oleObj name="Equation" r:id="rId12" imgW="76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832100"/>
                        <a:ext cx="197008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37832"/>
            <a:ext cx="1530350" cy="60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45773"/>
            <a:ext cx="1761042" cy="62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163" y="1759110"/>
            <a:ext cx="1519619" cy="5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85800" y="393701"/>
            <a:ext cx="5359400" cy="1676400"/>
            <a:chOff x="1371600" y="457200"/>
            <a:chExt cx="6053138" cy="1928813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71600" y="457200"/>
              <a:ext cx="6053138" cy="97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Left Brace 17"/>
            <p:cNvSpPr>
              <a:spLocks/>
            </p:cNvSpPr>
            <p:nvPr/>
          </p:nvSpPr>
          <p:spPr bwMode="auto">
            <a:xfrm rot="-5400000">
              <a:off x="5340350" y="908050"/>
              <a:ext cx="304800" cy="1536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pic>
          <p:nvPicPr>
            <p:cNvPr id="35847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0" y="1981200"/>
              <a:ext cx="45720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1825" y="2489200"/>
            <a:ext cx="2362200" cy="2209800"/>
            <a:chOff x="3429000" y="2413000"/>
            <a:chExt cx="2362200" cy="2209800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5859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 charset="0"/>
                </a:endParaRPr>
              </a:p>
            </p:txBody>
          </p:sp>
          <p:sp>
            <p:nvSpPr>
              <p:cNvPr id="35860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0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 charset="0"/>
                </a:endParaRPr>
              </a:p>
            </p:txBody>
          </p:sp>
        </p:grpSp>
        <p:sp>
          <p:nvSpPr>
            <p:cNvPr id="35858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800" y="4763752"/>
            <a:ext cx="1860550" cy="18656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4100" y="4911925"/>
            <a:ext cx="2984500" cy="1546024"/>
          </a:xfrm>
          <a:prstGeom prst="rect">
            <a:avLst/>
          </a:prstGeom>
        </p:spPr>
      </p:pic>
      <p:graphicFrame>
        <p:nvGraphicFramePr>
          <p:cNvPr id="343042" name="Object 2"/>
          <p:cNvGraphicFramePr>
            <a:graphicFrameLocks noChangeAspect="1"/>
          </p:cNvGraphicFramePr>
          <p:nvPr/>
        </p:nvGraphicFramePr>
        <p:xfrm>
          <a:off x="3975100" y="2832100"/>
          <a:ext cx="19700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48" name="Equation" r:id="rId12" imgW="762000" imgH="444500" progId="Equation.3">
                  <p:embed/>
                </p:oleObj>
              </mc:Choice>
              <mc:Fallback>
                <p:oleObj name="Equation" r:id="rId12" imgW="76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832100"/>
                        <a:ext cx="197008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37832"/>
            <a:ext cx="1530350" cy="60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45773"/>
            <a:ext cx="1761042" cy="62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163" y="1759110"/>
            <a:ext cx="1519619" cy="5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85800" y="393701"/>
            <a:ext cx="5359400" cy="1676400"/>
            <a:chOff x="1371600" y="457200"/>
            <a:chExt cx="6053138" cy="1928813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71600" y="457200"/>
              <a:ext cx="6053138" cy="97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Left Brace 17"/>
            <p:cNvSpPr>
              <a:spLocks/>
            </p:cNvSpPr>
            <p:nvPr/>
          </p:nvSpPr>
          <p:spPr bwMode="auto">
            <a:xfrm rot="-5400000">
              <a:off x="5340350" y="908050"/>
              <a:ext cx="304800" cy="1536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pic>
          <p:nvPicPr>
            <p:cNvPr id="35847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0" y="1981200"/>
              <a:ext cx="45720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1825" y="2489200"/>
            <a:ext cx="2362200" cy="2209800"/>
            <a:chOff x="2208" y="1104"/>
            <a:chExt cx="1488" cy="1392"/>
          </a:xfrm>
        </p:grpSpPr>
        <p:sp>
          <p:nvSpPr>
            <p:cNvPr id="35859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5860" name="Freeform 44"/>
            <p:cNvSpPr>
              <a:spLocks/>
            </p:cNvSpPr>
            <p:nvPr/>
          </p:nvSpPr>
          <p:spPr bwMode="auto">
            <a:xfrm>
              <a:off x="2496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0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sp>
        <p:nvSpPr>
          <p:cNvPr id="35858" name="Rectangle 9"/>
          <p:cNvSpPr>
            <a:spLocks noChangeArrowheads="1"/>
          </p:cNvSpPr>
          <p:nvPr/>
        </p:nvSpPr>
        <p:spPr bwMode="auto">
          <a:xfrm>
            <a:off x="873125" y="2656114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3300" y="4927600"/>
            <a:ext cx="2746206" cy="1390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9750" y="4711700"/>
            <a:ext cx="1708150" cy="1708150"/>
          </a:xfrm>
          <a:prstGeom prst="rect">
            <a:avLst/>
          </a:prstGeom>
        </p:spPr>
      </p:pic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4492625" y="2819400"/>
          <a:ext cx="23320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2" name="Equation" r:id="rId12" imgW="901700" imgH="444500" progId="Equation.3">
                  <p:embed/>
                </p:oleObj>
              </mc:Choice>
              <mc:Fallback>
                <p:oleObj name="Equation" r:id="rId12" imgW="90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819400"/>
                        <a:ext cx="23320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7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37832"/>
            <a:ext cx="1530350" cy="60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45773"/>
            <a:ext cx="1761042" cy="62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163" y="1759110"/>
            <a:ext cx="1519619" cy="5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685800" y="393701"/>
            <a:ext cx="5359400" cy="1676400"/>
            <a:chOff x="1371600" y="457200"/>
            <a:chExt cx="6053138" cy="1928813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71600" y="457200"/>
              <a:ext cx="6053138" cy="97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Left Brace 17"/>
            <p:cNvSpPr>
              <a:spLocks/>
            </p:cNvSpPr>
            <p:nvPr/>
          </p:nvSpPr>
          <p:spPr bwMode="auto">
            <a:xfrm rot="-5400000">
              <a:off x="5340350" y="908050"/>
              <a:ext cx="304800" cy="1536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pic>
          <p:nvPicPr>
            <p:cNvPr id="35847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0" y="1981200"/>
              <a:ext cx="45720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31825" y="2489200"/>
            <a:ext cx="2362200" cy="2209800"/>
            <a:chOff x="2208" y="1104"/>
            <a:chExt cx="1488" cy="1392"/>
          </a:xfrm>
        </p:grpSpPr>
        <p:sp>
          <p:nvSpPr>
            <p:cNvPr id="35859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5860" name="Freeform 44"/>
            <p:cNvSpPr>
              <a:spLocks/>
            </p:cNvSpPr>
            <p:nvPr/>
          </p:nvSpPr>
          <p:spPr bwMode="auto">
            <a:xfrm>
              <a:off x="2496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0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</p:grpSp>
      <p:sp>
        <p:nvSpPr>
          <p:cNvPr id="35858" name="Rectangle 9"/>
          <p:cNvSpPr>
            <a:spLocks noChangeArrowheads="1"/>
          </p:cNvSpPr>
          <p:nvPr/>
        </p:nvSpPr>
        <p:spPr bwMode="auto">
          <a:xfrm>
            <a:off x="987425" y="2516414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800" y="4696544"/>
            <a:ext cx="1854200" cy="18439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0750" y="5038112"/>
            <a:ext cx="2914650" cy="1267438"/>
          </a:xfrm>
          <a:prstGeom prst="rect">
            <a:avLst/>
          </a:prstGeom>
        </p:spPr>
      </p:pic>
      <p:graphicFrame>
        <p:nvGraphicFramePr>
          <p:cNvPr id="257026" name="Object 2"/>
          <p:cNvGraphicFramePr>
            <a:graphicFrameLocks noChangeAspect="1"/>
          </p:cNvGraphicFramePr>
          <p:nvPr/>
        </p:nvGraphicFramePr>
        <p:xfrm>
          <a:off x="4016375" y="2819400"/>
          <a:ext cx="32845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6" name="Equation" r:id="rId12" imgW="1270000" imgH="444500" progId="Equation.3">
                  <p:embed/>
                </p:oleObj>
              </mc:Choice>
              <mc:Fallback>
                <p:oleObj name="Equation" r:id="rId12" imgW="1270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819400"/>
                        <a:ext cx="32845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6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0" y="337832"/>
            <a:ext cx="1530350" cy="60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45773"/>
            <a:ext cx="1761042" cy="62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2163" y="1759110"/>
            <a:ext cx="1519619" cy="5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85800" y="393701"/>
            <a:ext cx="5359400" cy="1676400"/>
            <a:chOff x="1371600" y="457200"/>
            <a:chExt cx="6053138" cy="1928813"/>
          </a:xfrm>
        </p:grpSpPr>
        <p:pic>
          <p:nvPicPr>
            <p:cNvPr id="35842" name="Picture 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71600" y="457200"/>
              <a:ext cx="6053138" cy="97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6" name="Left Brace 17"/>
            <p:cNvSpPr>
              <a:spLocks/>
            </p:cNvSpPr>
            <p:nvPr/>
          </p:nvSpPr>
          <p:spPr bwMode="auto">
            <a:xfrm rot="-5400000">
              <a:off x="5340350" y="908050"/>
              <a:ext cx="304800" cy="15367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 charset="0"/>
              </a:endParaRPr>
            </a:p>
          </p:txBody>
        </p:sp>
        <p:pic>
          <p:nvPicPr>
            <p:cNvPr id="35847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00" y="1981200"/>
              <a:ext cx="45720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59" name="Rectangle 43"/>
          <p:cNvSpPr>
            <a:spLocks noChangeArrowheads="1"/>
          </p:cNvSpPr>
          <p:nvPr/>
        </p:nvSpPr>
        <p:spPr bwMode="auto">
          <a:xfrm>
            <a:off x="631825" y="2489200"/>
            <a:ext cx="23622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5860" name="Freeform 44"/>
          <p:cNvSpPr>
            <a:spLocks/>
          </p:cNvSpPr>
          <p:nvPr/>
        </p:nvSpPr>
        <p:spPr bwMode="auto">
          <a:xfrm rot="21054131">
            <a:off x="1216025" y="2870200"/>
            <a:ext cx="1600200" cy="1447800"/>
          </a:xfrm>
          <a:custGeom>
            <a:avLst/>
            <a:gdLst>
              <a:gd name="T0" fmla="*/ 0 w 1008"/>
              <a:gd name="T1" fmla="*/ 912 h 912"/>
              <a:gd name="T2" fmla="*/ 0 w 1008"/>
              <a:gd name="T3" fmla="*/ 0 h 912"/>
              <a:gd name="T4" fmla="*/ 1008 w 1008"/>
              <a:gd name="T5" fmla="*/ 0 h 912"/>
              <a:gd name="T6" fmla="*/ 0 60000 65536"/>
              <a:gd name="T7" fmla="*/ 0 60000 65536"/>
              <a:gd name="T8" fmla="*/ 0 60000 65536"/>
              <a:gd name="T9" fmla="*/ 0 w 1008"/>
              <a:gd name="T10" fmla="*/ 0 h 912"/>
              <a:gd name="T11" fmla="*/ 1008 w 100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912">
                <a:moveTo>
                  <a:pt x="0" y="912"/>
                </a:moveTo>
                <a:lnTo>
                  <a:pt x="0" y="0"/>
                </a:lnTo>
                <a:lnTo>
                  <a:pt x="1008" y="0"/>
                </a:lnTo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35858" name="Rectangle 9"/>
          <p:cNvSpPr>
            <a:spLocks noChangeArrowheads="1"/>
          </p:cNvSpPr>
          <p:nvPr/>
        </p:nvSpPr>
        <p:spPr bwMode="auto">
          <a:xfrm>
            <a:off x="1025525" y="2656114"/>
            <a:ext cx="485775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graphicFrame>
        <p:nvGraphicFramePr>
          <p:cNvPr id="257026" name="Object 2"/>
          <p:cNvGraphicFramePr>
            <a:graphicFrameLocks noChangeAspect="1"/>
          </p:cNvGraphicFramePr>
          <p:nvPr/>
        </p:nvGraphicFramePr>
        <p:xfrm>
          <a:off x="4016375" y="2819400"/>
          <a:ext cx="32845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0" name="Equation" r:id="rId10" imgW="1270000" imgH="444500" progId="Equation.3">
                  <p:embed/>
                </p:oleObj>
              </mc:Choice>
              <mc:Fallback>
                <p:oleObj name="Equation" r:id="rId10" imgW="1270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819400"/>
                        <a:ext cx="32845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365" y="4838700"/>
            <a:ext cx="1692835" cy="16740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0824" y="5016500"/>
            <a:ext cx="3153975" cy="1466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mx+b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49" name="Straight Connector 48"/>
          <p:cNvCxnSpPr>
            <a:endCxn id="31" idx="1"/>
          </p:cNvCxnSpPr>
          <p:nvPr/>
        </p:nvCxnSpPr>
        <p:spPr>
          <a:xfrm>
            <a:off x="4889500" y="4216400"/>
            <a:ext cx="2540000" cy="22420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476750" y="4667250"/>
            <a:ext cx="2324100" cy="129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279900" y="5003800"/>
            <a:ext cx="2400300" cy="8509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1"/>
          </p:cNvCxnSpPr>
          <p:nvPr/>
        </p:nvCxnSpPr>
        <p:spPr>
          <a:xfrm rot="10800000" flipV="1">
            <a:off x="5194300" y="4171266"/>
            <a:ext cx="774700" cy="18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9000" y="384810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Intersection point gives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parameters of best fit 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 better parameterization is to use polar coordinates, to avoid unbounded slope (</a:t>
            </a:r>
            <a:r>
              <a:rPr lang="en-US" sz="3000" dirty="0" err="1" smtClean="0"/>
              <a:t>m</a:t>
            </a:r>
            <a:r>
              <a:rPr lang="en-US" sz="3000" dirty="0" smtClean="0"/>
              <a:t>)</a:t>
            </a:r>
          </a:p>
          <a:p>
            <a:pPr lvl="1"/>
            <a:r>
              <a:rPr lang="en-US" dirty="0" smtClean="0"/>
              <a:t>Equation of a line is then </a:t>
            </a:r>
          </a:p>
          <a:p>
            <a:pPr lvl="1"/>
            <a:r>
              <a:rPr lang="en-US" dirty="0" smtClean="0"/>
              <a:t>A point in image space corresponds with a _____ in Hough space</a:t>
            </a:r>
          </a:p>
          <a:p>
            <a:endParaRPr lang="en-US" dirty="0"/>
          </a:p>
        </p:txBody>
      </p:sp>
      <p:graphicFrame>
        <p:nvGraphicFramePr>
          <p:cNvPr id="409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01088"/>
              </p:ext>
            </p:extLst>
          </p:nvPr>
        </p:nvGraphicFramePr>
        <p:xfrm>
          <a:off x="4965700" y="2029897"/>
          <a:ext cx="2905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7" name="Equation" r:id="rId4" imgW="1320480" imgH="203040" progId="Equation.3">
                  <p:embed/>
                </p:oleObj>
              </mc:Choice>
              <mc:Fallback>
                <p:oleObj name="Equation" r:id="rId4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029897"/>
                        <a:ext cx="29051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571500" y="51816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1460500" y="61087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39900" y="45466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9500" y="51562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59100" y="57658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400" y="415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4700" y="6134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3200" y="4292600"/>
            <a:ext cx="3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0" y="627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500" y="4813300"/>
            <a:ext cx="4292600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540000" y="5219700"/>
            <a:ext cx="1968500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1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4000" contras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5700" y="1803400"/>
            <a:ext cx="6819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5267" name="Text Box 3"/>
          <p:cNvSpPr txBox="1">
            <a:spLocks noChangeArrowheads="1"/>
          </p:cNvSpPr>
          <p:nvPr/>
        </p:nvSpPr>
        <p:spPr bwMode="auto">
          <a:xfrm>
            <a:off x="2159000" y="5273675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Image space</a:t>
            </a:r>
          </a:p>
        </p:txBody>
      </p:sp>
      <p:sp>
        <p:nvSpPr>
          <p:cNvPr id="1035268" name="Text Box 4"/>
          <p:cNvSpPr txBox="1">
            <a:spLocks noChangeArrowheads="1"/>
          </p:cNvSpPr>
          <p:nvPr/>
        </p:nvSpPr>
        <p:spPr bwMode="auto">
          <a:xfrm>
            <a:off x="5295900" y="5337175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Hough space</a:t>
            </a:r>
          </a:p>
          <a:p>
            <a:endParaRPr lang="en-US" sz="2400" b="1" dirty="0">
              <a:latin typeface="Times" pitchFamily="-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300" y="1892300"/>
            <a:ext cx="3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practice, both image space and Hough space are </a:t>
            </a:r>
            <a:r>
              <a:rPr lang="en-US" dirty="0" err="1" smtClean="0"/>
              <a:t>discretized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6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9663" y="1514475"/>
            <a:ext cx="69469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59000" y="4740275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Image space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95900" y="4879975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Hough space</a:t>
            </a:r>
          </a:p>
          <a:p>
            <a:endParaRPr lang="en-US" sz="2400" b="1" dirty="0">
              <a:latin typeface="Times" pitchFamily="-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300" y="1358900"/>
            <a:ext cx="3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E87F8-74E3-48FE-9DE4-723D765CCEB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3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4900" y="1219200"/>
            <a:ext cx="69469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59000" y="4740275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Image space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95900" y="4879975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Hough space</a:t>
            </a:r>
          </a:p>
          <a:p>
            <a:endParaRPr lang="en-US" sz="2400" b="1" dirty="0">
              <a:latin typeface="Times" pitchFamily="-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1308100"/>
            <a:ext cx="3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E87F8-74E3-48FE-9DE4-723D765CCEB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22301</TotalTime>
  <Words>910</Words>
  <Application>Microsoft Macintosh PowerPoint</Application>
  <PresentationFormat>On-screen Show (4:3)</PresentationFormat>
  <Paragraphs>219</Paragraphs>
  <Slides>45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3_Office Theme</vt:lpstr>
      <vt:lpstr>1_Office Theme</vt:lpstr>
      <vt:lpstr>4_Office Theme</vt:lpstr>
      <vt:lpstr>2_Office Theme</vt:lpstr>
      <vt:lpstr>Equation</vt:lpstr>
      <vt:lpstr>Hough, corners, feature points  CS B657 Spring 2017</vt:lpstr>
      <vt:lpstr>Announcements</vt:lpstr>
      <vt:lpstr>Hough Transform</vt:lpstr>
      <vt:lpstr>Hough Transform</vt:lpstr>
      <vt:lpstr>Hough Transform</vt:lpstr>
      <vt:lpstr>Better parameterization</vt:lpstr>
      <vt:lpstr>In practice, both image space and Hough space are discretized…</vt:lpstr>
      <vt:lpstr>PowerPoint Presentation</vt:lpstr>
      <vt:lpstr>PowerPoint Presentation</vt:lpstr>
      <vt:lpstr>1. Image  Canny</vt:lpstr>
      <vt:lpstr>2. Canny  Hough votes</vt:lpstr>
      <vt:lpstr>3. Hough votes  Edges </vt:lpstr>
      <vt:lpstr>Hough transform examples</vt:lpstr>
      <vt:lpstr>Practical issues</vt:lpstr>
      <vt:lpstr>Example: How can we align two pictures?</vt:lpstr>
      <vt:lpstr>Example: How can we align two pictures?</vt:lpstr>
      <vt:lpstr>PowerPoint Presentation</vt:lpstr>
      <vt:lpstr>Converting to grayscale gives  invariance to color</vt:lpstr>
      <vt:lpstr>Edge detection gives invariance to illumination changes</vt:lpstr>
      <vt:lpstr>But images still won't match up.</vt:lpstr>
      <vt:lpstr>(and not just a matter of rescaling)</vt:lpstr>
      <vt:lpstr>(or rescaling plus rotation)</vt:lpstr>
      <vt:lpstr>How can we align two pictures?</vt:lpstr>
      <vt:lpstr>Interest points (aka Keypoints)</vt:lpstr>
      <vt:lpstr>Goals for Keypoints</vt:lpstr>
      <vt:lpstr>Which patches are most distinctive?</vt:lpstr>
      <vt:lpstr>Which points are repeatable?</vt:lpstr>
      <vt:lpstr>Choosing interest points</vt:lpstr>
      <vt:lpstr>Choosing interest points</vt:lpstr>
      <vt:lpstr>Choosing interest points</vt:lpstr>
      <vt:lpstr>Finding corners</vt:lpstr>
      <vt:lpstr>Corners</vt:lpstr>
      <vt:lpstr>Corner detection: the basic idea</vt:lpstr>
      <vt:lpstr>Corner detection: the basic idea</vt:lpstr>
      <vt:lpstr>Corner detection: the basic idea</vt:lpstr>
      <vt:lpstr>Corner detection: the basic idea</vt:lpstr>
      <vt:lpstr>PowerPoint Presentation</vt:lpstr>
      <vt:lpstr>Corner detection: The details</vt:lpstr>
      <vt:lpstr>Corner detection:  the math</vt:lpstr>
      <vt:lpstr>The second moment matrix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B657: Computer vision</dc:title>
  <dc:creator>David Crandall</dc:creator>
  <cp:lastModifiedBy>David Crandall</cp:lastModifiedBy>
  <cp:revision>120</cp:revision>
  <dcterms:created xsi:type="dcterms:W3CDTF">2012-01-09T04:00:29Z</dcterms:created>
  <dcterms:modified xsi:type="dcterms:W3CDTF">2017-02-06T23:22:21Z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10471202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D6.0.9</vt:lpwstr>
  </property>
</Properties>
</file>