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audio1.bin" ContentType="audio/unknown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24" r:id="rId2"/>
  </p:sldMasterIdLst>
  <p:notesMasterIdLst>
    <p:notesMasterId r:id="rId54"/>
  </p:notesMasterIdLst>
  <p:sldIdLst>
    <p:sldId id="841" r:id="rId3"/>
    <p:sldId id="1094" r:id="rId4"/>
    <p:sldId id="1095" r:id="rId5"/>
    <p:sldId id="1096" r:id="rId6"/>
    <p:sldId id="1097" r:id="rId7"/>
    <p:sldId id="1098" r:id="rId8"/>
    <p:sldId id="1099" r:id="rId9"/>
    <p:sldId id="1100" r:id="rId10"/>
    <p:sldId id="1101" r:id="rId11"/>
    <p:sldId id="1102" r:id="rId12"/>
    <p:sldId id="1103" r:id="rId13"/>
    <p:sldId id="1104" r:id="rId14"/>
    <p:sldId id="1107" r:id="rId15"/>
    <p:sldId id="1108" r:id="rId16"/>
    <p:sldId id="1109" r:id="rId17"/>
    <p:sldId id="1110" r:id="rId18"/>
    <p:sldId id="1111" r:id="rId19"/>
    <p:sldId id="1112" r:id="rId20"/>
    <p:sldId id="1113" r:id="rId21"/>
    <p:sldId id="1114" r:id="rId22"/>
    <p:sldId id="1115" r:id="rId23"/>
    <p:sldId id="1116" r:id="rId24"/>
    <p:sldId id="1117" r:id="rId25"/>
    <p:sldId id="1118" r:id="rId26"/>
    <p:sldId id="1119" r:id="rId27"/>
    <p:sldId id="1120" r:id="rId28"/>
    <p:sldId id="1121" r:id="rId29"/>
    <p:sldId id="1122" r:id="rId30"/>
    <p:sldId id="1123" r:id="rId31"/>
    <p:sldId id="1033" r:id="rId32"/>
    <p:sldId id="1034" r:id="rId33"/>
    <p:sldId id="1035" r:id="rId34"/>
    <p:sldId id="1036" r:id="rId35"/>
    <p:sldId id="1037" r:id="rId36"/>
    <p:sldId id="1038" r:id="rId37"/>
    <p:sldId id="1039" r:id="rId38"/>
    <p:sldId id="1040" r:id="rId39"/>
    <p:sldId id="1041" r:id="rId40"/>
    <p:sldId id="1042" r:id="rId41"/>
    <p:sldId id="1043" r:id="rId42"/>
    <p:sldId id="1044" r:id="rId43"/>
    <p:sldId id="1045" r:id="rId44"/>
    <p:sldId id="1046" r:id="rId45"/>
    <p:sldId id="1047" r:id="rId46"/>
    <p:sldId id="1048" r:id="rId47"/>
    <p:sldId id="1049" r:id="rId48"/>
    <p:sldId id="1050" r:id="rId49"/>
    <p:sldId id="1051" r:id="rId50"/>
    <p:sldId id="1052" r:id="rId51"/>
    <p:sldId id="1053" r:id="rId52"/>
    <p:sldId id="105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3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E342-9124-444F-9F1E-10C52DDE4E45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7BB7-F0E6-084C-B9CA-A2431C071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How many known points are needed to estimate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6EC19-1308-44AF-BA44-14ED6A902D1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9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7C2D742-C4BF-BB40-AC80-4CF76467879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3C7C101-1091-2A46-8C32-D016222E4D19}" type="slidenum">
              <a:rPr lang="en-US"/>
              <a:pPr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148FBB9-EBC8-DD42-98D2-2065422930BD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296" y="691735"/>
            <a:ext cx="4530069" cy="3418069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lIns="89889" tIns="44945" rIns="89889" bIns="4494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Therefore, it is desirable if the global motion model we need to recover is translation, which has only two parameters. It turns out that for a pure panning motion, if we convert two images to their cylindrical maps with known focal length, the relationship between them can be represented by a translation.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Here is an example of how cylindrical maps are constructed with differently with f’s. Note how straight lines are curved.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Similarly, we can map an image to its longitude/latitude spherical coordinates as well if f is given.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D8FB085-15FC-F743-93CE-4D6351972E3E}" type="slidenum">
              <a:rPr lang="en-US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296" y="691735"/>
            <a:ext cx="4530069" cy="3418069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lIns="89889" tIns="44945" rIns="89889" bIns="4494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Therefore, it is desirable if the global motion model we need to recover is translation, which has only two parameters. It turns out that for a pure panning motion, if we convert two images to their cylindrical maps with known focal length, the relationship between them can be represented by a translation.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Here is an example of how cylindrical maps are constructed with differently with f’s. Note how straight lines are curved.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Similarly, we can map an image to its longitude/latitude spherical coordinates as well if f is given.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CCEEBC6-4AE7-BA48-9DDF-183674B2A544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2150"/>
            <a:ext cx="4554537" cy="34178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lIns="89889" tIns="44945" rIns="89889" bIns="4494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Therefore, it is desirable if the global motion model we need to recover is translation, which has only two parameters. It turns out that for a pure panning motion, if we convert two images to their cylindrical maps with known focal length, the relationship between them can be represented by a translation.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Here is an example of how cylindrical maps are constructed with differently with f’s. Note how straight lines are curved.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Similarly, we can map an image to its longitude/latitude spherical coordinates as well if f is given.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600F110-E550-C84A-BA4E-1816039B5FF3}" type="slidenum">
              <a:rPr lang="en-US"/>
              <a:pPr/>
              <a:t>32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A78DF1D-E98D-FD45-9EDC-691E0C54CAF5}" type="slidenum">
              <a:rPr lang="en-US"/>
              <a:pPr/>
              <a:t>33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D49505A-1BCE-424E-8EEA-3FD9B0D88A1C}" type="slidenum">
              <a:rPr lang="en-US"/>
              <a:pPr/>
              <a:t>34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3D21D81-83FD-F448-BF2C-43E8040B9C23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0906EFD-2B0B-544C-92F0-5907893CBCEC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6018B10-747D-544A-A555-4D35CB5D18CB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2FDA1FB-4A0F-B149-8C92-0B01916B77CE}" type="slidenum">
              <a:rPr lang="en-US"/>
              <a:pPr/>
              <a:t>50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C1CC1-B5EF-D34E-BFCD-EF38EEF1290B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0238C8-95E4-C24C-BD07-21EAE062CDB6}" type="slidenum">
              <a:rPr lang="en-US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Note that the retina is curved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3DF85D-5C69-334B-8EA8-DFAFB13AA22B}" type="slidenum">
              <a:rPr lang="en-US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84735A-E94A-5543-B4F5-7BFD7310012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8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5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06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32A44-90BF-4446-8960-A33534DB8D9E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53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F1DC7-6F39-6C48-BD42-E6A9E75B72A2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6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CD627-D043-304A-8CFC-C7067E7C882A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53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0090-A964-DB4A-89D9-C21EAD54278D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432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2D46D-1DDD-2F47-9BAD-02959237B105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5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20873-8CD0-074C-8519-99FFDE59D956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97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523B8-A0D4-A342-B755-C2312DB5EB44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24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ABC54-F88F-DF4F-BC59-6C9882EA9B18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67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970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6F9B5-C06F-6C4C-A380-6314C3F9AB3B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610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3F72-3D16-F149-A7BC-331A7810A243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58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887B0-65E0-D74E-9522-B20466305648}" type="datetime1">
              <a:rPr lang="en-US" smtClean="0"/>
              <a:pPr>
                <a:defRPr/>
              </a:pPr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49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28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82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4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9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33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90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7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8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F8E493E-F3CD-3046-884E-461B3E624BB7}" type="datetime1">
              <a:rPr lang="en-US" smtClean="0">
                <a:ea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2/20/17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8B43C3F-0DC6-DC47-A357-ACDAEF7B1E79}" type="slidenum">
              <a:rPr lang="en-US">
                <a:ea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16.jpeg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oramas.dk/" TargetMode="External"/><Relationship Id="rId4" Type="http://schemas.openxmlformats.org/officeDocument/2006/relationships/hyperlink" Target="http://www.panoramas.dk/fullscreen3/f2_mars97.html" TargetMode="External"/><Relationship Id="rId5" Type="http://schemas.openxmlformats.org/officeDocument/2006/relationships/hyperlink" Target="http://www.panoramas.dk/fullscreen3/f1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10" Type="http://schemas.openxmlformats.org/officeDocument/2006/relationships/tags" Target="../tags/tag53.xml"/><Relationship Id="rId11" Type="http://schemas.openxmlformats.org/officeDocument/2006/relationships/tags" Target="../tags/tag54.xml"/><Relationship Id="rId12" Type="http://schemas.openxmlformats.org/officeDocument/2006/relationships/tags" Target="../tags/tag55.xml"/><Relationship Id="rId13" Type="http://schemas.openxmlformats.org/officeDocument/2006/relationships/slideLayout" Target="../slideLayouts/slideLayout15.xml"/><Relationship Id="rId14" Type="http://schemas.openxmlformats.org/officeDocument/2006/relationships/notesSlide" Target="../notesSlides/notesSlide10.xml"/><Relationship Id="rId15" Type="http://schemas.openxmlformats.org/officeDocument/2006/relationships/image" Target="../media/image32.jpe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jpeg"/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tags" Target="../tags/tag50.xml"/><Relationship Id="rId8" Type="http://schemas.openxmlformats.org/officeDocument/2006/relationships/tags" Target="../tags/tag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4" Type="http://schemas.openxmlformats.org/officeDocument/2006/relationships/image" Target="../media/image47.jpeg"/><Relationship Id="rId5" Type="http://schemas.openxmlformats.org/officeDocument/2006/relationships/image" Target="../media/image48.jpeg"/><Relationship Id="rId6" Type="http://schemas.openxmlformats.org/officeDocument/2006/relationships/image" Target="../media/image49.jpeg"/><Relationship Id="rId7" Type="http://schemas.openxmlformats.org/officeDocument/2006/relationships/image" Target="../media/image50.jpeg"/><Relationship Id="rId8" Type="http://schemas.openxmlformats.org/officeDocument/2006/relationships/image" Target="../media/image51.jpeg"/><Relationship Id="rId9" Type="http://schemas.openxmlformats.org/officeDocument/2006/relationships/hyperlink" Target="http://www.acm.org/pubs/citations/proceedings/graph/258734/p251-szeliski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image" Target="../media/image54.jpeg"/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5.xml"/><Relationship Id="rId13" Type="http://schemas.openxmlformats.org/officeDocument/2006/relationships/image" Target="../media/image54.jpeg"/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tags" Target="../tags/tag73.xml"/><Relationship Id="rId9" Type="http://schemas.openxmlformats.org/officeDocument/2006/relationships/tags" Target="../tags/tag74.xml"/><Relationship Id="rId10" Type="http://schemas.openxmlformats.org/officeDocument/2006/relationships/tags" Target="../tags/tag75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6.xml"/><Relationship Id="rId13" Type="http://schemas.openxmlformats.org/officeDocument/2006/relationships/image" Target="../media/image54.jpeg"/><Relationship Id="rId1" Type="http://schemas.openxmlformats.org/officeDocument/2006/relationships/tags" Target="../tags/tag76.xml"/><Relationship Id="rId2" Type="http://schemas.openxmlformats.org/officeDocument/2006/relationships/tags" Target="../tags/tag77.xml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Relationship Id="rId9" Type="http://schemas.openxmlformats.org/officeDocument/2006/relationships/tags" Target="../tags/tag84.xml"/><Relationship Id="rId10" Type="http://schemas.openxmlformats.org/officeDocument/2006/relationships/tags" Target="../tags/tag85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7.xml"/><Relationship Id="rId13" Type="http://schemas.openxmlformats.org/officeDocument/2006/relationships/image" Target="../media/image54.jpeg"/><Relationship Id="rId1" Type="http://schemas.openxmlformats.org/officeDocument/2006/relationships/tags" Target="../tags/tag86.xml"/><Relationship Id="rId2" Type="http://schemas.openxmlformats.org/officeDocument/2006/relationships/tags" Target="../tags/tag87.xml"/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tags" Target="../tags/tag91.xml"/><Relationship Id="rId7" Type="http://schemas.openxmlformats.org/officeDocument/2006/relationships/tags" Target="../tags/tag92.xml"/><Relationship Id="rId8" Type="http://schemas.openxmlformats.org/officeDocument/2006/relationships/tags" Target="../tags/tag93.xml"/><Relationship Id="rId9" Type="http://schemas.openxmlformats.org/officeDocument/2006/relationships/tags" Target="../tags/tag94.xml"/><Relationship Id="rId10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7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8.png"/><Relationship Id="rId3" Type="http://schemas.openxmlformats.org/officeDocument/2006/relationships/image" Target="../media/image5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9.png"/><Relationship Id="rId3" Type="http://schemas.openxmlformats.org/officeDocument/2006/relationships/image" Target="../media/image5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20" Type="http://schemas.openxmlformats.org/officeDocument/2006/relationships/tags" Target="../tags/tag22.xml"/><Relationship Id="rId21" Type="http://schemas.openxmlformats.org/officeDocument/2006/relationships/tags" Target="../tags/tag23.xml"/><Relationship Id="rId22" Type="http://schemas.openxmlformats.org/officeDocument/2006/relationships/tags" Target="../tags/tag24.xml"/><Relationship Id="rId23" Type="http://schemas.openxmlformats.org/officeDocument/2006/relationships/tags" Target="../tags/tag25.xml"/><Relationship Id="rId24" Type="http://schemas.openxmlformats.org/officeDocument/2006/relationships/tags" Target="../tags/tag26.xml"/><Relationship Id="rId25" Type="http://schemas.openxmlformats.org/officeDocument/2006/relationships/tags" Target="../tags/tag27.xml"/><Relationship Id="rId26" Type="http://schemas.openxmlformats.org/officeDocument/2006/relationships/slideLayout" Target="../slideLayouts/slideLayout13.xml"/><Relationship Id="rId27" Type="http://schemas.openxmlformats.org/officeDocument/2006/relationships/notesSlide" Target="../notesSlides/notesSlide3.xml"/><Relationship Id="rId10" Type="http://schemas.openxmlformats.org/officeDocument/2006/relationships/tags" Target="../tags/tag12.xml"/><Relationship Id="rId11" Type="http://schemas.openxmlformats.org/officeDocument/2006/relationships/tags" Target="../tags/tag13.xml"/><Relationship Id="rId12" Type="http://schemas.openxmlformats.org/officeDocument/2006/relationships/tags" Target="../tags/tag14.xml"/><Relationship Id="rId13" Type="http://schemas.openxmlformats.org/officeDocument/2006/relationships/tags" Target="../tags/tag15.xml"/><Relationship Id="rId14" Type="http://schemas.openxmlformats.org/officeDocument/2006/relationships/tags" Target="../tags/tag16.xml"/><Relationship Id="rId15" Type="http://schemas.openxmlformats.org/officeDocument/2006/relationships/tags" Target="../tags/tag17.xml"/><Relationship Id="rId16" Type="http://schemas.openxmlformats.org/officeDocument/2006/relationships/tags" Target="../tags/tag18.xml"/><Relationship Id="rId17" Type="http://schemas.openxmlformats.org/officeDocument/2006/relationships/tags" Target="../tags/tag19.xml"/><Relationship Id="rId18" Type="http://schemas.openxmlformats.org/officeDocument/2006/relationships/tags" Target="../tags/tag20.xml"/><Relationship Id="rId19" Type="http://schemas.openxmlformats.org/officeDocument/2006/relationships/tags" Target="../tags/tag21.xml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6.xml"/><Relationship Id="rId13" Type="http://schemas.openxmlformats.org/officeDocument/2006/relationships/image" Target="../media/image12.jpeg"/><Relationship Id="rId14" Type="http://schemas.openxmlformats.org/officeDocument/2006/relationships/hyperlink" Target="http://en.wikipedia.org/wiki/Image:Jonquil_flowers_at_f32.jpg" TargetMode="External"/><Relationship Id="rId15" Type="http://schemas.openxmlformats.org/officeDocument/2006/relationships/image" Target="../media/image13.jpeg"/><Relationship Id="rId16" Type="http://schemas.openxmlformats.org/officeDocument/2006/relationships/hyperlink" Target="http://en.wikipedia.org/wiki/Image:Jonquil_flowers_at_f5.jpg" TargetMode="External"/><Relationship Id="rId17" Type="http://schemas.openxmlformats.org/officeDocument/2006/relationships/image" Target="../media/image14.jpeg"/><Relationship Id="rId18" Type="http://schemas.openxmlformats.org/officeDocument/2006/relationships/hyperlink" Target="http://en.wikipedia.org/wiki/Depth_of_field" TargetMode="External"/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Relationship Id="rId9" Type="http://schemas.openxmlformats.org/officeDocument/2006/relationships/tags" Target="../tags/tag39.xml"/><Relationship Id="rId10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648564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RANSAC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3200" dirty="0" smtClean="0"/>
              <a:t>CS B657</a:t>
            </a:r>
            <a:br>
              <a:rPr lang="en-US" sz="3200" dirty="0" smtClean="0"/>
            </a:br>
            <a:r>
              <a:rPr lang="en-US" sz="3200" dirty="0" smtClean="0"/>
              <a:t>Spring 2017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0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Depth of Field</a:t>
            </a:r>
          </a:p>
        </p:txBody>
      </p:sp>
      <p:pic>
        <p:nvPicPr>
          <p:cNvPr id="4403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" y="2057400"/>
            <a:ext cx="8724900" cy="29813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The eye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20700" y="4813300"/>
            <a:ext cx="8458200" cy="1524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The human eye is a camera</a:t>
            </a:r>
            <a:endParaRPr lang="en-US" sz="3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/>
              <a:t>Pupil</a:t>
            </a:r>
            <a:r>
              <a:rPr lang="en-US" sz="2400" dirty="0" smtClean="0"/>
              <a:t> -- </a:t>
            </a:r>
            <a:r>
              <a:rPr lang="en-US" sz="2400" dirty="0"/>
              <a:t>the</a:t>
            </a:r>
            <a:r>
              <a:rPr lang="en-US" sz="2400" dirty="0" smtClean="0"/>
              <a:t> “aperture” </a:t>
            </a:r>
            <a:r>
              <a:rPr lang="en-US" sz="2400" dirty="0"/>
              <a:t>whose size is controlled by the </a:t>
            </a:r>
            <a:r>
              <a:rPr lang="en-US" sz="2400" dirty="0" smtClean="0"/>
              <a:t>iris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/>
              <a:t>Lens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/>
              <a:t>Retina </a:t>
            </a:r>
            <a:r>
              <a:rPr lang="en-US" sz="2400" dirty="0" smtClean="0"/>
              <a:t>– the “film,” with photoreceptive cells called </a:t>
            </a:r>
            <a:r>
              <a:rPr lang="en-US" sz="2400" i="1" dirty="0" smtClean="0"/>
              <a:t>rods </a:t>
            </a:r>
            <a:r>
              <a:rPr lang="en-US" sz="2400" dirty="0" smtClean="0"/>
              <a:t>and </a:t>
            </a:r>
            <a:r>
              <a:rPr lang="en-US" sz="2400" i="1" dirty="0" smtClean="0"/>
              <a:t>cones</a:t>
            </a:r>
            <a:endParaRPr lang="en-US" sz="2400" i="1" dirty="0"/>
          </a:p>
        </p:txBody>
      </p:sp>
      <p:pic>
        <p:nvPicPr>
          <p:cNvPr id="45060" name="Picture 4" descr="humaney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6588" y="1446213"/>
            <a:ext cx="5484812" cy="327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Eyes in nature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219200"/>
            <a:ext cx="47815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1" descr="C:\snavely\work\teaching\09Fa-CS6610\lectures\lec04\ey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8288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191000"/>
            <a:ext cx="1524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97133" y="3666067"/>
            <a:ext cx="160020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5943600" y="6488113"/>
            <a:ext cx="31845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alibri" charset="0"/>
              </a:rPr>
              <a:t>Source: </a:t>
            </a:r>
            <a:r>
              <a:rPr lang="en-US" sz="1600" i="1">
                <a:solidFill>
                  <a:prstClr val="black"/>
                </a:solidFill>
                <a:latin typeface="Calibri" charset="0"/>
              </a:rPr>
              <a:t>Animal Eyes</a:t>
            </a:r>
            <a:r>
              <a:rPr lang="en-US" sz="1600">
                <a:solidFill>
                  <a:prstClr val="black"/>
                </a:solidFill>
                <a:latin typeface="Calibri" charset="0"/>
              </a:rPr>
              <a:t>, Land &amp; Nilsson</a:t>
            </a:r>
          </a:p>
        </p:txBody>
      </p:sp>
      <p:sp>
        <p:nvSpPr>
          <p:cNvPr id="53256" name="TextBox 8"/>
          <p:cNvSpPr txBox="1">
            <a:spLocks noChangeArrowheads="1"/>
          </p:cNvSpPr>
          <p:nvPr/>
        </p:nvSpPr>
        <p:spPr bwMode="auto">
          <a:xfrm>
            <a:off x="6680200" y="2209800"/>
            <a:ext cx="231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 charset="0"/>
              </a:rPr>
              <a:t>polychaete</a:t>
            </a:r>
            <a:r>
              <a:rPr lang="en-US" dirty="0">
                <a:solidFill>
                  <a:prstClr val="black"/>
                </a:solidFill>
                <a:latin typeface="Calibri" charset="0"/>
              </a:rPr>
              <a:t> fan worm)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1733" y="5020733"/>
            <a:ext cx="1008793" cy="14816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 application: Panoramas</a:t>
            </a:r>
          </a:p>
        </p:txBody>
      </p:sp>
      <p:pic>
        <p:nvPicPr>
          <p:cNvPr id="37891" name="Picture 26" descr="294x1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39975"/>
            <a:ext cx="91440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28"/>
          <p:cNvSpPr>
            <a:spLocks noChangeArrowheads="1"/>
          </p:cNvSpPr>
          <p:nvPr/>
        </p:nvSpPr>
        <p:spPr bwMode="auto">
          <a:xfrm>
            <a:off x="2028825" y="5140325"/>
            <a:ext cx="4775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/>
              <a:t>Full screen panoramas (cubic):  </a:t>
            </a:r>
            <a:r>
              <a:rPr lang="en-US" sz="1200">
                <a:hlinkClick r:id="rId3"/>
              </a:rPr>
              <a:t>http://www.panoramas.dk/</a:t>
            </a:r>
            <a:r>
              <a:rPr lang="en-US" sz="1200"/>
              <a:t> </a:t>
            </a:r>
          </a:p>
          <a:p>
            <a:pPr algn="ctr" eaLnBrk="0" hangingPunct="0"/>
            <a:r>
              <a:rPr lang="en-US" sz="1200"/>
              <a:t>Mars:  </a:t>
            </a:r>
            <a:r>
              <a:rPr lang="en-US" sz="1200">
                <a:hlinkClick r:id="rId4"/>
              </a:rPr>
              <a:t>http://www.panoramas.dk/fullscreen3/f2_mars97.html</a:t>
            </a:r>
            <a:endParaRPr lang="en-US" sz="1200"/>
          </a:p>
          <a:p>
            <a:pPr algn="ctr" eaLnBrk="0" hangingPunct="0"/>
            <a:r>
              <a:rPr lang="en-US" sz="1200"/>
              <a:t>2003 New Years Eve:  </a:t>
            </a:r>
            <a:r>
              <a:rPr lang="en-US" sz="1200">
                <a:hlinkClick r:id="rId5"/>
              </a:rPr>
              <a:t>http://www.panoramas.dk/fullscreen3/f1.html</a:t>
            </a:r>
            <a:r>
              <a:rPr lang="en-US" sz="120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74938-F83D-4A43-BBED-F512D8AAC8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20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Mosaic?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Are you getting the whole picture?</a:t>
            </a:r>
          </a:p>
          <a:p>
            <a:pPr lvl="1"/>
            <a:r>
              <a:rPr lang="en-US" sz="2400"/>
              <a:t>Compact Camera FOV = 50 x 35°</a:t>
            </a:r>
          </a:p>
        </p:txBody>
      </p:sp>
      <p:pic>
        <p:nvPicPr>
          <p:cNvPr id="38916" name="Picture 4" descr="compac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484563"/>
            <a:ext cx="9144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394450" y="6515100"/>
            <a:ext cx="246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Slide from Brown &amp; Lowe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36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Mosaic?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Are you getting the whole picture?</a:t>
            </a:r>
          </a:p>
          <a:p>
            <a:pPr lvl="1"/>
            <a:r>
              <a:rPr lang="en-US" sz="2400"/>
              <a:t>Compact Camera FOV = 50 x 35°</a:t>
            </a:r>
          </a:p>
          <a:p>
            <a:pPr lvl="1"/>
            <a:r>
              <a:rPr lang="en-US" sz="2400"/>
              <a:t>Human FOV                = 200 x 135°</a:t>
            </a:r>
          </a:p>
          <a:p>
            <a:pPr lvl="1"/>
            <a:endParaRPr lang="en-US" sz="2400"/>
          </a:p>
        </p:txBody>
      </p:sp>
      <p:pic>
        <p:nvPicPr>
          <p:cNvPr id="39940" name="Picture 4" descr="huma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484563"/>
            <a:ext cx="9144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394450" y="6515100"/>
            <a:ext cx="246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Slide from Brown &amp; Lowe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83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Mosaic?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Are you getting the whole picture?</a:t>
            </a:r>
          </a:p>
          <a:p>
            <a:pPr lvl="1"/>
            <a:r>
              <a:rPr lang="en-US" sz="2400"/>
              <a:t>Compact Camera FOV = 50 x 35°</a:t>
            </a:r>
          </a:p>
          <a:p>
            <a:pPr lvl="1"/>
            <a:r>
              <a:rPr lang="en-US" sz="2400"/>
              <a:t>Human FOV                = 200 x 135°</a:t>
            </a:r>
          </a:p>
          <a:p>
            <a:pPr lvl="1"/>
            <a:r>
              <a:rPr lang="en-US" sz="2400"/>
              <a:t>Panoramic Mosaic        = 360 x 180°</a:t>
            </a:r>
          </a:p>
          <a:p>
            <a:pPr lvl="1"/>
            <a:endParaRPr lang="en-US" sz="2400"/>
          </a:p>
        </p:txBody>
      </p:sp>
      <p:pic>
        <p:nvPicPr>
          <p:cNvPr id="40964" name="Picture 4" descr="294x1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84563"/>
            <a:ext cx="9144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394450" y="6515100"/>
            <a:ext cx="246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Slide from Brown &amp; Lowe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19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Mosaics: stitching images together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38275" y="1752600"/>
          <a:ext cx="6269038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3" imgW="6268325" imgH="4210638" progId="">
                  <p:embed/>
                </p:oleObj>
              </mc:Choice>
              <mc:Fallback>
                <p:oleObj name="Photo Editor Photo" r:id="rId3" imgW="6268325" imgH="42106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752600"/>
                        <a:ext cx="6269038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6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panorama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Basic Procedure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Take a sequence of images from the same </a:t>
            </a:r>
            <a:r>
              <a:rPr lang="en-US" dirty="0" smtClean="0"/>
              <a:t>position (rotate camera about its optical center)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Compute </a:t>
            </a:r>
            <a:r>
              <a:rPr lang="en-US" dirty="0"/>
              <a:t>transformation between second image and first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Transform the second image to overlap with the first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Blend the two together to create a mosaic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there are more images, repeat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9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Geometric Interpretation of Mosaics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06375" y="5192713"/>
            <a:ext cx="8894763" cy="1719262"/>
          </a:xfrm>
        </p:spPr>
        <p:txBody>
          <a:bodyPr>
            <a:normAutofit/>
          </a:bodyPr>
          <a:lstStyle/>
          <a:p>
            <a:pPr eaLnBrk="0" hangingPunct="0">
              <a:lnSpc>
                <a:spcPct val="80000"/>
              </a:lnSpc>
              <a:buFontTx/>
              <a:buChar char="•"/>
            </a:pPr>
            <a:r>
              <a:rPr lang="en-US" sz="2200" dirty="0"/>
              <a:t>If we capture all 360</a:t>
            </a:r>
            <a:r>
              <a:rPr lang="en-US" sz="2200" dirty="0">
                <a:ea typeface="Arial" charset="0"/>
                <a:cs typeface="Arial" charset="0"/>
              </a:rPr>
              <a:t>º</a:t>
            </a:r>
            <a:r>
              <a:rPr lang="en-US" sz="2200" dirty="0"/>
              <a:t> of rays, we can create a 360</a:t>
            </a:r>
            <a:r>
              <a:rPr lang="en-US" sz="2200" dirty="0">
                <a:ea typeface="Arial" charset="0"/>
                <a:cs typeface="Arial" charset="0"/>
              </a:rPr>
              <a:t>º panorama</a:t>
            </a:r>
            <a:endParaRPr lang="en-US" sz="2200" dirty="0" smtClean="0"/>
          </a:p>
          <a:p>
            <a:pPr eaLnBrk="0" hangingPunct="0">
              <a:lnSpc>
                <a:spcPct val="80000"/>
              </a:lnSpc>
              <a:buFontTx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basic operation is </a:t>
            </a:r>
            <a:r>
              <a:rPr lang="en-US" sz="2200" i="1" dirty="0"/>
              <a:t>projecting</a:t>
            </a:r>
            <a:r>
              <a:rPr lang="en-US" sz="2200" dirty="0"/>
              <a:t> an image from one plane to another</a:t>
            </a:r>
            <a:endParaRPr lang="en-US" sz="2200" dirty="0" smtClean="0"/>
          </a:p>
          <a:p>
            <a:pPr eaLnBrk="0" hangingPunct="0">
              <a:lnSpc>
                <a:spcPct val="80000"/>
              </a:lnSpc>
              <a:buFontTx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projective transformation is scene</a:t>
            </a:r>
            <a:r>
              <a:rPr lang="en-US" sz="2200" dirty="0" smtClean="0"/>
              <a:t>-independent, if all images have the same optical center</a:t>
            </a:r>
            <a:endParaRPr lang="en-US" sz="2200" dirty="0"/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 flipV="1">
            <a:off x="2700338" y="1254125"/>
            <a:ext cx="2849562" cy="800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2465388" y="2430463"/>
            <a:ext cx="205740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2500313" y="2178050"/>
            <a:ext cx="3430587" cy="4587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>
            <a:off x="2706688" y="2271713"/>
            <a:ext cx="2955925" cy="106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 flipV="1">
            <a:off x="2770188" y="1905000"/>
            <a:ext cx="3243262" cy="209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2492375" y="2260600"/>
            <a:ext cx="2640013" cy="1770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2270125" y="2043113"/>
            <a:ext cx="228600" cy="2286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78282" name="Text Box 10"/>
          <p:cNvSpPr txBox="1">
            <a:spLocks noChangeArrowheads="1"/>
          </p:cNvSpPr>
          <p:nvPr/>
        </p:nvSpPr>
        <p:spPr bwMode="auto">
          <a:xfrm>
            <a:off x="2730500" y="39258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Image 1</a:t>
            </a:r>
          </a:p>
        </p:txBody>
      </p:sp>
      <p:sp>
        <p:nvSpPr>
          <p:cNvPr id="1078283" name="Text Box 11"/>
          <p:cNvSpPr txBox="1">
            <a:spLocks noChangeArrowheads="1"/>
          </p:cNvSpPr>
          <p:nvPr/>
        </p:nvSpPr>
        <p:spPr bwMode="auto">
          <a:xfrm>
            <a:off x="2927350" y="13160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Image 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76625" y="1654175"/>
            <a:ext cx="184150" cy="1081088"/>
            <a:chOff x="2893" y="1863"/>
            <a:chExt cx="116" cy="681"/>
          </a:xfrm>
        </p:grpSpPr>
        <p:sp>
          <p:nvSpPr>
            <p:cNvPr id="63516" name="Line 13"/>
            <p:cNvSpPr>
              <a:spLocks noChangeShapeType="1"/>
            </p:cNvSpPr>
            <p:nvPr/>
          </p:nvSpPr>
          <p:spPr bwMode="auto">
            <a:xfrm flipH="1">
              <a:off x="2928" y="1863"/>
              <a:ext cx="45" cy="681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7" name="Oval 14"/>
            <p:cNvSpPr>
              <a:spLocks noChangeArrowheads="1"/>
            </p:cNvSpPr>
            <p:nvPr/>
          </p:nvSpPr>
          <p:spPr bwMode="auto">
            <a:xfrm>
              <a:off x="2913" y="19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18" name="Oval 15"/>
            <p:cNvSpPr>
              <a:spLocks noChangeArrowheads="1"/>
            </p:cNvSpPr>
            <p:nvPr/>
          </p:nvSpPr>
          <p:spPr bwMode="auto">
            <a:xfrm>
              <a:off x="2899" y="223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19" name="Oval 16"/>
            <p:cNvSpPr>
              <a:spLocks noChangeArrowheads="1"/>
            </p:cNvSpPr>
            <p:nvPr/>
          </p:nvSpPr>
          <p:spPr bwMode="auto">
            <a:xfrm>
              <a:off x="2893" y="238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20" name="Oval 17"/>
            <p:cNvSpPr>
              <a:spLocks noChangeArrowheads="1"/>
            </p:cNvSpPr>
            <p:nvPr/>
          </p:nvSpPr>
          <p:spPr bwMode="auto">
            <a:xfrm>
              <a:off x="2909" y="207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684588" y="2241550"/>
            <a:ext cx="879475" cy="2017713"/>
            <a:chOff x="3024" y="2233"/>
            <a:chExt cx="554" cy="1271"/>
          </a:xfrm>
        </p:grpSpPr>
        <p:sp>
          <p:nvSpPr>
            <p:cNvPr id="63511" name="Line 20"/>
            <p:cNvSpPr>
              <a:spLocks noChangeShapeType="1"/>
            </p:cNvSpPr>
            <p:nvPr/>
          </p:nvSpPr>
          <p:spPr bwMode="auto">
            <a:xfrm flipH="1">
              <a:off x="3024" y="2233"/>
              <a:ext cx="554" cy="1271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2" name="Oval 21"/>
            <p:cNvSpPr>
              <a:spLocks noChangeArrowheads="1"/>
            </p:cNvSpPr>
            <p:nvPr/>
          </p:nvSpPr>
          <p:spPr bwMode="auto">
            <a:xfrm>
              <a:off x="3477" y="2317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13" name="Oval 22"/>
            <p:cNvSpPr>
              <a:spLocks noChangeArrowheads="1"/>
            </p:cNvSpPr>
            <p:nvPr/>
          </p:nvSpPr>
          <p:spPr bwMode="auto">
            <a:xfrm>
              <a:off x="3380" y="2567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14" name="Oval 23"/>
            <p:cNvSpPr>
              <a:spLocks noChangeArrowheads="1"/>
            </p:cNvSpPr>
            <p:nvPr/>
          </p:nvSpPr>
          <p:spPr bwMode="auto">
            <a:xfrm>
              <a:off x="3241" y="2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15" name="Oval 24"/>
            <p:cNvSpPr>
              <a:spLocks noChangeArrowheads="1"/>
            </p:cNvSpPr>
            <p:nvPr/>
          </p:nvSpPr>
          <p:spPr bwMode="auto">
            <a:xfrm>
              <a:off x="3072" y="324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52913" y="2368550"/>
            <a:ext cx="306387" cy="550863"/>
            <a:chOff x="2679" y="1492"/>
            <a:chExt cx="193" cy="347"/>
          </a:xfrm>
        </p:grpSpPr>
        <p:sp>
          <p:nvSpPr>
            <p:cNvPr id="63509" name="Oval 26"/>
            <p:cNvSpPr>
              <a:spLocks noChangeArrowheads="1"/>
            </p:cNvSpPr>
            <p:nvPr/>
          </p:nvSpPr>
          <p:spPr bwMode="auto">
            <a:xfrm>
              <a:off x="2679" y="174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10" name="Oval 27"/>
            <p:cNvSpPr>
              <a:spLocks noChangeArrowheads="1"/>
            </p:cNvSpPr>
            <p:nvPr/>
          </p:nvSpPr>
          <p:spPr bwMode="auto">
            <a:xfrm>
              <a:off x="2776" y="14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1078300" name="Line 28"/>
          <p:cNvSpPr>
            <a:spLocks noChangeShapeType="1"/>
          </p:cNvSpPr>
          <p:nvPr/>
        </p:nvSpPr>
        <p:spPr bwMode="auto">
          <a:xfrm flipH="1">
            <a:off x="4557713" y="1212850"/>
            <a:ext cx="452437" cy="1038225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98988" y="1368425"/>
            <a:ext cx="396875" cy="692150"/>
            <a:chOff x="2897" y="862"/>
            <a:chExt cx="250" cy="436"/>
          </a:xfrm>
        </p:grpSpPr>
        <p:sp>
          <p:nvSpPr>
            <p:cNvPr id="63507" name="Oval 30"/>
            <p:cNvSpPr>
              <a:spLocks noChangeArrowheads="1"/>
            </p:cNvSpPr>
            <p:nvPr/>
          </p:nvSpPr>
          <p:spPr bwMode="auto">
            <a:xfrm>
              <a:off x="3051" y="86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08" name="Oval 31"/>
            <p:cNvSpPr>
              <a:spLocks noChangeArrowheads="1"/>
            </p:cNvSpPr>
            <p:nvPr/>
          </p:nvSpPr>
          <p:spPr bwMode="auto">
            <a:xfrm>
              <a:off x="2897" y="120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63506" name="Text Box 32"/>
          <p:cNvSpPr txBox="1">
            <a:spLocks noChangeArrowheads="1"/>
          </p:cNvSpPr>
          <p:nvPr/>
        </p:nvSpPr>
        <p:spPr bwMode="auto">
          <a:xfrm>
            <a:off x="482600" y="1900238"/>
            <a:ext cx="180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Optical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5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078282" grpId="0"/>
      <p:bldP spid="1078283" grpId="0"/>
      <p:bldP spid="10783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Degrees of freedom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124200" y="2133600"/>
          <a:ext cx="29368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1" name="Equation" r:id="rId4" imgW="939600" imgH="215640" progId="Equation.3">
                  <p:embed/>
                </p:oleObj>
              </mc:Choice>
              <mc:Fallback>
                <p:oleObj name="Equation" r:id="rId4" imgW="939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29368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1749425" y="3568700"/>
          <a:ext cx="551656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2" name="Equation" r:id="rId6" imgW="2590560" imgH="927000" progId="Equation.3">
                  <p:embed/>
                </p:oleObj>
              </mc:Choice>
              <mc:Fallback>
                <p:oleObj name="Equation" r:id="rId6" imgW="25905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568700"/>
                        <a:ext cx="5516563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 rot="5400000">
            <a:off x="4343400" y="2971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276600" y="34290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5257800" y="34290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22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reprojection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3" y="2024063"/>
            <a:ext cx="5697537" cy="4525962"/>
          </a:xfrm>
        </p:spPr>
        <p:txBody>
          <a:bodyPr/>
          <a:lstStyle/>
          <a:p>
            <a:r>
              <a:rPr lang="en-US" dirty="0" smtClean="0"/>
              <a:t>How to relate two images having the same camera center?</a:t>
            </a:r>
          </a:p>
          <a:p>
            <a:pPr lvl="1"/>
            <a:r>
              <a:rPr lang="en-US" dirty="0" smtClean="0"/>
              <a:t>Cast a ray through each pixel in PP1</a:t>
            </a:r>
          </a:p>
          <a:p>
            <a:pPr lvl="1"/>
            <a:r>
              <a:rPr lang="en-US" dirty="0" smtClean="0"/>
              <a:t>Draw the pixel where that ray intersects PP2.</a:t>
            </a:r>
          </a:p>
        </p:txBody>
      </p:sp>
      <p:sp>
        <p:nvSpPr>
          <p:cNvPr id="64516" name="Freeform 13"/>
          <p:cNvSpPr>
            <a:spLocks/>
          </p:cNvSpPr>
          <p:nvPr/>
        </p:nvSpPr>
        <p:spPr bwMode="auto">
          <a:xfrm>
            <a:off x="6432550" y="2481263"/>
            <a:ext cx="1492250" cy="1525587"/>
          </a:xfrm>
          <a:custGeom>
            <a:avLst/>
            <a:gdLst>
              <a:gd name="T0" fmla="*/ 2104732946 w 1057"/>
              <a:gd name="T1" fmla="*/ 604837743 h 961"/>
              <a:gd name="T2" fmla="*/ 0 w 1057"/>
              <a:gd name="T3" fmla="*/ 0 h 961"/>
              <a:gd name="T4" fmla="*/ 0 w 1057"/>
              <a:gd name="T5" fmla="*/ 1814513427 h 961"/>
              <a:gd name="T6" fmla="*/ 2104732946 w 1057"/>
              <a:gd name="T7" fmla="*/ 2147483647 h 961"/>
              <a:gd name="T8" fmla="*/ 2104732946 w 1057"/>
              <a:gd name="T9" fmla="*/ 604837743 h 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7"/>
              <a:gd name="T16" fmla="*/ 0 h 961"/>
              <a:gd name="T17" fmla="*/ 1057 w 1057"/>
              <a:gd name="T18" fmla="*/ 961 h 9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7" h="961">
                <a:moveTo>
                  <a:pt x="1056" y="240"/>
                </a:moveTo>
                <a:lnTo>
                  <a:pt x="0" y="0"/>
                </a:lnTo>
                <a:lnTo>
                  <a:pt x="0" y="720"/>
                </a:lnTo>
                <a:lnTo>
                  <a:pt x="1056" y="960"/>
                </a:lnTo>
                <a:lnTo>
                  <a:pt x="1056" y="240"/>
                </a:lnTo>
              </a:path>
            </a:pathLst>
          </a:custGeom>
          <a:solidFill>
            <a:schemeClr val="bg1"/>
          </a:solidFill>
          <a:ln w="1905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17" name="Freeform 18"/>
          <p:cNvSpPr>
            <a:spLocks/>
          </p:cNvSpPr>
          <p:nvPr/>
        </p:nvSpPr>
        <p:spPr bwMode="auto">
          <a:xfrm>
            <a:off x="6229350" y="3976688"/>
            <a:ext cx="1220788" cy="2001837"/>
          </a:xfrm>
          <a:custGeom>
            <a:avLst/>
            <a:gdLst>
              <a:gd name="T0" fmla="*/ 0 w 865"/>
              <a:gd name="T1" fmla="*/ 2086689882 h 1261"/>
              <a:gd name="T2" fmla="*/ 1720926011 w 865"/>
              <a:gd name="T3" fmla="*/ 2147483647 h 1261"/>
              <a:gd name="T4" fmla="*/ 1720926011 w 865"/>
              <a:gd name="T5" fmla="*/ 1043344941 h 1261"/>
              <a:gd name="T6" fmla="*/ 0 w 865"/>
              <a:gd name="T7" fmla="*/ 0 h 1261"/>
              <a:gd name="T8" fmla="*/ 0 w 865"/>
              <a:gd name="T9" fmla="*/ 2086689882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chemeClr val="bg1"/>
          </a:solidFill>
          <a:ln w="1905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18" name="Freeform 29"/>
          <p:cNvSpPr>
            <a:spLocks/>
          </p:cNvSpPr>
          <p:nvPr/>
        </p:nvSpPr>
        <p:spPr bwMode="auto">
          <a:xfrm>
            <a:off x="6172200" y="5775325"/>
            <a:ext cx="285750" cy="485775"/>
          </a:xfrm>
          <a:custGeom>
            <a:avLst/>
            <a:gdLst>
              <a:gd name="T0" fmla="*/ 32018147 w 202"/>
              <a:gd name="T1" fmla="*/ 768648342 h 306"/>
              <a:gd name="T2" fmla="*/ 0 w 202"/>
              <a:gd name="T3" fmla="*/ 55443440 h 306"/>
              <a:gd name="T4" fmla="*/ 18009323 w 202"/>
              <a:gd name="T5" fmla="*/ 32761237 h 306"/>
              <a:gd name="T6" fmla="*/ 30016483 w 202"/>
              <a:gd name="T7" fmla="*/ 35282186 h 306"/>
              <a:gd name="T8" fmla="*/ 42023638 w 202"/>
              <a:gd name="T9" fmla="*/ 32761237 h 306"/>
              <a:gd name="T10" fmla="*/ 44023888 w 202"/>
              <a:gd name="T11" fmla="*/ 25201559 h 306"/>
              <a:gd name="T12" fmla="*/ 54029389 w 202"/>
              <a:gd name="T13" fmla="*/ 27720926 h 306"/>
              <a:gd name="T14" fmla="*/ 62034631 w 202"/>
              <a:gd name="T15" fmla="*/ 17640299 h 306"/>
              <a:gd name="T16" fmla="*/ 74040371 w 202"/>
              <a:gd name="T17" fmla="*/ 22682197 h 306"/>
              <a:gd name="T18" fmla="*/ 82045612 w 202"/>
              <a:gd name="T19" fmla="*/ 15120938 h 306"/>
              <a:gd name="T20" fmla="*/ 92051103 w 202"/>
              <a:gd name="T21" fmla="*/ 12599986 h 306"/>
              <a:gd name="T22" fmla="*/ 104056865 w 202"/>
              <a:gd name="T23" fmla="*/ 7559675 h 306"/>
              <a:gd name="T24" fmla="*/ 114062356 w 202"/>
              <a:gd name="T25" fmla="*/ 10080624 h 306"/>
              <a:gd name="T26" fmla="*/ 124067847 w 202"/>
              <a:gd name="T27" fmla="*/ 7559675 h 306"/>
              <a:gd name="T28" fmla="*/ 132073088 w 202"/>
              <a:gd name="T29" fmla="*/ 0 h 306"/>
              <a:gd name="T30" fmla="*/ 148082157 w 202"/>
              <a:gd name="T31" fmla="*/ 0 h 306"/>
              <a:gd name="T32" fmla="*/ 160087897 w 202"/>
              <a:gd name="T33" fmla="*/ 2520950 h 306"/>
              <a:gd name="T34" fmla="*/ 166091474 w 202"/>
              <a:gd name="T35" fmla="*/ 2520950 h 306"/>
              <a:gd name="T36" fmla="*/ 172095052 w 202"/>
              <a:gd name="T37" fmla="*/ 7559675 h 306"/>
              <a:gd name="T38" fmla="*/ 184102206 w 202"/>
              <a:gd name="T39" fmla="*/ 10080624 h 306"/>
              <a:gd name="T40" fmla="*/ 196107991 w 202"/>
              <a:gd name="T41" fmla="*/ 17640299 h 306"/>
              <a:gd name="T42" fmla="*/ 206113482 w 202"/>
              <a:gd name="T43" fmla="*/ 17640299 h 306"/>
              <a:gd name="T44" fmla="*/ 222122550 w 202"/>
              <a:gd name="T45" fmla="*/ 25201559 h 306"/>
              <a:gd name="T46" fmla="*/ 230126377 w 202"/>
              <a:gd name="T47" fmla="*/ 30241875 h 306"/>
              <a:gd name="T48" fmla="*/ 242133531 w 202"/>
              <a:gd name="T49" fmla="*/ 27720926 h 306"/>
              <a:gd name="T50" fmla="*/ 250137358 w 202"/>
              <a:gd name="T51" fmla="*/ 40322496 h 306"/>
              <a:gd name="T52" fmla="*/ 262144513 w 202"/>
              <a:gd name="T53" fmla="*/ 42843445 h 306"/>
              <a:gd name="T54" fmla="*/ 270149754 w 202"/>
              <a:gd name="T55" fmla="*/ 47883756 h 306"/>
              <a:gd name="T56" fmla="*/ 280155245 w 202"/>
              <a:gd name="T57" fmla="*/ 52922491 h 306"/>
              <a:gd name="T58" fmla="*/ 284157158 w 202"/>
              <a:gd name="T59" fmla="*/ 60483751 h 306"/>
              <a:gd name="T60" fmla="*/ 292160985 w 202"/>
              <a:gd name="T61" fmla="*/ 68043423 h 306"/>
              <a:gd name="T62" fmla="*/ 302166476 w 202"/>
              <a:gd name="T63" fmla="*/ 78124044 h 306"/>
              <a:gd name="T64" fmla="*/ 306168389 w 202"/>
              <a:gd name="T65" fmla="*/ 88206252 h 306"/>
              <a:gd name="T66" fmla="*/ 312171967 w 202"/>
              <a:gd name="T67" fmla="*/ 90725614 h 306"/>
              <a:gd name="T68" fmla="*/ 320177208 w 202"/>
              <a:gd name="T69" fmla="*/ 103325596 h 306"/>
              <a:gd name="T70" fmla="*/ 326179371 w 202"/>
              <a:gd name="T71" fmla="*/ 110886880 h 306"/>
              <a:gd name="T72" fmla="*/ 336184862 w 202"/>
              <a:gd name="T73" fmla="*/ 115927191 h 306"/>
              <a:gd name="T74" fmla="*/ 344190103 w 202"/>
              <a:gd name="T75" fmla="*/ 126007812 h 306"/>
              <a:gd name="T76" fmla="*/ 352193930 w 202"/>
              <a:gd name="T77" fmla="*/ 133567484 h 306"/>
              <a:gd name="T78" fmla="*/ 356197258 w 202"/>
              <a:gd name="T79" fmla="*/ 138607794 h 306"/>
              <a:gd name="T80" fmla="*/ 364201085 w 202"/>
              <a:gd name="T81" fmla="*/ 148688415 h 306"/>
              <a:gd name="T82" fmla="*/ 370204662 w 202"/>
              <a:gd name="T83" fmla="*/ 156249675 h 306"/>
              <a:gd name="T84" fmla="*/ 372205000 w 202"/>
              <a:gd name="T85" fmla="*/ 168851245 h 306"/>
              <a:gd name="T86" fmla="*/ 378208577 w 202"/>
              <a:gd name="T87" fmla="*/ 183972176 h 306"/>
              <a:gd name="T88" fmla="*/ 384212155 w 202"/>
              <a:gd name="T89" fmla="*/ 191531848 h 306"/>
              <a:gd name="T90" fmla="*/ 392215982 w 202"/>
              <a:gd name="T91" fmla="*/ 201612469 h 306"/>
              <a:gd name="T92" fmla="*/ 396219310 w 202"/>
              <a:gd name="T93" fmla="*/ 211693140 h 306"/>
              <a:gd name="T94" fmla="*/ 400221223 w 202"/>
              <a:gd name="T95" fmla="*/ 226814071 h 306"/>
              <a:gd name="T96" fmla="*/ 402221472 w 202"/>
              <a:gd name="T97" fmla="*/ 249494675 h 306"/>
              <a:gd name="T98" fmla="*/ 32018147 w 202"/>
              <a:gd name="T99" fmla="*/ 768648342 h 30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02"/>
              <a:gd name="T151" fmla="*/ 0 h 306"/>
              <a:gd name="T152" fmla="*/ 202 w 202"/>
              <a:gd name="T153" fmla="*/ 306 h 30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02" h="306">
                <a:moveTo>
                  <a:pt x="16" y="305"/>
                </a:moveTo>
                <a:lnTo>
                  <a:pt x="0" y="22"/>
                </a:lnTo>
                <a:lnTo>
                  <a:pt x="9" y="13"/>
                </a:lnTo>
                <a:lnTo>
                  <a:pt x="15" y="14"/>
                </a:lnTo>
                <a:lnTo>
                  <a:pt x="21" y="13"/>
                </a:lnTo>
                <a:lnTo>
                  <a:pt x="22" y="10"/>
                </a:lnTo>
                <a:lnTo>
                  <a:pt x="27" y="11"/>
                </a:lnTo>
                <a:lnTo>
                  <a:pt x="31" y="7"/>
                </a:lnTo>
                <a:lnTo>
                  <a:pt x="37" y="9"/>
                </a:lnTo>
                <a:lnTo>
                  <a:pt x="41" y="6"/>
                </a:lnTo>
                <a:lnTo>
                  <a:pt x="46" y="5"/>
                </a:lnTo>
                <a:lnTo>
                  <a:pt x="52" y="3"/>
                </a:lnTo>
                <a:lnTo>
                  <a:pt x="57" y="4"/>
                </a:lnTo>
                <a:lnTo>
                  <a:pt x="62" y="3"/>
                </a:lnTo>
                <a:lnTo>
                  <a:pt x="66" y="0"/>
                </a:lnTo>
                <a:lnTo>
                  <a:pt x="74" y="0"/>
                </a:lnTo>
                <a:lnTo>
                  <a:pt x="80" y="1"/>
                </a:lnTo>
                <a:lnTo>
                  <a:pt x="83" y="1"/>
                </a:lnTo>
                <a:lnTo>
                  <a:pt x="86" y="3"/>
                </a:lnTo>
                <a:lnTo>
                  <a:pt x="92" y="4"/>
                </a:lnTo>
                <a:lnTo>
                  <a:pt x="98" y="7"/>
                </a:lnTo>
                <a:lnTo>
                  <a:pt x="103" y="7"/>
                </a:lnTo>
                <a:lnTo>
                  <a:pt x="111" y="10"/>
                </a:lnTo>
                <a:lnTo>
                  <a:pt x="115" y="12"/>
                </a:lnTo>
                <a:lnTo>
                  <a:pt x="121" y="11"/>
                </a:lnTo>
                <a:lnTo>
                  <a:pt x="125" y="16"/>
                </a:lnTo>
                <a:lnTo>
                  <a:pt x="131" y="17"/>
                </a:lnTo>
                <a:lnTo>
                  <a:pt x="135" y="19"/>
                </a:lnTo>
                <a:lnTo>
                  <a:pt x="140" y="21"/>
                </a:lnTo>
                <a:lnTo>
                  <a:pt x="142" y="24"/>
                </a:lnTo>
                <a:lnTo>
                  <a:pt x="146" y="27"/>
                </a:lnTo>
                <a:lnTo>
                  <a:pt x="151" y="31"/>
                </a:lnTo>
                <a:lnTo>
                  <a:pt x="153" y="35"/>
                </a:lnTo>
                <a:lnTo>
                  <a:pt x="156" y="36"/>
                </a:lnTo>
                <a:lnTo>
                  <a:pt x="160" y="41"/>
                </a:lnTo>
                <a:lnTo>
                  <a:pt x="163" y="44"/>
                </a:lnTo>
                <a:lnTo>
                  <a:pt x="168" y="46"/>
                </a:lnTo>
                <a:lnTo>
                  <a:pt x="172" y="50"/>
                </a:lnTo>
                <a:lnTo>
                  <a:pt x="176" y="53"/>
                </a:lnTo>
                <a:lnTo>
                  <a:pt x="178" y="55"/>
                </a:lnTo>
                <a:lnTo>
                  <a:pt x="182" y="59"/>
                </a:lnTo>
                <a:lnTo>
                  <a:pt x="185" y="62"/>
                </a:lnTo>
                <a:lnTo>
                  <a:pt x="186" y="67"/>
                </a:lnTo>
                <a:lnTo>
                  <a:pt x="189" y="73"/>
                </a:lnTo>
                <a:lnTo>
                  <a:pt x="192" y="76"/>
                </a:lnTo>
                <a:lnTo>
                  <a:pt x="196" y="80"/>
                </a:lnTo>
                <a:lnTo>
                  <a:pt x="198" y="84"/>
                </a:lnTo>
                <a:lnTo>
                  <a:pt x="200" y="90"/>
                </a:lnTo>
                <a:lnTo>
                  <a:pt x="201" y="99"/>
                </a:lnTo>
                <a:lnTo>
                  <a:pt x="16" y="305"/>
                </a:lnTo>
              </a:path>
            </a:pathLst>
          </a:custGeom>
          <a:solidFill>
            <a:schemeClr val="bg1"/>
          </a:solidFill>
          <a:ln w="9525" cap="rnd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19" name="Arc 30"/>
          <p:cNvSpPr>
            <a:spLocks/>
          </p:cNvSpPr>
          <p:nvPr/>
        </p:nvSpPr>
        <p:spPr bwMode="auto">
          <a:xfrm rot="-1380000">
            <a:off x="6215063" y="5738813"/>
            <a:ext cx="209550" cy="236537"/>
          </a:xfrm>
          <a:custGeom>
            <a:avLst/>
            <a:gdLst>
              <a:gd name="T0" fmla="*/ 0 w 21745"/>
              <a:gd name="T1" fmla="*/ 0 h 21600"/>
              <a:gd name="T2" fmla="*/ 19460057 w 21745"/>
              <a:gd name="T3" fmla="*/ 28365813 h 21600"/>
              <a:gd name="T4" fmla="*/ 129729 w 21745"/>
              <a:gd name="T5" fmla="*/ 28365813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20" name="Line 31"/>
          <p:cNvSpPr>
            <a:spLocks noChangeShapeType="1"/>
          </p:cNvSpPr>
          <p:nvPr/>
        </p:nvSpPr>
        <p:spPr bwMode="auto">
          <a:xfrm>
            <a:off x="6164263" y="5613400"/>
            <a:ext cx="31750" cy="646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Oval 32"/>
          <p:cNvSpPr>
            <a:spLocks noChangeArrowheads="1"/>
          </p:cNvSpPr>
          <p:nvPr/>
        </p:nvSpPr>
        <p:spPr bwMode="auto">
          <a:xfrm rot="-3960000">
            <a:off x="6272212" y="5743576"/>
            <a:ext cx="112713" cy="1762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22" name="Line 33"/>
          <p:cNvSpPr>
            <a:spLocks noChangeShapeType="1"/>
          </p:cNvSpPr>
          <p:nvPr/>
        </p:nvSpPr>
        <p:spPr bwMode="auto">
          <a:xfrm flipV="1">
            <a:off x="6196013" y="5783263"/>
            <a:ext cx="381000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Text Box 37"/>
          <p:cNvSpPr txBox="1">
            <a:spLocks noChangeArrowheads="1"/>
          </p:cNvSpPr>
          <p:nvPr/>
        </p:nvSpPr>
        <p:spPr bwMode="auto">
          <a:xfrm>
            <a:off x="7924800" y="2873375"/>
            <a:ext cx="66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PP2</a:t>
            </a:r>
          </a:p>
        </p:txBody>
      </p:sp>
      <p:sp>
        <p:nvSpPr>
          <p:cNvPr id="64524" name="Text Box 38"/>
          <p:cNvSpPr txBox="1">
            <a:spLocks noChangeArrowheads="1"/>
          </p:cNvSpPr>
          <p:nvPr/>
        </p:nvSpPr>
        <p:spPr bwMode="auto">
          <a:xfrm>
            <a:off x="7467600" y="4598988"/>
            <a:ext cx="66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PP1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466013" y="1566863"/>
            <a:ext cx="1220787" cy="1200150"/>
            <a:chOff x="4799" y="720"/>
            <a:chExt cx="769" cy="756"/>
          </a:xfrm>
        </p:grpSpPr>
        <p:sp>
          <p:nvSpPr>
            <p:cNvPr id="64531" name="Freeform 5"/>
            <p:cNvSpPr>
              <a:spLocks/>
            </p:cNvSpPr>
            <p:nvPr/>
          </p:nvSpPr>
          <p:spPr bwMode="auto">
            <a:xfrm>
              <a:off x="4799" y="720"/>
              <a:ext cx="769" cy="529"/>
            </a:xfrm>
            <a:custGeom>
              <a:avLst/>
              <a:gdLst>
                <a:gd name="T0" fmla="*/ 67 w 865"/>
                <a:gd name="T1" fmla="*/ 0 h 529"/>
                <a:gd name="T2" fmla="*/ 57 w 865"/>
                <a:gd name="T3" fmla="*/ 24 h 529"/>
                <a:gd name="T4" fmla="*/ 57 w 865"/>
                <a:gd name="T5" fmla="*/ 48 h 529"/>
                <a:gd name="T6" fmla="*/ 38 w 865"/>
                <a:gd name="T7" fmla="*/ 72 h 529"/>
                <a:gd name="T8" fmla="*/ 28 w 865"/>
                <a:gd name="T9" fmla="*/ 96 h 529"/>
                <a:gd name="T10" fmla="*/ 28 w 865"/>
                <a:gd name="T11" fmla="*/ 120 h 529"/>
                <a:gd name="T12" fmla="*/ 28 w 865"/>
                <a:gd name="T13" fmla="*/ 144 h 529"/>
                <a:gd name="T14" fmla="*/ 19 w 865"/>
                <a:gd name="T15" fmla="*/ 168 h 529"/>
                <a:gd name="T16" fmla="*/ 10 w 865"/>
                <a:gd name="T17" fmla="*/ 192 h 529"/>
                <a:gd name="T18" fmla="*/ 0 w 865"/>
                <a:gd name="T19" fmla="*/ 216 h 529"/>
                <a:gd name="T20" fmla="*/ 0 w 865"/>
                <a:gd name="T21" fmla="*/ 240 h 529"/>
                <a:gd name="T22" fmla="*/ 0 w 865"/>
                <a:gd name="T23" fmla="*/ 264 h 529"/>
                <a:gd name="T24" fmla="*/ 10 w 865"/>
                <a:gd name="T25" fmla="*/ 288 h 529"/>
                <a:gd name="T26" fmla="*/ 10 w 865"/>
                <a:gd name="T27" fmla="*/ 312 h 529"/>
                <a:gd name="T28" fmla="*/ 19 w 865"/>
                <a:gd name="T29" fmla="*/ 336 h 529"/>
                <a:gd name="T30" fmla="*/ 19 w 865"/>
                <a:gd name="T31" fmla="*/ 360 h 529"/>
                <a:gd name="T32" fmla="*/ 28 w 865"/>
                <a:gd name="T33" fmla="*/ 384 h 529"/>
                <a:gd name="T34" fmla="*/ 28 w 865"/>
                <a:gd name="T35" fmla="*/ 408 h 529"/>
                <a:gd name="T36" fmla="*/ 38 w 865"/>
                <a:gd name="T37" fmla="*/ 432 h 529"/>
                <a:gd name="T38" fmla="*/ 47 w 865"/>
                <a:gd name="T39" fmla="*/ 456 h 529"/>
                <a:gd name="T40" fmla="*/ 673 w 865"/>
                <a:gd name="T41" fmla="*/ 528 h 529"/>
                <a:gd name="T42" fmla="*/ 636 w 865"/>
                <a:gd name="T43" fmla="*/ 480 h 529"/>
                <a:gd name="T44" fmla="*/ 626 w 865"/>
                <a:gd name="T45" fmla="*/ 456 h 529"/>
                <a:gd name="T46" fmla="*/ 616 w 865"/>
                <a:gd name="T47" fmla="*/ 420 h 529"/>
                <a:gd name="T48" fmla="*/ 607 w 865"/>
                <a:gd name="T49" fmla="*/ 396 h 529"/>
                <a:gd name="T50" fmla="*/ 597 w 865"/>
                <a:gd name="T51" fmla="*/ 372 h 529"/>
                <a:gd name="T52" fmla="*/ 588 w 865"/>
                <a:gd name="T53" fmla="*/ 348 h 529"/>
                <a:gd name="T54" fmla="*/ 588 w 865"/>
                <a:gd name="T55" fmla="*/ 324 h 529"/>
                <a:gd name="T56" fmla="*/ 588 w 865"/>
                <a:gd name="T57" fmla="*/ 288 h 529"/>
                <a:gd name="T58" fmla="*/ 588 w 865"/>
                <a:gd name="T59" fmla="*/ 264 h 529"/>
                <a:gd name="T60" fmla="*/ 588 w 865"/>
                <a:gd name="T61" fmla="*/ 240 h 529"/>
                <a:gd name="T62" fmla="*/ 607 w 865"/>
                <a:gd name="T63" fmla="*/ 216 h 529"/>
                <a:gd name="T64" fmla="*/ 607 w 865"/>
                <a:gd name="T65" fmla="*/ 192 h 529"/>
                <a:gd name="T66" fmla="*/ 616 w 865"/>
                <a:gd name="T67" fmla="*/ 168 h 529"/>
                <a:gd name="T68" fmla="*/ 636 w 865"/>
                <a:gd name="T69" fmla="*/ 156 h 529"/>
                <a:gd name="T70" fmla="*/ 636 w 865"/>
                <a:gd name="T71" fmla="*/ 132 h 529"/>
                <a:gd name="T72" fmla="*/ 654 w 865"/>
                <a:gd name="T73" fmla="*/ 108 h 529"/>
                <a:gd name="T74" fmla="*/ 673 w 865"/>
                <a:gd name="T75" fmla="*/ 96 h 529"/>
                <a:gd name="T76" fmla="*/ 683 w 865"/>
                <a:gd name="T77" fmla="*/ 72 h 529"/>
                <a:gd name="T78" fmla="*/ 67 w 865"/>
                <a:gd name="T79" fmla="*/ 0 h 5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5"/>
                <a:gd name="T121" fmla="*/ 0 h 529"/>
                <a:gd name="T122" fmla="*/ 865 w 865"/>
                <a:gd name="T123" fmla="*/ 529 h 5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5" h="529">
                  <a:moveTo>
                    <a:pt x="84" y="0"/>
                  </a:moveTo>
                  <a:lnTo>
                    <a:pt x="72" y="24"/>
                  </a:lnTo>
                  <a:lnTo>
                    <a:pt x="72" y="48"/>
                  </a:lnTo>
                  <a:lnTo>
                    <a:pt x="48" y="72"/>
                  </a:lnTo>
                  <a:lnTo>
                    <a:pt x="36" y="96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24" y="168"/>
                  </a:lnTo>
                  <a:lnTo>
                    <a:pt x="12" y="192"/>
                  </a:lnTo>
                  <a:lnTo>
                    <a:pt x="0" y="216"/>
                  </a:lnTo>
                  <a:lnTo>
                    <a:pt x="0" y="240"/>
                  </a:lnTo>
                  <a:lnTo>
                    <a:pt x="0" y="264"/>
                  </a:lnTo>
                  <a:lnTo>
                    <a:pt x="12" y="288"/>
                  </a:lnTo>
                  <a:lnTo>
                    <a:pt x="12" y="312"/>
                  </a:lnTo>
                  <a:lnTo>
                    <a:pt x="24" y="336"/>
                  </a:lnTo>
                  <a:lnTo>
                    <a:pt x="24" y="360"/>
                  </a:lnTo>
                  <a:lnTo>
                    <a:pt x="36" y="384"/>
                  </a:lnTo>
                  <a:lnTo>
                    <a:pt x="36" y="408"/>
                  </a:lnTo>
                  <a:lnTo>
                    <a:pt x="48" y="432"/>
                  </a:lnTo>
                  <a:lnTo>
                    <a:pt x="60" y="456"/>
                  </a:lnTo>
                  <a:lnTo>
                    <a:pt x="852" y="528"/>
                  </a:lnTo>
                  <a:lnTo>
                    <a:pt x="804" y="480"/>
                  </a:lnTo>
                  <a:lnTo>
                    <a:pt x="792" y="456"/>
                  </a:lnTo>
                  <a:lnTo>
                    <a:pt x="780" y="420"/>
                  </a:lnTo>
                  <a:lnTo>
                    <a:pt x="768" y="396"/>
                  </a:lnTo>
                  <a:lnTo>
                    <a:pt x="756" y="372"/>
                  </a:lnTo>
                  <a:lnTo>
                    <a:pt x="744" y="348"/>
                  </a:lnTo>
                  <a:lnTo>
                    <a:pt x="744" y="324"/>
                  </a:lnTo>
                  <a:lnTo>
                    <a:pt x="744" y="288"/>
                  </a:lnTo>
                  <a:lnTo>
                    <a:pt x="744" y="264"/>
                  </a:lnTo>
                  <a:lnTo>
                    <a:pt x="744" y="240"/>
                  </a:lnTo>
                  <a:lnTo>
                    <a:pt x="768" y="216"/>
                  </a:lnTo>
                  <a:lnTo>
                    <a:pt x="768" y="192"/>
                  </a:lnTo>
                  <a:lnTo>
                    <a:pt x="780" y="168"/>
                  </a:lnTo>
                  <a:lnTo>
                    <a:pt x="804" y="156"/>
                  </a:lnTo>
                  <a:lnTo>
                    <a:pt x="804" y="132"/>
                  </a:lnTo>
                  <a:lnTo>
                    <a:pt x="828" y="108"/>
                  </a:lnTo>
                  <a:lnTo>
                    <a:pt x="852" y="96"/>
                  </a:lnTo>
                  <a:lnTo>
                    <a:pt x="864" y="72"/>
                  </a:lnTo>
                  <a:lnTo>
                    <a:pt x="84" y="0"/>
                  </a:lnTo>
                </a:path>
              </a:pathLst>
            </a:custGeom>
            <a:gradFill rotWithShape="0">
              <a:gsLst>
                <a:gs pos="0">
                  <a:srgbClr val="012501"/>
                </a:gs>
                <a:gs pos="100000">
                  <a:srgbClr val="037C03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4532" name="Line 12"/>
            <p:cNvSpPr>
              <a:spLocks noChangeShapeType="1"/>
            </p:cNvSpPr>
            <p:nvPr/>
          </p:nvSpPr>
          <p:spPr bwMode="auto">
            <a:xfrm flipV="1">
              <a:off x="4891" y="912"/>
              <a:ext cx="239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527" name="Line 17"/>
          <p:cNvSpPr>
            <a:spLocks noChangeShapeType="1"/>
          </p:cNvSpPr>
          <p:nvPr/>
        </p:nvSpPr>
        <p:spPr bwMode="auto">
          <a:xfrm flipV="1">
            <a:off x="6940550" y="3224213"/>
            <a:ext cx="474663" cy="1136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Line 19"/>
          <p:cNvSpPr>
            <a:spLocks noChangeShapeType="1"/>
          </p:cNvSpPr>
          <p:nvPr/>
        </p:nvSpPr>
        <p:spPr bwMode="auto">
          <a:xfrm flipV="1">
            <a:off x="6365875" y="4976813"/>
            <a:ext cx="320675" cy="781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9" name="Oval 35"/>
          <p:cNvSpPr>
            <a:spLocks noChangeArrowheads="1"/>
          </p:cNvSpPr>
          <p:nvPr/>
        </p:nvSpPr>
        <p:spPr bwMode="auto">
          <a:xfrm>
            <a:off x="7377113" y="3178175"/>
            <a:ext cx="76200" cy="762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30" name="Oval 34"/>
          <p:cNvSpPr>
            <a:spLocks noChangeArrowheads="1"/>
          </p:cNvSpPr>
          <p:nvPr/>
        </p:nvSpPr>
        <p:spPr bwMode="auto">
          <a:xfrm>
            <a:off x="6642100" y="4930775"/>
            <a:ext cx="76200" cy="762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419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1275"/>
            <a:ext cx="8229600" cy="1143000"/>
          </a:xfrm>
        </p:spPr>
        <p:txBody>
          <a:bodyPr/>
          <a:lstStyle/>
          <a:p>
            <a:r>
              <a:rPr lang="en-US"/>
              <a:t>What is the transformation?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4441825"/>
            <a:ext cx="7356475" cy="461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/>
              <a:t>Translations are not enough to align the images</a:t>
            </a:r>
          </a:p>
        </p:txBody>
      </p:sp>
      <p:pic>
        <p:nvPicPr>
          <p:cNvPr id="65540" name="Picture 4" descr="IMG_01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66800"/>
            <a:ext cx="20383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 descr="IMG_01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1066800"/>
            <a:ext cx="20383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2614" name="Picture 6" descr="pan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953000"/>
            <a:ext cx="3757613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9413" y="2514600"/>
            <a:ext cx="8002587" cy="1911350"/>
            <a:chOff x="239" y="1584"/>
            <a:chExt cx="5041" cy="1204"/>
          </a:xfrm>
        </p:grpSpPr>
        <p:pic>
          <p:nvPicPr>
            <p:cNvPr id="65544" name="Picture 8" descr="IMG_010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6" y="1824"/>
              <a:ext cx="1284" cy="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5" name="Picture 9" descr="IMG_010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6" y="1824"/>
              <a:ext cx="1284" cy="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6" name="Picture 10" descr="IMG_010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824"/>
              <a:ext cx="1284" cy="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7" name="Picture 11" descr="IMG_010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24" y="1824"/>
              <a:ext cx="1284" cy="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239" y="1584"/>
              <a:ext cx="8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left on top</a:t>
              </a: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4365" y="1584"/>
              <a:ext cx="9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right on top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44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transformation?</a:t>
            </a:r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point p</a:t>
            </a:r>
            <a:r>
              <a:rPr lang="en-US" baseline="-25000" dirty="0"/>
              <a:t>1</a:t>
            </a:r>
            <a:r>
              <a:rPr lang="en-US" dirty="0" smtClean="0"/>
              <a:t>=(x</a:t>
            </a:r>
            <a:r>
              <a:rPr lang="en-US" baseline="-25000" dirty="0"/>
              <a:t>1</a:t>
            </a:r>
            <a:r>
              <a:rPr lang="en-US" dirty="0" smtClean="0"/>
              <a:t>,y</a:t>
            </a:r>
            <a:r>
              <a:rPr lang="en-US" baseline="-25000" dirty="0"/>
              <a:t>1</a:t>
            </a:r>
            <a:r>
              <a:rPr lang="en-US" dirty="0" smtClean="0"/>
              <a:t>) in image 1 corresponding to given point p</a:t>
            </a:r>
            <a:r>
              <a:rPr lang="en-US" baseline="-25000" dirty="0"/>
              <a:t>2</a:t>
            </a:r>
            <a:r>
              <a:rPr lang="en-US" dirty="0" smtClean="0"/>
              <a:t> (x</a:t>
            </a:r>
            <a:r>
              <a:rPr lang="en-US" baseline="-25000" dirty="0"/>
              <a:t>2</a:t>
            </a:r>
            <a:r>
              <a:rPr lang="en-US" dirty="0" smtClean="0"/>
              <a:t>,y</a:t>
            </a:r>
            <a:r>
              <a:rPr lang="en-US" baseline="-25000" dirty="0"/>
              <a:t>2</a:t>
            </a:r>
            <a:r>
              <a:rPr lang="en-US" dirty="0" smtClean="0"/>
              <a:t>) in Image 2</a:t>
            </a:r>
          </a:p>
          <a:p>
            <a:pPr lvl="1"/>
            <a:r>
              <a:rPr lang="en-US" dirty="0" smtClean="0"/>
              <a:t>Given: 3x3 intrinsic calibration matrices K</a:t>
            </a:r>
            <a:r>
              <a:rPr lang="en-US" baseline="-25000" dirty="0" smtClean="0"/>
              <a:t>1</a:t>
            </a:r>
            <a:r>
              <a:rPr lang="en-US" dirty="0" smtClean="0"/>
              <a:t> and K</a:t>
            </a:r>
            <a:r>
              <a:rPr lang="en-US" baseline="-25000" dirty="0" smtClean="0"/>
              <a:t>2</a:t>
            </a:r>
            <a:r>
              <a:rPr lang="en-US" dirty="0" smtClean="0"/>
              <a:t>, no camera translation, 3x3 camera rotations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52956"/>
              </p:ext>
            </p:extLst>
          </p:nvPr>
        </p:nvGraphicFramePr>
        <p:xfrm>
          <a:off x="2411413" y="4064000"/>
          <a:ext cx="41465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9" name="Equation" r:id="rId3" imgW="2235200" imgH="673100" progId="Equation.3">
                  <p:embed/>
                </p:oleObj>
              </mc:Choice>
              <mc:Fallback>
                <p:oleObj name="Equation" r:id="rId3" imgW="22352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64000"/>
                        <a:ext cx="414655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557919"/>
              </p:ext>
            </p:extLst>
          </p:nvPr>
        </p:nvGraphicFramePr>
        <p:xfrm>
          <a:off x="2865438" y="5889625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0" name="Equation" r:id="rId5" imgW="1244600" imgH="203200" progId="Equation.3">
                  <p:embed/>
                </p:oleObj>
              </mc:Choice>
              <mc:Fallback>
                <p:oleObj name="Equation" r:id="rId5" imgW="124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5889625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30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8" y="2014538"/>
            <a:ext cx="8450262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Can we use </a:t>
            </a:r>
            <a:r>
              <a:rPr lang="en-US" dirty="0" err="1" smtClean="0"/>
              <a:t>homography</a:t>
            </a:r>
            <a:r>
              <a:rPr lang="en-US" dirty="0" smtClean="0"/>
              <a:t> to create a 360 panorama?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00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Panoramas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you want a 360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</a:t>
            </a:r>
            <a:r>
              <a:rPr lang="en-US"/>
              <a:t> field of view?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 rot="1842902">
            <a:off x="3884613" y="3440113"/>
            <a:ext cx="412750" cy="647700"/>
            <a:chOff x="3979" y="3269"/>
            <a:chExt cx="260" cy="408"/>
          </a:xfrm>
        </p:grpSpPr>
        <p:sp>
          <p:nvSpPr>
            <p:cNvPr id="68623" name="Freeform 14"/>
            <p:cNvSpPr>
              <a:spLocks/>
            </p:cNvSpPr>
            <p:nvPr/>
          </p:nvSpPr>
          <p:spPr bwMode="auto">
            <a:xfrm>
              <a:off x="3984" y="3371"/>
              <a:ext cx="180" cy="306"/>
            </a:xfrm>
            <a:custGeom>
              <a:avLst/>
              <a:gdLst>
                <a:gd name="T0" fmla="*/ 12 w 202"/>
                <a:gd name="T1" fmla="*/ 305 h 306"/>
                <a:gd name="T2" fmla="*/ 0 w 202"/>
                <a:gd name="T3" fmla="*/ 22 h 306"/>
                <a:gd name="T4" fmla="*/ 7 w 202"/>
                <a:gd name="T5" fmla="*/ 13 h 306"/>
                <a:gd name="T6" fmla="*/ 12 w 202"/>
                <a:gd name="T7" fmla="*/ 14 h 306"/>
                <a:gd name="T8" fmla="*/ 17 w 202"/>
                <a:gd name="T9" fmla="*/ 13 h 306"/>
                <a:gd name="T10" fmla="*/ 18 w 202"/>
                <a:gd name="T11" fmla="*/ 10 h 306"/>
                <a:gd name="T12" fmla="*/ 21 w 202"/>
                <a:gd name="T13" fmla="*/ 11 h 306"/>
                <a:gd name="T14" fmla="*/ 25 w 202"/>
                <a:gd name="T15" fmla="*/ 7 h 306"/>
                <a:gd name="T16" fmla="*/ 29 w 202"/>
                <a:gd name="T17" fmla="*/ 9 h 306"/>
                <a:gd name="T18" fmla="*/ 33 w 202"/>
                <a:gd name="T19" fmla="*/ 6 h 306"/>
                <a:gd name="T20" fmla="*/ 37 w 202"/>
                <a:gd name="T21" fmla="*/ 5 h 306"/>
                <a:gd name="T22" fmla="*/ 41 w 202"/>
                <a:gd name="T23" fmla="*/ 3 h 306"/>
                <a:gd name="T24" fmla="*/ 45 w 202"/>
                <a:gd name="T25" fmla="*/ 4 h 306"/>
                <a:gd name="T26" fmla="*/ 49 w 202"/>
                <a:gd name="T27" fmla="*/ 3 h 306"/>
                <a:gd name="T28" fmla="*/ 53 w 202"/>
                <a:gd name="T29" fmla="*/ 0 h 306"/>
                <a:gd name="T30" fmla="*/ 59 w 202"/>
                <a:gd name="T31" fmla="*/ 0 h 306"/>
                <a:gd name="T32" fmla="*/ 63 w 202"/>
                <a:gd name="T33" fmla="*/ 1 h 306"/>
                <a:gd name="T34" fmla="*/ 66 w 202"/>
                <a:gd name="T35" fmla="*/ 1 h 306"/>
                <a:gd name="T36" fmla="*/ 69 w 202"/>
                <a:gd name="T37" fmla="*/ 3 h 306"/>
                <a:gd name="T38" fmla="*/ 73 w 202"/>
                <a:gd name="T39" fmla="*/ 4 h 306"/>
                <a:gd name="T40" fmla="*/ 78 w 202"/>
                <a:gd name="T41" fmla="*/ 7 h 306"/>
                <a:gd name="T42" fmla="*/ 82 w 202"/>
                <a:gd name="T43" fmla="*/ 7 h 306"/>
                <a:gd name="T44" fmla="*/ 88 w 202"/>
                <a:gd name="T45" fmla="*/ 10 h 306"/>
                <a:gd name="T46" fmla="*/ 91 w 202"/>
                <a:gd name="T47" fmla="*/ 12 h 306"/>
                <a:gd name="T48" fmla="*/ 96 w 202"/>
                <a:gd name="T49" fmla="*/ 11 h 306"/>
                <a:gd name="T50" fmla="*/ 99 w 202"/>
                <a:gd name="T51" fmla="*/ 16 h 306"/>
                <a:gd name="T52" fmla="*/ 104 w 202"/>
                <a:gd name="T53" fmla="*/ 17 h 306"/>
                <a:gd name="T54" fmla="*/ 107 w 202"/>
                <a:gd name="T55" fmla="*/ 19 h 306"/>
                <a:gd name="T56" fmla="*/ 111 w 202"/>
                <a:gd name="T57" fmla="*/ 21 h 306"/>
                <a:gd name="T58" fmla="*/ 113 w 202"/>
                <a:gd name="T59" fmla="*/ 24 h 306"/>
                <a:gd name="T60" fmla="*/ 116 w 202"/>
                <a:gd name="T61" fmla="*/ 27 h 306"/>
                <a:gd name="T62" fmla="*/ 120 w 202"/>
                <a:gd name="T63" fmla="*/ 31 h 306"/>
                <a:gd name="T64" fmla="*/ 121 w 202"/>
                <a:gd name="T65" fmla="*/ 35 h 306"/>
                <a:gd name="T66" fmla="*/ 124 w 202"/>
                <a:gd name="T67" fmla="*/ 36 h 306"/>
                <a:gd name="T68" fmla="*/ 127 w 202"/>
                <a:gd name="T69" fmla="*/ 41 h 306"/>
                <a:gd name="T70" fmla="*/ 129 w 202"/>
                <a:gd name="T71" fmla="*/ 44 h 306"/>
                <a:gd name="T72" fmla="*/ 134 w 202"/>
                <a:gd name="T73" fmla="*/ 46 h 306"/>
                <a:gd name="T74" fmla="*/ 136 w 202"/>
                <a:gd name="T75" fmla="*/ 50 h 306"/>
                <a:gd name="T76" fmla="*/ 140 w 202"/>
                <a:gd name="T77" fmla="*/ 53 h 306"/>
                <a:gd name="T78" fmla="*/ 142 w 202"/>
                <a:gd name="T79" fmla="*/ 55 h 306"/>
                <a:gd name="T80" fmla="*/ 144 w 202"/>
                <a:gd name="T81" fmla="*/ 59 h 306"/>
                <a:gd name="T82" fmla="*/ 147 w 202"/>
                <a:gd name="T83" fmla="*/ 62 h 306"/>
                <a:gd name="T84" fmla="*/ 148 w 202"/>
                <a:gd name="T85" fmla="*/ 67 h 306"/>
                <a:gd name="T86" fmla="*/ 150 w 202"/>
                <a:gd name="T87" fmla="*/ 73 h 306"/>
                <a:gd name="T88" fmla="*/ 152 w 202"/>
                <a:gd name="T89" fmla="*/ 76 h 306"/>
                <a:gd name="T90" fmla="*/ 156 w 202"/>
                <a:gd name="T91" fmla="*/ 80 h 306"/>
                <a:gd name="T92" fmla="*/ 157 w 202"/>
                <a:gd name="T93" fmla="*/ 84 h 306"/>
                <a:gd name="T94" fmla="*/ 159 w 202"/>
                <a:gd name="T95" fmla="*/ 90 h 306"/>
                <a:gd name="T96" fmla="*/ 160 w 202"/>
                <a:gd name="T97" fmla="*/ 99 h 306"/>
                <a:gd name="T98" fmla="*/ 12 w 202"/>
                <a:gd name="T99" fmla="*/ 305 h 3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2"/>
                <a:gd name="T151" fmla="*/ 0 h 306"/>
                <a:gd name="T152" fmla="*/ 202 w 202"/>
                <a:gd name="T153" fmla="*/ 306 h 30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2" h="306">
                  <a:moveTo>
                    <a:pt x="16" y="305"/>
                  </a:moveTo>
                  <a:lnTo>
                    <a:pt x="0" y="22"/>
                  </a:lnTo>
                  <a:lnTo>
                    <a:pt x="9" y="13"/>
                  </a:lnTo>
                  <a:lnTo>
                    <a:pt x="15" y="14"/>
                  </a:lnTo>
                  <a:lnTo>
                    <a:pt x="21" y="13"/>
                  </a:lnTo>
                  <a:lnTo>
                    <a:pt x="22" y="10"/>
                  </a:lnTo>
                  <a:lnTo>
                    <a:pt x="27" y="11"/>
                  </a:lnTo>
                  <a:lnTo>
                    <a:pt x="31" y="7"/>
                  </a:lnTo>
                  <a:lnTo>
                    <a:pt x="37" y="9"/>
                  </a:lnTo>
                  <a:lnTo>
                    <a:pt x="41" y="6"/>
                  </a:lnTo>
                  <a:lnTo>
                    <a:pt x="46" y="5"/>
                  </a:lnTo>
                  <a:lnTo>
                    <a:pt x="52" y="3"/>
                  </a:lnTo>
                  <a:lnTo>
                    <a:pt x="57" y="4"/>
                  </a:lnTo>
                  <a:lnTo>
                    <a:pt x="62" y="3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1"/>
                  </a:lnTo>
                  <a:lnTo>
                    <a:pt x="83" y="1"/>
                  </a:lnTo>
                  <a:lnTo>
                    <a:pt x="86" y="3"/>
                  </a:lnTo>
                  <a:lnTo>
                    <a:pt x="92" y="4"/>
                  </a:lnTo>
                  <a:lnTo>
                    <a:pt x="98" y="7"/>
                  </a:lnTo>
                  <a:lnTo>
                    <a:pt x="103" y="7"/>
                  </a:lnTo>
                  <a:lnTo>
                    <a:pt x="111" y="10"/>
                  </a:lnTo>
                  <a:lnTo>
                    <a:pt x="115" y="12"/>
                  </a:lnTo>
                  <a:lnTo>
                    <a:pt x="121" y="11"/>
                  </a:lnTo>
                  <a:lnTo>
                    <a:pt x="125" y="16"/>
                  </a:lnTo>
                  <a:lnTo>
                    <a:pt x="131" y="17"/>
                  </a:lnTo>
                  <a:lnTo>
                    <a:pt x="135" y="19"/>
                  </a:lnTo>
                  <a:lnTo>
                    <a:pt x="140" y="21"/>
                  </a:lnTo>
                  <a:lnTo>
                    <a:pt x="142" y="24"/>
                  </a:lnTo>
                  <a:lnTo>
                    <a:pt x="146" y="27"/>
                  </a:lnTo>
                  <a:lnTo>
                    <a:pt x="151" y="31"/>
                  </a:lnTo>
                  <a:lnTo>
                    <a:pt x="153" y="35"/>
                  </a:lnTo>
                  <a:lnTo>
                    <a:pt x="156" y="36"/>
                  </a:lnTo>
                  <a:lnTo>
                    <a:pt x="160" y="41"/>
                  </a:lnTo>
                  <a:lnTo>
                    <a:pt x="163" y="44"/>
                  </a:lnTo>
                  <a:lnTo>
                    <a:pt x="168" y="46"/>
                  </a:lnTo>
                  <a:lnTo>
                    <a:pt x="172" y="50"/>
                  </a:lnTo>
                  <a:lnTo>
                    <a:pt x="176" y="53"/>
                  </a:lnTo>
                  <a:lnTo>
                    <a:pt x="178" y="55"/>
                  </a:lnTo>
                  <a:lnTo>
                    <a:pt x="182" y="59"/>
                  </a:lnTo>
                  <a:lnTo>
                    <a:pt x="185" y="62"/>
                  </a:lnTo>
                  <a:lnTo>
                    <a:pt x="186" y="67"/>
                  </a:lnTo>
                  <a:lnTo>
                    <a:pt x="189" y="73"/>
                  </a:lnTo>
                  <a:lnTo>
                    <a:pt x="192" y="76"/>
                  </a:lnTo>
                  <a:lnTo>
                    <a:pt x="196" y="80"/>
                  </a:lnTo>
                  <a:lnTo>
                    <a:pt x="198" y="84"/>
                  </a:lnTo>
                  <a:lnTo>
                    <a:pt x="200" y="90"/>
                  </a:lnTo>
                  <a:lnTo>
                    <a:pt x="201" y="99"/>
                  </a:lnTo>
                  <a:lnTo>
                    <a:pt x="16" y="3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624" name="Arc 15"/>
            <p:cNvSpPr>
              <a:spLocks/>
            </p:cNvSpPr>
            <p:nvPr/>
          </p:nvSpPr>
          <p:spPr bwMode="auto">
            <a:xfrm rot="-1380000">
              <a:off x="4011" y="3348"/>
              <a:ext cx="132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625" name="Line 16"/>
            <p:cNvSpPr>
              <a:spLocks noChangeShapeType="1"/>
            </p:cNvSpPr>
            <p:nvPr/>
          </p:nvSpPr>
          <p:spPr bwMode="auto">
            <a:xfrm>
              <a:off x="3979" y="3269"/>
              <a:ext cx="20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26" name="Oval 17"/>
            <p:cNvSpPr>
              <a:spLocks noChangeArrowheads="1"/>
            </p:cNvSpPr>
            <p:nvPr/>
          </p:nvSpPr>
          <p:spPr bwMode="auto">
            <a:xfrm rot="-3960000">
              <a:off x="4047" y="3351"/>
              <a:ext cx="71" cy="1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627" name="Line 18"/>
            <p:cNvSpPr>
              <a:spLocks noChangeShapeType="1"/>
            </p:cNvSpPr>
            <p:nvPr/>
          </p:nvSpPr>
          <p:spPr bwMode="auto">
            <a:xfrm flipV="1">
              <a:off x="3999" y="3376"/>
              <a:ext cx="240" cy="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613" name="Line 28"/>
          <p:cNvSpPr>
            <a:spLocks noChangeShapeType="1"/>
          </p:cNvSpPr>
          <p:nvPr/>
        </p:nvSpPr>
        <p:spPr bwMode="auto">
          <a:xfrm>
            <a:off x="3233738" y="3211513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Line 29"/>
          <p:cNvSpPr>
            <a:spLocks noChangeShapeType="1"/>
          </p:cNvSpPr>
          <p:nvPr/>
        </p:nvSpPr>
        <p:spPr bwMode="auto">
          <a:xfrm>
            <a:off x="3995738" y="2982913"/>
            <a:ext cx="762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5" name="Line 30"/>
          <p:cNvSpPr>
            <a:spLocks noChangeShapeType="1"/>
          </p:cNvSpPr>
          <p:nvPr/>
        </p:nvSpPr>
        <p:spPr bwMode="auto">
          <a:xfrm flipH="1">
            <a:off x="4071938" y="3668713"/>
            <a:ext cx="6858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6" name="Line 31"/>
          <p:cNvSpPr>
            <a:spLocks noChangeShapeType="1"/>
          </p:cNvSpPr>
          <p:nvPr/>
        </p:nvSpPr>
        <p:spPr bwMode="auto">
          <a:xfrm flipH="1" flipV="1">
            <a:off x="3081338" y="4506913"/>
            <a:ext cx="1524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7" name="Line 32"/>
          <p:cNvSpPr>
            <a:spLocks noChangeShapeType="1"/>
          </p:cNvSpPr>
          <p:nvPr/>
        </p:nvSpPr>
        <p:spPr bwMode="auto">
          <a:xfrm flipH="1" flipV="1">
            <a:off x="2928938" y="3744913"/>
            <a:ext cx="533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8" name="Line 33"/>
          <p:cNvSpPr>
            <a:spLocks noChangeShapeType="1"/>
          </p:cNvSpPr>
          <p:nvPr/>
        </p:nvSpPr>
        <p:spPr bwMode="auto">
          <a:xfrm flipH="1">
            <a:off x="2852738" y="2906713"/>
            <a:ext cx="6858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624138" y="2678113"/>
            <a:ext cx="5394325" cy="2697162"/>
            <a:chOff x="1632" y="960"/>
            <a:chExt cx="3398" cy="1699"/>
          </a:xfrm>
        </p:grpSpPr>
        <p:sp>
          <p:nvSpPr>
            <p:cNvPr id="68620" name="Oval 34"/>
            <p:cNvSpPr>
              <a:spLocks noChangeArrowheads="1"/>
            </p:cNvSpPr>
            <p:nvPr/>
          </p:nvSpPr>
          <p:spPr bwMode="auto">
            <a:xfrm>
              <a:off x="1632" y="960"/>
              <a:ext cx="1536" cy="15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621" name="Text Box 38"/>
            <p:cNvSpPr txBox="1">
              <a:spLocks noChangeArrowheads="1"/>
            </p:cNvSpPr>
            <p:nvPr/>
          </p:nvSpPr>
          <p:spPr bwMode="auto">
            <a:xfrm>
              <a:off x="3247" y="2407"/>
              <a:ext cx="17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 charset="0"/>
                </a:rPr>
                <a:t>mosaic Projection Sphere</a:t>
              </a:r>
            </a:p>
          </p:txBody>
        </p:sp>
        <p:sp>
          <p:nvSpPr>
            <p:cNvPr id="68622" name="Line 39"/>
            <p:cNvSpPr>
              <a:spLocks noChangeShapeType="1"/>
            </p:cNvSpPr>
            <p:nvPr/>
          </p:nvSpPr>
          <p:spPr bwMode="auto">
            <a:xfrm flipH="1" flipV="1">
              <a:off x="2928" y="2352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821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4" descr="Edittex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33388" y="1131888"/>
            <a:ext cx="19843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3657600" y="2689225"/>
            <a:ext cx="5486400" cy="762000"/>
          </a:xfrm>
        </p:spPr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z="2000"/>
              <a:t>Map 3D point (X,Y,Z) onto unit sphere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36538"/>
            <a:ext cx="8229600" cy="1143001"/>
          </a:xfrm>
        </p:spPr>
        <p:txBody>
          <a:bodyPr/>
          <a:lstStyle/>
          <a:p>
            <a:pPr eaLnBrk="1" hangingPunct="1"/>
            <a:r>
              <a:rPr lang="en-US" sz="4000"/>
              <a:t>Spherical projection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09600" y="2003425"/>
            <a:ext cx="2057400" cy="538163"/>
            <a:chOff x="762000" y="2819400"/>
            <a:chExt cx="2590800" cy="538163"/>
          </a:xfrm>
        </p:grpSpPr>
        <p:sp>
          <p:nvSpPr>
            <p:cNvPr id="9276" name="Oval 8"/>
            <p:cNvSpPr>
              <a:spLocks noChangeArrowheads="1"/>
            </p:cNvSpPr>
            <p:nvPr/>
          </p:nvSpPr>
          <p:spPr bwMode="auto">
            <a:xfrm>
              <a:off x="762000" y="2824163"/>
              <a:ext cx="2590800" cy="533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77" name="Rectangle 22"/>
            <p:cNvSpPr>
              <a:spLocks noChangeArrowheads="1"/>
            </p:cNvSpPr>
            <p:nvPr/>
          </p:nvSpPr>
          <p:spPr bwMode="auto">
            <a:xfrm>
              <a:off x="762000" y="2819400"/>
              <a:ext cx="259080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78" name="Oval 23"/>
            <p:cNvSpPr>
              <a:spLocks noChangeArrowheads="1"/>
            </p:cNvSpPr>
            <p:nvPr/>
          </p:nvSpPr>
          <p:spPr bwMode="auto">
            <a:xfrm>
              <a:off x="762000" y="2819400"/>
              <a:ext cx="25908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pic>
        <p:nvPicPr>
          <p:cNvPr id="13317" name="Picture 27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066800" y="1550988"/>
            <a:ext cx="81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Line 24"/>
          <p:cNvSpPr>
            <a:spLocks noChangeShapeType="1"/>
          </p:cNvSpPr>
          <p:nvPr/>
        </p:nvSpPr>
        <p:spPr bwMode="auto">
          <a:xfrm flipV="1">
            <a:off x="2197100" y="860425"/>
            <a:ext cx="39370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95400" y="1931988"/>
            <a:ext cx="914400" cy="681037"/>
            <a:chOff x="1104" y="1395"/>
            <a:chExt cx="576" cy="429"/>
          </a:xfrm>
        </p:grpSpPr>
        <p:sp>
          <p:nvSpPr>
            <p:cNvPr id="9270" name="Line 9"/>
            <p:cNvSpPr>
              <a:spLocks noChangeShapeType="1"/>
            </p:cNvSpPr>
            <p:nvPr/>
          </p:nvSpPr>
          <p:spPr bwMode="auto">
            <a:xfrm>
              <a:off x="1296" y="1635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1" name="Line 10"/>
            <p:cNvSpPr>
              <a:spLocks noChangeShapeType="1"/>
            </p:cNvSpPr>
            <p:nvPr/>
          </p:nvSpPr>
          <p:spPr bwMode="auto">
            <a:xfrm flipV="1">
              <a:off x="1296" y="139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2" name="Line 11"/>
            <p:cNvSpPr>
              <a:spLocks noChangeShapeType="1"/>
            </p:cNvSpPr>
            <p:nvPr/>
          </p:nvSpPr>
          <p:spPr bwMode="auto">
            <a:xfrm flipH="1">
              <a:off x="1104" y="1632"/>
              <a:ext cx="19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3" name="Text Box 12"/>
            <p:cNvSpPr txBox="1">
              <a:spLocks noChangeArrowheads="1"/>
            </p:cNvSpPr>
            <p:nvPr/>
          </p:nvSpPr>
          <p:spPr bwMode="auto">
            <a:xfrm>
              <a:off x="1488" y="1587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i="1">
                  <a:latin typeface="Calibri" charset="0"/>
                </a:rPr>
                <a:t>X</a:t>
              </a:r>
            </a:p>
          </p:txBody>
        </p:sp>
        <p:sp>
          <p:nvSpPr>
            <p:cNvPr id="9274" name="Text Box 13"/>
            <p:cNvSpPr txBox="1">
              <a:spLocks noChangeArrowheads="1"/>
            </p:cNvSpPr>
            <p:nvPr/>
          </p:nvSpPr>
          <p:spPr bwMode="auto">
            <a:xfrm>
              <a:off x="1132" y="144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i="1">
                  <a:latin typeface="Calibri" charset="0"/>
                </a:rPr>
                <a:t>Y</a:t>
              </a:r>
            </a:p>
          </p:txBody>
        </p:sp>
        <p:sp>
          <p:nvSpPr>
            <p:cNvPr id="9275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i="1">
                  <a:latin typeface="Calibri" charset="0"/>
                </a:rPr>
                <a:t>Z</a:t>
              </a:r>
            </a:p>
          </p:txBody>
        </p:sp>
      </p:grpSp>
      <p:sp>
        <p:nvSpPr>
          <p:cNvPr id="9225" name="Line 16"/>
          <p:cNvSpPr>
            <a:spLocks noChangeShapeType="1"/>
          </p:cNvSpPr>
          <p:nvPr/>
        </p:nvSpPr>
        <p:spPr bwMode="auto">
          <a:xfrm flipV="1">
            <a:off x="1600200" y="1703388"/>
            <a:ext cx="3937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1" name="Oval 17"/>
          <p:cNvSpPr>
            <a:spLocks noChangeArrowheads="1"/>
          </p:cNvSpPr>
          <p:nvPr/>
        </p:nvSpPr>
        <p:spPr bwMode="auto">
          <a:xfrm>
            <a:off x="1962150" y="16525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27" name="Oval 18"/>
          <p:cNvSpPr>
            <a:spLocks noChangeArrowheads="1"/>
          </p:cNvSpPr>
          <p:nvPr/>
        </p:nvSpPr>
        <p:spPr bwMode="auto">
          <a:xfrm>
            <a:off x="2514600" y="8604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pic>
        <p:nvPicPr>
          <p:cNvPr id="9228" name="Picture 29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2667000" y="784225"/>
            <a:ext cx="97948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Text Box 49"/>
          <p:cNvSpPr txBox="1">
            <a:spLocks noChangeArrowheads="1"/>
          </p:cNvSpPr>
          <p:nvPr/>
        </p:nvSpPr>
        <p:spPr bwMode="auto">
          <a:xfrm>
            <a:off x="990600" y="323691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unit sphere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44513" y="3957638"/>
            <a:ext cx="2427287" cy="1069975"/>
            <a:chOff x="838200" y="4721225"/>
            <a:chExt cx="2667000" cy="1176338"/>
          </a:xfrm>
        </p:grpSpPr>
        <p:sp>
          <p:nvSpPr>
            <p:cNvPr id="9264" name="Rectangle 42"/>
            <p:cNvSpPr>
              <a:spLocks noChangeArrowheads="1"/>
            </p:cNvSpPr>
            <p:nvPr/>
          </p:nvSpPr>
          <p:spPr bwMode="auto">
            <a:xfrm>
              <a:off x="838200" y="4721225"/>
              <a:ext cx="2667000" cy="838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65" name="Line 43"/>
            <p:cNvSpPr>
              <a:spLocks noChangeShapeType="1"/>
            </p:cNvSpPr>
            <p:nvPr/>
          </p:nvSpPr>
          <p:spPr bwMode="auto">
            <a:xfrm flipV="1">
              <a:off x="2057400" y="4800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66" name="Picture 54" descr="Edittex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83345" y="4800600"/>
              <a:ext cx="197855" cy="31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67" name="Line 46"/>
            <p:cNvSpPr>
              <a:spLocks noChangeShapeType="1"/>
            </p:cNvSpPr>
            <p:nvPr/>
          </p:nvSpPr>
          <p:spPr bwMode="auto">
            <a:xfrm>
              <a:off x="2057400" y="5181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68" name="Picture 48" descr="Edittex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2514600" y="5105400"/>
              <a:ext cx="141288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69" name="Text Box 50"/>
            <p:cNvSpPr txBox="1">
              <a:spLocks noChangeArrowheads="1"/>
            </p:cNvSpPr>
            <p:nvPr/>
          </p:nvSpPr>
          <p:spPr bwMode="auto">
            <a:xfrm>
              <a:off x="1066800" y="5530850"/>
              <a:ext cx="2209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unwrapped sphere</a:t>
              </a:r>
            </a:p>
          </p:txBody>
        </p:sp>
      </p:grpSp>
      <p:sp>
        <p:nvSpPr>
          <p:cNvPr id="574527" name="Line 63"/>
          <p:cNvSpPr>
            <a:spLocks noChangeShapeType="1"/>
          </p:cNvSpPr>
          <p:nvPr/>
        </p:nvSpPr>
        <p:spPr bwMode="auto">
          <a:xfrm>
            <a:off x="1752600" y="3603625"/>
            <a:ext cx="0" cy="293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57600" y="4027488"/>
            <a:ext cx="5486400" cy="762000"/>
            <a:chOff x="3657600" y="4027754"/>
            <a:chExt cx="5486400" cy="762000"/>
          </a:xfrm>
        </p:grpSpPr>
        <p:pic>
          <p:nvPicPr>
            <p:cNvPr id="9262" name="Picture 52" descr="Edittex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500563" y="4475429"/>
              <a:ext cx="40767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63" name="Rectangle 65"/>
            <p:cNvSpPr>
              <a:spLocks noChangeArrowheads="1"/>
            </p:cNvSpPr>
            <p:nvPr/>
          </p:nvSpPr>
          <p:spPr bwMode="auto">
            <a:xfrm>
              <a:off x="3657600" y="4027754"/>
              <a:ext cx="54864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Font typeface="Arial" charset="0"/>
                <a:buChar char="•"/>
              </a:pPr>
              <a:r>
                <a:rPr lang="en-US" sz="2000">
                  <a:latin typeface="Calibri" charset="0"/>
                </a:rPr>
                <a:t>Convert to spherical coordinates</a:t>
              </a:r>
            </a:p>
          </p:txBody>
        </p:sp>
      </p:grpSp>
      <p:pic>
        <p:nvPicPr>
          <p:cNvPr id="50" name="Picture 49" descr="Editte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4724400" y="3217863"/>
            <a:ext cx="3665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2863" y="5399088"/>
            <a:ext cx="3287712" cy="1447800"/>
            <a:chOff x="3276600" y="5227638"/>
            <a:chExt cx="3701143" cy="1630362"/>
          </a:xfrm>
        </p:grpSpPr>
        <p:sp>
          <p:nvSpPr>
            <p:cNvPr id="9256" name="Rectangle 51"/>
            <p:cNvSpPr>
              <a:spLocks noChangeArrowheads="1"/>
            </p:cNvSpPr>
            <p:nvPr/>
          </p:nvSpPr>
          <p:spPr bwMode="auto">
            <a:xfrm>
              <a:off x="3472543" y="5227638"/>
              <a:ext cx="3505200" cy="1295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57" name="Line 52"/>
            <p:cNvSpPr>
              <a:spLocks noChangeShapeType="1"/>
            </p:cNvSpPr>
            <p:nvPr/>
          </p:nvSpPr>
          <p:spPr bwMode="auto">
            <a:xfrm flipV="1">
              <a:off x="3396343" y="5989638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8" name="Text Box 56"/>
            <p:cNvSpPr txBox="1">
              <a:spLocks noChangeArrowheads="1"/>
            </p:cNvSpPr>
            <p:nvPr/>
          </p:nvSpPr>
          <p:spPr bwMode="auto">
            <a:xfrm>
              <a:off x="4234543" y="6491288"/>
              <a:ext cx="2209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Spherical image</a:t>
              </a:r>
            </a:p>
          </p:txBody>
        </p:sp>
        <p:sp>
          <p:nvSpPr>
            <p:cNvPr id="9259" name="Line 60"/>
            <p:cNvSpPr>
              <a:spLocks noChangeShapeType="1"/>
            </p:cNvSpPr>
            <p:nvPr/>
          </p:nvSpPr>
          <p:spPr bwMode="auto">
            <a:xfrm rot="5400000" flipV="1">
              <a:off x="3739243" y="633095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60" name="Picture 74" descr="Edittex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3276600" y="5692779"/>
              <a:ext cx="150813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1" name="Picture 75" descr="Edittex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4005943" y="6573838"/>
              <a:ext cx="150813" cy="207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42" name="Picture 76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1293813" y="4432300"/>
            <a:ext cx="6223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657600" y="5421313"/>
            <a:ext cx="5486400" cy="1185862"/>
            <a:chOff x="3657600" y="5421142"/>
            <a:chExt cx="5486400" cy="1186542"/>
          </a:xfrm>
        </p:grpSpPr>
        <p:sp>
          <p:nvSpPr>
            <p:cNvPr id="9253" name="Rectangle 66"/>
            <p:cNvSpPr>
              <a:spLocks noChangeArrowheads="1"/>
            </p:cNvSpPr>
            <p:nvPr/>
          </p:nvSpPr>
          <p:spPr bwMode="auto">
            <a:xfrm>
              <a:off x="3657600" y="5421142"/>
              <a:ext cx="54864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Font typeface="Arial" charset="0"/>
                <a:buChar char="•"/>
              </a:pPr>
              <a:r>
                <a:rPr lang="en-US" sz="2000">
                  <a:latin typeface="Calibri" charset="0"/>
                </a:rPr>
                <a:t>Convert to spherical image coordinates</a:t>
              </a:r>
            </a:p>
          </p:txBody>
        </p:sp>
        <p:pic>
          <p:nvPicPr>
            <p:cNvPr id="9254" name="Picture 53" descr="Edittex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5029200" y="5865642"/>
              <a:ext cx="2971800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55" name="Rectangle 97"/>
            <p:cNvSpPr>
              <a:spLocks noChangeArrowheads="1"/>
            </p:cNvSpPr>
            <p:nvPr/>
          </p:nvSpPr>
          <p:spPr bwMode="auto">
            <a:xfrm>
              <a:off x="3657600" y="6150484"/>
              <a:ext cx="548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1143000" lvl="2" indent="-228600">
                <a:lnSpc>
                  <a:spcPct val="9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sz="1600">
                  <a:latin typeface="Calibri" charset="0"/>
                </a:rPr>
                <a:t>s defines size of the final image</a:t>
              </a:r>
            </a:p>
            <a:p>
              <a:pPr marL="1600200" lvl="3" indent="-228600">
                <a:lnSpc>
                  <a:spcPct val="90000"/>
                </a:lnSpc>
                <a:spcBef>
                  <a:spcPct val="20000"/>
                </a:spcBef>
                <a:buFontTx/>
                <a:buChar char="»"/>
              </a:pPr>
              <a:r>
                <a:rPr lang="en-US" sz="1400">
                  <a:latin typeface="Calibri" charset="0"/>
                </a:rPr>
                <a:t>often convenient to set s = camera focal length</a:t>
              </a:r>
            </a:p>
          </p:txBody>
        </p:sp>
      </p:grpSp>
      <p:sp>
        <p:nvSpPr>
          <p:cNvPr id="9237" name="Oval 55"/>
          <p:cNvSpPr>
            <a:spLocks noChangeArrowheads="1"/>
          </p:cNvSpPr>
          <p:nvPr/>
        </p:nvSpPr>
        <p:spPr bwMode="auto">
          <a:xfrm>
            <a:off x="609600" y="1241425"/>
            <a:ext cx="20574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1" name="Arc 50"/>
          <p:cNvSpPr/>
          <p:nvPr/>
        </p:nvSpPr>
        <p:spPr>
          <a:xfrm>
            <a:off x="566738" y="1839913"/>
            <a:ext cx="2405062" cy="1089025"/>
          </a:xfrm>
          <a:prstGeom prst="arc">
            <a:avLst>
              <a:gd name="adj1" fmla="val 16200000"/>
              <a:gd name="adj2" fmla="val 30740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2" name="Picture 48" descr="Edittex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014663" y="2286000"/>
            <a:ext cx="141287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Arc 54"/>
          <p:cNvSpPr/>
          <p:nvPr/>
        </p:nvSpPr>
        <p:spPr>
          <a:xfrm flipH="1">
            <a:off x="403225" y="1023938"/>
            <a:ext cx="2122488" cy="2122487"/>
          </a:xfrm>
          <a:prstGeom prst="arc">
            <a:avLst>
              <a:gd name="adj1" fmla="val 16200000"/>
              <a:gd name="adj2" fmla="val 30403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>
            <a:off x="1741488" y="5029200"/>
            <a:ext cx="0" cy="293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3646488" y="1349375"/>
            <a:ext cx="5486400" cy="1241425"/>
            <a:chOff x="3646714" y="1349838"/>
            <a:chExt cx="5486400" cy="1240963"/>
          </a:xfrm>
        </p:grpSpPr>
        <p:sp>
          <p:nvSpPr>
            <p:cNvPr id="9250" name="Rectangle 35"/>
            <p:cNvSpPr txBox="1">
              <a:spLocks noChangeArrowheads="1"/>
            </p:cNvSpPr>
            <p:nvPr/>
          </p:nvSpPr>
          <p:spPr bwMode="auto">
            <a:xfrm>
              <a:off x="3646714" y="1349838"/>
              <a:ext cx="54864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742950" lvl="1" indent="-285750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000">
                  <a:latin typeface="Calibri" charset="0"/>
                </a:rPr>
                <a:t>Map image point            to a ray in the world</a:t>
              </a:r>
            </a:p>
          </p:txBody>
        </p:sp>
        <p:pic>
          <p:nvPicPr>
            <p:cNvPr id="9251" name="Picture 2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6269492" y="1387929"/>
              <a:ext cx="566737" cy="29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52" name="Picture 5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5390468" y="1753282"/>
              <a:ext cx="2360855" cy="837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7" name="Flowchart: Data 66"/>
          <p:cNvSpPr/>
          <p:nvPr/>
        </p:nvSpPr>
        <p:spPr>
          <a:xfrm rot="15992518">
            <a:off x="1669256" y="1802607"/>
            <a:ext cx="377825" cy="39211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44" name="Oval 17"/>
          <p:cNvSpPr>
            <a:spLocks noChangeArrowheads="1"/>
          </p:cNvSpPr>
          <p:nvPr/>
        </p:nvSpPr>
        <p:spPr bwMode="auto">
          <a:xfrm>
            <a:off x="1803400" y="19018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45" name="Oval 17"/>
          <p:cNvSpPr>
            <a:spLocks noChangeArrowheads="1"/>
          </p:cNvSpPr>
          <p:nvPr/>
        </p:nvSpPr>
        <p:spPr bwMode="auto">
          <a:xfrm>
            <a:off x="1563688" y="2268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10800000" flipV="1">
            <a:off x="1600200" y="2178050"/>
            <a:ext cx="465138" cy="125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1597025" y="1862138"/>
            <a:ext cx="446088" cy="4333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1385094" y="2040731"/>
            <a:ext cx="479425" cy="555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542256" y="2183607"/>
            <a:ext cx="182563" cy="6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983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3321" grpId="0" animBg="1"/>
      <p:bldP spid="574527" grpId="0" animBg="1"/>
      <p:bldP spid="51" grpId="0" animBg="1"/>
      <p:bldP spid="55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19138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Unwrapping a sphere</a:t>
            </a:r>
          </a:p>
        </p:txBody>
      </p:sp>
      <p:pic>
        <p:nvPicPr>
          <p:cNvPr id="8806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476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10244" name="Picture 5" descr="C:\snavely\work\teaching\09Fa-CS6610\lectures\lec07\earthmap1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0"/>
            <a:ext cx="91455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6138863" y="2014538"/>
            <a:ext cx="30003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charset="0"/>
              </a:rPr>
              <a:t>Credit: JHT’s Planetary Pixel Emporium</a:t>
            </a:r>
          </a:p>
        </p:txBody>
      </p:sp>
    </p:spTree>
    <p:extLst>
      <p:ext uri="{BB962C8B-B14F-4D97-AF65-F5344CB8AC3E}">
        <p14:creationId xmlns:p14="http://schemas.microsoft.com/office/powerpoint/2010/main" val="30511071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7" name="Text Box 3"/>
          <p:cNvSpPr txBox="1">
            <a:spLocks noChangeArrowheads="1"/>
          </p:cNvSpPr>
          <p:nvPr/>
        </p:nvSpPr>
        <p:spPr bwMode="auto">
          <a:xfrm>
            <a:off x="1552575" y="2295525"/>
            <a:ext cx="3873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+</a:t>
            </a: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321050" y="1695450"/>
            <a:ext cx="3873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+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7207250" y="2381250"/>
            <a:ext cx="3873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+</a:t>
            </a:r>
          </a:p>
        </p:txBody>
      </p:sp>
      <p:sp>
        <p:nvSpPr>
          <p:cNvPr id="1127430" name="Text Box 6"/>
          <p:cNvSpPr txBox="1">
            <a:spLocks noChangeArrowheads="1"/>
          </p:cNvSpPr>
          <p:nvPr/>
        </p:nvSpPr>
        <p:spPr bwMode="auto">
          <a:xfrm>
            <a:off x="5226050" y="1695450"/>
            <a:ext cx="3873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+</a:t>
            </a:r>
          </a:p>
        </p:txBody>
      </p:sp>
      <p:pic>
        <p:nvPicPr>
          <p:cNvPr id="12294" name="Picture 7" descr="LOBBYG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3295650"/>
            <a:ext cx="78009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8" descr="DSC000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6850" y="2000250"/>
            <a:ext cx="1012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9" descr="DSC000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1924050"/>
            <a:ext cx="1012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0" descr="DSC000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01850" y="1466850"/>
            <a:ext cx="1012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1" descr="DSC000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5825" y="1466850"/>
            <a:ext cx="1012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2" descr="DSC0004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84625" y="1162050"/>
            <a:ext cx="1012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615950" y="6237288"/>
            <a:ext cx="799465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PMingLiU" pitchFamily="18" charset="-120"/>
                <a:cs typeface="PMingLiU" pitchFamily="18" charset="-120"/>
              </a:rPr>
              <a:t> Microsoft Lobby: </a:t>
            </a:r>
            <a:r>
              <a:rPr lang="en-US" sz="1600">
                <a:latin typeface="Calibri" charset="0"/>
                <a:hlinkClick r:id="rId9"/>
              </a:rPr>
              <a:t>http://www.acm.org/pubs/citations/proceedings/graph/258734/p251-szeliski</a:t>
            </a:r>
            <a:endParaRPr lang="en-US" altLang="zh-TW" sz="1600">
              <a:latin typeface="Calibri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301" name="Title 1"/>
          <p:cNvSpPr>
            <a:spLocks noGrp="1"/>
          </p:cNvSpPr>
          <p:nvPr>
            <p:ph type="title"/>
          </p:nvPr>
        </p:nvSpPr>
        <p:spPr>
          <a:xfrm>
            <a:off x="457200" y="-7938"/>
            <a:ext cx="8229600" cy="1143001"/>
          </a:xfrm>
        </p:spPr>
        <p:txBody>
          <a:bodyPr/>
          <a:lstStyle/>
          <a:p>
            <a:pPr eaLnBrk="1" hangingPunct="1"/>
            <a:r>
              <a:rPr lang="en-US"/>
              <a:t>Spherical panoramas</a:t>
            </a:r>
          </a:p>
        </p:txBody>
      </p:sp>
    </p:spTree>
    <p:extLst>
      <p:ext uri="{BB962C8B-B14F-4D97-AF65-F5344CB8AC3E}">
        <p14:creationId xmlns:p14="http://schemas.microsoft.com/office/powerpoint/2010/main" val="2809319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Aligning spherical images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757738"/>
            <a:ext cx="8458200" cy="1524000"/>
          </a:xfrm>
        </p:spPr>
        <p:txBody>
          <a:bodyPr/>
          <a:lstStyle/>
          <a:p>
            <a:pPr eaLnBrk="1" hangingPunct="1"/>
            <a:r>
              <a:rPr lang="en-US" sz="2400"/>
              <a:t>Suppose we rotate the camera by </a:t>
            </a:r>
            <a:r>
              <a:rPr lang="en-US" sz="2400">
                <a:sym typeface="Symbol" charset="2"/>
              </a:rPr>
              <a:t> </a:t>
            </a:r>
            <a:r>
              <a:rPr lang="en-US" sz="2400"/>
              <a:t>about the vertical axis</a:t>
            </a:r>
          </a:p>
          <a:p>
            <a:pPr lvl="1" eaLnBrk="1" hangingPunct="1"/>
            <a:r>
              <a:rPr lang="en-US" sz="2000"/>
              <a:t>How does this change the spherical image?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33538"/>
            <a:ext cx="2133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633538"/>
            <a:ext cx="2114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71631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2161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Aligning spherical images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1063" y="1654175"/>
            <a:ext cx="2133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13" y="1639888"/>
            <a:ext cx="2114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6"/>
          <p:cNvSpPr txBox="1">
            <a:spLocks noChangeArrowheads="1"/>
          </p:cNvSpPr>
          <p:nvPr/>
        </p:nvSpPr>
        <p:spPr bwMode="auto">
          <a:xfrm>
            <a:off x="685800" y="4757738"/>
            <a:ext cx="84582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charset="0"/>
              </a:rPr>
              <a:t>Suppose we rotate the camera by </a:t>
            </a:r>
            <a:r>
              <a:rPr lang="en-US" sz="2400" i="1">
                <a:latin typeface="Calibri" charset="0"/>
                <a:sym typeface="Symbol" charset="2"/>
              </a:rPr>
              <a:t></a:t>
            </a:r>
            <a:r>
              <a:rPr lang="en-US" sz="2400">
                <a:latin typeface="Calibri" charset="0"/>
                <a:sym typeface="Symbol" charset="2"/>
              </a:rPr>
              <a:t> </a:t>
            </a:r>
            <a:r>
              <a:rPr lang="en-US" sz="2400">
                <a:latin typeface="Calibri" charset="0"/>
              </a:rPr>
              <a:t>about the vertical axis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charset="0"/>
              </a:rPr>
              <a:t>How does this change the spherical image?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en-US">
                <a:latin typeface="Calibri" charset="0"/>
              </a:rPr>
              <a:t>Translation by </a:t>
            </a:r>
            <a:r>
              <a:rPr lang="en-US" i="1">
                <a:latin typeface="Calibri" charset="0"/>
                <a:sym typeface="Symbol" charset="2"/>
              </a:rPr>
              <a:t></a:t>
            </a:r>
            <a:endParaRPr lang="en-US" i="1">
              <a:latin typeface="Calibri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charset="0"/>
              </a:rPr>
              <a:t>This means that we can align spherical images by translation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charset="0"/>
              </a:rPr>
              <a:t>(This doesn’t quite work out if we rotate by </a:t>
            </a:r>
            <a:r>
              <a:rPr lang="en-US" sz="2000" i="1">
                <a:latin typeface="Symbol" charset="2"/>
              </a:rPr>
              <a:t>f</a:t>
            </a:r>
            <a:r>
              <a:rPr lang="en-US" sz="2000" i="1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about a horizontal axis)</a:t>
            </a:r>
            <a:endParaRPr lang="en-US" sz="2000" i="1">
              <a:latin typeface="Calibri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274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Vanishing Point = Projection from Infinity</a:t>
            </a:r>
            <a:endParaRPr lang="en-US" dirty="0"/>
          </a:p>
        </p:txBody>
      </p:sp>
      <p:graphicFrame>
        <p:nvGraphicFramePr>
          <p:cNvPr id="635906" name="Object 4"/>
          <p:cNvGraphicFramePr>
            <a:graphicFrameLocks noChangeAspect="1"/>
          </p:cNvGraphicFramePr>
          <p:nvPr/>
        </p:nvGraphicFramePr>
        <p:xfrm>
          <a:off x="685800" y="1143000"/>
          <a:ext cx="8001000" cy="260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11" name="Equation" r:id="rId3" imgW="2844720" imgH="927000" progId="Equation.3">
                  <p:embed/>
                </p:oleObj>
              </mc:Choice>
              <mc:Fallback>
                <p:oleObj name="Equation" r:id="rId3" imgW="28447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8001000" cy="2607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279613"/>
              </p:ext>
            </p:extLst>
          </p:nvPr>
        </p:nvGraphicFramePr>
        <p:xfrm>
          <a:off x="2098675" y="4298950"/>
          <a:ext cx="3243263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12" name="Equation" r:id="rId5" imgW="1524000" imgH="812800" progId="Equation.3">
                  <p:embed/>
                </p:oleObj>
              </mc:Choice>
              <mc:Fallback>
                <p:oleObj name="Equation" r:id="rId5" imgW="1524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4298950"/>
                        <a:ext cx="3243263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7"/>
          <p:cNvGraphicFramePr>
            <a:graphicFrameLocks noChangeAspect="1"/>
          </p:cNvGraphicFramePr>
          <p:nvPr/>
        </p:nvGraphicFramePr>
        <p:xfrm>
          <a:off x="5943600" y="4191000"/>
          <a:ext cx="16494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13" name="Equation" r:id="rId7" imgW="774360" imgH="431640" progId="Equation.3">
                  <p:embed/>
                </p:oleObj>
              </mc:Choice>
              <mc:Fallback>
                <p:oleObj name="Equation" r:id="rId7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191000"/>
                        <a:ext cx="164941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7"/>
          <p:cNvGraphicFramePr>
            <a:graphicFrameLocks noChangeAspect="1"/>
          </p:cNvGraphicFramePr>
          <p:nvPr/>
        </p:nvGraphicFramePr>
        <p:xfrm>
          <a:off x="5943600" y="5334000"/>
          <a:ext cx="16224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14" name="Equation" r:id="rId9" imgW="761760" imgH="431640" progId="Equation.3">
                  <p:embed/>
                </p:oleObj>
              </mc:Choice>
              <mc:Fallback>
                <p:oleObj name="Equation" r:id="rId9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0"/>
                        <a:ext cx="16224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0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 alignment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4975" y="4757738"/>
            <a:ext cx="8458200" cy="1524000"/>
          </a:xfrm>
        </p:spPr>
        <p:txBody>
          <a:bodyPr/>
          <a:lstStyle/>
          <a:p>
            <a:pPr eaLnBrk="1" hangingPunct="1"/>
            <a:r>
              <a:rPr lang="en-US" sz="2400" dirty="0"/>
              <a:t>Given two </a:t>
            </a:r>
            <a:r>
              <a:rPr lang="en-US" sz="2400" dirty="0" smtClean="0"/>
              <a:t>images, </a:t>
            </a:r>
            <a:r>
              <a:rPr lang="en-US" sz="2400" dirty="0"/>
              <a:t>how do we compute the</a:t>
            </a:r>
            <a:r>
              <a:rPr lang="en-US" sz="2400" dirty="0" smtClean="0"/>
              <a:t> transformation that </a:t>
            </a:r>
            <a:r>
              <a:rPr lang="en-US" sz="2400" dirty="0"/>
              <a:t>aligns them?</a:t>
            </a:r>
          </a:p>
          <a:p>
            <a:pPr lvl="1" eaLnBrk="1" hangingPunct="1"/>
            <a:r>
              <a:rPr lang="en-US" sz="2000" dirty="0"/>
              <a:t>Answer: use feature matching</a:t>
            </a:r>
          </a:p>
          <a:p>
            <a:pPr eaLnBrk="1" hangingPunct="1"/>
            <a:endParaRPr lang="en-US" sz="24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5225" y="1633538"/>
            <a:ext cx="2133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1025" y="1633538"/>
            <a:ext cx="2114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3189288" y="2743200"/>
            <a:ext cx="2579687" cy="293688"/>
          </a:xfrm>
          <a:prstGeom prst="straightConnector1">
            <a:avLst/>
          </a:prstGeom>
          <a:noFill/>
          <a:ln w="1905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37025" y="1622425"/>
            <a:ext cx="639763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53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Feature-based alignment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314450" y="1752600"/>
            <a:ext cx="6515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114800" y="2895600"/>
            <a:ext cx="16764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12888" y="6400800"/>
            <a:ext cx="6019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charset="0"/>
              </a:rPr>
              <a:t>What about the bad matches?</a:t>
            </a:r>
          </a:p>
        </p:txBody>
      </p:sp>
      <p:sp>
        <p:nvSpPr>
          <p:cNvPr id="1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33600" y="5280025"/>
            <a:ext cx="4713288" cy="1062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charset="0"/>
              </a:rPr>
              <a:t>Each matching feature gives us an independent estimate of the translation vector</a:t>
            </a:r>
          </a:p>
          <a:p>
            <a:pPr algn="ctr">
              <a:spcBef>
                <a:spcPct val="50000"/>
              </a:spcBef>
            </a:pPr>
            <a:r>
              <a:rPr lang="en-US">
                <a:latin typeface="Calibri" charset="0"/>
              </a:rPr>
              <a:t>How do we combine these together?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80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u="sng"/>
              <a:t>RA</a:t>
            </a:r>
            <a:r>
              <a:rPr lang="en-US"/>
              <a:t>ndom </a:t>
            </a:r>
            <a:r>
              <a:rPr lang="en-US" u="sng"/>
              <a:t>SA</a:t>
            </a:r>
            <a:r>
              <a:rPr lang="en-US"/>
              <a:t>mple </a:t>
            </a:r>
            <a:r>
              <a:rPr lang="en-US" u="sng"/>
              <a:t>C</a:t>
            </a:r>
            <a:r>
              <a:rPr lang="en-US"/>
              <a:t>onsensus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1314450" y="1752600"/>
            <a:ext cx="6515100" cy="4343400"/>
          </a:xfrm>
        </p:spPr>
      </p:pic>
      <p:sp>
        <p:nvSpPr>
          <p:cNvPr id="46387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7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03688" y="27432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7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7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8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8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8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6019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Calibri" charset="0"/>
              </a:rPr>
              <a:t>Select </a:t>
            </a:r>
            <a:r>
              <a:rPr lang="en-US" i="1" dirty="0" smtClean="0">
                <a:latin typeface="Calibri" charset="0"/>
              </a:rPr>
              <a:t>one</a:t>
            </a:r>
            <a:r>
              <a:rPr lang="en-US" dirty="0" smtClean="0">
                <a:latin typeface="Calibri" charset="0"/>
              </a:rPr>
              <a:t> match at random, count </a:t>
            </a:r>
            <a:r>
              <a:rPr lang="en-US" i="1" dirty="0" smtClean="0">
                <a:latin typeface="Calibri" charset="0"/>
              </a:rPr>
              <a:t>inliers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3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u="sng"/>
              <a:t>RA</a:t>
            </a:r>
            <a:r>
              <a:rPr lang="en-US"/>
              <a:t>ndom </a:t>
            </a:r>
            <a:r>
              <a:rPr lang="en-US" u="sng"/>
              <a:t>SA</a:t>
            </a:r>
            <a:r>
              <a:rPr lang="en-US"/>
              <a:t>mple </a:t>
            </a:r>
            <a:r>
              <a:rPr lang="en-US" u="sng"/>
              <a:t>C</a:t>
            </a:r>
            <a:r>
              <a:rPr lang="en-US"/>
              <a:t>onsensus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1314450" y="1752600"/>
            <a:ext cx="6515100" cy="4343400"/>
          </a:xfrm>
        </p:spPr>
      </p:pic>
      <p:sp>
        <p:nvSpPr>
          <p:cNvPr id="46490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9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03688" y="27432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902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90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904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90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90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6019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charset="0"/>
              </a:rPr>
              <a:t>Select another match at random, count </a:t>
            </a:r>
            <a:r>
              <a:rPr lang="en-US" i="1">
                <a:latin typeface="Calibri" charset="0"/>
              </a:rPr>
              <a:t>inliers</a:t>
            </a:r>
            <a:endParaRPr lang="en-US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82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u="sng"/>
              <a:t>RA</a:t>
            </a:r>
            <a:r>
              <a:rPr lang="en-US"/>
              <a:t>ndom </a:t>
            </a:r>
            <a:r>
              <a:rPr lang="en-US" u="sng"/>
              <a:t>SA</a:t>
            </a:r>
            <a:r>
              <a:rPr lang="en-US"/>
              <a:t>mple </a:t>
            </a:r>
            <a:r>
              <a:rPr lang="en-US" u="sng"/>
              <a:t>C</a:t>
            </a:r>
            <a:r>
              <a:rPr lang="en-US"/>
              <a:t>onsensus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1314450" y="1752600"/>
            <a:ext cx="6515100" cy="4343400"/>
          </a:xfrm>
        </p:spPr>
      </p:pic>
      <p:sp>
        <p:nvSpPr>
          <p:cNvPr id="46387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7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03688" y="2743200"/>
            <a:ext cx="16764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7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7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8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8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88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>
            <a:outerShdw blurRad="63500" dist="38100" dir="2700000" algn="tl" rotWithShape="0">
              <a:srgbClr val="000000">
                <a:alpha val="87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6019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charset="0"/>
              </a:rPr>
              <a:t>Output the translation with the highest number of inliers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93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Proposed by </a:t>
            </a:r>
            <a:r>
              <a:rPr lang="en-US" dirty="0" err="1" smtClean="0"/>
              <a:t>Fischler</a:t>
            </a:r>
            <a:r>
              <a:rPr lang="en-US" dirty="0" smtClean="0"/>
              <a:t> &amp; </a:t>
            </a:r>
            <a:r>
              <a:rPr lang="en-US" dirty="0" err="1" smtClean="0"/>
              <a:t>Bolles</a:t>
            </a:r>
            <a:r>
              <a:rPr lang="en-US" dirty="0" smtClean="0"/>
              <a:t>, 1981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Idea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All the inliers will agree with each other on the translation vector; the (hopefully small) number of outliers will (hopefully) disagree with each other</a:t>
            </a:r>
          </a:p>
          <a:p>
            <a:pPr lvl="2" eaLnBrk="1" hangingPunct="1"/>
            <a:r>
              <a:rPr lang="en-US" dirty="0"/>
              <a:t>RANSAC only has guarantees if there are &lt; 50% outliers</a:t>
            </a:r>
            <a:endParaRPr lang="en-US" dirty="0" smtClean="0"/>
          </a:p>
          <a:p>
            <a:pPr lvl="2"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23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/>
              <a:t>Pick a match at random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/>
              <a:t>Compute the translation for that match</a:t>
            </a:r>
          </a:p>
          <a:p>
            <a:pPr marL="914400" lvl="1" indent="-514350" eaLnBrk="1" hangingPunct="1"/>
            <a:r>
              <a:rPr lang="en-US"/>
              <a:t>also called the “hypothesis”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/>
              <a:t>Count the number of inlier matches (matches that agree with that translation)</a:t>
            </a:r>
          </a:p>
          <a:p>
            <a:pPr marL="914400" lvl="1" indent="-514350" eaLnBrk="1" hangingPunct="1"/>
            <a:r>
              <a:rPr lang="en-US"/>
              <a:t>What does it mean to agree?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/>
              <a:t>Repeat some number of times</a:t>
            </a:r>
          </a:p>
          <a:p>
            <a:pPr marL="914400" lvl="1" indent="-514350" eaLnBrk="1" hangingPunct="1"/>
            <a:r>
              <a:rPr lang="en-US"/>
              <a:t>How many?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/>
              <a:t>The winning hypothesis is one with highest vote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21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Inlier threshold </a:t>
            </a:r>
            <a:r>
              <a:rPr lang="en-US" dirty="0"/>
              <a:t>related to the amount of noise we expect in inliers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Often model noise as Gaussian with some standard deviation (e.g., 3 pixels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36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1458119" y="3509169"/>
            <a:ext cx="3211513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3046413" y="5132388"/>
            <a:ext cx="31083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3810000" y="5175250"/>
            <a:ext cx="1992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charset="0"/>
              </a:rPr>
              <a:t>x translation</a:t>
            </a:r>
          </a:p>
        </p:txBody>
      </p: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1066800" y="3270250"/>
            <a:ext cx="1998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charset="0"/>
              </a:rPr>
              <a:t>y translation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191000" y="4183063"/>
            <a:ext cx="192088" cy="19050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341813" y="4146550"/>
            <a:ext cx="190500" cy="19050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49725" y="4260850"/>
            <a:ext cx="192088" cy="19050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694113" y="2584450"/>
            <a:ext cx="190500" cy="192088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770313" y="2584450"/>
            <a:ext cx="190500" cy="192088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02125" y="4298950"/>
            <a:ext cx="192088" cy="19050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265613" y="4222750"/>
            <a:ext cx="190500" cy="19050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189413" y="4298950"/>
            <a:ext cx="190500" cy="19050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265613" y="4146550"/>
            <a:ext cx="190500" cy="19050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446713" y="2736850"/>
            <a:ext cx="190500" cy="192088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9713" y="401637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24400" y="3886200"/>
            <a:ext cx="2819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set threshold so that, e.g., 95% of the Gaussian</a:t>
            </a:r>
          </a:p>
          <a:p>
            <a:r>
              <a:rPr lang="en-US">
                <a:latin typeface="Calibri" charset="0"/>
              </a:rPr>
              <a:t>lies inside that radius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58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Inlier threshold </a:t>
            </a:r>
            <a:r>
              <a:rPr lang="en-US" dirty="0"/>
              <a:t>related to the amount of noise we expect in inliers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Often model noise as Gaussian with some standard deviation (e.g., 3 pixels)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Number of rounds </a:t>
            </a:r>
            <a:r>
              <a:rPr lang="en-US" dirty="0"/>
              <a:t>related to the percentage of outliers we expect, and the probability of success we’d like to guarantee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 smtClean="0"/>
              <a:t>there are </a:t>
            </a:r>
            <a:r>
              <a:rPr lang="en-US" dirty="0"/>
              <a:t>20% outliers, and we want to find the correct answer with 99% probability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Q: How </a:t>
            </a:r>
            <a:r>
              <a:rPr lang="en-US" dirty="0"/>
              <a:t>many rounds do we need</a:t>
            </a:r>
            <a:r>
              <a:rPr lang="en-US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A: Solve for N such that 1-(0.2)</a:t>
            </a:r>
            <a:r>
              <a:rPr lang="en-US" baseline="30000" dirty="0" smtClean="0"/>
              <a:t>N</a:t>
            </a:r>
            <a:r>
              <a:rPr lang="en-US" dirty="0" smtClean="0"/>
              <a:t> ≥ 0.99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Shrinking the aperture</a:t>
            </a:r>
          </a:p>
        </p:txBody>
      </p:sp>
      <p:pic>
        <p:nvPicPr>
          <p:cNvPr id="31747" name="Picture 7" descr="pinhole_diff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038350" y="1371600"/>
            <a:ext cx="4673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rot="5400000" flipH="1" flipV="1">
            <a:off x="1262063" y="3549650"/>
            <a:ext cx="2133600" cy="21336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63713"/>
          </a:xfrm>
        </p:spPr>
        <p:txBody>
          <a:bodyPr/>
          <a:lstStyle/>
          <a:p>
            <a:pPr eaLnBrk="1" hangingPunct="1"/>
            <a:r>
              <a:rPr lang="en-US"/>
              <a:t>RANSAC can be used to fit any parametric model in the presence of outliers</a:t>
            </a:r>
          </a:p>
          <a:p>
            <a:pPr lvl="1" eaLnBrk="1" hangingPunct="1"/>
            <a:r>
              <a:rPr lang="en-US"/>
              <a:t>e.g., linear regression (line fitting)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3000" y="3473450"/>
            <a:ext cx="2341563" cy="2546350"/>
            <a:chOff x="1143000" y="3473326"/>
            <a:chExt cx="2341451" cy="2546474"/>
          </a:xfrm>
        </p:grpSpPr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266645" y="4818005"/>
              <a:ext cx="2014635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cxn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>
              <a:off x="1262057" y="5835641"/>
              <a:ext cx="1949357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cxnSp>
        <p:sp>
          <p:nvSpPr>
            <p:cNvPr id="27674" name="TextBox 14"/>
            <p:cNvSpPr txBox="1">
              <a:spLocks noChangeArrowheads="1"/>
            </p:cNvSpPr>
            <p:nvPr/>
          </p:nvSpPr>
          <p:spPr bwMode="auto">
            <a:xfrm>
              <a:off x="3200399" y="5650468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x</a:t>
              </a:r>
            </a:p>
          </p:txBody>
        </p:sp>
        <p:sp>
          <p:nvSpPr>
            <p:cNvPr id="27675" name="TextBox 15"/>
            <p:cNvSpPr txBox="1">
              <a:spLocks noChangeArrowheads="1"/>
            </p:cNvSpPr>
            <p:nvPr/>
          </p:nvSpPr>
          <p:spPr bwMode="auto">
            <a:xfrm>
              <a:off x="1143000" y="3473326"/>
              <a:ext cx="2888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62104" y="4833880"/>
              <a:ext cx="119056" cy="120656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209749" y="4649721"/>
              <a:ext cx="119057" cy="119068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328806" y="4268703"/>
              <a:ext cx="120644" cy="119068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666927" y="4040092"/>
              <a:ext cx="119057" cy="119068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090770" y="3811480"/>
              <a:ext cx="120644" cy="119068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643039" y="5259351"/>
              <a:ext cx="120644" cy="119068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371589" y="5443510"/>
              <a:ext cx="119057" cy="120656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981160" y="5030740"/>
              <a:ext cx="119057" cy="119068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590731" y="4300454"/>
              <a:ext cx="119057" cy="120656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0" y="5907088"/>
            <a:ext cx="43434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charset="0"/>
              </a:rPr>
              <a:t>“fit a line </a:t>
            </a:r>
            <a:r>
              <a:rPr lang="en-US" i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 = </a:t>
            </a:r>
            <a:r>
              <a:rPr lang="en-US" i="1">
                <a:latin typeface="Calibri" charset="0"/>
              </a:rPr>
              <a:t>ax</a:t>
            </a:r>
            <a:r>
              <a:rPr lang="en-US">
                <a:latin typeface="Calibri" charset="0"/>
              </a:rPr>
              <a:t> + </a:t>
            </a:r>
            <a:r>
              <a:rPr lang="en-US" i="1">
                <a:latin typeface="Calibri" charset="0"/>
              </a:rPr>
              <a:t>b</a:t>
            </a:r>
            <a:r>
              <a:rPr lang="en-US">
                <a:latin typeface="Calibri" charset="0"/>
              </a:rPr>
              <a:t> to these data points”</a:t>
            </a:r>
          </a:p>
          <a:p>
            <a:pPr algn="ctr"/>
            <a:r>
              <a:rPr lang="en-US">
                <a:latin typeface="Calibri" charset="0"/>
              </a:rPr>
              <a:t>one solution: solve for a, b that minimize the sum of squared vertical distance to the line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4772025" y="3673475"/>
            <a:ext cx="2559050" cy="14605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202238" y="1219200"/>
            <a:ext cx="2341562" cy="4800600"/>
            <a:chOff x="5202349" y="1219200"/>
            <a:chExt cx="2341451" cy="4800600"/>
          </a:xfrm>
        </p:grpSpPr>
        <p:cxnSp>
          <p:nvCxnSpPr>
            <p:cNvPr id="31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4326043" y="4818063"/>
              <a:ext cx="2014537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>
              <a:off x="5321405" y="5835650"/>
              <a:ext cx="1949358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cxnSp>
        <p:sp>
          <p:nvSpPr>
            <p:cNvPr id="27659" name="TextBox 32"/>
            <p:cNvSpPr txBox="1">
              <a:spLocks noChangeArrowheads="1"/>
            </p:cNvSpPr>
            <p:nvPr/>
          </p:nvSpPr>
          <p:spPr bwMode="auto">
            <a:xfrm>
              <a:off x="7259748" y="5650468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x</a:t>
              </a:r>
            </a:p>
          </p:txBody>
        </p:sp>
        <p:sp>
          <p:nvSpPr>
            <p:cNvPr id="27660" name="TextBox 33"/>
            <p:cNvSpPr txBox="1">
              <a:spLocks noChangeArrowheads="1"/>
            </p:cNvSpPr>
            <p:nvPr/>
          </p:nvSpPr>
          <p:spPr bwMode="auto">
            <a:xfrm>
              <a:off x="5202349" y="3473326"/>
              <a:ext cx="2888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921452" y="4833938"/>
              <a:ext cx="119057" cy="119062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69098" y="4648200"/>
              <a:ext cx="119056" cy="120650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388155" y="4267200"/>
              <a:ext cx="120644" cy="120650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726277" y="4038600"/>
              <a:ext cx="119056" cy="120650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7162818" y="3810000"/>
              <a:ext cx="119057" cy="119063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5702387" y="5257800"/>
              <a:ext cx="120644" cy="120650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430938" y="5443538"/>
              <a:ext cx="119056" cy="119062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6040509" y="5029200"/>
              <a:ext cx="119056" cy="120650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650080" y="4300538"/>
              <a:ext cx="119056" cy="119062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638890" y="3276600"/>
              <a:ext cx="119057" cy="119063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6248461" y="1219200"/>
              <a:ext cx="119057" cy="119063"/>
            </a:xfrm>
            <a:prstGeom prst="ellipse">
              <a:avLst/>
            </a:prstGeom>
            <a:solidFill>
              <a:srgbClr val="C6D9F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1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rot="5400000" flipH="1" flipV="1">
            <a:off x="4891088" y="3595687"/>
            <a:ext cx="2736850" cy="2263775"/>
          </a:xfrm>
          <a:prstGeom prst="line">
            <a:avLst/>
          </a:prstGeom>
          <a:ln w="31750"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1262063" y="3549650"/>
            <a:ext cx="2133600" cy="21336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sp>
        <p:nvSpPr>
          <p:cNvPr id="2867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63713"/>
          </a:xfrm>
        </p:spPr>
        <p:txBody>
          <a:bodyPr/>
          <a:lstStyle/>
          <a:p>
            <a:pPr eaLnBrk="1" hangingPunct="1"/>
            <a:r>
              <a:rPr lang="en-US"/>
              <a:t>RANSAC can be used to fit any parametric model in the presence of outliers</a:t>
            </a:r>
          </a:p>
          <a:p>
            <a:pPr lvl="1" eaLnBrk="1" hangingPunct="1"/>
            <a:r>
              <a:rPr lang="en-US"/>
              <a:t>e.g., linear regression (line fitting)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266700" y="4818063"/>
            <a:ext cx="2014537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1262063" y="5835650"/>
            <a:ext cx="19494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28680" name="TextBox 14"/>
          <p:cNvSpPr txBox="1">
            <a:spLocks noChangeArrowheads="1"/>
          </p:cNvSpPr>
          <p:nvPr/>
        </p:nvSpPr>
        <p:spPr bwMode="auto">
          <a:xfrm>
            <a:off x="3200400" y="5649913"/>
            <a:ext cx="284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x</a:t>
            </a:r>
          </a:p>
        </p:txBody>
      </p:sp>
      <p:sp>
        <p:nvSpPr>
          <p:cNvPr id="28681" name="TextBox 15"/>
          <p:cNvSpPr txBox="1">
            <a:spLocks noChangeArrowheads="1"/>
          </p:cNvSpPr>
          <p:nvPr/>
        </p:nvSpPr>
        <p:spPr bwMode="auto">
          <a:xfrm>
            <a:off x="1143000" y="347345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y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62138" y="4833938"/>
            <a:ext cx="119062" cy="119062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09800" y="4648200"/>
            <a:ext cx="119063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328863" y="4267200"/>
            <a:ext cx="120650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67000" y="4038600"/>
            <a:ext cx="119063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90863" y="3810000"/>
            <a:ext cx="120650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643063" y="5257800"/>
            <a:ext cx="120650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371600" y="5443538"/>
            <a:ext cx="119063" cy="119062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5029200"/>
            <a:ext cx="119063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590800" y="4300538"/>
            <a:ext cx="119063" cy="119062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0" y="5907088"/>
            <a:ext cx="43434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charset="0"/>
              </a:rPr>
              <a:t>“fit a line </a:t>
            </a:r>
            <a:r>
              <a:rPr lang="en-US" i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 = </a:t>
            </a:r>
            <a:r>
              <a:rPr lang="en-US" i="1">
                <a:latin typeface="Calibri" charset="0"/>
              </a:rPr>
              <a:t>ax</a:t>
            </a:r>
            <a:r>
              <a:rPr lang="en-US">
                <a:latin typeface="Calibri" charset="0"/>
              </a:rPr>
              <a:t> + </a:t>
            </a:r>
            <a:r>
              <a:rPr lang="en-US" i="1">
                <a:latin typeface="Calibri" charset="0"/>
              </a:rPr>
              <a:t>b</a:t>
            </a:r>
            <a:r>
              <a:rPr lang="en-US">
                <a:latin typeface="Calibri" charset="0"/>
              </a:rPr>
              <a:t> to these data points”</a:t>
            </a:r>
          </a:p>
          <a:p>
            <a:pPr algn="ctr"/>
            <a:r>
              <a:rPr lang="en-US">
                <a:latin typeface="Calibri" charset="0"/>
              </a:rPr>
              <a:t>one solution: solve for a, b that minimize the sum of squared vertical distance to the line</a:t>
            </a: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25938" y="4818063"/>
            <a:ext cx="2014537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5321300" y="5835650"/>
            <a:ext cx="19494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28694" name="TextBox 32"/>
          <p:cNvSpPr txBox="1">
            <a:spLocks noChangeArrowheads="1"/>
          </p:cNvSpPr>
          <p:nvPr/>
        </p:nvSpPr>
        <p:spPr bwMode="auto">
          <a:xfrm>
            <a:off x="7259638" y="5649913"/>
            <a:ext cx="284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x</a:t>
            </a:r>
          </a:p>
        </p:txBody>
      </p:sp>
      <p:sp>
        <p:nvSpPr>
          <p:cNvPr id="28695" name="TextBox 33"/>
          <p:cNvSpPr txBox="1">
            <a:spLocks noChangeArrowheads="1"/>
          </p:cNvSpPr>
          <p:nvPr/>
        </p:nvSpPr>
        <p:spPr bwMode="auto">
          <a:xfrm>
            <a:off x="5202238" y="347345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y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921375" y="4833938"/>
            <a:ext cx="119063" cy="119062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269038" y="4648200"/>
            <a:ext cx="119062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388100" y="4267200"/>
            <a:ext cx="120650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726238" y="4038600"/>
            <a:ext cx="119062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7162800" y="3810000"/>
            <a:ext cx="119063" cy="119063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702300" y="5257800"/>
            <a:ext cx="120650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430838" y="5443538"/>
            <a:ext cx="119062" cy="119062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040438" y="5029200"/>
            <a:ext cx="119062" cy="120650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650038" y="4300538"/>
            <a:ext cx="119062" cy="119062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638800" y="3276600"/>
            <a:ext cx="119063" cy="119063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248400" y="1219200"/>
            <a:ext cx="119063" cy="119063"/>
          </a:xfrm>
          <a:prstGeom prst="ellipse">
            <a:avLst/>
          </a:prstGeom>
          <a:solidFill>
            <a:srgbClr val="C6D9F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724400" y="5943600"/>
            <a:ext cx="3581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charset="0"/>
              </a:rPr>
              <a:t>alternative: use RANSAC</a:t>
            </a:r>
          </a:p>
          <a:p>
            <a:pPr algn="ctr"/>
            <a:r>
              <a:rPr lang="en-US">
                <a:latin typeface="Calibri" charset="0"/>
              </a:rPr>
              <a:t>(need 2 points to generate a hypothesis)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2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8" y="2014538"/>
            <a:ext cx="8450262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</a:t>
            </a:r>
            <a:r>
              <a:rPr lang="en-US" dirty="0" smtClean="0"/>
              <a:t>olving for </a:t>
            </a:r>
            <a:r>
              <a:rPr lang="en-US" dirty="0" err="1" smtClean="0"/>
              <a:t>homographies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(projective warps between 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1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/>
              <a:t>General version:</a:t>
            </a:r>
          </a:p>
          <a:p>
            <a:pPr marL="971550" lvl="1" indent="-514350" eaLnBrk="1" hangingPunct="1">
              <a:buFont typeface="Calibri" charset="0"/>
              <a:buAutoNum type="arabicPeriod"/>
            </a:pPr>
            <a:r>
              <a:rPr lang="en-US"/>
              <a:t>Randomly choose </a:t>
            </a:r>
            <a:r>
              <a:rPr lang="en-US" i="1"/>
              <a:t>s</a:t>
            </a:r>
            <a:r>
              <a:rPr lang="en-US"/>
              <a:t> samples</a:t>
            </a:r>
          </a:p>
          <a:p>
            <a:pPr marL="1371600" lvl="2" indent="-457200" eaLnBrk="1" hangingPunct="1"/>
            <a:r>
              <a:rPr lang="en-US"/>
              <a:t>Typically </a:t>
            </a:r>
            <a:r>
              <a:rPr lang="en-US" i="1"/>
              <a:t>s</a:t>
            </a:r>
            <a:r>
              <a:rPr lang="en-US"/>
              <a:t> = minimum sample size that lets you fit a model</a:t>
            </a:r>
          </a:p>
          <a:p>
            <a:pPr marL="971550" lvl="1" indent="-514350" eaLnBrk="1" hangingPunct="1">
              <a:buFont typeface="Calibri" charset="0"/>
              <a:buAutoNum type="arabicPeriod"/>
            </a:pPr>
            <a:r>
              <a:rPr lang="en-US"/>
              <a:t>Fit a model (e.g., line) to those samples</a:t>
            </a:r>
          </a:p>
          <a:p>
            <a:pPr marL="971550" lvl="1" indent="-514350" eaLnBrk="1" hangingPunct="1">
              <a:buFont typeface="Calibri" charset="0"/>
              <a:buAutoNum type="arabicPeriod"/>
            </a:pPr>
            <a:r>
              <a:rPr lang="en-US"/>
              <a:t>Count the number of inliers that approximately fit the model</a:t>
            </a:r>
          </a:p>
          <a:p>
            <a:pPr marL="971550" lvl="1" indent="-514350" eaLnBrk="1" hangingPunct="1">
              <a:buFont typeface="Calibri" charset="0"/>
              <a:buAutoNum type="arabicPeriod"/>
            </a:pPr>
            <a:r>
              <a:rPr lang="en-US"/>
              <a:t>Repeat </a:t>
            </a:r>
            <a:r>
              <a:rPr lang="en-US" i="1"/>
              <a:t>N</a:t>
            </a:r>
            <a:r>
              <a:rPr lang="en-US"/>
              <a:t> times</a:t>
            </a:r>
          </a:p>
          <a:p>
            <a:pPr marL="971550" lvl="1" indent="-514350" eaLnBrk="1" hangingPunct="1">
              <a:buFont typeface="Calibri" charset="0"/>
              <a:buAutoNum type="arabicPeriod"/>
            </a:pPr>
            <a:r>
              <a:rPr lang="en-US"/>
              <a:t>Choose the model that has the largest set of inliers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2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many rounds?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we have to choose </a:t>
            </a:r>
            <a:r>
              <a:rPr lang="en-US" i="1" dirty="0"/>
              <a:t>s</a:t>
            </a:r>
            <a:r>
              <a:rPr lang="en-US" dirty="0"/>
              <a:t> samples each time</a:t>
            </a:r>
          </a:p>
          <a:p>
            <a:pPr lvl="1" eaLnBrk="1" hangingPunct="1"/>
            <a:r>
              <a:rPr lang="en-US" dirty="0"/>
              <a:t>with an outlier ratio </a:t>
            </a:r>
            <a:r>
              <a:rPr lang="en-US" i="1" dirty="0"/>
              <a:t>e</a:t>
            </a:r>
          </a:p>
          <a:p>
            <a:pPr lvl="1" eaLnBrk="1" hangingPunct="1"/>
            <a:r>
              <a:rPr lang="en-US" dirty="0"/>
              <a:t>and we want the right answer with probability </a:t>
            </a:r>
            <a:r>
              <a:rPr lang="en-US" i="1" dirty="0" smtClean="0"/>
              <a:t>p</a:t>
            </a:r>
          </a:p>
          <a:p>
            <a:pPr eaLnBrk="1" hangingPunct="1"/>
            <a:r>
              <a:rPr lang="en-US" dirty="0" smtClean="0"/>
              <a:t>A: N such that 1-(1-(1-e)</a:t>
            </a:r>
            <a:r>
              <a:rPr lang="en-US" baseline="30000" dirty="0" smtClean="0"/>
              <a:t>s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 ≥ p</a:t>
            </a:r>
            <a:endParaRPr lang="en-US" dirty="0"/>
          </a:p>
        </p:txBody>
      </p:sp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79"/>
              </p:ext>
            </p:extLst>
          </p:nvPr>
        </p:nvGraphicFramePr>
        <p:xfrm>
          <a:off x="1701800" y="3836710"/>
          <a:ext cx="4800600" cy="219456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  <a:gridCol w="625475"/>
                <a:gridCol w="574675"/>
                <a:gridCol w="600075"/>
                <a:gridCol w="600075"/>
                <a:gridCol w="600075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proportion of outliers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1177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96" name="Text Box 95"/>
          <p:cNvSpPr txBox="1">
            <a:spLocks noChangeArrowheads="1"/>
          </p:cNvSpPr>
          <p:nvPr/>
        </p:nvSpPr>
        <p:spPr bwMode="auto">
          <a:xfrm>
            <a:off x="7256463" y="6477000"/>
            <a:ext cx="181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charset="0"/>
              </a:rPr>
              <a:t>Source: M. Pollefeys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06800" y="6046510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p </a:t>
            </a:r>
            <a:r>
              <a:rPr lang="en-US">
                <a:latin typeface="Calibri" charset="0"/>
              </a:rPr>
              <a:t>= 0.99</a:t>
            </a:r>
            <a:endParaRPr lang="en-US" i="1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93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big is </a:t>
            </a:r>
            <a:r>
              <a:rPr lang="en-US" i="1"/>
              <a:t>s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alignment, depends on the motion model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Here, each sample is a correspondence (pair of matching points)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773613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467225"/>
            <a:ext cx="5181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1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Euclidean: # correspondences?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4582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How many DOF?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 many correspondences needed for translation+rotation?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800"/>
          </a:p>
        </p:txBody>
      </p:sp>
      <p:pic>
        <p:nvPicPr>
          <p:cNvPr id="32772" name="Picture 4" descr="HHHIMG_116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47863"/>
            <a:ext cx="219392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319463"/>
            <a:ext cx="381000" cy="381000"/>
            <a:chOff x="1104" y="3312"/>
            <a:chExt cx="240" cy="240"/>
          </a:xfrm>
        </p:grpSpPr>
        <p:sp>
          <p:nvSpPr>
            <p:cNvPr id="32789" name="Line 6"/>
            <p:cNvSpPr>
              <a:spLocks noChangeShapeType="1"/>
            </p:cNvSpPr>
            <p:nvPr/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0" name="Line 7"/>
            <p:cNvSpPr>
              <a:spLocks noChangeShapeType="1"/>
            </p:cNvSpPr>
            <p:nvPr/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7800" y="3319463"/>
            <a:ext cx="381000" cy="381000"/>
            <a:chOff x="1104" y="3312"/>
            <a:chExt cx="240" cy="240"/>
          </a:xfrm>
        </p:grpSpPr>
        <p:sp>
          <p:nvSpPr>
            <p:cNvPr id="32787" name="Line 9"/>
            <p:cNvSpPr>
              <a:spLocks noChangeShapeType="1"/>
            </p:cNvSpPr>
            <p:nvPr/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1752600" y="36242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x</a:t>
            </a:r>
            <a:endParaRPr lang="en-US">
              <a:latin typeface="Calibri" charset="0"/>
            </a:endParaRPr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5257800" y="36242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x’</a:t>
            </a:r>
            <a:endParaRPr lang="en-US">
              <a:latin typeface="Calibri" charset="0"/>
            </a:endParaRP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4038600" y="27860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T</a:t>
            </a:r>
            <a:r>
              <a:rPr lang="en-US">
                <a:latin typeface="Calibri" charset="0"/>
              </a:rPr>
              <a:t>(</a:t>
            </a:r>
            <a:r>
              <a:rPr lang="en-US" i="1">
                <a:latin typeface="Calibri" charset="0"/>
              </a:rPr>
              <a:t>x,y</a:t>
            </a:r>
            <a:r>
              <a:rPr lang="en-US">
                <a:latin typeface="Calibri" charset="0"/>
              </a:rPr>
              <a:t>)</a:t>
            </a: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1219200" y="31670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y</a:t>
            </a:r>
            <a:endParaRPr lang="en-US">
              <a:latin typeface="Calibri" charset="0"/>
            </a:endParaRPr>
          </a:p>
        </p:txBody>
      </p:sp>
      <p:sp>
        <p:nvSpPr>
          <p:cNvPr id="32779" name="Text Box 15"/>
          <p:cNvSpPr txBox="1">
            <a:spLocks noChangeArrowheads="1"/>
          </p:cNvSpPr>
          <p:nvPr/>
        </p:nvSpPr>
        <p:spPr bwMode="auto">
          <a:xfrm>
            <a:off x="4724400" y="31670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y’</a:t>
            </a:r>
            <a:endParaRPr lang="en-US">
              <a:latin typeface="Calibri" charset="0"/>
            </a:endParaRPr>
          </a:p>
        </p:txBody>
      </p:sp>
      <p:pic>
        <p:nvPicPr>
          <p:cNvPr id="32780" name="Picture 16" descr="HHHIMG_116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22266">
            <a:off x="5486400" y="1719263"/>
            <a:ext cx="219392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4753" name="Oval 17"/>
          <p:cNvSpPr>
            <a:spLocks noChangeAspect="1" noChangeArrowheads="1"/>
          </p:cNvSpPr>
          <p:nvPr/>
        </p:nvSpPr>
        <p:spPr bwMode="auto">
          <a:xfrm>
            <a:off x="5291138" y="2938463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4754" name="Oval 18"/>
          <p:cNvSpPr>
            <a:spLocks noChangeAspect="1" noChangeArrowheads="1"/>
          </p:cNvSpPr>
          <p:nvPr/>
        </p:nvSpPr>
        <p:spPr bwMode="auto">
          <a:xfrm>
            <a:off x="1862138" y="3505200"/>
            <a:ext cx="119062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83" name="AutoShape 19"/>
          <p:cNvSpPr>
            <a:spLocks noChangeArrowheads="1"/>
          </p:cNvSpPr>
          <p:nvPr/>
        </p:nvSpPr>
        <p:spPr bwMode="auto">
          <a:xfrm>
            <a:off x="4392613" y="2543175"/>
            <a:ext cx="636587" cy="319088"/>
          </a:xfrm>
          <a:prstGeom prst="rightArrow">
            <a:avLst>
              <a:gd name="adj1" fmla="val 50000"/>
              <a:gd name="adj2" fmla="val 49876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2784" name="Text Box 20"/>
          <p:cNvSpPr txBox="1">
            <a:spLocks noChangeArrowheads="1"/>
          </p:cNvSpPr>
          <p:nvPr/>
        </p:nvSpPr>
        <p:spPr bwMode="auto">
          <a:xfrm>
            <a:off x="4495800" y="21145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Calibri" charset="0"/>
              </a:rPr>
              <a:t>?</a:t>
            </a:r>
          </a:p>
        </p:txBody>
      </p:sp>
      <p:sp>
        <p:nvSpPr>
          <p:cNvPr id="884757" name="Oval 21"/>
          <p:cNvSpPr>
            <a:spLocks noChangeAspect="1" noChangeArrowheads="1"/>
          </p:cNvSpPr>
          <p:nvPr/>
        </p:nvSpPr>
        <p:spPr bwMode="auto">
          <a:xfrm>
            <a:off x="5748338" y="1371600"/>
            <a:ext cx="119062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4758" name="Oval 22"/>
          <p:cNvSpPr>
            <a:spLocks noChangeAspect="1" noChangeArrowheads="1"/>
          </p:cNvSpPr>
          <p:nvPr/>
        </p:nvSpPr>
        <p:spPr bwMode="auto">
          <a:xfrm>
            <a:off x="1905000" y="1871663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21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53" grpId="0" animBg="1"/>
      <p:bldP spid="884754" grpId="0" animBg="1"/>
      <p:bldP spid="884757" grpId="0" animBg="1"/>
      <p:bldP spid="8847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aff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645888">
            <a:off x="5748338" y="1665288"/>
            <a:ext cx="174625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Affine: # correspondences?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4267200"/>
            <a:ext cx="8458200" cy="1371600"/>
          </a:xfrm>
        </p:spPr>
        <p:txBody>
          <a:bodyPr/>
          <a:lstStyle/>
          <a:p>
            <a:pPr eaLnBrk="1" hangingPunct="1"/>
            <a:r>
              <a:rPr lang="en-US"/>
              <a:t>How many DOF?</a:t>
            </a:r>
          </a:p>
          <a:p>
            <a:pPr eaLnBrk="1" hangingPunct="1"/>
            <a:r>
              <a:rPr lang="en-US"/>
              <a:t>How many correspondences?</a:t>
            </a:r>
          </a:p>
          <a:p>
            <a:pPr eaLnBrk="1" hangingPunct="1"/>
            <a:endParaRPr lang="en-US"/>
          </a:p>
        </p:txBody>
      </p:sp>
      <p:pic>
        <p:nvPicPr>
          <p:cNvPr id="33797" name="Picture 5" descr="HHHIMG_116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219392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0" y="2971800"/>
            <a:ext cx="381000" cy="381000"/>
            <a:chOff x="1104" y="3312"/>
            <a:chExt cx="240" cy="240"/>
          </a:xfrm>
        </p:grpSpPr>
        <p:sp>
          <p:nvSpPr>
            <p:cNvPr id="33815" name="Line 7"/>
            <p:cNvSpPr>
              <a:spLocks noChangeShapeType="1"/>
            </p:cNvSpPr>
            <p:nvPr/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6" name="Line 8"/>
            <p:cNvSpPr>
              <a:spLocks noChangeShapeType="1"/>
            </p:cNvSpPr>
            <p:nvPr/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7800" y="2971800"/>
            <a:ext cx="381000" cy="381000"/>
            <a:chOff x="1104" y="3312"/>
            <a:chExt cx="240" cy="240"/>
          </a:xfrm>
        </p:grpSpPr>
        <p:sp>
          <p:nvSpPr>
            <p:cNvPr id="33813" name="Line 10"/>
            <p:cNvSpPr>
              <a:spLocks noChangeShapeType="1"/>
            </p:cNvSpPr>
            <p:nvPr/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4" name="Line 11"/>
            <p:cNvSpPr>
              <a:spLocks noChangeShapeType="1"/>
            </p:cNvSpPr>
            <p:nvPr/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00" name="Text Box 12"/>
          <p:cNvSpPr txBox="1">
            <a:spLocks noChangeArrowheads="1"/>
          </p:cNvSpPr>
          <p:nvPr/>
        </p:nvSpPr>
        <p:spPr bwMode="auto">
          <a:xfrm>
            <a:off x="1752600" y="3276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x</a:t>
            </a:r>
            <a:endParaRPr lang="en-US">
              <a:latin typeface="Calibri" charset="0"/>
            </a:endParaRPr>
          </a:p>
        </p:txBody>
      </p:sp>
      <p:sp>
        <p:nvSpPr>
          <p:cNvPr id="33801" name="Text Box 13"/>
          <p:cNvSpPr txBox="1">
            <a:spLocks noChangeArrowheads="1"/>
          </p:cNvSpPr>
          <p:nvPr/>
        </p:nvSpPr>
        <p:spPr bwMode="auto">
          <a:xfrm>
            <a:off x="5257800" y="3276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x’</a:t>
            </a:r>
            <a:endParaRPr lang="en-US">
              <a:latin typeface="Calibri" charset="0"/>
            </a:endParaRPr>
          </a:p>
        </p:txBody>
      </p:sp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40386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T</a:t>
            </a:r>
            <a:r>
              <a:rPr lang="en-US">
                <a:latin typeface="Calibri" charset="0"/>
              </a:rPr>
              <a:t>(</a:t>
            </a:r>
            <a:r>
              <a:rPr lang="en-US" i="1">
                <a:latin typeface="Calibri" charset="0"/>
              </a:rPr>
              <a:t>x,y</a:t>
            </a:r>
            <a:r>
              <a:rPr lang="en-US">
                <a:latin typeface="Calibri" charset="0"/>
              </a:rPr>
              <a:t>)</a:t>
            </a:r>
          </a:p>
        </p:txBody>
      </p:sp>
      <p:sp>
        <p:nvSpPr>
          <p:cNvPr id="33803" name="Text Box 15"/>
          <p:cNvSpPr txBox="1">
            <a:spLocks noChangeArrowheads="1"/>
          </p:cNvSpPr>
          <p:nvPr/>
        </p:nvSpPr>
        <p:spPr bwMode="auto">
          <a:xfrm>
            <a:off x="1219200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y</a:t>
            </a:r>
            <a:endParaRPr lang="en-US">
              <a:latin typeface="Calibri" charset="0"/>
            </a:endParaRPr>
          </a:p>
        </p:txBody>
      </p:sp>
      <p:sp>
        <p:nvSpPr>
          <p:cNvPr id="33804" name="Text Box 16"/>
          <p:cNvSpPr txBox="1">
            <a:spLocks noChangeArrowheads="1"/>
          </p:cNvSpPr>
          <p:nvPr/>
        </p:nvSpPr>
        <p:spPr bwMode="auto">
          <a:xfrm>
            <a:off x="4724400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y’</a:t>
            </a:r>
            <a:endParaRPr lang="en-US">
              <a:latin typeface="Calibri" charset="0"/>
            </a:endParaRPr>
          </a:p>
        </p:txBody>
      </p:sp>
      <p:sp>
        <p:nvSpPr>
          <p:cNvPr id="885777" name="Oval 17"/>
          <p:cNvSpPr>
            <a:spLocks noChangeAspect="1" noChangeArrowheads="1"/>
          </p:cNvSpPr>
          <p:nvPr/>
        </p:nvSpPr>
        <p:spPr bwMode="auto">
          <a:xfrm>
            <a:off x="5824538" y="30813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5778" name="Oval 18"/>
          <p:cNvSpPr>
            <a:spLocks noChangeAspect="1" noChangeArrowheads="1"/>
          </p:cNvSpPr>
          <p:nvPr/>
        </p:nvSpPr>
        <p:spPr bwMode="auto">
          <a:xfrm>
            <a:off x="1862138" y="31575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3807" name="AutoShape 19"/>
          <p:cNvSpPr>
            <a:spLocks noChangeArrowheads="1"/>
          </p:cNvSpPr>
          <p:nvPr/>
        </p:nvSpPr>
        <p:spPr bwMode="auto">
          <a:xfrm>
            <a:off x="4392613" y="2195513"/>
            <a:ext cx="636587" cy="319087"/>
          </a:xfrm>
          <a:prstGeom prst="rightArrow">
            <a:avLst>
              <a:gd name="adj1" fmla="val 50000"/>
              <a:gd name="adj2" fmla="val 49876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3808" name="Text Box 20"/>
          <p:cNvSpPr txBox="1">
            <a:spLocks noChangeArrowheads="1"/>
          </p:cNvSpPr>
          <p:nvPr/>
        </p:nvSpPr>
        <p:spPr bwMode="auto">
          <a:xfrm>
            <a:off x="4495800" y="1766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Calibri" charset="0"/>
              </a:rPr>
              <a:t>?</a:t>
            </a:r>
          </a:p>
        </p:txBody>
      </p:sp>
      <p:sp>
        <p:nvSpPr>
          <p:cNvPr id="885781" name="Oval 21"/>
          <p:cNvSpPr>
            <a:spLocks noChangeAspect="1" noChangeArrowheads="1"/>
          </p:cNvSpPr>
          <p:nvPr/>
        </p:nvSpPr>
        <p:spPr bwMode="auto">
          <a:xfrm>
            <a:off x="5791200" y="1752600"/>
            <a:ext cx="119063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5782" name="Oval 22"/>
          <p:cNvSpPr>
            <a:spLocks noChangeAspect="1" noChangeArrowheads="1"/>
          </p:cNvSpPr>
          <p:nvPr/>
        </p:nvSpPr>
        <p:spPr bwMode="auto">
          <a:xfrm>
            <a:off x="1905000" y="1524000"/>
            <a:ext cx="119063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5783" name="Oval 23"/>
          <p:cNvSpPr>
            <a:spLocks noChangeAspect="1" noChangeArrowheads="1"/>
          </p:cNvSpPr>
          <p:nvPr/>
        </p:nvSpPr>
        <p:spPr bwMode="auto">
          <a:xfrm>
            <a:off x="7348538" y="27765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5784" name="Oval 24"/>
          <p:cNvSpPr>
            <a:spLocks noChangeAspect="1" noChangeArrowheads="1"/>
          </p:cNvSpPr>
          <p:nvPr/>
        </p:nvSpPr>
        <p:spPr bwMode="auto">
          <a:xfrm>
            <a:off x="3995738" y="31575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35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77" grpId="0" animBg="1"/>
      <p:bldP spid="885778" grpId="0" animBg="1"/>
      <p:bldP spid="885781" grpId="0" animBg="1"/>
      <p:bldP spid="885782" grpId="0" animBg="1"/>
      <p:bldP spid="885783" grpId="0" animBg="1"/>
      <p:bldP spid="88578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erspec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905000"/>
            <a:ext cx="1563688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Projective: # correspondences?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4267200"/>
            <a:ext cx="8458200" cy="1371600"/>
          </a:xfrm>
        </p:spPr>
        <p:txBody>
          <a:bodyPr/>
          <a:lstStyle/>
          <a:p>
            <a:pPr eaLnBrk="1" hangingPunct="1"/>
            <a:r>
              <a:rPr lang="en-US"/>
              <a:t>How many DOF?</a:t>
            </a:r>
          </a:p>
          <a:p>
            <a:pPr eaLnBrk="1" hangingPunct="1"/>
            <a:r>
              <a:rPr lang="en-US"/>
              <a:t>How many correspondences?</a:t>
            </a:r>
          </a:p>
          <a:p>
            <a:pPr eaLnBrk="1" hangingPunct="1"/>
            <a:endParaRPr lang="en-US"/>
          </a:p>
        </p:txBody>
      </p:sp>
      <p:pic>
        <p:nvPicPr>
          <p:cNvPr id="34821" name="Picture 5" descr="HHHIMG_116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219392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0" y="2971800"/>
            <a:ext cx="381000" cy="381000"/>
            <a:chOff x="1104" y="3312"/>
            <a:chExt cx="240" cy="240"/>
          </a:xfrm>
        </p:grpSpPr>
        <p:sp>
          <p:nvSpPr>
            <p:cNvPr id="34841" name="Line 7"/>
            <p:cNvSpPr>
              <a:spLocks noChangeShapeType="1"/>
            </p:cNvSpPr>
            <p:nvPr/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2" name="Line 8"/>
            <p:cNvSpPr>
              <a:spLocks noChangeShapeType="1"/>
            </p:cNvSpPr>
            <p:nvPr/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7800" y="2971800"/>
            <a:ext cx="381000" cy="381000"/>
            <a:chOff x="1104" y="3312"/>
            <a:chExt cx="240" cy="240"/>
          </a:xfrm>
        </p:grpSpPr>
        <p:sp>
          <p:nvSpPr>
            <p:cNvPr id="34839" name="Line 10"/>
            <p:cNvSpPr>
              <a:spLocks noChangeShapeType="1"/>
            </p:cNvSpPr>
            <p:nvPr/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0" name="Line 11"/>
            <p:cNvSpPr>
              <a:spLocks noChangeShapeType="1"/>
            </p:cNvSpPr>
            <p:nvPr/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1752600" y="3276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x</a:t>
            </a:r>
            <a:endParaRPr lang="en-US">
              <a:latin typeface="Calibri" charset="0"/>
            </a:endParaRP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5257800" y="3276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x’</a:t>
            </a:r>
            <a:endParaRPr lang="en-US">
              <a:latin typeface="Calibri" charset="0"/>
            </a:endParaRP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40386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T</a:t>
            </a:r>
            <a:r>
              <a:rPr lang="en-US">
                <a:latin typeface="Calibri" charset="0"/>
              </a:rPr>
              <a:t>(</a:t>
            </a:r>
            <a:r>
              <a:rPr lang="en-US" i="1">
                <a:latin typeface="Calibri" charset="0"/>
              </a:rPr>
              <a:t>x,y</a:t>
            </a:r>
            <a:r>
              <a:rPr lang="en-US">
                <a:latin typeface="Calibri" charset="0"/>
              </a:rPr>
              <a:t>)</a:t>
            </a:r>
          </a:p>
        </p:txBody>
      </p:sp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1219200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y</a:t>
            </a:r>
            <a:endParaRPr lang="en-US">
              <a:latin typeface="Calibri" charset="0"/>
            </a:endParaRPr>
          </a:p>
        </p:txBody>
      </p:sp>
      <p:sp>
        <p:nvSpPr>
          <p:cNvPr id="34828" name="Text Box 16"/>
          <p:cNvSpPr txBox="1">
            <a:spLocks noChangeArrowheads="1"/>
          </p:cNvSpPr>
          <p:nvPr/>
        </p:nvSpPr>
        <p:spPr bwMode="auto">
          <a:xfrm>
            <a:off x="4724400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Calibri" charset="0"/>
              </a:rPr>
              <a:t>y’</a:t>
            </a:r>
            <a:endParaRPr lang="en-US">
              <a:latin typeface="Calibri" charset="0"/>
            </a:endParaRPr>
          </a:p>
        </p:txBody>
      </p:sp>
      <p:sp>
        <p:nvSpPr>
          <p:cNvPr id="886801" name="Oval 17"/>
          <p:cNvSpPr>
            <a:spLocks noChangeAspect="1" noChangeArrowheads="1"/>
          </p:cNvSpPr>
          <p:nvPr/>
        </p:nvSpPr>
        <p:spPr bwMode="auto">
          <a:xfrm>
            <a:off x="5672138" y="2819400"/>
            <a:ext cx="119062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6802" name="Oval 18"/>
          <p:cNvSpPr>
            <a:spLocks noChangeAspect="1" noChangeArrowheads="1"/>
          </p:cNvSpPr>
          <p:nvPr/>
        </p:nvSpPr>
        <p:spPr bwMode="auto">
          <a:xfrm>
            <a:off x="1862138" y="31575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31" name="AutoShape 19"/>
          <p:cNvSpPr>
            <a:spLocks noChangeArrowheads="1"/>
          </p:cNvSpPr>
          <p:nvPr/>
        </p:nvSpPr>
        <p:spPr bwMode="auto">
          <a:xfrm>
            <a:off x="4392613" y="2195513"/>
            <a:ext cx="636587" cy="319087"/>
          </a:xfrm>
          <a:prstGeom prst="rightArrow">
            <a:avLst>
              <a:gd name="adj1" fmla="val 50000"/>
              <a:gd name="adj2" fmla="val 49876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34832" name="Text Box 20"/>
          <p:cNvSpPr txBox="1">
            <a:spLocks noChangeArrowheads="1"/>
          </p:cNvSpPr>
          <p:nvPr/>
        </p:nvSpPr>
        <p:spPr bwMode="auto">
          <a:xfrm>
            <a:off x="4495800" y="1766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Calibri" charset="0"/>
              </a:rPr>
              <a:t>?</a:t>
            </a:r>
          </a:p>
        </p:txBody>
      </p:sp>
      <p:sp>
        <p:nvSpPr>
          <p:cNvPr id="886805" name="Oval 21"/>
          <p:cNvSpPr>
            <a:spLocks noChangeAspect="1" noChangeArrowheads="1"/>
          </p:cNvSpPr>
          <p:nvPr/>
        </p:nvSpPr>
        <p:spPr bwMode="auto">
          <a:xfrm>
            <a:off x="5900738" y="18621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6806" name="Oval 22"/>
          <p:cNvSpPr>
            <a:spLocks noChangeAspect="1" noChangeArrowheads="1"/>
          </p:cNvSpPr>
          <p:nvPr/>
        </p:nvSpPr>
        <p:spPr bwMode="auto">
          <a:xfrm>
            <a:off x="1905000" y="1524000"/>
            <a:ext cx="119063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6807" name="Oval 23"/>
          <p:cNvSpPr>
            <a:spLocks noChangeAspect="1" noChangeArrowheads="1"/>
          </p:cNvSpPr>
          <p:nvPr/>
        </p:nvSpPr>
        <p:spPr bwMode="auto">
          <a:xfrm>
            <a:off x="7239000" y="2819400"/>
            <a:ext cx="119063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6808" name="Oval 24"/>
          <p:cNvSpPr>
            <a:spLocks noChangeAspect="1" noChangeArrowheads="1"/>
          </p:cNvSpPr>
          <p:nvPr/>
        </p:nvSpPr>
        <p:spPr bwMode="auto">
          <a:xfrm>
            <a:off x="3995738" y="31575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6809" name="Oval 25"/>
          <p:cNvSpPr>
            <a:spLocks noChangeAspect="1" noChangeArrowheads="1"/>
          </p:cNvSpPr>
          <p:nvPr/>
        </p:nvSpPr>
        <p:spPr bwMode="auto">
          <a:xfrm>
            <a:off x="7043738" y="18621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6810" name="Oval 26"/>
          <p:cNvSpPr>
            <a:spLocks noChangeAspect="1" noChangeArrowheads="1"/>
          </p:cNvSpPr>
          <p:nvPr/>
        </p:nvSpPr>
        <p:spPr bwMode="auto">
          <a:xfrm>
            <a:off x="4038600" y="1524000"/>
            <a:ext cx="119063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892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01" grpId="0" animBg="1"/>
      <p:bldP spid="886802" grpId="0" animBg="1"/>
      <p:bldP spid="886805" grpId="0" animBg="1"/>
      <p:bldP spid="886806" grpId="0" animBg="1"/>
      <p:bldP spid="886807" grpId="0" animBg="1"/>
      <p:bldP spid="886808" grpId="0" animBg="1"/>
      <p:bldP spid="886809" grpId="0" animBg="1"/>
      <p:bldP spid="8868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projective transformation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solution: given 4 pairs of points, solve in a linear system of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54" y="4286119"/>
            <a:ext cx="5043127" cy="2435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89" y="2852502"/>
            <a:ext cx="3207741" cy="12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70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ction Button: Home 31">
            <a:hlinkClick r:id="" action="ppaction://hlinkshowjump?jump=firstslide" highlightClick="1"/>
          </p:cNvPr>
          <p:cNvSpPr/>
          <p:nvPr/>
        </p:nvSpPr>
        <p:spPr>
          <a:xfrm>
            <a:off x="1003300" y="1981200"/>
            <a:ext cx="1803400" cy="19177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Connector 44"/>
          <p:cNvSpPr/>
          <p:nvPr/>
        </p:nvSpPr>
        <p:spPr>
          <a:xfrm>
            <a:off x="4470400" y="2247900"/>
            <a:ext cx="355600" cy="1790700"/>
          </a:xfrm>
          <a:prstGeom prst="flowChartConnector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Adding a lens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648200"/>
            <a:ext cx="8280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/>
              <a:t>A lens focuses light onto the film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There is a specific distance at which objects are “in focus</a:t>
            </a:r>
            <a:r>
              <a:rPr lang="en-US" sz="2400" dirty="0" smtClean="0"/>
              <a:t>”; other </a:t>
            </a:r>
            <a:r>
              <a:rPr lang="en-US" sz="2400" dirty="0"/>
              <a:t>points project to a “circle of confusion” in the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Changing the shape of the lens changes this distance</a:t>
            </a:r>
          </a:p>
        </p:txBody>
      </p:sp>
      <p:sp>
        <p:nvSpPr>
          <p:cNvPr id="55398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16163" y="2303463"/>
            <a:ext cx="4702175" cy="1643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846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71713" y="22717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35847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89213" y="2879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316163" y="2303463"/>
            <a:ext cx="4702175" cy="1643062"/>
            <a:chOff x="1459" y="1451"/>
            <a:chExt cx="2962" cy="1035"/>
          </a:xfrm>
        </p:grpSpPr>
        <p:sp>
          <p:nvSpPr>
            <p:cNvPr id="35869" name="Line 9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459" y="1451"/>
              <a:ext cx="1465" cy="7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870" name="Line 1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924" y="1528"/>
              <a:ext cx="1497" cy="9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316163" y="2303463"/>
            <a:ext cx="4702175" cy="1643062"/>
            <a:chOff x="1459" y="1451"/>
            <a:chExt cx="2962" cy="1035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459" y="1451"/>
              <a:ext cx="2962" cy="1035"/>
              <a:chOff x="1459" y="1451"/>
              <a:chExt cx="2962" cy="1035"/>
            </a:xfrm>
          </p:grpSpPr>
          <p:sp>
            <p:nvSpPr>
              <p:cNvPr id="35867" name="Line 13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59" y="1451"/>
                <a:ext cx="1465" cy="2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868" name="Line 14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924" y="1686"/>
                <a:ext cx="1497" cy="8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459" y="1451"/>
              <a:ext cx="2962" cy="1035"/>
              <a:chOff x="1459" y="1451"/>
              <a:chExt cx="2962" cy="1035"/>
            </a:xfrm>
          </p:grpSpPr>
          <p:sp>
            <p:nvSpPr>
              <p:cNvPr id="35865" name="Line 16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59" y="1451"/>
                <a:ext cx="1465" cy="36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866" name="Line 17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924" y="1814"/>
                <a:ext cx="1497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6" name="Group 3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620963" y="2676525"/>
            <a:ext cx="4419600" cy="752475"/>
            <a:chOff x="1651" y="1686"/>
            <a:chExt cx="2784" cy="474"/>
          </a:xfrm>
        </p:grpSpPr>
        <p:sp>
          <p:nvSpPr>
            <p:cNvPr id="35855" name="Line 1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651" y="1835"/>
              <a:ext cx="2784" cy="28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1651" y="1686"/>
              <a:ext cx="2778" cy="474"/>
              <a:chOff x="1651" y="1686"/>
              <a:chExt cx="2778" cy="474"/>
            </a:xfrm>
          </p:grpSpPr>
          <p:sp>
            <p:nvSpPr>
              <p:cNvPr id="35857" name="Line 2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51" y="1835"/>
                <a:ext cx="1273" cy="288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858" name="Line 22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924" y="2123"/>
                <a:ext cx="1505" cy="3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859" name="Line 24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51" y="1835"/>
                <a:ext cx="1273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860" name="Line 2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924" y="1835"/>
                <a:ext cx="1497" cy="265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V="1">
                <a:off x="1651" y="1686"/>
                <a:ext cx="1273" cy="14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924" y="1686"/>
                <a:ext cx="1497" cy="3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5851" name="Oval 2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08513" y="3067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grpSp>
        <p:nvGrpSpPr>
          <p:cNvPr id="8" name="Group 3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7086600" y="3321050"/>
            <a:ext cx="1638300" cy="641350"/>
            <a:chOff x="4464" y="2092"/>
            <a:chExt cx="1032" cy="404"/>
          </a:xfrm>
        </p:grpSpPr>
        <p:sp>
          <p:nvSpPr>
            <p:cNvPr id="35853" name="Text Box 3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16" y="2092"/>
              <a:ext cx="7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prstClr val="black"/>
                  </a:solidFill>
                  <a:latin typeface="Calibri"/>
                </a:rPr>
                <a:t>“circle of </a:t>
              </a:r>
            </a:p>
            <a:p>
              <a:pPr algn="ctr"/>
              <a:r>
                <a:rPr lang="en-US">
                  <a:solidFill>
                    <a:prstClr val="black"/>
                  </a:solidFill>
                  <a:latin typeface="Calibri"/>
                </a:rPr>
                <a:t>confusion”</a:t>
              </a:r>
            </a:p>
          </p:txBody>
        </p:sp>
        <p:sp>
          <p:nvSpPr>
            <p:cNvPr id="35854" name="Line 3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 flipV="1">
              <a:off x="4464" y="2160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5400000">
            <a:off x="5842000" y="3162300"/>
            <a:ext cx="2311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80200" y="1422400"/>
            <a:ext cx="6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  <a:cs typeface="Calibri"/>
              </a:rPr>
              <a:t>Film</a:t>
            </a:r>
            <a:endParaRPr lang="en-US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4300" y="1422400"/>
            <a:ext cx="87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  <a:cs typeface="Calibri"/>
              </a:rPr>
              <a:t>Object</a:t>
            </a:r>
            <a:endParaRPr lang="en-US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9900" y="1435100"/>
            <a:ext cx="65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  <a:cs typeface="Calibri"/>
              </a:rPr>
              <a:t>Lens</a:t>
            </a:r>
            <a:endParaRPr lang="en-US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RANSAC pros and cons</a:t>
            </a: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3000"/>
              <a:t>Pros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Simple and general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Applicable to many different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Often works well in practice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3000"/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Lots of parameters to tune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Can’t always get a good initialization of the model based on the minimum number of samples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Sometimes too many iterations are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Can fail for extremely low inlier ratios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We can often do better than brute-force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83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9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9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9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996" name="Picture 4" descr="fig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5237" y="342899"/>
            <a:ext cx="2690913" cy="2019301"/>
          </a:xfrm>
          <a:prstGeom prst="rect">
            <a:avLst/>
          </a:prstGeom>
          <a:noFill/>
        </p:spPr>
      </p:pic>
      <p:pic>
        <p:nvPicPr>
          <p:cNvPr id="1364997" name="Picture 5" descr="fig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355599"/>
            <a:ext cx="2654300" cy="1991826"/>
          </a:xfrm>
          <a:prstGeom prst="rect">
            <a:avLst/>
          </a:prstGeom>
          <a:noFill/>
        </p:spPr>
      </p:pic>
      <p:pic>
        <p:nvPicPr>
          <p:cNvPr id="1364998" name="Picture 6" descr="fig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637" y="2484438"/>
            <a:ext cx="2709863" cy="2033520"/>
          </a:xfrm>
          <a:prstGeom prst="rect">
            <a:avLst/>
          </a:prstGeom>
          <a:noFill/>
        </p:spPr>
      </p:pic>
      <p:pic>
        <p:nvPicPr>
          <p:cNvPr id="1365000" name="Picture 8" descr="fig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638" y="4686299"/>
            <a:ext cx="2709862" cy="203352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2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Pinhole vs. lens</a:t>
            </a:r>
          </a:p>
        </p:txBody>
      </p:sp>
      <p:pic>
        <p:nvPicPr>
          <p:cNvPr id="11776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6125" y="1238250"/>
            <a:ext cx="5329238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Thin lenses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724400"/>
            <a:ext cx="7772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Thin lens equation: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Any object point satisfying this equation is in </a:t>
            </a:r>
            <a:r>
              <a:rPr lang="en-US" sz="2400" dirty="0" smtClean="0"/>
              <a:t>focus</a:t>
            </a:r>
            <a:endParaRPr lang="en-US" sz="2400" dirty="0"/>
          </a:p>
        </p:txBody>
      </p:sp>
      <p:sp>
        <p:nvSpPr>
          <p:cNvPr id="39941" name="Rectangl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1524000"/>
            <a:ext cx="57912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CF0"/>
              </a:clrFrom>
              <a:clrTo>
                <a:srgbClr val="FFFC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" y="1149247"/>
            <a:ext cx="7404100" cy="3524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00" y="5022850"/>
            <a:ext cx="1397000" cy="571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863600"/>
            <a:ext cx="7068612" cy="5448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562600" y="2332038"/>
            <a:ext cx="14478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rgbClr val="FF7202"/>
                </a:solidFill>
                <a:latin typeface="Calibri"/>
                <a:ea typeface="ＭＳ Ｐゴシック" charset="-128"/>
                <a:cs typeface="ＭＳ Ｐゴシック" charset="-128"/>
              </a:rPr>
              <a:t>f</a:t>
            </a:r>
            <a:r>
              <a:rPr lang="en-US" sz="2000" dirty="0" smtClean="0">
                <a:solidFill>
                  <a:srgbClr val="FF7202"/>
                </a:solidFill>
                <a:latin typeface="Calibri"/>
                <a:ea typeface="ＭＳ Ｐゴシック" charset="-128"/>
                <a:cs typeface="ＭＳ Ｐゴシック" charset="-128"/>
              </a:rPr>
              <a:t>=85mm</a:t>
            </a:r>
            <a:endParaRPr lang="en-US" sz="2000" dirty="0">
              <a:solidFill>
                <a:srgbClr val="FF7202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13300" y="3729038"/>
            <a:ext cx="14478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f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=35mm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826000" y="3081338"/>
            <a:ext cx="14478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rgbClr val="0074FF"/>
                </a:solidFill>
                <a:latin typeface="Calibri"/>
                <a:ea typeface="ＭＳ Ｐゴシック" charset="-128"/>
                <a:cs typeface="ＭＳ Ｐゴシック" charset="-128"/>
              </a:rPr>
              <a:t>f</a:t>
            </a:r>
            <a:r>
              <a:rPr lang="en-US" sz="2000" dirty="0" smtClean="0">
                <a:solidFill>
                  <a:srgbClr val="0074FF"/>
                </a:solidFill>
                <a:latin typeface="Calibri"/>
                <a:ea typeface="ＭＳ Ｐゴシック" charset="-128"/>
                <a:cs typeface="ＭＳ Ｐゴシック" charset="-128"/>
              </a:rPr>
              <a:t>=50mm</a:t>
            </a:r>
            <a:endParaRPr lang="en-US" sz="2000" dirty="0">
              <a:solidFill>
                <a:srgbClr val="0074FF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291666" y="4736571"/>
            <a:ext cx="275166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Distance to object (S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), in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m</a:t>
            </a:r>
            <a:endParaRPr lang="en-US" sz="1600" dirty="0">
              <a:solidFill>
                <a:prstClr val="black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 rot="16200000">
            <a:off x="-824311" y="1871795"/>
            <a:ext cx="321495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Distance to image plane (S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), in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m</a:t>
            </a:r>
            <a:endParaRPr lang="en-US" sz="1600" dirty="0">
              <a:solidFill>
                <a:prstClr val="black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Depth of Field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953000"/>
            <a:ext cx="7772400" cy="12192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Changing the aperture size affects depth of field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ea typeface="+mn-ea"/>
              </a:rPr>
              <a:t>A smaller aperture increases the range in which the object is approximately in focus</a:t>
            </a:r>
          </a:p>
        </p:txBody>
      </p:sp>
      <p:pic>
        <p:nvPicPr>
          <p:cNvPr id="41988" name="Picture 4" descr="depth_of_field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365250" y="1447800"/>
            <a:ext cx="46545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99100" y="1524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990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499100" y="32004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1991" name="Picture 10" descr="At f/32, the background is distracting.">
            <a:hlinkClick r:id="rId14" tooltip="At f/32, the background is distracting."/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6400800" y="3124200"/>
            <a:ext cx="2190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12" descr="At f/5.6, the flowers are isolated from the background.">
            <a:hlinkClick r:id="rId16" tooltip="At f/5.6, the flowers are isolated from the background."/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400800" y="1219200"/>
            <a:ext cx="2190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81800" y="2590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solidFill>
                  <a:prstClr val="black"/>
                </a:solidFill>
                <a:latin typeface="Calibri"/>
              </a:rPr>
              <a:t>f / </a:t>
            </a:r>
            <a:r>
              <a:rPr lang="en-US" sz="2000">
                <a:solidFill>
                  <a:prstClr val="black"/>
                </a:solidFill>
                <a:latin typeface="Calibri"/>
              </a:rPr>
              <a:t>5.6</a:t>
            </a:r>
          </a:p>
        </p:txBody>
      </p:sp>
      <p:sp>
        <p:nvSpPr>
          <p:cNvPr id="41994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81800" y="4495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solidFill>
                  <a:prstClr val="black"/>
                </a:solidFill>
                <a:latin typeface="Calibri"/>
              </a:rPr>
              <a:t>f / </a:t>
            </a:r>
            <a:r>
              <a:rPr lang="en-US" sz="2000">
                <a:solidFill>
                  <a:prstClr val="black"/>
                </a:solidFill>
                <a:latin typeface="Calibri"/>
              </a:rPr>
              <a:t>32</a:t>
            </a:r>
          </a:p>
        </p:txBody>
      </p:sp>
      <p:sp>
        <p:nvSpPr>
          <p:cNvPr id="41995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3000" y="638175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</a:rPr>
              <a:t>Flower images from Wikipedia   </a:t>
            </a:r>
            <a:r>
              <a:rPr lang="en-US" sz="1400">
                <a:solidFill>
                  <a:prstClr val="black"/>
                </a:solidFill>
                <a:latin typeface="Calibri" charset="0"/>
                <a:hlinkClick r:id="rId18"/>
              </a:rPr>
              <a:t>http://en.wikipedia.org/wiki/Depth_of_field</a:t>
            </a:r>
            <a:r>
              <a:rPr lang="en-US" sz="1400">
                <a:solidFill>
                  <a:prstClr val="black"/>
                </a:solidFill>
                <a:latin typeface="Calibri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BBB9-F183-8A4D-B8BB-5CFD49612D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phi&#10;\]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893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(\hat{x}, \hat{y}, \hat{z})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254.7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(X, Y, Z)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306.8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&#10;(\hat{x}, \hat{y}, \hat{z}) = \frac{1}{\sqrt{X^2 + Y^2 + Z^2}} (X, Y, Z)&#10;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06"/>
  <p:tag name="PICTUREFILESIZE" val="39494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(\tilde{x}_c, \tilde{y}_c)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239.37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heta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33.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&#10;(\tilde{x}, \tilde{y}) = (s\theta, s\phi) + (\tilde{x}_c, \tilde{y}_c)&#10;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46"/>
  <p:tag name="PICTUREFILESIZE" val="17189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lde{y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40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lde{x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40.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&#10;(sin \theta cos \phi, sin \phi, cos \theta cos \phi) = (\hat{x}, \hat{y}, \hat{z})&#10;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42"/>
  <p:tag name="PICTUREFILESIZE" val="23849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phi&#10;\]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89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heta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33.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27483</TotalTime>
  <Words>1984</Words>
  <Application>Microsoft Macintosh PowerPoint</Application>
  <PresentationFormat>On-screen Show (4:3)</PresentationFormat>
  <Paragraphs>380</Paragraphs>
  <Slides>51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1_Office Theme</vt:lpstr>
      <vt:lpstr>2_Office Theme</vt:lpstr>
      <vt:lpstr>Equation</vt:lpstr>
      <vt:lpstr>Photo Editor Photo</vt:lpstr>
      <vt:lpstr>RANSAC    CS B657 Spring 2017</vt:lpstr>
      <vt:lpstr>Degrees of freedom</vt:lpstr>
      <vt:lpstr>Vanishing Point = Projection from Infinity</vt:lpstr>
      <vt:lpstr>Shrinking the aperture</vt:lpstr>
      <vt:lpstr>Adding a lens</vt:lpstr>
      <vt:lpstr>Pinhole vs. lens</vt:lpstr>
      <vt:lpstr>Thin lenses</vt:lpstr>
      <vt:lpstr>PowerPoint Presentation</vt:lpstr>
      <vt:lpstr>Depth of Field</vt:lpstr>
      <vt:lpstr>Depth of Field</vt:lpstr>
      <vt:lpstr>The eye</vt:lpstr>
      <vt:lpstr>Eyes in nature</vt:lpstr>
      <vt:lpstr>An application: Panoramas</vt:lpstr>
      <vt:lpstr>Why Mosaic?</vt:lpstr>
      <vt:lpstr>Why Mosaic?</vt:lpstr>
      <vt:lpstr>Why Mosaic?</vt:lpstr>
      <vt:lpstr>Mosaics: stitching images together</vt:lpstr>
      <vt:lpstr>Creating a panorama</vt:lpstr>
      <vt:lpstr>Geometric Interpretation of Mosaics</vt:lpstr>
      <vt:lpstr>Image reprojection</vt:lpstr>
      <vt:lpstr>What is the transformation?</vt:lpstr>
      <vt:lpstr>What is the transformation?</vt:lpstr>
      <vt:lpstr>Can we use homography to create a 360 panorama?</vt:lpstr>
      <vt:lpstr>Panoramas</vt:lpstr>
      <vt:lpstr>Spherical projection</vt:lpstr>
      <vt:lpstr>Unwrapping a sphere</vt:lpstr>
      <vt:lpstr>Spherical panoramas</vt:lpstr>
      <vt:lpstr>Aligning spherical images</vt:lpstr>
      <vt:lpstr>Aligning spherical images</vt:lpstr>
      <vt:lpstr>Image alignment</vt:lpstr>
      <vt:lpstr>Feature-based alignment</vt:lpstr>
      <vt:lpstr>RAndom SAmple Consensus</vt:lpstr>
      <vt:lpstr>RAndom SAmple Consensus</vt:lpstr>
      <vt:lpstr>RAndom SAmple Consensus</vt:lpstr>
      <vt:lpstr>RANSAC</vt:lpstr>
      <vt:lpstr>RANSAC</vt:lpstr>
      <vt:lpstr>RANSAC</vt:lpstr>
      <vt:lpstr>RANSAC</vt:lpstr>
      <vt:lpstr>RANSAC</vt:lpstr>
      <vt:lpstr>RANSAC</vt:lpstr>
      <vt:lpstr>RANSAC</vt:lpstr>
      <vt:lpstr>Solving for homographies  (projective warps between images)</vt:lpstr>
      <vt:lpstr>RANSAC</vt:lpstr>
      <vt:lpstr>How many rounds? </vt:lpstr>
      <vt:lpstr>How big is s?</vt:lpstr>
      <vt:lpstr>Euclidean: # correspondences?</vt:lpstr>
      <vt:lpstr>Affine: # correspondences?</vt:lpstr>
      <vt:lpstr>Projective: # correspondences?</vt:lpstr>
      <vt:lpstr>Solving for projective transformation</vt:lpstr>
      <vt:lpstr>RANSAC pros and cons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B657: Computer vision</dc:title>
  <dc:creator>David Crandall</dc:creator>
  <cp:lastModifiedBy>David Crandall</cp:lastModifiedBy>
  <cp:revision>129</cp:revision>
  <dcterms:created xsi:type="dcterms:W3CDTF">2012-01-09T04:00:29Z</dcterms:created>
  <dcterms:modified xsi:type="dcterms:W3CDTF">2017-02-21T03:17:14Z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10471202</vt:lpwstr>
  </property>
  <property fmtid="{D5CDD505-2E9C-101B-9397-08002B2CF9AE}" pid="3" name="NXPowerLiteSettings">
    <vt:lpwstr>A74006B004C800</vt:lpwstr>
  </property>
  <property fmtid="{D5CDD505-2E9C-101B-9397-08002B2CF9AE}" pid="4" name="NXPowerLiteVersion">
    <vt:lpwstr>D6.0.9</vt:lpwstr>
  </property>
</Properties>
</file>