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64" r:id="rId5"/>
    <p:sldId id="260" r:id="rId6"/>
    <p:sldId id="266" r:id="rId7"/>
    <p:sldId id="263" r:id="rId8"/>
    <p:sldId id="267" r:id="rId9"/>
    <p:sldId id="261" r:id="rId10"/>
    <p:sldId id="270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838"/>
    <a:srgbClr val="83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3"/>
    <p:restoredTop sz="92961"/>
  </p:normalViewPr>
  <p:slideViewPr>
    <p:cSldViewPr snapToGrid="0" snapToObjects="1">
      <p:cViewPr varScale="1">
        <p:scale>
          <a:sx n="111" d="100"/>
          <a:sy n="111" d="100"/>
        </p:scale>
        <p:origin x="1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452D2-F407-6A48-8E60-63A645954848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F2D7E-2501-F342-AD0B-4464AF43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F2D7E-2501-F342-AD0B-4464AF434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8229600" cy="914400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rgbClr val="B20838"/>
                </a:solidFill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Second line for good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733"/>
            <a:ext cx="8229600" cy="35390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1800" b="0" i="0" baseline="0">
                <a:latin typeface="Arial"/>
              </a:defRPr>
            </a:lvl1pPr>
            <a:lvl2pPr marL="742950" indent="-285750">
              <a:spcBef>
                <a:spcPts val="300"/>
              </a:spcBef>
              <a:buFont typeface="Arial"/>
              <a:buChar char="•"/>
              <a:defRPr sz="1800" b="0" i="0" baseline="0">
                <a:latin typeface="Arial"/>
              </a:defRPr>
            </a:lvl2pPr>
            <a:lvl3pPr marL="1143000" indent="-228600">
              <a:spcBef>
                <a:spcPts val="300"/>
              </a:spcBef>
              <a:buFont typeface="Lucida Grande"/>
              <a:buChar char="-"/>
              <a:defRPr sz="1800" b="0" i="0" baseline="0">
                <a:latin typeface="Arial"/>
              </a:defRPr>
            </a:lvl3pPr>
            <a:lvl4pPr>
              <a:spcBef>
                <a:spcPts val="300"/>
              </a:spcBef>
              <a:defRPr sz="1800" b="0" i="0" baseline="0">
                <a:latin typeface="Arial"/>
              </a:defRPr>
            </a:lvl4pPr>
            <a:lvl5pPr>
              <a:spcBef>
                <a:spcPts val="300"/>
              </a:spcBef>
              <a:defRPr sz="1800" b="0" i="0" baseline="0"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(please try not to have third levels!)</a:t>
            </a:r>
          </a:p>
        </p:txBody>
      </p:sp>
    </p:spTree>
    <p:extLst>
      <p:ext uri="{BB962C8B-B14F-4D97-AF65-F5344CB8AC3E}">
        <p14:creationId xmlns:p14="http://schemas.microsoft.com/office/powerpoint/2010/main" val="20491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2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BC3D9E-BD4C-3045-A4ED-4605FA2AD5CF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227A6-0B40-844C-BDE2-806A666C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86583"/>
            <a:ext cx="9144000" cy="980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5666769"/>
            <a:ext cx="9144001" cy="219814"/>
          </a:xfrm>
          <a:prstGeom prst="rect">
            <a:avLst/>
          </a:prstGeom>
          <a:solidFill>
            <a:srgbClr val="B20838"/>
          </a:solidFill>
          <a:ln>
            <a:noFill/>
          </a:ln>
          <a:effectLst>
            <a:outerShdw blurRad="25400" dist="12700" dir="630000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12028" y="6334469"/>
            <a:ext cx="45008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fld id="{75390E8C-5DE5-4460-AB5D-036E8D6FC694}" type="slidenum">
              <a:rPr lang="en-US" sz="1000">
                <a:solidFill>
                  <a:srgbClr val="B20838"/>
                </a:solidFill>
                <a:latin typeface="Arial"/>
                <a:ea typeface="Georgia" pitchFamily="54" charset="0"/>
                <a:cs typeface="Arial"/>
              </a:rPr>
              <a:pPr algn="r"/>
              <a:t>‹#›</a:t>
            </a:fld>
            <a:endParaRPr lang="en-US" sz="1000" dirty="0">
              <a:solidFill>
                <a:srgbClr val="B20838"/>
              </a:solidFill>
              <a:latin typeface="Arial"/>
              <a:ea typeface="Georgia" pitchFamily="54" charset="0"/>
              <a:cs typeface="Arial"/>
            </a:endParaRPr>
          </a:p>
        </p:txBody>
      </p:sp>
      <p:pic>
        <p:nvPicPr>
          <p:cNvPr id="8" name="Picture 7" descr="iu_limestone_shield.ps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89" y="5281851"/>
            <a:ext cx="894444" cy="880613"/>
          </a:xfrm>
          <a:prstGeom prst="rect">
            <a:avLst/>
          </a:prstGeom>
        </p:spPr>
      </p:pic>
      <p:pic>
        <p:nvPicPr>
          <p:cNvPr id="11" name="Picture 10" descr="PTI_horz_signature.psd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2" y="6043956"/>
            <a:ext cx="2880636" cy="534518"/>
          </a:xfrm>
          <a:prstGeom prst="rect">
            <a:avLst/>
          </a:prstGeom>
        </p:spPr>
      </p:pic>
      <p:pic>
        <p:nvPicPr>
          <p:cNvPr id="12" name="Picture 11" descr="RT_UITS_horz_signature.psd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2" y="6043956"/>
            <a:ext cx="2384635" cy="6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index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aaqRBj" TargetMode="External"/><Relationship Id="rId3" Type="http://schemas.openxmlformats.org/officeDocument/2006/relationships/hyperlink" Target="https://github.iu.edu/jerkatta/singularity/blob/master/centos.de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ngularity.lbl.gov/docs-ru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ngularity.lbl.gov/bootstrap-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5179248"/>
            <a:ext cx="9144001" cy="1688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49272"/>
            <a:ext cx="9144000" cy="346341"/>
          </a:xfrm>
          <a:prstGeom prst="rect">
            <a:avLst/>
          </a:prstGeom>
          <a:solidFill>
            <a:srgbClr val="B20838"/>
          </a:solidFill>
          <a:ln>
            <a:noFill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69169" y="1132636"/>
            <a:ext cx="6000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20838"/>
                </a:solidFill>
                <a:latin typeface="Arial"/>
                <a:cs typeface="Arial"/>
              </a:rPr>
              <a:t>Containers on Big Red II using Singularity</a:t>
            </a:r>
            <a:endParaRPr lang="en-US" sz="2800" dirty="0" smtClean="0">
              <a:solidFill>
                <a:srgbClr val="B20838"/>
              </a:solidFill>
              <a:latin typeface="Arial"/>
              <a:cs typeface="Arial"/>
            </a:endParaRPr>
          </a:p>
          <a:p>
            <a:r>
              <a:rPr lang="en-US" sz="2800" dirty="0">
                <a:solidFill>
                  <a:srgbClr val="B20838"/>
                </a:solidFill>
                <a:latin typeface="Arial"/>
                <a:cs typeface="Arial"/>
                <a:hlinkClick r:id="rId3"/>
              </a:rPr>
              <a:t>http://</a:t>
            </a:r>
            <a:r>
              <a:rPr lang="en-US" sz="2800" dirty="0" smtClean="0">
                <a:solidFill>
                  <a:srgbClr val="B20838"/>
                </a:solidFill>
                <a:latin typeface="Arial"/>
                <a:cs typeface="Arial"/>
                <a:hlinkClick r:id="rId3"/>
              </a:rPr>
              <a:t>singularity.lbl.gov/index.html</a:t>
            </a:r>
            <a:endParaRPr lang="en-US" sz="2800" dirty="0" smtClean="0">
              <a:solidFill>
                <a:srgbClr val="B20838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rgbClr val="B20838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9169" y="2576542"/>
            <a:ext cx="511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sz="1600" b="1" dirty="0" smtClean="0">
              <a:solidFill>
                <a:srgbClr val="B20838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rgbClr val="B20838"/>
                </a:solidFill>
                <a:latin typeface="Arial"/>
                <a:cs typeface="Arial"/>
              </a:rPr>
              <a:t>Abhinav </a:t>
            </a:r>
            <a:r>
              <a:rPr lang="en-US" sz="1600" b="1" dirty="0" smtClean="0">
                <a:solidFill>
                  <a:srgbClr val="B20838"/>
                </a:solidFill>
                <a:latin typeface="Arial"/>
                <a:cs typeface="Arial"/>
              </a:rPr>
              <a:t>Thota and </a:t>
            </a:r>
            <a:r>
              <a:rPr lang="en-US" sz="1600" b="1" dirty="0" err="1" smtClean="0">
                <a:solidFill>
                  <a:srgbClr val="B20838"/>
                </a:solidFill>
                <a:latin typeface="Arial"/>
                <a:cs typeface="Arial"/>
              </a:rPr>
              <a:t>Jerrin</a:t>
            </a:r>
            <a:r>
              <a:rPr lang="en-US" sz="1600" b="1" dirty="0" smtClean="0">
                <a:solidFill>
                  <a:srgbClr val="B20838"/>
                </a:solidFill>
                <a:latin typeface="Arial"/>
                <a:cs typeface="Arial"/>
              </a:rPr>
              <a:t> Suresh</a:t>
            </a:r>
            <a:endParaRPr lang="en-US" sz="1600" b="1" dirty="0" smtClean="0">
              <a:solidFill>
                <a:srgbClr val="B20838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rgbClr val="B20838"/>
                </a:solidFill>
                <a:latin typeface="Arial"/>
                <a:cs typeface="Arial"/>
              </a:rPr>
              <a:t>Scientific Applications and Performance </a:t>
            </a:r>
            <a:r>
              <a:rPr lang="en-US" sz="1600" b="1" dirty="0" smtClean="0">
                <a:solidFill>
                  <a:srgbClr val="B20838"/>
                </a:solidFill>
                <a:latin typeface="Arial"/>
                <a:cs typeface="Arial"/>
              </a:rPr>
              <a:t>Tuning (</a:t>
            </a:r>
            <a:r>
              <a:rPr lang="en-US" sz="1600" b="1" dirty="0" err="1" smtClean="0">
                <a:solidFill>
                  <a:srgbClr val="B20838"/>
                </a:solidFill>
                <a:latin typeface="Arial"/>
                <a:cs typeface="Arial"/>
              </a:rPr>
              <a:t>SciAPT</a:t>
            </a:r>
            <a:r>
              <a:rPr lang="en-US" sz="1600" b="1" dirty="0" smtClean="0">
                <a:solidFill>
                  <a:srgbClr val="B20838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rgbClr val="B20838"/>
                </a:solidFill>
                <a:latin typeface="Arial"/>
                <a:cs typeface="Arial"/>
              </a:rPr>
              <a:t>Research Technologies</a:t>
            </a:r>
            <a:endParaRPr lang="en-US" sz="1600" dirty="0">
              <a:solidFill>
                <a:srgbClr val="B20838"/>
              </a:solidFill>
              <a:latin typeface="Arial"/>
              <a:cs typeface="Arial"/>
            </a:endParaRPr>
          </a:p>
        </p:txBody>
      </p:sp>
      <p:pic>
        <p:nvPicPr>
          <p:cNvPr id="13" name="Picture 12" descr="PTI_horz_signature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16" y="5718609"/>
            <a:ext cx="4131997" cy="766715"/>
          </a:xfrm>
          <a:prstGeom prst="rect">
            <a:avLst/>
          </a:prstGeom>
        </p:spPr>
      </p:pic>
      <p:pic>
        <p:nvPicPr>
          <p:cNvPr id="2" name="Picture 1" descr="RT_UITS_horz_signature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9" y="5718609"/>
            <a:ext cx="3420532" cy="9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Temporary Documentation:</a:t>
            </a:r>
          </a:p>
          <a:p>
            <a:pPr marL="1028700" lvl="1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goo.gl/aaqRBj</a:t>
            </a:r>
            <a:endParaRPr lang="en-US" dirty="0" smtClean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We will be moving this to a KB article soon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Sample scripts and files: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github.iu.edu/jerkatta/singularity</a:t>
            </a:r>
          </a:p>
        </p:txBody>
      </p:sp>
    </p:spTree>
    <p:extLst>
      <p:ext uri="{BB962C8B-B14F-4D97-AF65-F5344CB8AC3E}">
        <p14:creationId xmlns:p14="http://schemas.microsoft.com/office/powerpoint/2010/main" val="1135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access to $HOME and DC 2 in the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image you bring to BR 2 will need to have the same mount points as the BR 2 file systems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/N 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/</a:t>
            </a:r>
            <a:r>
              <a:rPr lang="en-US" dirty="0"/>
              <a:t>N/home </a:t>
            </a:r>
            <a:endParaRPr lang="en-US" dirty="0" smtClean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/</a:t>
            </a:r>
            <a:r>
              <a:rPr lang="en-US" dirty="0"/>
              <a:t>N/u </a:t>
            </a:r>
            <a:endParaRPr lang="en-US" dirty="0" smtClean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/</a:t>
            </a:r>
            <a:r>
              <a:rPr lang="en-US" dirty="0"/>
              <a:t>N/soft </a:t>
            </a:r>
            <a:endParaRPr lang="en-US" dirty="0" smtClean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/</a:t>
            </a:r>
            <a:r>
              <a:rPr lang="en-US" dirty="0"/>
              <a:t>N/dc2 </a:t>
            </a:r>
            <a:endParaRPr lang="en-US" dirty="0" smtClean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/</a:t>
            </a:r>
            <a:r>
              <a:rPr lang="en-US" dirty="0"/>
              <a:t>opt/cray </a:t>
            </a:r>
            <a:endParaRPr lang="en-US" dirty="0" smtClean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/opt/</a:t>
            </a:r>
            <a:r>
              <a:rPr lang="en-US" dirty="0" err="1" smtClean="0"/>
              <a:t>nvidia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bind mount these directories inside the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8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sample </a:t>
            </a:r>
            <a:r>
              <a:rPr lang="en-US" dirty="0" err="1" smtClean="0"/>
              <a:t>Tensorflow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Sample </a:t>
            </a:r>
            <a:r>
              <a:rPr lang="en-US" dirty="0"/>
              <a:t>image and </a:t>
            </a:r>
            <a:r>
              <a:rPr lang="en-US" dirty="0" smtClean="0"/>
              <a:t>a </a:t>
            </a:r>
            <a:r>
              <a:rPr lang="en-US" dirty="0" err="1" smtClean="0"/>
              <a:t>tensorflow</a:t>
            </a:r>
            <a:r>
              <a:rPr lang="en-US" dirty="0" smtClean="0"/>
              <a:t> test file are available here: </a:t>
            </a:r>
            <a:r>
              <a:rPr lang="en-US" dirty="0"/>
              <a:t>/N/dc2/scratch/</a:t>
            </a:r>
            <a:r>
              <a:rPr lang="en-US" dirty="0" err="1"/>
              <a:t>jerkatta</a:t>
            </a:r>
            <a:r>
              <a:rPr lang="en-US" dirty="0"/>
              <a:t>/tensor/ 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can copy this image file to a machine where you can be root and edit it. </a:t>
            </a:r>
            <a:endParaRPr lang="en-US" dirty="0"/>
          </a:p>
          <a:p>
            <a:pPr lvl="1"/>
            <a:r>
              <a:rPr lang="en-US" dirty="0"/>
              <a:t>singularity shell -w </a:t>
            </a:r>
            <a:r>
              <a:rPr lang="en-US" dirty="0" err="1" smtClean="0"/>
              <a:t>centos.img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whatever changes you need to, rpm install,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and they will stick around when you get out of your singularity writable session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Copy it back to BR 2 to use it with GPUs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3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2086337"/>
            <a:ext cx="8229600" cy="914400"/>
          </a:xfrm>
        </p:spPr>
        <p:txBody>
          <a:bodyPr/>
          <a:lstStyle/>
          <a:p>
            <a:pPr algn="ctr"/>
            <a:r>
              <a:rPr lang="en-US" sz="2800" b="1" dirty="0" smtClean="0"/>
              <a:t>Part 1: </a:t>
            </a:r>
            <a:br>
              <a:rPr lang="en-US" sz="2800" b="1" dirty="0" smtClean="0"/>
            </a:br>
            <a:r>
              <a:rPr lang="en-US" sz="2800" b="1" dirty="0" smtClean="0"/>
              <a:t>Using Singularity on BR 2	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749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cs typeface="Arial"/>
              </a:rPr>
              <a:t>Came ou</a:t>
            </a:r>
            <a:r>
              <a:rPr lang="en-US" dirty="0" smtClean="0">
                <a:cs typeface="Arial"/>
              </a:rPr>
              <a:t>t of LBL, Greg </a:t>
            </a:r>
            <a:r>
              <a:rPr lang="en-US" dirty="0" err="1" smtClean="0">
                <a:cs typeface="Arial"/>
              </a:rPr>
              <a:t>Kurtzer</a:t>
            </a:r>
            <a:r>
              <a:rPr lang="en-US" dirty="0" smtClean="0">
                <a:cs typeface="Arial"/>
              </a:rPr>
              <a:t> is the lead developer</a:t>
            </a:r>
            <a:endParaRPr lang="en-US" dirty="0" smtClean="0"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cs typeface="Arial"/>
              </a:rPr>
              <a:t>Containers </a:t>
            </a:r>
            <a:r>
              <a:rPr lang="en-US" dirty="0" smtClean="0">
                <a:cs typeface="Arial"/>
              </a:rPr>
              <a:t>for HPC/multi-user environments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cs typeface="Arial"/>
              </a:rPr>
              <a:t>Not Docker, but supports Docker containers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cs typeface="Arial"/>
              </a:rPr>
              <a:t>If </a:t>
            </a:r>
            <a:r>
              <a:rPr lang="en-US" dirty="0" smtClean="0">
                <a:cs typeface="Arial"/>
              </a:rPr>
              <a:t>you have a singularity supported OS image - you can run that image and get a shell, execute commands, have access to local file systems, </a:t>
            </a:r>
            <a:r>
              <a:rPr lang="en-US" dirty="0" err="1" smtClean="0">
                <a:cs typeface="Arial"/>
              </a:rPr>
              <a:t>etc</a:t>
            </a:r>
            <a:endParaRPr lang="en-US" dirty="0" smtClean="0"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cs typeface="Arial"/>
              </a:rPr>
              <a:t>The OS image can </a:t>
            </a:r>
            <a:r>
              <a:rPr lang="en-US" dirty="0" smtClean="0">
                <a:cs typeface="Arial"/>
              </a:rPr>
              <a:t>be running a completely </a:t>
            </a:r>
            <a:r>
              <a:rPr lang="en-US" dirty="0" smtClean="0">
                <a:cs typeface="Arial"/>
              </a:rPr>
              <a:t>different </a:t>
            </a:r>
            <a:r>
              <a:rPr lang="en-US" dirty="0" smtClean="0">
                <a:cs typeface="Arial"/>
              </a:rPr>
              <a:t>OS than </a:t>
            </a:r>
            <a:r>
              <a:rPr lang="en-US" dirty="0" smtClean="0">
                <a:cs typeface="Arial"/>
              </a:rPr>
              <a:t>what the </a:t>
            </a:r>
            <a:r>
              <a:rPr lang="en-US" dirty="0" smtClean="0">
                <a:cs typeface="Arial"/>
              </a:rPr>
              <a:t>OS </a:t>
            </a:r>
            <a:r>
              <a:rPr lang="en-US" dirty="0" smtClean="0">
                <a:cs typeface="Arial"/>
              </a:rPr>
              <a:t>on the system 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cs typeface="Arial"/>
              </a:rPr>
              <a:t>For example, I can get a </a:t>
            </a:r>
            <a:r>
              <a:rPr lang="en-US" dirty="0" err="1" smtClean="0">
                <a:cs typeface="Arial"/>
              </a:rPr>
              <a:t>Debian</a:t>
            </a:r>
            <a:r>
              <a:rPr lang="en-US" dirty="0" smtClean="0">
                <a:cs typeface="Arial"/>
              </a:rPr>
              <a:t> shell on Karst, </a:t>
            </a:r>
            <a:r>
              <a:rPr lang="en-US" dirty="0" smtClean="0">
                <a:cs typeface="Arial"/>
              </a:rPr>
              <a:t>a RHEL 6 system</a:t>
            </a:r>
            <a:endParaRPr lang="en-US" dirty="0" smtClean="0"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cs typeface="Arial"/>
              </a:rPr>
              <a:t>We are interested in this because </a:t>
            </a:r>
            <a:r>
              <a:rPr lang="en-US" dirty="0" smtClean="0">
                <a:cs typeface="Arial"/>
              </a:rPr>
              <a:t>not all applications can run on the </a:t>
            </a:r>
            <a:r>
              <a:rPr lang="en-US" dirty="0" err="1" smtClean="0">
                <a:cs typeface="Arial"/>
              </a:rPr>
              <a:t>sepcific</a:t>
            </a:r>
            <a:r>
              <a:rPr lang="en-US" dirty="0" smtClean="0">
                <a:cs typeface="Arial"/>
              </a:rPr>
              <a:t> version on RHEL or SLES we have on our systems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cs typeface="Arial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512028" y="6334469"/>
            <a:ext cx="45008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390E8C-5DE5-4460-AB5D-036E8D6FC694}" type="slidenum">
              <a:rPr lang="en-US" sz="1000" smtClean="0">
                <a:solidFill>
                  <a:srgbClr val="B20838"/>
                </a:solidFill>
                <a:latin typeface="Arial"/>
                <a:ea typeface="Georgia" pitchFamily="54" charset="0"/>
                <a:cs typeface="Arial"/>
              </a:rPr>
              <a:pPr algn="r"/>
              <a:t>3</a:t>
            </a:fld>
            <a:endParaRPr lang="en-US" sz="1000" dirty="0">
              <a:solidFill>
                <a:srgbClr val="B20838"/>
              </a:solidFill>
              <a:latin typeface="Arial"/>
              <a:ea typeface="Georgia" pitchFamily="5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2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this tool on Big Red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is a brand new tool that we are trying out just now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It works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Still figuring out what the best way to support this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singularity.lbl.gov</a:t>
            </a:r>
            <a:r>
              <a:rPr lang="en-US" dirty="0" smtClean="0"/>
              <a:t> still the best place to get extensive documentation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Jerrin</a:t>
            </a:r>
            <a:r>
              <a:rPr lang="en-US" dirty="0" smtClean="0"/>
              <a:t> has been working on writing up BR 2 specific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3970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/>
              <a:t>Big Red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Installed here: </a:t>
            </a:r>
            <a:r>
              <a:rPr lang="en-US" dirty="0"/>
              <a:t>/</a:t>
            </a:r>
            <a:r>
              <a:rPr lang="en-US" dirty="0" smtClean="0"/>
              <a:t>N/soft/cle5/singularity/2.2.1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Module: singularity/2.2.1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If you do not have your own OS image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Run “</a:t>
            </a:r>
            <a:r>
              <a:rPr lang="en-US" dirty="0"/>
              <a:t>singularity shell </a:t>
            </a:r>
            <a:r>
              <a:rPr lang="en-US" dirty="0" err="1"/>
              <a:t>docker</a:t>
            </a:r>
            <a:r>
              <a:rPr lang="en-US" dirty="0"/>
              <a:t>://</a:t>
            </a:r>
            <a:r>
              <a:rPr lang="en-US" dirty="0" err="1" smtClean="0"/>
              <a:t>ubuntu:latest</a:t>
            </a:r>
            <a:r>
              <a:rPr lang="en-US" dirty="0" smtClean="0"/>
              <a:t>”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Will give you an Ubuntu shell, but not writable/persistent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your own OS image, copy it to DC 2, for instance, and: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Run “singularity </a:t>
            </a:r>
            <a:r>
              <a:rPr lang="en-US" dirty="0"/>
              <a:t>shell </a:t>
            </a:r>
            <a:r>
              <a:rPr lang="en-US" dirty="0" smtClean="0"/>
              <a:t>centos7.img”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Will give you Centos 7 on Karst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You will have access to all the Karst file systems you would normally have access to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Image is not writable, but </a:t>
            </a:r>
            <a:r>
              <a:rPr lang="en-US" dirty="0" smtClean="0"/>
              <a:t>read/write access to the $HOME and DC 2 file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2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Login to </a:t>
            </a:r>
            <a:r>
              <a:rPr lang="en-US" dirty="0" smtClean="0"/>
              <a:t>BR 2 and request for a GPU node through the </a:t>
            </a:r>
            <a:r>
              <a:rPr lang="en-US" dirty="0" err="1" smtClean="0"/>
              <a:t>gpu</a:t>
            </a:r>
            <a:r>
              <a:rPr lang="en-US" dirty="0" smtClean="0"/>
              <a:t> queue</a:t>
            </a:r>
          </a:p>
          <a:p>
            <a:pPr marL="685800" lvl="2">
              <a:buFont typeface="Arial" charset="0"/>
              <a:buChar char="•"/>
            </a:pPr>
            <a:r>
              <a:rPr lang="en-US" dirty="0" err="1"/>
              <a:t>qsub</a:t>
            </a:r>
            <a:r>
              <a:rPr lang="en-US" dirty="0"/>
              <a:t> -I </a:t>
            </a:r>
            <a:r>
              <a:rPr lang="en-US" dirty="0" err="1"/>
              <a:t>walltime</a:t>
            </a:r>
            <a:r>
              <a:rPr lang="en-US" dirty="0"/>
              <a:t>=00:30:00 -l nodes=1:ppn=16 -q </a:t>
            </a:r>
            <a:r>
              <a:rPr lang="en-US" dirty="0" err="1" smtClean="0"/>
              <a:t>debug_gpu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Copy the sample image from here: </a:t>
            </a:r>
            <a:r>
              <a:rPr lang="en-US" dirty="0"/>
              <a:t>/</a:t>
            </a:r>
            <a:r>
              <a:rPr lang="en-US" dirty="0" smtClean="0"/>
              <a:t>N/dc2/scratch/</a:t>
            </a:r>
            <a:r>
              <a:rPr lang="en-US" dirty="0" err="1" smtClean="0"/>
              <a:t>jerkatta</a:t>
            </a:r>
            <a:r>
              <a:rPr lang="en-US" dirty="0" smtClean="0"/>
              <a:t>/tensor/</a:t>
            </a:r>
            <a:r>
              <a:rPr lang="en-US" dirty="0" err="1" smtClean="0"/>
              <a:t>tensorflow.img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required modules (</a:t>
            </a:r>
            <a:r>
              <a:rPr lang="en-US" dirty="0" err="1" smtClean="0"/>
              <a:t>ccm</a:t>
            </a:r>
            <a:r>
              <a:rPr lang="en-US" dirty="0" smtClean="0"/>
              <a:t>, craype-accel-nvidia35, singularity)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Login to the compute node with </a:t>
            </a:r>
            <a:r>
              <a:rPr lang="en-US" dirty="0" err="1" smtClean="0"/>
              <a:t>ccmlogin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Login to the container</a:t>
            </a:r>
          </a:p>
          <a:p>
            <a:pPr lvl="1"/>
            <a:r>
              <a:rPr lang="en-US" dirty="0" smtClean="0"/>
              <a:t>$ singularity shell </a:t>
            </a:r>
            <a:r>
              <a:rPr lang="en-US" dirty="0" err="1" smtClean="0"/>
              <a:t>tensorflow.img</a:t>
            </a:r>
            <a:endParaRPr lang="en-US" dirty="0" smtClean="0"/>
          </a:p>
          <a:p>
            <a:pPr lvl="1"/>
            <a:r>
              <a:rPr lang="en-US" dirty="0" smtClean="0"/>
              <a:t>Then run what you need to run here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84395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Instead of running commands manually, put them in a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can run commands within the image</a:t>
            </a:r>
          </a:p>
          <a:p>
            <a:pPr marL="1028700" lvl="1">
              <a:buFont typeface="Arial" charset="0"/>
              <a:buChar char="•"/>
            </a:pPr>
            <a:r>
              <a:rPr lang="en-US" dirty="0"/>
              <a:t>singularity exec centos7.img cat /</a:t>
            </a:r>
            <a:r>
              <a:rPr lang="en-US" dirty="0" err="1" smtClean="0"/>
              <a:t>etc</a:t>
            </a:r>
            <a:r>
              <a:rPr lang="en-US" dirty="0" smtClean="0"/>
              <a:t>/centos-release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Copy sample PBS script from here: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/N/dc2/scratch/</a:t>
            </a:r>
            <a:r>
              <a:rPr lang="en-US" dirty="0" err="1" smtClean="0"/>
              <a:t>jerkatta</a:t>
            </a:r>
            <a:r>
              <a:rPr lang="en-US" dirty="0" smtClean="0"/>
              <a:t>/tensor/</a:t>
            </a:r>
            <a:r>
              <a:rPr lang="en-US" dirty="0" err="1" smtClean="0"/>
              <a:t>job.pbs</a:t>
            </a:r>
            <a:endParaRPr lang="en-US" dirty="0" smtClean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Add a ‘cd’ statement and load the singularity module please</a:t>
            </a:r>
            <a:endParaRPr lang="en-US" dirty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singularity </a:t>
            </a:r>
            <a:r>
              <a:rPr lang="en-US" dirty="0"/>
              <a:t>exec </a:t>
            </a:r>
            <a:r>
              <a:rPr lang="en-US" dirty="0" err="1"/>
              <a:t>tensorflow.img</a:t>
            </a:r>
            <a:r>
              <a:rPr lang="en-US" dirty="0"/>
              <a:t> </a:t>
            </a:r>
            <a:r>
              <a:rPr lang="en-US" dirty="0" err="1" smtClean="0"/>
              <a:t>tensorflow_test.py</a:t>
            </a:r>
            <a:endParaRPr lang="en-US" dirty="0" smtClean="0"/>
          </a:p>
          <a:p>
            <a:pPr marL="1428750" lvl="2">
              <a:buFont typeface="Arial" charset="0"/>
              <a:buChar char="•"/>
            </a:pPr>
            <a:r>
              <a:rPr lang="en-US" dirty="0" smtClean="0"/>
              <a:t>Runs the </a:t>
            </a:r>
            <a:r>
              <a:rPr lang="en-US" dirty="0" err="1" smtClean="0"/>
              <a:t>tensorflow</a:t>
            </a:r>
            <a:r>
              <a:rPr lang="en-US" dirty="0" smtClean="0"/>
              <a:t> command within the image and writes output to the output file on DC 2</a:t>
            </a:r>
            <a:endParaRPr lang="en-US" dirty="0"/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You can also make the container it self an executable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/>
              <a:t>D</a:t>
            </a:r>
            <a:r>
              <a:rPr lang="en-US" dirty="0" smtClean="0"/>
              <a:t>efine what should be executed when the container is executed in the image at /singularity</a:t>
            </a:r>
          </a:p>
          <a:p>
            <a:pPr marL="1028700" lvl="1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://singularity.lbl.gov/docs-run</a:t>
            </a:r>
            <a:endParaRPr lang="en-US" dirty="0"/>
          </a:p>
          <a:p>
            <a:pPr marL="1028700"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85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73" y="2317830"/>
            <a:ext cx="8229600" cy="914400"/>
          </a:xfrm>
        </p:spPr>
        <p:txBody>
          <a:bodyPr/>
          <a:lstStyle/>
          <a:p>
            <a:pPr algn="ctr"/>
            <a:r>
              <a:rPr lang="en-US" sz="3200" b="1" dirty="0" smtClean="0"/>
              <a:t>Part II:</a:t>
            </a:r>
            <a:br>
              <a:rPr lang="en-US" sz="3200" b="1" dirty="0" smtClean="0"/>
            </a:br>
            <a:r>
              <a:rPr lang="en-US" sz="3200" b="1" dirty="0" smtClean="0"/>
              <a:t>How to build/edit images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80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need to be root to do this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can’t do it on </a:t>
            </a:r>
            <a:r>
              <a:rPr lang="en-US" dirty="0" smtClean="0"/>
              <a:t>BR 2</a:t>
            </a:r>
            <a:r>
              <a:rPr lang="en-US" dirty="0" smtClean="0"/>
              <a:t>, </a:t>
            </a:r>
            <a:r>
              <a:rPr lang="en-US" dirty="0" smtClean="0"/>
              <a:t>will need your own machine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 usually do this on </a:t>
            </a:r>
            <a:r>
              <a:rPr lang="en-US" dirty="0" smtClean="0"/>
              <a:t>a VM </a:t>
            </a:r>
            <a:r>
              <a:rPr lang="en-US" dirty="0" smtClean="0"/>
              <a:t>on my Mac, that I run with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can do this with </a:t>
            </a:r>
            <a:r>
              <a:rPr lang="en-US" dirty="0" smtClean="0"/>
              <a:t>singularity tools:</a:t>
            </a:r>
            <a:endParaRPr lang="en-US" dirty="0" smtClean="0"/>
          </a:p>
          <a:p>
            <a:pPr marL="1028700" lvl="1">
              <a:buFont typeface="Arial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singularity.lbl.gov/bootstrap-image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Non-trivial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smtClean="0"/>
              <a:t>Install singularity on a machine you are root on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smtClean="0"/>
              <a:t>Build your image from a definition file or pull from Docker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smtClean="0"/>
              <a:t>Install more apps, software as needed into the image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smtClean="0"/>
              <a:t>Create directory structure so that the BR 2 file systems can be bind mounted </a:t>
            </a:r>
          </a:p>
          <a:p>
            <a:pPr marL="1085850" lvl="1" indent="-342900">
              <a:buFont typeface="+mj-lt"/>
              <a:buAutoNum type="arabicPeriod"/>
            </a:pPr>
            <a:endParaRPr lang="en-US" dirty="0" smtClean="0"/>
          </a:p>
          <a:p>
            <a:pPr marL="1085850" lvl="1" indent="-342900">
              <a:buFont typeface="+mj-lt"/>
              <a:buAutoNum type="arabicPeriod"/>
            </a:pPr>
            <a:endParaRPr lang="en-US" dirty="0" smtClean="0"/>
          </a:p>
          <a:p>
            <a:pPr marL="1028700"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29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670</Words>
  <Application>Microsoft Macintosh PowerPoint</Application>
  <PresentationFormat>On-screen Show (4:3)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Lucida Grande</vt:lpstr>
      <vt:lpstr>Arial</vt:lpstr>
      <vt:lpstr>Office Theme</vt:lpstr>
      <vt:lpstr>PowerPoint Presentation</vt:lpstr>
      <vt:lpstr>Part 1:  Using Singularity on BR 2 </vt:lpstr>
      <vt:lpstr>Singularity</vt:lpstr>
      <vt:lpstr>Status of this tool on Big Red II</vt:lpstr>
      <vt:lpstr>On Big Red II</vt:lpstr>
      <vt:lpstr>Interactive Use</vt:lpstr>
      <vt:lpstr>Batch Use</vt:lpstr>
      <vt:lpstr>Part II: How to build/edit images</vt:lpstr>
      <vt:lpstr>Building your own image</vt:lpstr>
      <vt:lpstr>Building an image</vt:lpstr>
      <vt:lpstr>Getting access to $HOME and DC 2 in the container</vt:lpstr>
      <vt:lpstr>Edit the sample Tensorflow image</vt:lpstr>
    </vt:vector>
  </TitlesOfParts>
  <Company>Indiana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Morris</dc:creator>
  <cp:lastModifiedBy>Abhinav Thota</cp:lastModifiedBy>
  <cp:revision>154</cp:revision>
  <dcterms:created xsi:type="dcterms:W3CDTF">2012-02-24T16:39:40Z</dcterms:created>
  <dcterms:modified xsi:type="dcterms:W3CDTF">2017-04-05T20:54:18Z</dcterms:modified>
</cp:coreProperties>
</file>