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6"/>
  </p:notesMasterIdLst>
  <p:handoutMasterIdLst>
    <p:handoutMasterId r:id="rId27"/>
  </p:handoutMasterIdLst>
  <p:sldIdLst>
    <p:sldId id="314" r:id="rId5"/>
    <p:sldId id="315" r:id="rId6"/>
    <p:sldId id="316" r:id="rId7"/>
    <p:sldId id="317" r:id="rId8"/>
    <p:sldId id="331" r:id="rId9"/>
    <p:sldId id="325" r:id="rId10"/>
    <p:sldId id="319" r:id="rId11"/>
    <p:sldId id="334" r:id="rId12"/>
    <p:sldId id="323" r:id="rId13"/>
    <p:sldId id="337" r:id="rId14"/>
    <p:sldId id="324" r:id="rId15"/>
    <p:sldId id="351" r:id="rId16"/>
    <p:sldId id="335" r:id="rId17"/>
    <p:sldId id="344" r:id="rId18"/>
    <p:sldId id="348" r:id="rId19"/>
    <p:sldId id="350" r:id="rId20"/>
    <p:sldId id="353" r:id="rId21"/>
    <p:sldId id="345" r:id="rId22"/>
    <p:sldId id="347" r:id="rId23"/>
    <p:sldId id="349" r:id="rId24"/>
    <p:sldId id="354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85">
          <p15:clr>
            <a:srgbClr val="A4A3A4"/>
          </p15:clr>
        </p15:guide>
        <p15:guide id="2" pos="3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9E9A95"/>
    <a:srgbClr val="382E25"/>
    <a:srgbClr val="C17945"/>
    <a:srgbClr val="31526A"/>
    <a:srgbClr val="690304"/>
    <a:srgbClr val="252626"/>
    <a:srgbClr val="A6A6A6"/>
    <a:srgbClr val="C6BFBB"/>
    <a:srgbClr val="ED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7" autoAdjust="0"/>
    <p:restoredTop sz="94580" autoAdjust="0"/>
  </p:normalViewPr>
  <p:slideViewPr>
    <p:cSldViewPr snapToGrid="0" snapToObjects="1">
      <p:cViewPr varScale="1">
        <p:scale>
          <a:sx n="156" d="100"/>
          <a:sy n="156" d="100"/>
        </p:scale>
        <p:origin x="216" y="176"/>
      </p:cViewPr>
      <p:guideLst>
        <p:guide orient="horz" pos="3185"/>
        <p:guide pos="3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132" d="100"/>
          <a:sy n="132" d="100"/>
        </p:scale>
        <p:origin x="-592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859BD-4604-2843-976C-9F2DEE3C79DB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64456-6A4C-DF40-836A-7ED7CB72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83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08F45-8DB7-E449-85E4-EC04F96DF3AA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6D261-4ACC-5E49-97C5-9D8FD2D9A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633304" y="-648376"/>
            <a:ext cx="733465" cy="2367520"/>
            <a:chOff x="685136" y="-246616"/>
            <a:chExt cx="733465" cy="2367520"/>
          </a:xfrm>
        </p:grpSpPr>
        <p:sp>
          <p:nvSpPr>
            <p:cNvPr id="6" name="Rectangle 5"/>
            <p:cNvSpPr/>
            <p:nvPr userDrawn="1"/>
          </p:nvSpPr>
          <p:spPr>
            <a:xfrm>
              <a:off x="685136" y="-246616"/>
              <a:ext cx="733465" cy="236752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08" y="1380149"/>
              <a:ext cx="489120" cy="620806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02903" y="2766523"/>
            <a:ext cx="7734221" cy="1114494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000" b="1" i="0" spc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Unnecessarily extra long title of presentation</a:t>
            </a:r>
          </a:p>
        </p:txBody>
      </p:sp>
      <p:sp>
        <p:nvSpPr>
          <p:cNvPr id="11" name="Text Placeholder 1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30694" y="4709821"/>
            <a:ext cx="7734222" cy="277654"/>
          </a:xfrm>
        </p:spPr>
        <p:txBody>
          <a:bodyPr anchor="ctr">
            <a:noAutofit/>
          </a:bodyPr>
          <a:lstStyle>
            <a:lvl1pPr marL="0" indent="0">
              <a:buNone/>
              <a:defRPr sz="1100" b="1" spc="8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INDIANA UNIVERSITY BLOOMINGTON</a:t>
            </a: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0694" y="2443859"/>
            <a:ext cx="7734222" cy="252412"/>
          </a:xfrm>
        </p:spPr>
        <p:txBody>
          <a:bodyPr anchor="ctr">
            <a:noAutofit/>
          </a:bodyPr>
          <a:lstStyle>
            <a:lvl1pPr marL="0" indent="0">
              <a:buNone/>
              <a:defRPr sz="1800" b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SUBHEAD OR NAME OF SCHOOL, DEPARTMENT, OR UNIT</a:t>
            </a:r>
          </a:p>
        </p:txBody>
      </p:sp>
    </p:spTree>
    <p:extLst>
      <p:ext uri="{BB962C8B-B14F-4D97-AF65-F5344CB8AC3E}">
        <p14:creationId xmlns:p14="http://schemas.microsoft.com/office/powerpoint/2010/main" val="125665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660B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506694" y="2274522"/>
            <a:ext cx="6802482" cy="656910"/>
          </a:xfrm>
        </p:spPr>
        <p:txBody>
          <a:bodyPr anchor="ctr">
            <a:noAutofit/>
          </a:bodyPr>
          <a:lstStyle>
            <a:lvl1pPr>
              <a:defRPr sz="4000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6131" y="2031339"/>
            <a:ext cx="3700462" cy="252412"/>
          </a:xfrm>
        </p:spPr>
        <p:txBody>
          <a:bodyPr anchor="ctr">
            <a:noAutofit/>
          </a:bodyPr>
          <a:lstStyle>
            <a:lvl1pPr marL="0" indent="0">
              <a:buNone/>
              <a:defRPr sz="1400" b="1" i="0" spc="5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NUMBER OR SUBTITLE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-14942" y="2032000"/>
            <a:ext cx="148614" cy="836706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5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9827" y="759070"/>
            <a:ext cx="8004391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4833956" y="284947"/>
            <a:ext cx="3700462" cy="252412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3541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518824" y="1629404"/>
            <a:ext cx="8015594" cy="2810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4" name="Rectangle 13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206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5303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25303" y="1629405"/>
            <a:ext cx="4560579" cy="279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73058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11" name="Rectangle 10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blac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348" y="759070"/>
            <a:ext cx="8004409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348" y="1630404"/>
            <a:ext cx="8011069" cy="2818769"/>
          </a:xfrm>
        </p:spPr>
        <p:txBody>
          <a:bodyPr>
            <a:normAutofit/>
          </a:bodyPr>
          <a:lstStyle>
            <a:lvl1pPr marL="342900" indent="-342900" algn="l">
              <a:lnSpc>
                <a:spcPct val="100000"/>
              </a:lnSpc>
              <a:buFont typeface="+mj-lt"/>
              <a:buAutoNum type="arabicPeriod"/>
              <a:defRPr sz="1800" spc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4833956" y="284947"/>
            <a:ext cx="3700462" cy="252412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0124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30124" y="1629404"/>
            <a:ext cx="4560579" cy="280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64909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15847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33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9" name="Rectangle 8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565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703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IUPUI lockup">
    <p:bg>
      <p:bgPr>
        <a:solidFill>
          <a:srgbClr val="6903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 userDrawn="1">
            <p:ph idx="1"/>
          </p:nvPr>
        </p:nvSpPr>
        <p:spPr>
          <a:xfrm>
            <a:off x="536602" y="680397"/>
            <a:ext cx="7859185" cy="272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15847" y="680397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IUB_ftp.H.20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67" y="4326067"/>
            <a:ext cx="4418054" cy="463183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631042" y="4235585"/>
            <a:ext cx="536130" cy="922081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tab-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5" y="4326066"/>
            <a:ext cx="357525" cy="45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6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1892" y="634604"/>
            <a:ext cx="680248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1892" y="1589938"/>
            <a:ext cx="6802482" cy="321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9" r:id="rId1"/>
    <p:sldLayoutId id="2147493467" r:id="rId2"/>
    <p:sldLayoutId id="2147493472" r:id="rId3"/>
    <p:sldLayoutId id="2147493457" r:id="rId4"/>
    <p:sldLayoutId id="2147493456" r:id="rId5"/>
    <p:sldLayoutId id="2147493474" r:id="rId6"/>
    <p:sldLayoutId id="2147493475" r:id="rId7"/>
    <p:sldLayoutId id="2147493476" r:id="rId8"/>
    <p:sldLayoutId id="214749347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i="0" kern="100" spc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Clr>
          <a:schemeClr val="tx1">
            <a:lumMod val="50000"/>
            <a:lumOff val="50000"/>
          </a:schemeClr>
        </a:buClr>
        <a:buSzPct val="100000"/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wmf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02" y="2766522"/>
            <a:ext cx="8553633" cy="1686207"/>
          </a:xfrm>
        </p:spPr>
        <p:txBody>
          <a:bodyPr>
            <a:normAutofit fontScale="90000"/>
          </a:bodyPr>
          <a:lstStyle/>
          <a:p>
            <a:r>
              <a:rPr lang="en-US" dirty="0"/>
              <a:t>Automatic Question Detection in Speech</a:t>
            </a:r>
            <a:br>
              <a:rPr lang="en-US" dirty="0"/>
            </a:br>
            <a:r>
              <a:rPr lang="en-US" sz="2200" b="0" dirty="0">
                <a:solidFill>
                  <a:srgbClr val="969696"/>
                </a:solidFill>
              </a:rPr>
              <a:t>Taslima Akter, </a:t>
            </a:r>
            <a:r>
              <a:rPr lang="en-US" sz="2200" b="0" dirty="0" err="1">
                <a:solidFill>
                  <a:srgbClr val="969696"/>
                </a:solidFill>
              </a:rPr>
              <a:t>Hasika</a:t>
            </a:r>
            <a:r>
              <a:rPr lang="en-US" sz="2200" b="0" dirty="0">
                <a:solidFill>
                  <a:srgbClr val="969696"/>
                </a:solidFill>
              </a:rPr>
              <a:t> </a:t>
            </a:r>
            <a:r>
              <a:rPr lang="en-US" sz="2200" b="0" dirty="0" err="1">
                <a:solidFill>
                  <a:srgbClr val="969696"/>
                </a:solidFill>
              </a:rPr>
              <a:t>Mahtta</a:t>
            </a:r>
            <a:r>
              <a:rPr lang="en-US" sz="2200" b="0" dirty="0">
                <a:solidFill>
                  <a:srgbClr val="969696"/>
                </a:solidFill>
              </a:rPr>
              <a:t>, </a:t>
            </a:r>
            <a:r>
              <a:rPr lang="en-US" sz="2200" b="0" dirty="0" err="1">
                <a:solidFill>
                  <a:srgbClr val="969696"/>
                </a:solidFill>
              </a:rPr>
              <a:t>Khandokar</a:t>
            </a:r>
            <a:r>
              <a:rPr lang="en-US" sz="2200" b="0" dirty="0">
                <a:solidFill>
                  <a:srgbClr val="969696"/>
                </a:solidFill>
              </a:rPr>
              <a:t> Md. </a:t>
            </a:r>
            <a:r>
              <a:rPr lang="en-US" sz="2200" b="0" dirty="0" err="1">
                <a:solidFill>
                  <a:srgbClr val="969696"/>
                </a:solidFill>
              </a:rPr>
              <a:t>Nayem</a:t>
            </a:r>
            <a:r>
              <a:rPr lang="en-US" b="0" dirty="0">
                <a:solidFill>
                  <a:srgbClr val="969696"/>
                </a:solidFill>
              </a:rPr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INDIANA UNIVERSITY BLOOMINGTON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0694" y="1995777"/>
            <a:ext cx="7810224" cy="716396"/>
          </a:xfrm>
        </p:spPr>
        <p:txBody>
          <a:bodyPr>
            <a:noAutofit/>
          </a:bodyPr>
          <a:lstStyle/>
          <a:p>
            <a:r>
              <a:rPr lang="en-US" dirty="0"/>
              <a:t>School of Informatics, Computing and Engineering</a:t>
            </a:r>
          </a:p>
          <a:p>
            <a:r>
              <a:rPr lang="en-US" b="1" dirty="0"/>
              <a:t>CSCI-B 659: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9098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37B14D5-4F81-46D2-9506-18142F958C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Related Works</a:t>
            </a:r>
          </a:p>
        </p:txBody>
      </p:sp>
      <p:sp>
        <p:nvSpPr>
          <p:cNvPr id="6" name="Subtitle 7">
            <a:extLst>
              <a:ext uri="{FF2B5EF4-FFF2-40B4-BE49-F238E27FC236}">
                <a16:creationId xmlns:a16="http://schemas.microsoft.com/office/drawing/2014/main" xmlns="" id="{70A2F01D-F54B-4F40-9D1C-134A4DFB9284}"/>
              </a:ext>
            </a:extLst>
          </p:cNvPr>
          <p:cNvSpPr txBox="1">
            <a:spLocks/>
          </p:cNvSpPr>
          <p:nvPr/>
        </p:nvSpPr>
        <p:spPr>
          <a:xfrm>
            <a:off x="184633" y="1501416"/>
            <a:ext cx="8571791" cy="436789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400" b="1" dirty="0">
                <a:solidFill>
                  <a:srgbClr val="C00000"/>
                </a:solidFill>
              </a:rPr>
              <a:t>Question Detection in Spoken Conversations Using </a:t>
            </a:r>
            <a:r>
              <a:rPr lang="en-US" altLang="en-US" sz="1400" b="1" dirty="0" err="1">
                <a:solidFill>
                  <a:srgbClr val="C00000"/>
                </a:solidFill>
              </a:rPr>
              <a:t>Texual</a:t>
            </a:r>
            <a:r>
              <a:rPr lang="en-US" altLang="en-US" sz="1400" b="1" dirty="0">
                <a:solidFill>
                  <a:srgbClr val="C00000"/>
                </a:solidFill>
              </a:rPr>
              <a:t> Conversations- C</a:t>
            </a:r>
            <a:r>
              <a:rPr lang="en-US" altLang="en-US" sz="1400" dirty="0"/>
              <a:t>omparison between the text-trained model with models trained on manually-labelled, domain-matched spoken utterances with and without prosodic features has been done. ({</a:t>
            </a:r>
            <a:r>
              <a:rPr lang="en-US" altLang="en-US" sz="1400" dirty="0" err="1"/>
              <a:t>amargoli,mo</a:t>
            </a:r>
            <a:r>
              <a:rPr lang="en-US" altLang="en-US" sz="1400" dirty="0"/>
              <a:t>}@ee.Washington.edu, </a:t>
            </a:r>
            <a:r>
              <a:rPr lang="en-US" altLang="en-US" sz="1400" dirty="0" err="1"/>
              <a:t>Seatttle</a:t>
            </a:r>
            <a:r>
              <a:rPr lang="en-US" altLang="en-US" sz="1400" dirty="0"/>
              <a:t>, WA, USA).</a:t>
            </a:r>
          </a:p>
          <a:p>
            <a:pPr>
              <a:lnSpc>
                <a:spcPct val="90000"/>
              </a:lnSpc>
            </a:pPr>
            <a:r>
              <a:rPr lang="en-US" altLang="en-US" sz="1400" b="1" dirty="0">
                <a:solidFill>
                  <a:srgbClr val="C00000"/>
                </a:solidFill>
              </a:rPr>
              <a:t>Any Questions? Automatics Question Detection in Meetings- </a:t>
            </a:r>
            <a:r>
              <a:rPr lang="en-US" altLang="en-US" sz="1400" dirty="0"/>
              <a:t>This paper focuses on describing the efforts towards the automatic detection of English questions in meetings using ICSI MRDA Corpus.(Kofi </a:t>
            </a:r>
            <a:r>
              <a:rPr lang="en-US" altLang="en-US" sz="1400" dirty="0" err="1"/>
              <a:t>Boaakye</a:t>
            </a:r>
            <a:r>
              <a:rPr lang="en-US" altLang="en-US" sz="1400" dirty="0"/>
              <a:t>, </a:t>
            </a:r>
            <a:r>
              <a:rPr lang="en-US" altLang="en-US" sz="1400" dirty="0" err="1"/>
              <a:t>Bnoit</a:t>
            </a:r>
            <a:r>
              <a:rPr lang="en-US" altLang="en-US" sz="1400" dirty="0"/>
              <a:t> Favre, </a:t>
            </a:r>
            <a:r>
              <a:rPr lang="en-US" altLang="en-US" sz="1400" dirty="0" err="1"/>
              <a:t>Dilek</a:t>
            </a:r>
            <a:r>
              <a:rPr lang="en-US" altLang="en-US" sz="1400" dirty="0"/>
              <a:t> </a:t>
            </a:r>
            <a:r>
              <a:rPr lang="en-US" altLang="en-US" sz="1400" dirty="0" err="1"/>
              <a:t>Hakkini</a:t>
            </a:r>
            <a:r>
              <a:rPr lang="en-US" altLang="en-US" sz="1400" dirty="0"/>
              <a:t>-Tur – Berkeley, CA, USA)</a:t>
            </a:r>
            <a:endParaRPr lang="en-US" altLang="en-US" sz="14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1400" dirty="0"/>
              <a:t>Integration of prosodic tree model with language model based on words yields best performance accuracy in </a:t>
            </a:r>
            <a:r>
              <a:rPr lang="en-US" altLang="en-US" sz="1400" b="1" dirty="0">
                <a:solidFill>
                  <a:srgbClr val="C00000"/>
                </a:solidFill>
              </a:rPr>
              <a:t>detecting questions/question </a:t>
            </a:r>
            <a:r>
              <a:rPr lang="en-US" altLang="en-US" sz="1400" b="1" i="1" dirty="0">
                <a:solidFill>
                  <a:srgbClr val="C00000"/>
                </a:solidFill>
              </a:rPr>
              <a:t>form</a:t>
            </a:r>
            <a:r>
              <a:rPr lang="en-US" altLang="en-US" sz="1400" b="1" dirty="0">
                <a:solidFill>
                  <a:srgbClr val="C00000"/>
                </a:solidFill>
              </a:rPr>
              <a:t> </a:t>
            </a:r>
            <a:r>
              <a:rPr lang="en-US" altLang="en-US" sz="1400" dirty="0"/>
              <a:t>(</a:t>
            </a:r>
            <a:r>
              <a:rPr lang="en-US" altLang="en-US" sz="1400" dirty="0" err="1"/>
              <a:t>Shriberg</a:t>
            </a:r>
            <a:r>
              <a:rPr lang="en-US" altLang="en-US" sz="1400" dirty="0"/>
              <a:t> et al.’98: English)</a:t>
            </a:r>
          </a:p>
          <a:p>
            <a:pPr>
              <a:lnSpc>
                <a:spcPct val="90000"/>
              </a:lnSpc>
            </a:pPr>
            <a:r>
              <a:rPr lang="en-US" altLang="en-US" sz="1400" dirty="0"/>
              <a:t>Studies of </a:t>
            </a:r>
            <a:r>
              <a:rPr lang="en-US" altLang="en-US" sz="1400" b="1" dirty="0">
                <a:solidFill>
                  <a:srgbClr val="C00000"/>
                </a:solidFill>
              </a:rPr>
              <a:t>different types (</a:t>
            </a:r>
            <a:r>
              <a:rPr lang="en-US" altLang="en-US" sz="1400" b="1" i="1" dirty="0">
                <a:solidFill>
                  <a:srgbClr val="C00000"/>
                </a:solidFill>
              </a:rPr>
              <a:t>functions</a:t>
            </a:r>
            <a:r>
              <a:rPr lang="en-US" altLang="en-US" sz="1400" b="1" dirty="0">
                <a:solidFill>
                  <a:srgbClr val="C00000"/>
                </a:solidFill>
              </a:rPr>
              <a:t>) of clarification questions </a:t>
            </a:r>
            <a:r>
              <a:rPr lang="en-US" altLang="en-US" sz="1400" dirty="0"/>
              <a:t>(Rodr</a:t>
            </a:r>
            <a:r>
              <a:rPr lang="en-US" altLang="en-US" sz="1400" dirty="0">
                <a:cs typeface="Arial" panose="020B0604020202020204" pitchFamily="34" charset="0"/>
              </a:rPr>
              <a:t>í</a:t>
            </a:r>
            <a:r>
              <a:rPr lang="en-US" altLang="en-US" sz="1400" dirty="0"/>
              <a:t>guez &amp; Schlangen’94: German; </a:t>
            </a:r>
            <a:r>
              <a:rPr lang="en-US" altLang="en-US" sz="1400" dirty="0" err="1"/>
              <a:t>Edlund</a:t>
            </a:r>
            <a:r>
              <a:rPr lang="en-US" altLang="en-US" sz="1400" dirty="0"/>
              <a:t> et al.’95: Swedish)</a:t>
            </a:r>
          </a:p>
        </p:txBody>
      </p:sp>
    </p:spTree>
    <p:extLst>
      <p:ext uri="{BB962C8B-B14F-4D97-AF65-F5344CB8AC3E}">
        <p14:creationId xmlns:p14="http://schemas.microsoft.com/office/powerpoint/2010/main" val="1860721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03AC59-A8B3-4B15-8FED-5EFB53F6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Corpus</a:t>
            </a:r>
          </a:p>
        </p:txBody>
      </p:sp>
    </p:spTree>
    <p:extLst>
      <p:ext uri="{BB962C8B-B14F-4D97-AF65-F5344CB8AC3E}">
        <p14:creationId xmlns:p14="http://schemas.microsoft.com/office/powerpoint/2010/main" val="3349623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1F6C9C9-14E9-4B31-9DE2-328C2D1EC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203" y="1547932"/>
            <a:ext cx="8015594" cy="2810633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Speech corpus 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400" dirty="0"/>
              <a:t>Large collections of audio recordings of spoken language. 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400" dirty="0"/>
              <a:t>Most speech corpora have additional text files containing transcriptions of the words spoken and the time each word occurred in the recording.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use </a:t>
            </a:r>
            <a:r>
              <a:rPr lang="en-US" sz="1600" dirty="0" err="1"/>
              <a:t>Timit</a:t>
            </a:r>
            <a:r>
              <a:rPr lang="en-US" sz="1600" dirty="0"/>
              <a:t> corpus and some manually recorded audio files in the wav format for questions and declarative sentences.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labelled the dataset manually.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Our corpus contains around 300 audio input files.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E78633C3-5A8B-FF4C-B390-858FF0EAF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827" y="759070"/>
            <a:ext cx="8004391" cy="699065"/>
          </a:xfrm>
        </p:spPr>
        <p:txBody>
          <a:bodyPr/>
          <a:lstStyle/>
          <a:p>
            <a:r>
              <a:rPr lang="en-IN" dirty="0"/>
              <a:t>Corpus</a:t>
            </a:r>
          </a:p>
        </p:txBody>
      </p:sp>
    </p:spTree>
    <p:extLst>
      <p:ext uri="{BB962C8B-B14F-4D97-AF65-F5344CB8AC3E}">
        <p14:creationId xmlns:p14="http://schemas.microsoft.com/office/powerpoint/2010/main" val="2655687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03AC59-A8B3-4B15-8FED-5EFB53F6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356100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1F6C9C9-14E9-4B31-9DE2-328C2D1EC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203" y="1547932"/>
            <a:ext cx="8015594" cy="28106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Python </a:t>
            </a:r>
            <a:r>
              <a:rPr lang="en-US" b="1" dirty="0" err="1"/>
              <a:t>LibROSA</a:t>
            </a:r>
            <a:r>
              <a:rPr lang="en-US" dirty="0"/>
              <a:t> feature extraction methods are used.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b="1" dirty="0"/>
              <a:t>Spectrogram: </a:t>
            </a:r>
            <a:r>
              <a:rPr lang="en-US" dirty="0"/>
              <a:t>Time-Frequency representation of the speech signal</a:t>
            </a:r>
            <a:endParaRPr lang="en-US" b="1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b="1" dirty="0"/>
              <a:t>Mel-frequency cepstral coefficients (MFCC) : </a:t>
            </a:r>
            <a:r>
              <a:rPr lang="en-US" dirty="0"/>
              <a:t>The coefficient that collectively make up the short term power spectrum of a sound.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NewRoman,Bold"/>
              </a:rPr>
              <a:t>RMSE: </a:t>
            </a:r>
            <a:r>
              <a:rPr lang="en-US" dirty="0"/>
              <a:t>Compute root-mean-square (RMS) energy for each frame, either from the audio samples or a spectrogram.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NewRoman,Bold"/>
              </a:rPr>
              <a:t>Pitch: </a:t>
            </a:r>
            <a:r>
              <a:rPr lang="en-US" dirty="0"/>
              <a:t>Allows the ordering of sounds on a frequency-related scale.</a:t>
            </a:r>
            <a:r>
              <a:rPr lang="en-US" sz="2000" b="1" dirty="0">
                <a:latin typeface="TimesNewRoman,Bold"/>
              </a:rPr>
              <a:t> </a:t>
            </a:r>
            <a:endParaRPr lang="en-US" dirty="0">
              <a:latin typeface="TimesNewRoman"/>
            </a:endParaRPr>
          </a:p>
          <a:p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E78633C3-5A8B-FF4C-B390-858FF0EAF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827" y="759070"/>
            <a:ext cx="8004391" cy="699065"/>
          </a:xfrm>
        </p:spPr>
        <p:txBody>
          <a:bodyPr/>
          <a:lstStyle/>
          <a:p>
            <a:r>
              <a:rPr lang="en-IN" dirty="0"/>
              <a:t>Feature Extraction</a:t>
            </a:r>
          </a:p>
        </p:txBody>
      </p:sp>
    </p:spTree>
    <p:extLst>
      <p:ext uri="{BB962C8B-B14F-4D97-AF65-F5344CB8AC3E}">
        <p14:creationId xmlns:p14="http://schemas.microsoft.com/office/powerpoint/2010/main" val="969125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E78633C3-5A8B-FF4C-B390-858FF0EAF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827" y="759070"/>
            <a:ext cx="8004391" cy="699065"/>
          </a:xfrm>
        </p:spPr>
        <p:txBody>
          <a:bodyPr/>
          <a:lstStyle/>
          <a:p>
            <a:r>
              <a:rPr lang="en-IN" sz="3200" dirty="0"/>
              <a:t>Experimental Result (Wave plots)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1BF62CC-B32D-E44A-9E6A-8DB594136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" y="1380867"/>
            <a:ext cx="6933538" cy="13988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689C3F4-8EC9-7645-9D77-81B5BA543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5" y="2800189"/>
            <a:ext cx="6933539" cy="14648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5B37E4A-38F9-4E41-8D37-544CBBF40E2C}"/>
              </a:ext>
            </a:extLst>
          </p:cNvPr>
          <p:cNvSpPr txBox="1"/>
          <p:nvPr/>
        </p:nvSpPr>
        <p:spPr>
          <a:xfrm>
            <a:off x="818984" y="4283582"/>
            <a:ext cx="757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Wave plots for Questions (Top) and Declarative (Bottom) sentences</a:t>
            </a:r>
          </a:p>
        </p:txBody>
      </p:sp>
    </p:spTree>
    <p:extLst>
      <p:ext uri="{BB962C8B-B14F-4D97-AF65-F5344CB8AC3E}">
        <p14:creationId xmlns:p14="http://schemas.microsoft.com/office/powerpoint/2010/main" val="4067161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E78633C3-5A8B-FF4C-B390-858FF0EAF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827" y="759070"/>
            <a:ext cx="8004391" cy="699065"/>
          </a:xfrm>
        </p:spPr>
        <p:txBody>
          <a:bodyPr/>
          <a:lstStyle/>
          <a:p>
            <a:r>
              <a:rPr lang="en-IN" sz="3200" dirty="0"/>
              <a:t>Experimental Result (Spectrogram)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1BF62CC-B32D-E44A-9E6A-8DB594136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169" y="1380867"/>
            <a:ext cx="6884733" cy="13988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689C3F4-8EC9-7645-9D77-81B5BA543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5" y="2779757"/>
            <a:ext cx="6873398" cy="1378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5B37E4A-38F9-4E41-8D37-544CBBF40E2C}"/>
              </a:ext>
            </a:extLst>
          </p:cNvPr>
          <p:cNvSpPr txBox="1"/>
          <p:nvPr/>
        </p:nvSpPr>
        <p:spPr>
          <a:xfrm>
            <a:off x="818984" y="4283582"/>
            <a:ext cx="757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Spectrograms for Questions (Top) and Declarative (Bottom) sentences</a:t>
            </a:r>
          </a:p>
        </p:txBody>
      </p:sp>
    </p:spTree>
    <p:extLst>
      <p:ext uri="{BB962C8B-B14F-4D97-AF65-F5344CB8AC3E}">
        <p14:creationId xmlns:p14="http://schemas.microsoft.com/office/powerpoint/2010/main" val="394964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2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1F6C9C9-14E9-4B31-9DE2-328C2D1EC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203" y="1547932"/>
            <a:ext cx="8015594" cy="2810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Recurrent Neural Network (RNN)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b="1" dirty="0"/>
              <a:t>Single </a:t>
            </a:r>
            <a:r>
              <a:rPr lang="en-US" b="1" dirty="0" smtClean="0"/>
              <a:t>.wav </a:t>
            </a:r>
            <a:r>
              <a:rPr lang="en-US" b="1" dirty="0"/>
              <a:t>single sample:</a:t>
            </a:r>
            <a:r>
              <a:rPr lang="en-US" dirty="0"/>
              <a:t> At each </a:t>
            </a:r>
            <a:r>
              <a:rPr lang="en-US" dirty="0" smtClean="0"/>
              <a:t>batch, a .wav file </a:t>
            </a:r>
            <a:r>
              <a:rPr lang="en-US" dirty="0"/>
              <a:t>i</a:t>
            </a:r>
            <a:r>
              <a:rPr lang="en-US" dirty="0" smtClean="0"/>
              <a:t>s </a:t>
            </a:r>
            <a:r>
              <a:rPr lang="en-US" dirty="0"/>
              <a:t>a </a:t>
            </a:r>
            <a:r>
              <a:rPr lang="en-US" dirty="0" smtClean="0"/>
              <a:t>single sample, fed to RNN cells.</a:t>
            </a:r>
            <a:endParaRPr lang="en-US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b="1" dirty="0"/>
              <a:t>Single </a:t>
            </a:r>
            <a:r>
              <a:rPr lang="en-US" b="1" dirty="0" smtClean="0"/>
              <a:t>.wav </a:t>
            </a:r>
            <a:r>
              <a:rPr lang="en-US" b="1" dirty="0"/>
              <a:t>multiple sample:</a:t>
            </a:r>
            <a:r>
              <a:rPr lang="en-US" dirty="0"/>
              <a:t> </a:t>
            </a:r>
            <a:r>
              <a:rPr lang="en-US" dirty="0" smtClean="0"/>
              <a:t>.wav files are mini-batched into overlapping samples and fed to RNN.</a:t>
            </a:r>
            <a:endParaRPr lang="en-US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b="1" dirty="0"/>
              <a:t>Word chunk:</a:t>
            </a:r>
            <a:r>
              <a:rPr lang="en-US" dirty="0"/>
              <a:t> </a:t>
            </a:r>
            <a:r>
              <a:rPr lang="en-US" dirty="0" smtClean="0"/>
              <a:t>Each </a:t>
            </a:r>
            <a:r>
              <a:rPr lang="en-US" dirty="0"/>
              <a:t>.</a:t>
            </a:r>
            <a:r>
              <a:rPr lang="en-US" dirty="0" smtClean="0"/>
              <a:t>wav files are broken down </a:t>
            </a:r>
            <a:r>
              <a:rPr lang="en-US" dirty="0"/>
              <a:t>into chunks </a:t>
            </a:r>
            <a:r>
              <a:rPr lang="en-US" dirty="0" smtClean="0"/>
              <a:t>of word </a:t>
            </a:r>
            <a:r>
              <a:rPr lang="en-US" dirty="0"/>
              <a:t>.</a:t>
            </a:r>
            <a:r>
              <a:rPr lang="en-US" dirty="0" smtClean="0"/>
              <a:t>wav and these are fed into RNN.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E78633C3-5A8B-FF4C-B390-858FF0EAF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827" y="759070"/>
            <a:ext cx="8004391" cy="699065"/>
          </a:xfrm>
        </p:spPr>
        <p:txBody>
          <a:bodyPr/>
          <a:lstStyle/>
          <a:p>
            <a:r>
              <a:rPr lang="en-IN" dirty="0" smtClean="0"/>
              <a:t>Model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348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1F6C9C9-14E9-4B31-9DE2-328C2D1EC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203" y="1547932"/>
            <a:ext cx="8015594" cy="2810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Convolutional Recurrent Neural Network (CRNN)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b="1" dirty="0" smtClean="0"/>
              <a:t>Spectrogram </a:t>
            </a:r>
            <a:r>
              <a:rPr lang="en-US" dirty="0" smtClean="0"/>
              <a:t>as feature (inexpensive), no handcrafted feature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 smtClean="0"/>
              <a:t>CNN model can be parallelized and faster than RNN (sequential)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E78633C3-5A8B-FF4C-B390-858FF0EAF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827" y="759070"/>
            <a:ext cx="8004391" cy="699065"/>
          </a:xfrm>
        </p:spPr>
        <p:txBody>
          <a:bodyPr/>
          <a:lstStyle/>
          <a:p>
            <a:r>
              <a:rPr lang="en-IN" dirty="0" smtClean="0"/>
              <a:t>Model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415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528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1F6C9C9-14E9-4B31-9DE2-328C2D1EC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203" y="1482620"/>
            <a:ext cx="8015594" cy="320087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No appropriate </a:t>
            </a:r>
            <a:r>
              <a:rPr lang="en-US" sz="1400" dirty="0"/>
              <a:t>speech dataset is </a:t>
            </a:r>
            <a:r>
              <a:rPr lang="en-US" sz="1400" dirty="0" smtClean="0"/>
              <a:t>open/ available </a:t>
            </a:r>
            <a:r>
              <a:rPr lang="en-US" sz="1400" dirty="0"/>
              <a:t>for question </a:t>
            </a:r>
            <a:r>
              <a:rPr lang="en-US" sz="1400" dirty="0" smtClean="0"/>
              <a:t>classification, </a:t>
            </a:r>
            <a:r>
              <a:rPr lang="en-US" sz="1400" dirty="0"/>
              <a:t>specially for echo question. 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Available dataset is too small for applying Deep Nets.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Ground truth can vary depending on context and perspective.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Word chunking doesn’t 100% accurate which might effect the result.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Stress and intonation in speech </a:t>
            </a:r>
            <a:r>
              <a:rPr lang="en-US" sz="1400" dirty="0" smtClean="0"/>
              <a:t>will be</a:t>
            </a:r>
            <a:r>
              <a:rPr lang="en-US" sz="1400" dirty="0" smtClean="0"/>
              <a:t> </a:t>
            </a:r>
            <a:r>
              <a:rPr lang="en-US" sz="1400" dirty="0"/>
              <a:t>considered for better </a:t>
            </a:r>
            <a:r>
              <a:rPr lang="en-US" sz="1400" dirty="0" smtClean="0"/>
              <a:t>classification.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Using text annotation with speech .</a:t>
            </a:r>
            <a:r>
              <a:rPr lang="en-US" sz="1400" dirty="0" err="1" smtClean="0"/>
              <a:t>wavs</a:t>
            </a:r>
            <a:r>
              <a:rPr lang="en-US" sz="1400" dirty="0" smtClean="0"/>
              <a:t> can be interesting to investigate.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More features can be considered (</a:t>
            </a:r>
            <a:r>
              <a:rPr lang="en-US" sz="1400" dirty="0" err="1"/>
              <a:t>Chromagram</a:t>
            </a:r>
            <a:r>
              <a:rPr lang="en-US" sz="1400" dirty="0"/>
              <a:t> of a </a:t>
            </a:r>
            <a:r>
              <a:rPr lang="en-US" sz="1400" dirty="0" smtClean="0"/>
              <a:t>STFT, </a:t>
            </a:r>
            <a:r>
              <a:rPr lang="en-US" sz="1400" dirty="0" err="1"/>
              <a:t>Tonnetz</a:t>
            </a:r>
            <a:r>
              <a:rPr lang="en-US" sz="1400" dirty="0"/>
              <a:t>, etc</a:t>
            </a:r>
            <a:r>
              <a:rPr lang="en-US" sz="1400" dirty="0" smtClean="0"/>
              <a:t>.)</a:t>
            </a:r>
            <a:r>
              <a:rPr lang="en-US" sz="1400" b="1" dirty="0"/>
              <a:t>.</a:t>
            </a:r>
            <a:endParaRPr lang="en-US" sz="14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E78633C3-5A8B-FF4C-B390-858FF0EAF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827" y="759070"/>
            <a:ext cx="8004391" cy="699065"/>
          </a:xfrm>
        </p:spPr>
        <p:txBody>
          <a:bodyPr/>
          <a:lstStyle/>
          <a:p>
            <a:r>
              <a:rPr lang="en-IN" sz="3200" dirty="0"/>
              <a:t>Challenges and Future works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4379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smtClean="0"/>
              <a:t>Thank you!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960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301" y="1037296"/>
            <a:ext cx="8221458" cy="4668338"/>
          </a:xfrm>
        </p:spPr>
        <p:txBody>
          <a:bodyPr>
            <a:normAutofit/>
          </a:bodyPr>
          <a:lstStyle/>
          <a:p>
            <a:r>
              <a:rPr lang="en-US" sz="1600" b="1" dirty="0"/>
              <a:t>Identifying questions </a:t>
            </a:r>
            <a:r>
              <a:rPr lang="en-US" sz="1600" dirty="0"/>
              <a:t>in human dialogs is an important first step to automatically processing and understanding natural </a:t>
            </a:r>
            <a:r>
              <a:rPr lang="en-IN" sz="1600" dirty="0"/>
              <a:t>speech.</a:t>
            </a:r>
            <a:endParaRPr lang="en-US" sz="1600" dirty="0"/>
          </a:p>
          <a:p>
            <a:r>
              <a:rPr lang="en-US" sz="1600" dirty="0"/>
              <a:t>Question detection can be viewed as </a:t>
            </a:r>
            <a:r>
              <a:rPr lang="en-US" sz="1600" b="1" dirty="0"/>
              <a:t>a subtask of speech act </a:t>
            </a:r>
            <a:r>
              <a:rPr lang="en-US" sz="1600" dirty="0"/>
              <a:t>or dialogue act tagging, which aims to label functions of utterances in conversations, with categories as question/statement/backchannel.</a:t>
            </a:r>
          </a:p>
          <a:p>
            <a:r>
              <a:rPr lang="en-US" sz="1600" dirty="0"/>
              <a:t>Question detection is useful for </a:t>
            </a:r>
            <a:r>
              <a:rPr lang="en-IN" sz="1600" dirty="0"/>
              <a:t>meeting indexing and summarization.</a:t>
            </a:r>
          </a:p>
          <a:p>
            <a:r>
              <a:rPr lang="en-IN" sz="1600" dirty="0"/>
              <a:t>The main goal of this project is to build a audio classifier capable of recognising  questions and declarative sentences for male and female speech corpus.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7B292B1-FBC5-412D-A9D7-BE0F39E853F4}"/>
              </a:ext>
            </a:extLst>
          </p:cNvPr>
          <p:cNvSpPr txBox="1"/>
          <p:nvPr/>
        </p:nvSpPr>
        <p:spPr>
          <a:xfrm>
            <a:off x="713527" y="353832"/>
            <a:ext cx="31461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636483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6672" y="747346"/>
            <a:ext cx="8004391" cy="699065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9F92D2E8-50ED-4FC9-8FA6-6816E4386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322" y="895052"/>
            <a:ext cx="4228006" cy="3725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53A577B-2C43-4BBF-8E3C-98CD1FB9D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15" y="1764929"/>
            <a:ext cx="3704466" cy="161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1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PROBLEM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7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8A75FCC-B1FE-4E7E-875B-89CD4726C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674" y="1694384"/>
            <a:ext cx="8015594" cy="2810633"/>
          </a:xfrm>
        </p:spPr>
        <p:txBody>
          <a:bodyPr/>
          <a:lstStyle/>
          <a:p>
            <a:pPr marL="0" indent="0">
              <a:buNone/>
            </a:pPr>
            <a:r>
              <a:rPr lang="en-IN" sz="1400" dirty="0"/>
              <a:t>So, the essence of the problem is that : given a never-before-heard recording, how can a system be trained to identify what it is actually listening to?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6B9F929-5158-4F18-ACB4-D30C1A4CE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71" y="2702403"/>
            <a:ext cx="8252133" cy="1158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1A07CF4-4DAB-404D-9120-8FDB62C71078}"/>
              </a:ext>
            </a:extLst>
          </p:cNvPr>
          <p:cNvSpPr txBox="1"/>
          <p:nvPr/>
        </p:nvSpPr>
        <p:spPr>
          <a:xfrm>
            <a:off x="689674" y="848983"/>
            <a:ext cx="38823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274159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4153811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B7817D-9BA9-48BC-AA71-FB3C25925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303" y="945113"/>
            <a:ext cx="4889535" cy="4019095"/>
          </a:xfrm>
        </p:spPr>
        <p:txBody>
          <a:bodyPr>
            <a:normAutofit/>
          </a:bodyPr>
          <a:lstStyle/>
          <a:p>
            <a:r>
              <a:rPr lang="en-IN" sz="1500" dirty="0"/>
              <a:t>The questions can even be detected with the help of the text, but it is difficult to detect the intonation of the speech with different speech levels.</a:t>
            </a:r>
          </a:p>
          <a:p>
            <a:r>
              <a:rPr lang="en-IN" sz="1500" dirty="0"/>
              <a:t>We plan to detect questions in the speech based on stress also.</a:t>
            </a:r>
          </a:p>
          <a:p>
            <a:r>
              <a:rPr lang="en-IN" sz="1500" dirty="0"/>
              <a:t>The main motivation behind automatic Question detection as we have discussed earlier can be seen in the live examples like Alexa and Google home mini.</a:t>
            </a:r>
          </a:p>
          <a:p>
            <a:r>
              <a:rPr lang="en-US" sz="1500" dirty="0"/>
              <a:t>You can pause, rewind and skip casted content without contextual commands, too. All you have to say is “OK Google, pause” .</a:t>
            </a:r>
          </a:p>
          <a:p>
            <a:endParaRPr lang="en-IN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xmlns="" id="{335E6338-97C4-4687-B3A1-B8D111E7BFE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0442" r="30442"/>
          <a:stretch>
            <a:fillRect/>
          </a:stretch>
        </p:blipFill>
        <p:spPr>
          <a:xfrm>
            <a:off x="5494790" y="-1"/>
            <a:ext cx="3649210" cy="525623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753FC2A-7881-4E3C-9823-96A299120E8B}"/>
              </a:ext>
            </a:extLst>
          </p:cNvPr>
          <p:cNvSpPr txBox="1"/>
          <p:nvPr/>
        </p:nvSpPr>
        <p:spPr>
          <a:xfrm>
            <a:off x="860155" y="385992"/>
            <a:ext cx="31461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206703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06675C-72F6-4AA4-A54C-4E7DF8AC5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33" y="1767785"/>
            <a:ext cx="6583654" cy="1607930"/>
          </a:xfrm>
        </p:spPr>
        <p:txBody>
          <a:bodyPr/>
          <a:lstStyle/>
          <a:p>
            <a:r>
              <a:rPr lang="en-IN" dirty="0"/>
              <a:t>RELATED WORKS</a:t>
            </a:r>
          </a:p>
        </p:txBody>
      </p:sp>
    </p:spTree>
    <p:extLst>
      <p:ext uri="{BB962C8B-B14F-4D97-AF65-F5344CB8AC3E}">
        <p14:creationId xmlns:p14="http://schemas.microsoft.com/office/powerpoint/2010/main" val="2477984412"/>
      </p:ext>
    </p:extLst>
  </p:cSld>
  <p:clrMapOvr>
    <a:masterClrMapping/>
  </p:clrMapOvr>
</p:sld>
</file>

<file path=ppt/theme/theme1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UBloomington-template" id="{442B89A5-E1D6-184F-A554-257ED0F3CDD0}" vid="{43628B47-16EA-9748-9FE9-509C8BE95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IUBloomington-template</Template>
  <TotalTime>2353</TotalTime>
  <Words>750</Words>
  <Application>Microsoft Macintosh PowerPoint</Application>
  <PresentationFormat>On-screen Show (16:9)</PresentationFormat>
  <Paragraphs>71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TimesNewRoman</vt:lpstr>
      <vt:lpstr>TimesNewRoman,Bold</vt:lpstr>
      <vt:lpstr>Wingdings</vt:lpstr>
      <vt:lpstr>Arial</vt:lpstr>
      <vt:lpstr>Main</vt:lpstr>
      <vt:lpstr>Automatic Question Detection in Speech Taslima Akter, Hasika Mahtta, Khandokar Md. Nayem </vt:lpstr>
      <vt:lpstr>OVERVIEW</vt:lpstr>
      <vt:lpstr>PowerPoint Presentation</vt:lpstr>
      <vt:lpstr>Overview</vt:lpstr>
      <vt:lpstr>PROBLEM STATEMENT</vt:lpstr>
      <vt:lpstr>PowerPoint Presentation</vt:lpstr>
      <vt:lpstr>MOTIVATION</vt:lpstr>
      <vt:lpstr>PowerPoint Presentation</vt:lpstr>
      <vt:lpstr>RELATED WORKS</vt:lpstr>
      <vt:lpstr>Related Works</vt:lpstr>
      <vt:lpstr>Corpus</vt:lpstr>
      <vt:lpstr>Corpus</vt:lpstr>
      <vt:lpstr>Methodology</vt:lpstr>
      <vt:lpstr>Feature Extraction</vt:lpstr>
      <vt:lpstr>Experimental Result (Wave plots)</vt:lpstr>
      <vt:lpstr>Experimental Result (Spectrogram)</vt:lpstr>
      <vt:lpstr>Models</vt:lpstr>
      <vt:lpstr>Model 1</vt:lpstr>
      <vt:lpstr>Model 2</vt:lpstr>
      <vt:lpstr>Challenges and Future works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Question Detection in Speech </dc:title>
  <dc:creator>Hasikaa Mahtta</dc:creator>
  <cp:lastModifiedBy>Nayem, Khandokar Md.</cp:lastModifiedBy>
  <cp:revision>68</cp:revision>
  <cp:lastPrinted>2014-06-24T16:10:50Z</cp:lastPrinted>
  <dcterms:created xsi:type="dcterms:W3CDTF">2018-04-22T00:06:48Z</dcterms:created>
  <dcterms:modified xsi:type="dcterms:W3CDTF">2018-04-24T05:15:50Z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