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314" r:id="rId5"/>
    <p:sldId id="315" r:id="rId6"/>
    <p:sldId id="331" r:id="rId7"/>
    <p:sldId id="330" r:id="rId8"/>
    <p:sldId id="343" r:id="rId9"/>
    <p:sldId id="324" r:id="rId10"/>
    <p:sldId id="332" r:id="rId11"/>
    <p:sldId id="333" r:id="rId12"/>
    <p:sldId id="344" r:id="rId13"/>
    <p:sldId id="345" r:id="rId14"/>
    <p:sldId id="323" r:id="rId15"/>
    <p:sldId id="335" r:id="rId16"/>
    <p:sldId id="346" r:id="rId17"/>
    <p:sldId id="347" r:id="rId18"/>
    <p:sldId id="348" r:id="rId19"/>
    <p:sldId id="325" r:id="rId20"/>
    <p:sldId id="338" r:id="rId21"/>
    <p:sldId id="322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9E9A95"/>
    <a:srgbClr val="382E2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31" autoAdjust="0"/>
  </p:normalViewPr>
  <p:slideViewPr>
    <p:cSldViewPr snapToGrid="0" snapToObjects="1">
      <p:cViewPr>
        <p:scale>
          <a:sx n="149" d="100"/>
          <a:sy n="149" d="100"/>
        </p:scale>
        <p:origin x="296" y="384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Unnecessarily extra long title of presentation</a:t>
            </a:r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INDIANA UNIVERSITY BLOOMINGTON</a:t>
            </a:r>
            <a:endParaRPr lang="en-US" dirty="0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OR NAME OF SCHOOL, DEPARTMENT, OR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NUMBER OR 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TITLE OR SUBTITLE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SECTION TITLE OR SUBTITLE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INDIANA UNIVERSITY BLOOMINGTON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 Function</a:t>
            </a:r>
            <a:br>
              <a:rPr lang="en-US" dirty="0" smtClean="0"/>
            </a:br>
            <a:r>
              <a:rPr lang="en-US" dirty="0" smtClean="0"/>
              <a:t>CSCI-B 659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INDIANA UNIVERSITY BLOOMINGTON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School of Informatics, Computing and 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0694" y="3926087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Khandokar Md. Nayem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XOR problem Solved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2: Why Activation Function is important?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" y="1545390"/>
            <a:ext cx="2053385" cy="97730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3" y="2522698"/>
            <a:ext cx="2149071" cy="20112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20" y="1545390"/>
            <a:ext cx="2179994" cy="9783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20" y="2532083"/>
            <a:ext cx="2201498" cy="2001821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83" y="2123687"/>
            <a:ext cx="2547694" cy="1768866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flipH="1">
            <a:off x="2782906" y="1545390"/>
            <a:ext cx="1172096" cy="578296"/>
          </a:xfrm>
          <a:prstGeom prst="bentArrow">
            <a:avLst>
              <a:gd name="adj1" fmla="val 25000"/>
              <a:gd name="adj2" fmla="val 22844"/>
              <a:gd name="adj3" fmla="val 25000"/>
              <a:gd name="adj4" fmla="val 4375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4857104" y="1545390"/>
            <a:ext cx="1007843" cy="578296"/>
          </a:xfrm>
          <a:prstGeom prst="bentArrow">
            <a:avLst>
              <a:gd name="adj1" fmla="val 25000"/>
              <a:gd name="adj2" fmla="val 22844"/>
              <a:gd name="adj3" fmla="val 25000"/>
              <a:gd name="adj4" fmla="val 4375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6507" y="4739314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Courtesy: Prof.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Minje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Kim, course </a:t>
            </a:r>
            <a:r>
              <a:rPr lang="mr-IN" sz="1000" dirty="0">
                <a:solidFill>
                  <a:schemeClr val="bg1">
                    <a:lumMod val="65000"/>
                  </a:schemeClr>
                </a:solidFill>
              </a:rPr>
              <a:t>ENGR-E </a:t>
            </a:r>
            <a:r>
              <a:rPr lang="mr-IN" sz="1000" dirty="0" smtClean="0">
                <a:solidFill>
                  <a:schemeClr val="bg1">
                    <a:lumMod val="65000"/>
                  </a:schemeClr>
                </a:solidFill>
              </a:rPr>
              <a:t>533</a:t>
            </a:r>
            <a:endParaRPr lang="mr-IN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1" y="4028720"/>
            <a:ext cx="2038862" cy="5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Activation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3: Different </a:t>
            </a:r>
            <a:r>
              <a:rPr lang="en-US" dirty="0"/>
              <a:t>types of </a:t>
            </a:r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0" y="2369376"/>
            <a:ext cx="8015287" cy="106424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767773"/>
            <a:ext cx="8015105" cy="6029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1972" y="4698555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en.wikipedia.org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Activation_function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Activation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3: Different types of Activation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767773"/>
            <a:ext cx="8015105" cy="60295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0" y="2361768"/>
            <a:ext cx="8015287" cy="2110246"/>
          </a:xfrm>
        </p:spPr>
      </p:pic>
      <p:sp>
        <p:nvSpPr>
          <p:cNvPr id="8" name="TextBox 7"/>
          <p:cNvSpPr txBox="1"/>
          <p:nvPr/>
        </p:nvSpPr>
        <p:spPr>
          <a:xfrm>
            <a:off x="5691972" y="4698555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en.wikipedia.org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Activation_function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Activation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3: Different types of Activation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767773"/>
            <a:ext cx="8015105" cy="60295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0" y="2323444"/>
            <a:ext cx="8015287" cy="2037269"/>
          </a:xfrm>
        </p:spPr>
      </p:pic>
      <p:sp>
        <p:nvSpPr>
          <p:cNvPr id="8" name="TextBox 7"/>
          <p:cNvSpPr txBox="1"/>
          <p:nvPr/>
        </p:nvSpPr>
        <p:spPr>
          <a:xfrm>
            <a:off x="5691972" y="4698555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en.wikipedia.org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Activation_function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9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Activation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3: Different types of Activation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1767773"/>
            <a:ext cx="8015105" cy="60295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2357489"/>
            <a:ext cx="8015287" cy="556009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566381"/>
                  </p:ext>
                </p:extLst>
              </p:nvPr>
            </p:nvGraphicFramePr>
            <p:xfrm>
              <a:off x="529827" y="2913498"/>
              <a:ext cx="8004390" cy="6492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2284"/>
                    <a:gridCol w="1053297"/>
                    <a:gridCol w="2882096"/>
                    <a:gridCol w="2199190"/>
                    <a:gridCol w="987523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Softmax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2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mr-IN" sz="120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mr-IN" sz="12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mr-IN" sz="120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Sup>
                                          <m:sSubSupPr>
                                            <m:ctrlPr>
                                              <a:rPr lang="en-US" sz="1200" i="1" smtClean="0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/>
                                        </m:sSubSup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is-IS" sz="120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𝐽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mr-IN" sz="120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sSubSup>
                                              <m:sSubSupPr>
                                                <m:ctrlPr>
                                                  <a:rPr lang="en-US" sz="120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200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b="0" i="1" smtClean="0">
                                                    <a:latin typeface="Cambria Math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/>
                                            </m:sSubSup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20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mr-IN" sz="120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2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12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latin typeface="Cambria Math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(0,1)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566381"/>
                  </p:ext>
                </p:extLst>
              </p:nvPr>
            </p:nvGraphicFramePr>
            <p:xfrm>
              <a:off x="529827" y="2913498"/>
              <a:ext cx="8004390" cy="6492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2284"/>
                    <a:gridCol w="1053297"/>
                    <a:gridCol w="2882096"/>
                    <a:gridCol w="2199190"/>
                    <a:gridCol w="987523"/>
                  </a:tblGrid>
                  <a:tr h="6492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Softmax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67442" t="-926" r="-11120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219391" t="-926" r="-45706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(0,1)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691972" y="4698555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en.wikipedia.org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Activation_function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Practice of 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4: General </a:t>
            </a:r>
            <a:r>
              <a:rPr lang="en-US" dirty="0"/>
              <a:t>Practice of </a:t>
            </a:r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Sigmoid functions and their combinations generally work better in the case of </a:t>
            </a:r>
            <a:r>
              <a:rPr lang="en-US" dirty="0" smtClean="0"/>
              <a:t>classifiers.</a:t>
            </a:r>
            <a:endParaRPr lang="en-US" dirty="0"/>
          </a:p>
          <a:p>
            <a:r>
              <a:rPr lang="en-US" dirty="0" err="1"/>
              <a:t>Sigmoids</a:t>
            </a:r>
            <a:r>
              <a:rPr lang="en-US" dirty="0"/>
              <a:t> and </a:t>
            </a:r>
            <a:r>
              <a:rPr lang="en-US" dirty="0" err="1"/>
              <a:t>tanh</a:t>
            </a:r>
            <a:r>
              <a:rPr lang="en-US" dirty="0"/>
              <a:t> functions are </a:t>
            </a:r>
            <a:r>
              <a:rPr lang="en-US" dirty="0" smtClean="0"/>
              <a:t>avoided </a:t>
            </a:r>
            <a:r>
              <a:rPr lang="en-US" dirty="0"/>
              <a:t>due to the </a:t>
            </a:r>
            <a:r>
              <a:rPr lang="en-US" u="sng" dirty="0"/>
              <a:t>vanishing gradient </a:t>
            </a:r>
            <a:r>
              <a:rPr lang="en-US" u="sng" dirty="0" smtClean="0"/>
              <a:t>problem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 function is a general activation function and is used in most cases these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Leaky </a:t>
            </a:r>
            <a:r>
              <a:rPr lang="en-US" dirty="0" err="1"/>
              <a:t>ReLU</a:t>
            </a:r>
            <a:r>
              <a:rPr lang="en-US" dirty="0"/>
              <a:t> function is the best </a:t>
            </a:r>
            <a:r>
              <a:rPr lang="en-US" dirty="0" smtClean="0"/>
              <a:t>choice in case of </a:t>
            </a:r>
            <a:r>
              <a:rPr lang="en-US" u="sng" dirty="0"/>
              <a:t>dead neurons </a:t>
            </a:r>
            <a:r>
              <a:rPr lang="en-US" u="sng" dirty="0" smtClean="0"/>
              <a:t>problem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/>
              <a:t>function should only be used in the hidden </a:t>
            </a:r>
            <a:r>
              <a:rPr lang="en-US" dirty="0" smtClean="0"/>
              <a:t>layers.</a:t>
            </a:r>
            <a:endParaRPr lang="en-US" dirty="0"/>
          </a:p>
          <a:p>
            <a:r>
              <a:rPr lang="en-US" dirty="0" smtClean="0"/>
              <a:t>As a rule of thumb, begin with </a:t>
            </a:r>
            <a:r>
              <a:rPr lang="en-US" dirty="0"/>
              <a:t>using </a:t>
            </a:r>
            <a:r>
              <a:rPr lang="en-US" dirty="0" err="1"/>
              <a:t>ReLU</a:t>
            </a:r>
            <a:r>
              <a:rPr lang="en-US" dirty="0"/>
              <a:t> function and then move over to other activation </a:t>
            </a:r>
            <a:r>
              <a:rPr lang="en-US" dirty="0" smtClean="0"/>
              <a:t>functions, </a:t>
            </a:r>
            <a:r>
              <a:rPr lang="en-US" dirty="0"/>
              <a:t>in case </a:t>
            </a:r>
            <a:r>
              <a:rPr lang="en-US" dirty="0" err="1"/>
              <a:t>ReLU</a:t>
            </a:r>
            <a:r>
              <a:rPr lang="en-US" dirty="0"/>
              <a:t> doesn’t provide with optimum </a:t>
            </a:r>
            <a:r>
              <a:rPr lang="en-US" dirty="0" smtClean="0"/>
              <a:t>results.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5805" y="4743390"/>
            <a:ext cx="462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www.analyticsvidhya.com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/blog/2017/10/fundamentals-deep-learning-activation-functions-when-to-use-them/</a:t>
            </a:r>
          </a:p>
        </p:txBody>
      </p:sp>
    </p:spTree>
    <p:extLst>
      <p:ext uri="{BB962C8B-B14F-4D97-AF65-F5344CB8AC3E}">
        <p14:creationId xmlns:p14="http://schemas.microsoft.com/office/powerpoint/2010/main" val="17940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smtClean="0"/>
              <a:t>Thank you!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1: </a:t>
            </a:r>
            <a:r>
              <a:rPr lang="en-US" dirty="0" smtClean="0"/>
              <a:t>What is Activation Function?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" y="1912927"/>
            <a:ext cx="3393780" cy="210336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58" y="1827369"/>
            <a:ext cx="3724752" cy="2188919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>
            <a:off x="2493818" y="1679846"/>
            <a:ext cx="3998422" cy="556278"/>
          </a:xfrm>
          <a:prstGeom prst="curved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1: What is Activation Function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Activation </a:t>
            </a:r>
            <a:r>
              <a:rPr lang="en-US" b="1" dirty="0"/>
              <a:t>function</a:t>
            </a:r>
            <a:r>
              <a:rPr lang="en-US" dirty="0"/>
              <a:t> of a node defines the output of that node given an input or set of inputs.</a:t>
            </a:r>
          </a:p>
          <a:p>
            <a:r>
              <a:rPr lang="en-US" dirty="0"/>
              <a:t>In Biologically inspired the activation function is usually an abstraction representing the rate of action potential firing in the cell.</a:t>
            </a:r>
          </a:p>
          <a:p>
            <a:r>
              <a:rPr lang="en-US" dirty="0"/>
              <a:t>In its simplest form, this function is </a:t>
            </a:r>
            <a:r>
              <a:rPr lang="en-US" dirty="0" smtClean="0"/>
              <a:t>binary </a:t>
            </a:r>
            <a:r>
              <a:rPr lang="en-US" dirty="0"/>
              <a:t>(Step Function) that is, either </a:t>
            </a:r>
            <a:r>
              <a:rPr lang="en-US" dirty="0" smtClean="0"/>
              <a:t>the neuron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firing or not.</a:t>
            </a:r>
          </a:p>
          <a:p>
            <a:r>
              <a:rPr lang="en-US" dirty="0"/>
              <a:t>A line of +</a:t>
            </a:r>
            <a:r>
              <a:rPr lang="en-US" dirty="0" err="1" smtClean="0"/>
              <a:t>ve</a:t>
            </a:r>
            <a:r>
              <a:rPr lang="en-US" dirty="0" smtClean="0"/>
              <a:t> slope</a:t>
            </a:r>
            <a:r>
              <a:rPr lang="en-US" dirty="0"/>
              <a:t> </a:t>
            </a:r>
            <a:r>
              <a:rPr lang="en-US" dirty="0" smtClean="0"/>
              <a:t>may </a:t>
            </a:r>
            <a:r>
              <a:rPr lang="en-US" dirty="0"/>
              <a:t>be used to reflect the increase in firing rate that occurs as input current increases.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1972" y="4698555"/>
            <a:ext cx="2842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en.wikipedia.org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</a:rPr>
              <a:t>Activation_function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Activation Function Equation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1: What is Activation Function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" y="1679846"/>
            <a:ext cx="4784096" cy="281146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766954" y="2164801"/>
                <a:ext cx="23097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mr-IN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4" y="2164801"/>
                <a:ext cx="2309798" cy="756426"/>
              </a:xfrm>
              <a:prstGeom prst="rect">
                <a:avLst/>
              </a:prstGeom>
              <a:blipFill rotWithShape="0">
                <a:blip r:embed="rId3"/>
                <a:stretch>
                  <a:fillRect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66954" y="3085577"/>
                <a:ext cx="1329595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mr-IN" i="1" smtClean="0">
                          <a:latin typeface="Cambria Math" charset="0"/>
                        </a:rPr>
                        <m:t>=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54" y="3085577"/>
                <a:ext cx="1329595" cy="312458"/>
              </a:xfrm>
              <a:prstGeom prst="rect">
                <a:avLst/>
              </a:prstGeom>
              <a:blipFill rotWithShape="0">
                <a:blip r:embed="rId4"/>
                <a:stretch>
                  <a:fillRect l="-3211" r="-59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AF is important?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Nonlinearity in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Section 2: Why Activation Function </a:t>
            </a:r>
            <a:r>
              <a:rPr lang="en-US" dirty="0"/>
              <a:t>is important?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Neural Network without Activation function would simply be a </a:t>
            </a:r>
            <a:r>
              <a:rPr lang="en-US" b="1" dirty="0"/>
              <a:t>Linear regression </a:t>
            </a:r>
            <a:r>
              <a:rPr lang="en-US" b="1" dirty="0" smtClean="0"/>
              <a:t>Model.</a:t>
            </a:r>
          </a:p>
          <a:p>
            <a:r>
              <a:rPr lang="en-US" dirty="0" smtClean="0"/>
              <a:t>Stacked </a:t>
            </a:r>
            <a:r>
              <a:rPr lang="en-US" dirty="0"/>
              <a:t>linear models form another linear </a:t>
            </a:r>
            <a:r>
              <a:rPr lang="en-US" dirty="0" smtClean="0"/>
              <a:t>model.</a:t>
            </a:r>
            <a:endParaRPr lang="en-US" dirty="0"/>
          </a:p>
          <a:p>
            <a:r>
              <a:rPr lang="en-US" dirty="0"/>
              <a:t>Non-linear functions are those which have degree more than one and they have a curvature when we plot a Non-Linear function.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to apply </a:t>
            </a:r>
            <a:r>
              <a:rPr lang="en-US" dirty="0"/>
              <a:t>a</a:t>
            </a:r>
            <a:r>
              <a:rPr lang="en-US" dirty="0" smtClean="0"/>
              <a:t>ctivation </a:t>
            </a:r>
            <a:r>
              <a:rPr lang="en-US" dirty="0"/>
              <a:t>function </a:t>
            </a:r>
            <a:r>
              <a:rPr lang="en-US" dirty="0" smtClean="0"/>
              <a:t>so the </a:t>
            </a:r>
            <a:r>
              <a:rPr lang="en-US" dirty="0"/>
              <a:t>network </a:t>
            </a:r>
            <a:r>
              <a:rPr lang="en-US" dirty="0" smtClean="0"/>
              <a:t>is more powerful </a:t>
            </a:r>
            <a:r>
              <a:rPr lang="en-US" dirty="0"/>
              <a:t>and add ability to it to learn </a:t>
            </a:r>
            <a:r>
              <a:rPr lang="en-US" dirty="0" smtClean="0"/>
              <a:t>complex </a:t>
            </a:r>
            <a:r>
              <a:rPr lang="en-US" dirty="0"/>
              <a:t>and complicated </a:t>
            </a:r>
            <a:r>
              <a:rPr lang="en-US" dirty="0" smtClean="0"/>
              <a:t>from </a:t>
            </a:r>
            <a:r>
              <a:rPr lang="en-US" dirty="0"/>
              <a:t>data and represent non-linear complex arbitrary functional mappings between inputs and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XOR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2: Why Activation Function is important?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97" y="1347550"/>
            <a:ext cx="3023221" cy="216255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" y="1458135"/>
            <a:ext cx="3485790" cy="1286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6" y="2771595"/>
            <a:ext cx="4413128" cy="738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6" y="3648284"/>
            <a:ext cx="7870771" cy="409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6" y="4082474"/>
            <a:ext cx="2809933" cy="6543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56507" y="4739314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Courtesy: Prof.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Minje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Kim, course </a:t>
            </a:r>
            <a:r>
              <a:rPr lang="mr-IN" sz="1000" dirty="0">
                <a:solidFill>
                  <a:schemeClr val="bg1">
                    <a:lumMod val="65000"/>
                  </a:schemeClr>
                </a:solidFill>
              </a:rPr>
              <a:t>ENGR-E </a:t>
            </a:r>
            <a:r>
              <a:rPr lang="mr-IN" sz="1000" dirty="0" smtClean="0">
                <a:solidFill>
                  <a:schemeClr val="bg1">
                    <a:lumMod val="65000"/>
                  </a:schemeClr>
                </a:solidFill>
              </a:rPr>
              <a:t>533</a:t>
            </a:r>
            <a:endParaRPr lang="mr-IN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XOR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2: Why Activation Function is important?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66" y="1995729"/>
            <a:ext cx="2547694" cy="1768866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04" y="4028720"/>
            <a:ext cx="2038862" cy="525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" y="2086878"/>
            <a:ext cx="3044646" cy="18876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423" y="1470412"/>
            <a:ext cx="518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nonlinear problem that needs two </a:t>
            </a:r>
            <a:r>
              <a:rPr lang="en-US" dirty="0" smtClean="0"/>
              <a:t>hyperplanes.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4586" y="4052663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Still NOT linearly solvable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5400000">
            <a:off x="2194844" y="3645055"/>
            <a:ext cx="286583" cy="1101802"/>
          </a:xfrm>
          <a:prstGeom prst="bentUpArrow">
            <a:avLst>
              <a:gd name="adj1" fmla="val 25001"/>
              <a:gd name="adj2" fmla="val 36602"/>
              <a:gd name="adj3" fmla="val 4820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>
            <a:off x="4427047" y="2726335"/>
            <a:ext cx="1163419" cy="1173023"/>
          </a:xfrm>
          <a:prstGeom prst="bentArrow">
            <a:avLst>
              <a:gd name="adj1" fmla="val 11038"/>
              <a:gd name="adj2" fmla="val 12853"/>
              <a:gd name="adj3" fmla="val 19999"/>
              <a:gd name="adj4" fmla="val 4579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6507" y="4739314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Courtesy: Prof.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Minje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Kim, course </a:t>
            </a:r>
            <a:r>
              <a:rPr lang="mr-IN" sz="1000" dirty="0">
                <a:solidFill>
                  <a:schemeClr val="bg1">
                    <a:lumMod val="65000"/>
                  </a:schemeClr>
                </a:solidFill>
              </a:rPr>
              <a:t>ENGR-E </a:t>
            </a:r>
            <a:r>
              <a:rPr lang="mr-IN" sz="1000" dirty="0" smtClean="0">
                <a:solidFill>
                  <a:schemeClr val="bg1">
                    <a:lumMod val="65000"/>
                  </a:schemeClr>
                </a:solidFill>
              </a:rPr>
              <a:t>533</a:t>
            </a:r>
            <a:endParaRPr lang="mr-IN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IUBloomington-nayem</Template>
  <TotalTime>173</TotalTime>
  <Words>457</Words>
  <Application>Microsoft Macintosh PowerPoint</Application>
  <PresentationFormat>On-screen Show (16:9)</PresentationFormat>
  <Paragraphs>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Mangal</vt:lpstr>
      <vt:lpstr>Wingdings</vt:lpstr>
      <vt:lpstr>Arial</vt:lpstr>
      <vt:lpstr>Main</vt:lpstr>
      <vt:lpstr>Activation Function CSCI-B 659</vt:lpstr>
      <vt:lpstr>What is AF?</vt:lpstr>
      <vt:lpstr>Activation Function</vt:lpstr>
      <vt:lpstr>Definition</vt:lpstr>
      <vt:lpstr>Activation Function Equation</vt:lpstr>
      <vt:lpstr>Why AF is important?</vt:lpstr>
      <vt:lpstr>Nonlinearity in Neural Networks</vt:lpstr>
      <vt:lpstr>XOR problem</vt:lpstr>
      <vt:lpstr>XOR problem</vt:lpstr>
      <vt:lpstr>XOR problem Solved</vt:lpstr>
      <vt:lpstr>Different types of AF</vt:lpstr>
      <vt:lpstr>Linear Activation Functions</vt:lpstr>
      <vt:lpstr>Nonlinear Activation Functions</vt:lpstr>
      <vt:lpstr>Nonlinear Activation Functions</vt:lpstr>
      <vt:lpstr>Nonlinear Activation Functions</vt:lpstr>
      <vt:lpstr>General Practice of AF</vt:lpstr>
      <vt:lpstr>General Practice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 CSCI-B 469</dc:title>
  <dc:creator>Nayem, Khandokar Md.</dc:creator>
  <cp:lastModifiedBy>Nayem, Khandokar Md.</cp:lastModifiedBy>
  <cp:revision>18</cp:revision>
  <cp:lastPrinted>2018-02-26T00:33:58Z</cp:lastPrinted>
  <dcterms:created xsi:type="dcterms:W3CDTF">2018-02-25T21:41:42Z</dcterms:created>
  <dcterms:modified xsi:type="dcterms:W3CDTF">2018-02-26T00:35:15Z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