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8"/>
  </p:notesMasterIdLst>
  <p:handoutMasterIdLst>
    <p:handoutMasterId r:id="rId19"/>
  </p:handoutMasterIdLst>
  <p:sldIdLst>
    <p:sldId id="314" r:id="rId5"/>
    <p:sldId id="315" r:id="rId6"/>
    <p:sldId id="350" r:id="rId7"/>
    <p:sldId id="359" r:id="rId8"/>
    <p:sldId id="352" r:id="rId9"/>
    <p:sldId id="344" r:id="rId10"/>
    <p:sldId id="335" r:id="rId11"/>
    <p:sldId id="360" r:id="rId12"/>
    <p:sldId id="361" r:id="rId13"/>
    <p:sldId id="345" r:id="rId14"/>
    <p:sldId id="362" r:id="rId15"/>
    <p:sldId id="347" r:id="rId16"/>
    <p:sldId id="358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5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2E25"/>
    <a:srgbClr val="969696"/>
    <a:srgbClr val="9E9A95"/>
    <a:srgbClr val="C17945"/>
    <a:srgbClr val="31526A"/>
    <a:srgbClr val="690304"/>
    <a:srgbClr val="252626"/>
    <a:srgbClr val="A6A6A6"/>
    <a:srgbClr val="C6BFBB"/>
    <a:srgbClr val="ED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6" autoAdjust="0"/>
    <p:restoredTop sz="94580" autoAdjust="0"/>
  </p:normalViewPr>
  <p:slideViewPr>
    <p:cSldViewPr snapToGrid="0" snapToObjects="1">
      <p:cViewPr varScale="1">
        <p:scale>
          <a:sx n="162" d="100"/>
          <a:sy n="162" d="100"/>
        </p:scale>
        <p:origin x="432" y="184"/>
      </p:cViewPr>
      <p:guideLst>
        <p:guide orient="horz" pos="3185"/>
        <p:guide pos="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23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633304" y="-648376"/>
            <a:ext cx="733465" cy="2367520"/>
            <a:chOff x="685136" y="-246616"/>
            <a:chExt cx="733465" cy="2367520"/>
          </a:xfrm>
        </p:grpSpPr>
        <p:sp>
          <p:nvSpPr>
            <p:cNvPr id="6" name="Rectangle 5"/>
            <p:cNvSpPr/>
            <p:nvPr userDrawn="1"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08" y="1380149"/>
              <a:ext cx="489120" cy="62080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6523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title of presentation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4709821"/>
            <a:ext cx="7734222" cy="277654"/>
          </a:xfr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INDIANA UNIVERSITY BLOOMINGTON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3859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SCHOOL, DEPARTMENT, OR UNIT</a:t>
            </a:r>
          </a:p>
        </p:txBody>
      </p:sp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031339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9827" y="759070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5303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8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348" y="759070"/>
            <a:ext cx="8004409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124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09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IUB_ftp.H.20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67" y="4326067"/>
            <a:ext cx="4418054" cy="46318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" y="4326066"/>
            <a:ext cx="357525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02" y="2766522"/>
            <a:ext cx="8641098" cy="1686207"/>
          </a:xfrm>
        </p:spPr>
        <p:txBody>
          <a:bodyPr>
            <a:normAutofit/>
          </a:bodyPr>
          <a:lstStyle/>
          <a:p>
            <a:r>
              <a:rPr lang="en-US" sz="2800" dirty="0"/>
              <a:t>Speech Recognition using Deep Neural Network</a:t>
            </a:r>
            <a:br>
              <a:rPr lang="en-US" dirty="0"/>
            </a:br>
            <a:r>
              <a:rPr lang="en-US" sz="1800" b="0" dirty="0">
                <a:solidFill>
                  <a:srgbClr val="969696"/>
                </a:solidFill>
              </a:rPr>
              <a:t>Taslima Akter, </a:t>
            </a:r>
            <a:r>
              <a:rPr lang="en-US" sz="1800" b="0" dirty="0" err="1">
                <a:solidFill>
                  <a:srgbClr val="969696"/>
                </a:solidFill>
              </a:rPr>
              <a:t>Khandokar</a:t>
            </a:r>
            <a:r>
              <a:rPr lang="en-US" sz="1800" b="0" dirty="0">
                <a:solidFill>
                  <a:srgbClr val="969696"/>
                </a:solidFill>
              </a:rPr>
              <a:t> Md. </a:t>
            </a:r>
            <a:r>
              <a:rPr lang="en-US" sz="1800" b="0" dirty="0" err="1">
                <a:solidFill>
                  <a:srgbClr val="969696"/>
                </a:solidFill>
              </a:rPr>
              <a:t>Nayem</a:t>
            </a:r>
            <a:r>
              <a:rPr lang="en-US" b="0" dirty="0">
                <a:solidFill>
                  <a:srgbClr val="969696"/>
                </a:solidFill>
              </a:rPr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INDIANA UNIVERSITY BLOOMINGTON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0694" y="1995777"/>
            <a:ext cx="7810224" cy="716396"/>
          </a:xfrm>
        </p:spPr>
        <p:txBody>
          <a:bodyPr>
            <a:noAutofit/>
          </a:bodyPr>
          <a:lstStyle/>
          <a:p>
            <a:r>
              <a:rPr lang="en-US" dirty="0"/>
              <a:t>School of Informatics, Computing and Engineering</a:t>
            </a:r>
          </a:p>
          <a:p>
            <a:r>
              <a:rPr lang="en-US" b="1" dirty="0"/>
              <a:t>ENGR-E533: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9098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78633C3-5A8B-FF4C-B390-858FF0EAF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827" y="759070"/>
            <a:ext cx="8004391" cy="699065"/>
          </a:xfrm>
        </p:spPr>
        <p:txBody>
          <a:bodyPr/>
          <a:lstStyle/>
          <a:p>
            <a:r>
              <a:rPr lang="en-IN" dirty="0"/>
              <a:t>Deep Speech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3B86AF-F0E1-9546-8D04-D2E17F03C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838" y="1513317"/>
            <a:ext cx="5465688" cy="307445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F3C671-1C95-3C49-AFB3-6FB242BE5627}"/>
                  </a:ext>
                </a:extLst>
              </p:cNvPr>
              <p:cNvSpPr txBox="1"/>
              <p:nvPr/>
            </p:nvSpPr>
            <p:spPr>
              <a:xfrm>
                <a:off x="4997670" y="1903389"/>
                <a:ext cx="3812262" cy="1707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Layer h</a:t>
                </a:r>
                <a:r>
                  <a:rPr lang="en-US" sz="1400" baseline="30000" dirty="0"/>
                  <a:t>6</a:t>
                </a:r>
                <a:r>
                  <a:rPr lang="en-US" sz="1400" dirty="0"/>
                  <a:t> : </a:t>
                </a:r>
                <a:r>
                  <a:rPr lang="en-US" sz="1400" dirty="0" err="1"/>
                  <a:t>Softmax</a:t>
                </a:r>
                <a:r>
                  <a:rPr lang="en-US" sz="1400" dirty="0"/>
                  <a:t> output layer</a:t>
                </a:r>
              </a:p>
              <a:p>
                <a:r>
                  <a:rPr lang="en-US" sz="1400" dirty="0"/>
                  <a:t>Layer h</a:t>
                </a:r>
                <a:r>
                  <a:rPr lang="en-US" sz="1400" baseline="30000" dirty="0"/>
                  <a:t>5</a:t>
                </a:r>
                <a:r>
                  <a:rPr lang="en-US" sz="1400" dirty="0"/>
                  <a:t>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sup>
                    </m:sSup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1400" dirty="0"/>
              </a:p>
              <a:p>
                <a:r>
                  <a:rPr lang="en-US" sz="1400" dirty="0"/>
                  <a:t>Layer h</a:t>
                </a:r>
                <a:r>
                  <a:rPr lang="en-US" sz="1400" baseline="30000" dirty="0"/>
                  <a:t>4</a:t>
                </a:r>
                <a:r>
                  <a:rPr lang="en-US" sz="1400" dirty="0"/>
                  <a:t> : Bi-directional RNN </a:t>
                </a:r>
              </a:p>
              <a:p>
                <a:r>
                  <a:rPr lang="en-US" sz="1400" dirty="0"/>
                  <a:t>Layer h</a:t>
                </a:r>
                <a:r>
                  <a:rPr lang="en-US" sz="1400" baseline="30000" dirty="0"/>
                  <a:t>2</a:t>
                </a:r>
                <a:r>
                  <a:rPr lang="en-US" sz="1400" dirty="0"/>
                  <a:t>, h</a:t>
                </a:r>
                <a:r>
                  <a:rPr lang="en-US" sz="1400" baseline="30000" dirty="0"/>
                  <a:t>3</a:t>
                </a:r>
                <a:r>
                  <a:rPr lang="en-US" sz="1400" dirty="0"/>
                  <a:t>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1400" dirty="0"/>
              </a:p>
              <a:p>
                <a:r>
                  <a:rPr lang="en-US" sz="1400" dirty="0"/>
                  <a:t>Layer h</a:t>
                </a:r>
                <a:r>
                  <a:rPr lang="en-US" sz="1400" baseline="30000" dirty="0"/>
                  <a:t>1</a:t>
                </a:r>
                <a:r>
                  <a:rPr lang="en-US" sz="1400" dirty="0"/>
                  <a:t>: spectrogram frame </a:t>
                </a:r>
                <a:r>
                  <a:rPr lang="en-US" sz="1400" b="1" dirty="0" err="1"/>
                  <a:t>x</a:t>
                </a:r>
                <a:r>
                  <a:rPr lang="en-US" sz="1400" b="1" baseline="30000" dirty="0" err="1"/>
                  <a:t>t</a:t>
                </a:r>
                <a:r>
                  <a:rPr lang="en-US" sz="1400" dirty="0"/>
                  <a:t> with context </a:t>
                </a:r>
                <a:r>
                  <a:rPr lang="en-US" sz="1400" b="1" dirty="0"/>
                  <a:t>C</a:t>
                </a:r>
              </a:p>
              <a:p>
                <a:endParaRPr lang="en-US" sz="1400" b="1" dirty="0"/>
              </a:p>
              <a:p>
                <a:r>
                  <a:rPr lang="en-US" sz="1400" dirty="0"/>
                  <a:t>Here, </a:t>
                </a:r>
                <a:r>
                  <a:rPr lang="en-US" sz="1400" b="1" dirty="0"/>
                  <a:t>g() </a:t>
                </a:r>
                <a:r>
                  <a:rPr lang="en-US" sz="1400" dirty="0"/>
                  <a:t>is a clipped </a:t>
                </a:r>
                <a:r>
                  <a:rPr lang="en-US" sz="1400" dirty="0" err="1"/>
                  <a:t>ReLu</a:t>
                </a:r>
                <a:r>
                  <a:rPr lang="en-US" sz="1400" dirty="0"/>
                  <a:t>, </a:t>
                </a:r>
                <a:r>
                  <a:rPr lang="en-US" sz="1400" b="1" dirty="0"/>
                  <a:t>C</a:t>
                </a:r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400" dirty="0"/>
                  <a:t> {5,7,9}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F3C671-1C95-3C49-AFB3-6FB242BE5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670" y="1903389"/>
                <a:ext cx="3812262" cy="1707775"/>
              </a:xfrm>
              <a:prstGeom prst="rect">
                <a:avLst/>
              </a:prstGeom>
              <a:blipFill>
                <a:blip r:embed="rId3"/>
                <a:stretch>
                  <a:fillRect l="-332" t="-74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B5D9588-3465-5041-AB6C-43E587896184}"/>
              </a:ext>
            </a:extLst>
          </p:cNvPr>
          <p:cNvSpPr txBox="1"/>
          <p:nvPr/>
        </p:nvSpPr>
        <p:spPr>
          <a:xfrm>
            <a:off x="4673470" y="4690242"/>
            <a:ext cx="44390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Deep Speech: Scaling up end-to-end speech recognition, H.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Awni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 et al.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BD8E4C2-3C54-A44B-8A0E-AF0C45E65B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4740" y="350345"/>
            <a:ext cx="3700462" cy="252412"/>
          </a:xfrm>
        </p:spPr>
        <p:txBody>
          <a:bodyPr/>
          <a:lstStyle/>
          <a:p>
            <a:r>
              <a:rPr lang="en-US" dirty="0"/>
              <a:t>SECTION 2: Methodology</a:t>
            </a:r>
          </a:p>
        </p:txBody>
      </p:sp>
    </p:spTree>
    <p:extLst>
      <p:ext uri="{BB962C8B-B14F-4D97-AF65-F5344CB8AC3E}">
        <p14:creationId xmlns:p14="http://schemas.microsoft.com/office/powerpoint/2010/main" val="709203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78633C3-5A8B-FF4C-B390-858FF0EAF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827" y="759070"/>
            <a:ext cx="8004391" cy="699065"/>
          </a:xfrm>
        </p:spPr>
        <p:txBody>
          <a:bodyPr/>
          <a:lstStyle/>
          <a:p>
            <a:r>
              <a:rPr lang="en-IN" dirty="0"/>
              <a:t>Our Model (CRNN)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3B86AF-F0E1-9546-8D04-D2E17F03C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838" y="1513317"/>
            <a:ext cx="5465688" cy="307445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F3C671-1C95-3C49-AFB3-6FB242BE5627}"/>
                  </a:ext>
                </a:extLst>
              </p:cNvPr>
              <p:cNvSpPr txBox="1"/>
              <p:nvPr/>
            </p:nvSpPr>
            <p:spPr>
              <a:xfrm>
                <a:off x="5147442" y="1880988"/>
                <a:ext cx="3812262" cy="1707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Layer h</a:t>
                </a:r>
                <a:r>
                  <a:rPr lang="en-US" sz="1400" baseline="30000" dirty="0"/>
                  <a:t>6</a:t>
                </a:r>
                <a:r>
                  <a:rPr lang="en-US" sz="1400" dirty="0"/>
                  <a:t> : </a:t>
                </a:r>
                <a:r>
                  <a:rPr lang="en-US" sz="1400" dirty="0" err="1"/>
                  <a:t>Softmax</a:t>
                </a:r>
                <a:r>
                  <a:rPr lang="en-US" sz="1400" dirty="0"/>
                  <a:t> output layer</a:t>
                </a:r>
              </a:p>
              <a:p>
                <a:r>
                  <a:rPr lang="en-US" sz="1400" dirty="0"/>
                  <a:t>Layer h</a:t>
                </a:r>
                <a:r>
                  <a:rPr lang="en-US" sz="1400" baseline="30000" dirty="0"/>
                  <a:t>5</a:t>
                </a:r>
                <a:r>
                  <a:rPr lang="en-US" sz="1400" dirty="0"/>
                  <a:t>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sup>
                    </m:sSup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1400" dirty="0"/>
              </a:p>
              <a:p>
                <a:r>
                  <a:rPr lang="en-US" sz="1400" dirty="0"/>
                  <a:t>Layer h</a:t>
                </a:r>
                <a:r>
                  <a:rPr lang="en-US" sz="1400" baseline="30000" dirty="0"/>
                  <a:t>4</a:t>
                </a:r>
                <a:r>
                  <a:rPr lang="en-US" sz="1400" dirty="0"/>
                  <a:t> : Bi-directional RNN </a:t>
                </a:r>
              </a:p>
              <a:p>
                <a:r>
                  <a:rPr lang="en-US" sz="1400" dirty="0"/>
                  <a:t>Layer h</a:t>
                </a:r>
                <a:r>
                  <a:rPr lang="en-US" sz="1400" baseline="30000" dirty="0"/>
                  <a:t>2</a:t>
                </a:r>
                <a:r>
                  <a:rPr lang="en-US" sz="1400" dirty="0"/>
                  <a:t>, h</a:t>
                </a:r>
                <a:r>
                  <a:rPr lang="en-US" sz="1400" baseline="30000" dirty="0"/>
                  <a:t>3</a:t>
                </a:r>
                <a:r>
                  <a:rPr lang="en-US" sz="1400" dirty="0"/>
                  <a:t>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1400" dirty="0"/>
              </a:p>
              <a:p>
                <a:r>
                  <a:rPr lang="en-US" sz="1400" dirty="0"/>
                  <a:t>Layer h</a:t>
                </a:r>
                <a:r>
                  <a:rPr lang="en-US" sz="1400" baseline="30000" dirty="0"/>
                  <a:t>1</a:t>
                </a:r>
                <a:r>
                  <a:rPr lang="en-US" sz="1400" dirty="0"/>
                  <a:t>: spectrogram frame </a:t>
                </a:r>
                <a:r>
                  <a:rPr lang="en-US" sz="1400" b="1" dirty="0" err="1"/>
                  <a:t>x</a:t>
                </a:r>
                <a:r>
                  <a:rPr lang="en-US" sz="1400" b="1" baseline="30000" dirty="0" err="1"/>
                  <a:t>t</a:t>
                </a:r>
                <a:r>
                  <a:rPr lang="en-US" sz="1400" dirty="0"/>
                  <a:t> with context </a:t>
                </a:r>
                <a:r>
                  <a:rPr lang="en-US" sz="1400" b="1" dirty="0"/>
                  <a:t>C</a:t>
                </a:r>
              </a:p>
              <a:p>
                <a:endParaRPr lang="en-US" sz="1400" b="1" dirty="0"/>
              </a:p>
              <a:p>
                <a:r>
                  <a:rPr lang="en-US" sz="1400" dirty="0"/>
                  <a:t>Here, </a:t>
                </a:r>
                <a:r>
                  <a:rPr lang="en-US" sz="1400" b="1" dirty="0"/>
                  <a:t>g() </a:t>
                </a:r>
                <a:r>
                  <a:rPr lang="en-US" sz="1400" dirty="0"/>
                  <a:t>is a clipped </a:t>
                </a:r>
                <a:r>
                  <a:rPr lang="en-US" sz="1400" dirty="0" err="1"/>
                  <a:t>ReLu</a:t>
                </a:r>
                <a:r>
                  <a:rPr lang="en-US" sz="1400" dirty="0"/>
                  <a:t>, </a:t>
                </a:r>
                <a:r>
                  <a:rPr lang="en-US" sz="1400" b="1" dirty="0"/>
                  <a:t>C</a:t>
                </a:r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400" dirty="0"/>
                  <a:t> {5,7,9}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F3C671-1C95-3C49-AFB3-6FB242BE5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442" y="1880988"/>
                <a:ext cx="3812262" cy="1707775"/>
              </a:xfrm>
              <a:prstGeom prst="rect">
                <a:avLst/>
              </a:prstGeom>
              <a:blipFill>
                <a:blip r:embed="rId3"/>
                <a:stretch>
                  <a:fillRect l="-332" b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04EEA83-E1A8-FF41-AD25-10E26D043905}"/>
              </a:ext>
            </a:extLst>
          </p:cNvPr>
          <p:cNvSpPr/>
          <p:nvPr/>
        </p:nvSpPr>
        <p:spPr>
          <a:xfrm>
            <a:off x="1371599" y="2544417"/>
            <a:ext cx="3359427" cy="1066747"/>
          </a:xfrm>
          <a:prstGeom prst="rect">
            <a:avLst/>
          </a:prstGeom>
          <a:solidFill>
            <a:srgbClr val="00B0F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61427-6328-D246-81CC-0F63075191BC}"/>
              </a:ext>
            </a:extLst>
          </p:cNvPr>
          <p:cNvSpPr txBox="1"/>
          <p:nvPr/>
        </p:nvSpPr>
        <p:spPr>
          <a:xfrm>
            <a:off x="398549" y="2912042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CNN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600533-F171-2446-8779-E6CF7D441E54}"/>
              </a:ext>
            </a:extLst>
          </p:cNvPr>
          <p:cNvSpPr/>
          <p:nvPr/>
        </p:nvSpPr>
        <p:spPr>
          <a:xfrm>
            <a:off x="1371599" y="1985163"/>
            <a:ext cx="3359427" cy="504072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1D4C26-46E3-1648-9A75-B75CC989514F}"/>
              </a:ext>
            </a:extLst>
          </p:cNvPr>
          <p:cNvSpPr txBox="1"/>
          <p:nvPr/>
        </p:nvSpPr>
        <p:spPr>
          <a:xfrm>
            <a:off x="228631" y="200715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Bi-directional </a:t>
            </a:r>
          </a:p>
          <a:p>
            <a:r>
              <a:rPr lang="en-US" sz="1200" dirty="0"/>
              <a:t>RNN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91FA94-E7B9-1F4B-B384-A9B36C7027A2}"/>
              </a:ext>
            </a:extLst>
          </p:cNvPr>
          <p:cNvSpPr/>
          <p:nvPr/>
        </p:nvSpPr>
        <p:spPr>
          <a:xfrm>
            <a:off x="1371598" y="1560776"/>
            <a:ext cx="3359427" cy="363426"/>
          </a:xfrm>
          <a:prstGeom prst="rect">
            <a:avLst/>
          </a:prstGeom>
          <a:solidFill>
            <a:srgbClr val="92D05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5D8004-4851-DF48-8DE5-F55607EE8541}"/>
              </a:ext>
            </a:extLst>
          </p:cNvPr>
          <p:cNvSpPr txBox="1"/>
          <p:nvPr/>
        </p:nvSpPr>
        <p:spPr>
          <a:xfrm>
            <a:off x="290097" y="1603989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Dense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2BDA92-56B1-8142-A6F2-5F8B0AD52993}"/>
              </a:ext>
            </a:extLst>
          </p:cNvPr>
          <p:cNvSpPr/>
          <p:nvPr/>
        </p:nvSpPr>
        <p:spPr>
          <a:xfrm>
            <a:off x="5174791" y="2632841"/>
            <a:ext cx="3709078" cy="556200"/>
          </a:xfrm>
          <a:prstGeom prst="rect">
            <a:avLst/>
          </a:prstGeom>
          <a:solidFill>
            <a:srgbClr val="00B0F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F021EB-379F-AD45-A412-BAF381A3892F}"/>
              </a:ext>
            </a:extLst>
          </p:cNvPr>
          <p:cNvSpPr/>
          <p:nvPr/>
        </p:nvSpPr>
        <p:spPr>
          <a:xfrm>
            <a:off x="5164099" y="2388730"/>
            <a:ext cx="3719770" cy="201009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54E3AE-BB6F-274E-851C-F3B46FB31C43}"/>
              </a:ext>
            </a:extLst>
          </p:cNvPr>
          <p:cNvSpPr/>
          <p:nvPr/>
        </p:nvSpPr>
        <p:spPr>
          <a:xfrm>
            <a:off x="5164099" y="2144110"/>
            <a:ext cx="3719770" cy="226472"/>
          </a:xfrm>
          <a:prstGeom prst="rect">
            <a:avLst/>
          </a:prstGeom>
          <a:solidFill>
            <a:srgbClr val="92D05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F0198D6-6585-7642-83BE-969736A8E6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4740" y="350345"/>
            <a:ext cx="3700462" cy="252412"/>
          </a:xfrm>
        </p:spPr>
        <p:txBody>
          <a:bodyPr/>
          <a:lstStyle/>
          <a:p>
            <a:r>
              <a:rPr lang="en-US" dirty="0"/>
              <a:t>SECTION 2: Methodology</a:t>
            </a:r>
          </a:p>
        </p:txBody>
      </p:sp>
    </p:spTree>
    <p:extLst>
      <p:ext uri="{BB962C8B-B14F-4D97-AF65-F5344CB8AC3E}">
        <p14:creationId xmlns:p14="http://schemas.microsoft.com/office/powerpoint/2010/main" val="475089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78633C3-5A8B-FF4C-B390-858FF0EAF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827" y="759070"/>
            <a:ext cx="8004391" cy="699065"/>
          </a:xfrm>
        </p:spPr>
        <p:txBody>
          <a:bodyPr/>
          <a:lstStyle/>
          <a:p>
            <a:r>
              <a:rPr lang="en-IN" dirty="0"/>
              <a:t>Postprocessing (Language Model)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E028D83-33D4-A446-B5F2-1AF027A0C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113" y="2081940"/>
            <a:ext cx="8015287" cy="1905132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0F78EF-5D32-0240-91D6-64D3F13CF41A}"/>
              </a:ext>
            </a:extLst>
          </p:cNvPr>
          <p:cNvSpPr txBox="1"/>
          <p:nvPr/>
        </p:nvSpPr>
        <p:spPr>
          <a:xfrm>
            <a:off x="4673470" y="4690242"/>
            <a:ext cx="44390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Deep Speech: Scaling up end-to-end speech recognition, H.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Awni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 et al.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ACFD02D-8BF3-5645-8F5E-81BC086127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4740" y="350345"/>
            <a:ext cx="3700462" cy="252412"/>
          </a:xfrm>
        </p:spPr>
        <p:txBody>
          <a:bodyPr/>
          <a:lstStyle/>
          <a:p>
            <a:r>
              <a:rPr lang="en-US" dirty="0"/>
              <a:t>SECTION 2: Methodology</a:t>
            </a:r>
          </a:p>
        </p:txBody>
      </p:sp>
    </p:spTree>
    <p:extLst>
      <p:ext uri="{BB962C8B-B14F-4D97-AF65-F5344CB8AC3E}">
        <p14:creationId xmlns:p14="http://schemas.microsoft.com/office/powerpoint/2010/main" val="2786049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/>
              <a:t>Thank You</a:t>
            </a:r>
            <a:r>
              <a:rPr lang="en-US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924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694" y="2070414"/>
            <a:ext cx="6802482" cy="958535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45568C-403F-A14A-9BFD-DFAFD9F52A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6131" y="2031339"/>
            <a:ext cx="3700462" cy="252412"/>
          </a:xfrm>
        </p:spPr>
        <p:txBody>
          <a:bodyPr/>
          <a:lstStyle/>
          <a:p>
            <a:r>
              <a:rPr lang="en-US" dirty="0"/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240952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78633C3-5A8B-FF4C-B390-858FF0EAF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827" y="759070"/>
            <a:ext cx="8004391" cy="699065"/>
          </a:xfrm>
        </p:spPr>
        <p:txBody>
          <a:bodyPr/>
          <a:lstStyle/>
          <a:p>
            <a:r>
              <a:rPr lang="en-IN" dirty="0"/>
              <a:t>Speech Recognition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A40D00-9378-4911-89B9-A2EDF4CB2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715" y="1695387"/>
            <a:ext cx="8221458" cy="2953512"/>
          </a:xfrm>
        </p:spPr>
        <p:txBody>
          <a:bodyPr>
            <a:noAutofit/>
          </a:bodyPr>
          <a:lstStyle/>
          <a:p>
            <a:pPr>
              <a:lnSpc>
                <a:spcPts val="1800"/>
              </a:lnSpc>
              <a:spcAft>
                <a:spcPts val="1400"/>
              </a:spcAft>
            </a:pPr>
            <a:r>
              <a:rPr lang="en-US" sz="1600" dirty="0"/>
              <a:t>Automatic </a:t>
            </a:r>
            <a:r>
              <a:rPr lang="en-US" sz="1600" b="1" dirty="0"/>
              <a:t>recognition</a:t>
            </a:r>
            <a:r>
              <a:rPr lang="en-US" sz="1600" dirty="0"/>
              <a:t> and </a:t>
            </a:r>
            <a:r>
              <a:rPr lang="en-US" sz="1600" b="1" dirty="0"/>
              <a:t>translation</a:t>
            </a:r>
            <a:r>
              <a:rPr lang="en-US" sz="1600" dirty="0"/>
              <a:t> of spoken language into text. </a:t>
            </a:r>
            <a:endParaRPr lang="en-US" sz="1400" dirty="0"/>
          </a:p>
          <a:p>
            <a:pPr marL="0" indent="0">
              <a:lnSpc>
                <a:spcPts val="1800"/>
              </a:lnSpc>
              <a:spcAft>
                <a:spcPts val="1400"/>
              </a:spcAft>
              <a:buNone/>
            </a:pPr>
            <a:endParaRPr lang="en-US" sz="1600" dirty="0"/>
          </a:p>
          <a:p>
            <a:pPr marL="0" indent="0">
              <a:lnSpc>
                <a:spcPts val="1800"/>
              </a:lnSpc>
              <a:spcAft>
                <a:spcPts val="1400"/>
              </a:spcAft>
              <a:buNone/>
            </a:pPr>
            <a:endParaRPr lang="en-US" sz="1600" dirty="0"/>
          </a:p>
          <a:p>
            <a:pPr>
              <a:lnSpc>
                <a:spcPts val="1800"/>
              </a:lnSpc>
              <a:spcAft>
                <a:spcPts val="1400"/>
              </a:spcAft>
              <a:buFont typeface="+mj-lt"/>
              <a:buAutoNum type="arabicPeriod" startAt="2"/>
            </a:pPr>
            <a:r>
              <a:rPr lang="en-US" sz="1600" dirty="0"/>
              <a:t>For training, use extensive datasets which are not free.</a:t>
            </a:r>
          </a:p>
          <a:p>
            <a:pPr>
              <a:lnSpc>
                <a:spcPts val="1800"/>
              </a:lnSpc>
              <a:spcAft>
                <a:spcPts val="1400"/>
              </a:spcAft>
              <a:buFont typeface="+mj-lt"/>
              <a:buAutoNum type="arabicPeriod" startAt="2"/>
            </a:pPr>
            <a:r>
              <a:rPr lang="en-US" sz="1600" dirty="0"/>
              <a:t>Struggles in noisy environments, in recognizing accented speech, or speaking styles and languages (limited training data available).</a:t>
            </a:r>
          </a:p>
          <a:p>
            <a:pPr>
              <a:lnSpc>
                <a:spcPts val="1800"/>
              </a:lnSpc>
              <a:spcAft>
                <a:spcPts val="1400"/>
              </a:spcAft>
              <a:buFont typeface="+mj-lt"/>
              <a:buAutoNum type="arabicPeriod" startAt="2"/>
            </a:pPr>
            <a:r>
              <a:rPr lang="en-US" sz="1600" dirty="0"/>
              <a:t>Traditional recognizer (before age of Deep Learning ) needed hand-designed components to model background noise, reverberation, or speaker variation.</a:t>
            </a:r>
            <a:endParaRPr lang="en-IN" sz="1600" dirty="0"/>
          </a:p>
          <a:p>
            <a:pPr marL="0" indent="0">
              <a:lnSpc>
                <a:spcPts val="1800"/>
              </a:lnSpc>
              <a:spcAft>
                <a:spcPts val="1400"/>
              </a:spcAft>
              <a:buNone/>
            </a:pPr>
            <a:endParaRPr lang="en-US" sz="1600" dirty="0"/>
          </a:p>
          <a:p>
            <a:pPr>
              <a:lnSpc>
                <a:spcPts val="18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F137AC-EE99-D742-9D4E-4380ABD7A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267" y="2162036"/>
            <a:ext cx="707052" cy="7070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02B03C-E6B7-044F-8E96-FD29C43FE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806" y="2136995"/>
            <a:ext cx="461934" cy="7320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D571D2-6009-154F-9C2D-C54F47912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0827" y="2169191"/>
            <a:ext cx="569842" cy="5722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90DFD4-0F5B-C848-AFE8-A74F9035FB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0406" y="2169191"/>
            <a:ext cx="856313" cy="699897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68CB23D-ED75-1B49-8A98-EADD8AE148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4740" y="350345"/>
            <a:ext cx="3700462" cy="252412"/>
          </a:xfrm>
        </p:spPr>
        <p:txBody>
          <a:bodyPr/>
          <a:lstStyle/>
          <a:p>
            <a:r>
              <a:rPr lang="en-US" dirty="0"/>
              <a:t>SECTION 1: Overview</a:t>
            </a:r>
          </a:p>
        </p:txBody>
      </p:sp>
    </p:spTree>
    <p:extLst>
      <p:ext uri="{BB962C8B-B14F-4D97-AF65-F5344CB8AC3E}">
        <p14:creationId xmlns:p14="http://schemas.microsoft.com/office/powerpoint/2010/main" val="362579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78633C3-5A8B-FF4C-B390-858FF0EAF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827" y="759070"/>
            <a:ext cx="8004391" cy="699065"/>
          </a:xfrm>
        </p:spPr>
        <p:txBody>
          <a:bodyPr/>
          <a:lstStyle/>
          <a:p>
            <a:r>
              <a:rPr lang="en-IN" dirty="0"/>
              <a:t>Our Speech Recognition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A40D00-9378-4911-89B9-A2EDF4CB2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715" y="1695387"/>
            <a:ext cx="8010306" cy="2963323"/>
          </a:xfrm>
        </p:spPr>
        <p:txBody>
          <a:bodyPr>
            <a:normAutofit/>
          </a:bodyPr>
          <a:lstStyle/>
          <a:p>
            <a:r>
              <a:rPr lang="en-US" dirty="0"/>
              <a:t>Simple idea, feed sound recordings into a neural network and train it to produce text (architecture: Deep Speech).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 startAt="2"/>
            </a:pPr>
            <a:r>
              <a:rPr lang="en-US" dirty="0"/>
              <a:t>Big problem: speech varies in </a:t>
            </a:r>
            <a:r>
              <a:rPr lang="en-US" b="1" dirty="0"/>
              <a:t>speed.</a:t>
            </a:r>
          </a:p>
          <a:p>
            <a:pPr>
              <a:buFont typeface="+mj-lt"/>
              <a:buAutoNum type="arabicPeriod" startAt="2"/>
            </a:pPr>
            <a:r>
              <a:rPr lang="en-US" dirty="0"/>
              <a:t>Need to </a:t>
            </a:r>
            <a:r>
              <a:rPr lang="en-US" b="1" dirty="0"/>
              <a:t>align</a:t>
            </a:r>
            <a:r>
              <a:rPr lang="en-US" dirty="0"/>
              <a:t> audio files of various lengths to a fixed-length piece of text.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B4C897-991A-E143-889A-052068C2E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226" y="2270832"/>
            <a:ext cx="4863659" cy="11820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69EE4A-2AEB-3E4F-96FC-6591C9BDAC8E}"/>
              </a:ext>
            </a:extLst>
          </p:cNvPr>
          <p:cNvSpPr txBox="1"/>
          <p:nvPr/>
        </p:nvSpPr>
        <p:spPr>
          <a:xfrm>
            <a:off x="4673470" y="4690242"/>
            <a:ext cx="44390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Deep Speech: Scaling up end-to-end speech recognition, H.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Awni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 et al.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9504434-7593-3248-85E1-4F18B32C2A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4740" y="350345"/>
            <a:ext cx="3700462" cy="252412"/>
          </a:xfrm>
        </p:spPr>
        <p:txBody>
          <a:bodyPr/>
          <a:lstStyle/>
          <a:p>
            <a:r>
              <a:rPr lang="en-US" dirty="0"/>
              <a:t>SECTION 1: Overview</a:t>
            </a:r>
          </a:p>
        </p:txBody>
      </p:sp>
    </p:spTree>
    <p:extLst>
      <p:ext uri="{BB962C8B-B14F-4D97-AF65-F5344CB8AC3E}">
        <p14:creationId xmlns:p14="http://schemas.microsoft.com/office/powerpoint/2010/main" val="144892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6C9C9-14E9-4B31-9DE2-328C2D1EC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03" y="1547932"/>
            <a:ext cx="8015594" cy="2810633"/>
          </a:xfrm>
        </p:spPr>
        <p:txBody>
          <a:bodyPr>
            <a:noAutofit/>
          </a:bodyPr>
          <a:lstStyle/>
          <a:p>
            <a:r>
              <a:rPr lang="en-US" sz="1600" dirty="0"/>
              <a:t>Trained on </a:t>
            </a:r>
            <a:r>
              <a:rPr lang="en-US" sz="1600" b="1" dirty="0" err="1"/>
              <a:t>Timit</a:t>
            </a:r>
            <a:r>
              <a:rPr lang="en-US" sz="1600" dirty="0"/>
              <a:t> corpus (</a:t>
            </a:r>
            <a:r>
              <a:rPr lang="en-US" dirty="0"/>
              <a:t>700 audio files).</a:t>
            </a:r>
          </a:p>
          <a:p>
            <a:r>
              <a:rPr lang="en-US" sz="1600" dirty="0"/>
              <a:t>For robustness, synthetically increased the volume of the dataset.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10 types of noises (Babble, Cafe, Car, Factory, Machine gun, Plane, Restaurant, SSN, Tank, White Noise)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5 Mixture levels (-3dB, 0dB, 3dB, 6dB, 9dB)</a:t>
            </a:r>
          </a:p>
          <a:p>
            <a:r>
              <a:rPr lang="en-US" sz="1600" dirty="0"/>
              <a:t>Total dataset size, 700✕10✕5 = 35,000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78633C3-5A8B-FF4C-B390-858FF0EAF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827" y="759070"/>
            <a:ext cx="8004391" cy="699065"/>
          </a:xfrm>
        </p:spPr>
        <p:txBody>
          <a:bodyPr/>
          <a:lstStyle/>
          <a:p>
            <a:r>
              <a:rPr lang="en-IN" dirty="0"/>
              <a:t>Corpus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7993DEA-3EF8-8548-8C69-A6A7FDCDC8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4740" y="350345"/>
            <a:ext cx="3700462" cy="252412"/>
          </a:xfrm>
        </p:spPr>
        <p:txBody>
          <a:bodyPr/>
          <a:lstStyle/>
          <a:p>
            <a:r>
              <a:rPr lang="en-US" dirty="0"/>
              <a:t>SECTION 1: Overview</a:t>
            </a:r>
          </a:p>
        </p:txBody>
      </p:sp>
    </p:spTree>
    <p:extLst>
      <p:ext uri="{BB962C8B-B14F-4D97-AF65-F5344CB8AC3E}">
        <p14:creationId xmlns:p14="http://schemas.microsoft.com/office/powerpoint/2010/main" val="259418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6C9C9-14E9-4B31-9DE2-328C2D1EC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03" y="1547932"/>
            <a:ext cx="8015594" cy="2810633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Python </a:t>
            </a:r>
            <a:r>
              <a:rPr lang="en-US" b="1" dirty="0" err="1">
                <a:latin typeface="+mn-lt"/>
              </a:rPr>
              <a:t>LibROSA</a:t>
            </a:r>
            <a:r>
              <a:rPr lang="en-US" dirty="0">
                <a:latin typeface="+mn-lt"/>
              </a:rPr>
              <a:t> feature extraction methods are used.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Spectrogram: </a:t>
            </a:r>
            <a:r>
              <a:rPr lang="en-US" dirty="0">
                <a:latin typeface="+mn-lt"/>
              </a:rPr>
              <a:t>Time-Frequency representation of the speech signal.</a:t>
            </a:r>
            <a:endParaRPr lang="en-US" b="1" dirty="0">
              <a:latin typeface="+mn-lt"/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Mel-frequency cepstral coefficients (MFCC) : </a:t>
            </a:r>
            <a:r>
              <a:rPr lang="en-US" dirty="0">
                <a:latin typeface="+mn-lt"/>
              </a:rPr>
              <a:t>The coefficient that collectively make up the short term power spectrum of a sound.</a:t>
            </a:r>
          </a:p>
          <a:p>
            <a:r>
              <a:rPr lang="en-US" dirty="0">
                <a:latin typeface="+mn-lt"/>
              </a:rPr>
              <a:t>Currently using </a:t>
            </a:r>
            <a:r>
              <a:rPr lang="en-US" b="1" dirty="0">
                <a:latin typeface="+mn-lt"/>
              </a:rPr>
              <a:t>MFCC</a:t>
            </a:r>
            <a:r>
              <a:rPr lang="en-US" dirty="0">
                <a:latin typeface="+mn-lt"/>
              </a:rPr>
              <a:t> feature as baseline performance.</a:t>
            </a:r>
          </a:p>
          <a:p>
            <a:r>
              <a:rPr lang="en-US" dirty="0">
                <a:latin typeface="+mn-lt"/>
              </a:rPr>
              <a:t>No manual feature extraction (simply </a:t>
            </a:r>
            <a:r>
              <a:rPr lang="en-US" b="1" dirty="0">
                <a:latin typeface="+mn-lt"/>
              </a:rPr>
              <a:t>Spectrogram</a:t>
            </a:r>
            <a:r>
              <a:rPr lang="en-US" dirty="0">
                <a:latin typeface="+mn-lt"/>
              </a:rPr>
              <a:t>) is the ultimate goal.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78633C3-5A8B-FF4C-B390-858FF0EAF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827" y="759070"/>
            <a:ext cx="8004391" cy="699065"/>
          </a:xfrm>
        </p:spPr>
        <p:txBody>
          <a:bodyPr/>
          <a:lstStyle/>
          <a:p>
            <a:r>
              <a:rPr lang="en-IN" dirty="0"/>
              <a:t>Feature Extraction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53A7E0C-FFD4-5643-B5C2-20C3DBEB92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4740" y="350345"/>
            <a:ext cx="3700462" cy="252412"/>
          </a:xfrm>
        </p:spPr>
        <p:txBody>
          <a:bodyPr/>
          <a:lstStyle/>
          <a:p>
            <a:r>
              <a:rPr lang="en-US" dirty="0"/>
              <a:t>SECTION 1: Overview</a:t>
            </a:r>
          </a:p>
        </p:txBody>
      </p:sp>
    </p:spTree>
    <p:extLst>
      <p:ext uri="{BB962C8B-B14F-4D97-AF65-F5344CB8AC3E}">
        <p14:creationId xmlns:p14="http://schemas.microsoft.com/office/powerpoint/2010/main" val="422523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AC59-A8B3-4B15-8FED-5EFB53F6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395E32A-BF88-9F44-B7B3-25ACDA57EF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6131" y="2031339"/>
            <a:ext cx="3700462" cy="252412"/>
          </a:xfrm>
        </p:spPr>
        <p:txBody>
          <a:bodyPr/>
          <a:lstStyle/>
          <a:p>
            <a:r>
              <a:rPr lang="en-US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76614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78633C3-5A8B-FF4C-B390-858FF0EAF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827" y="759070"/>
            <a:ext cx="8004391" cy="699065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Connectionist Temporal Classification (CTS)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4A40D00-9378-4911-89B9-A2EDF4CB24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2715" y="1695387"/>
                <a:ext cx="8010306" cy="296332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One more unit than there are labels in </a:t>
                </a:r>
                <a:r>
                  <a:rPr lang="en-US" b="1" dirty="0"/>
                  <a:t>L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The activations of the first </a:t>
                </a:r>
                <a:r>
                  <a:rPr lang="en-US" b="1" dirty="0"/>
                  <a:t>|L|</a:t>
                </a:r>
                <a:r>
                  <a:rPr lang="en-US" dirty="0"/>
                  <a:t> units are interpreted as the probabilities of observing the corresponding labels at particular times. </a:t>
                </a:r>
              </a:p>
              <a:p>
                <a:r>
                  <a:rPr lang="en-US" dirty="0"/>
                  <a:t>The activation of the extra unit is the probability of observing a </a:t>
                </a:r>
                <a:r>
                  <a:rPr lang="en-US" b="1" dirty="0"/>
                  <a:t>&lt;blank&gt;</a:t>
                </a:r>
                <a:r>
                  <a:rPr lang="en-US" dirty="0"/>
                  <a:t>, or no label. </a:t>
                </a:r>
              </a:p>
              <a:p>
                <a:r>
                  <a:rPr lang="en-US" dirty="0"/>
                  <a:t>Together, these outputs define the probabilities of all possible ways of aligning all possible label sequences with the input sequence.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nary>
                        <m:naryPr>
                          <m:chr m:val="⋁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∪{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𝑏𝑙𝑎𝑛𝑘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4A40D00-9378-4911-89B9-A2EDF4CB24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715" y="1695387"/>
                <a:ext cx="8010306" cy="2963323"/>
              </a:xfrm>
              <a:blipFill>
                <a:blip r:embed="rId2"/>
                <a:stretch>
                  <a:fillRect l="-158" t="-1702" r="-316" b="-3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C93107B-DE99-B748-BF06-AE259FA476D5}"/>
              </a:ext>
            </a:extLst>
          </p:cNvPr>
          <p:cNvSpPr txBox="1"/>
          <p:nvPr/>
        </p:nvSpPr>
        <p:spPr>
          <a:xfrm>
            <a:off x="4523693" y="4690242"/>
            <a:ext cx="45493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Connectionist Temporal Classification: Labelling Unsegmented Sequence Data with Recurrent Neural Networks, G. Alex et al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8D03881-FA85-6744-A9A0-F6CC27ED15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4740" y="350345"/>
            <a:ext cx="3700462" cy="252412"/>
          </a:xfrm>
        </p:spPr>
        <p:txBody>
          <a:bodyPr/>
          <a:lstStyle/>
          <a:p>
            <a:r>
              <a:rPr lang="en-US" dirty="0"/>
              <a:t>SECTION 2: 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6EBB3B-A5BF-AB4B-A4A2-E43D7F33131E}"/>
                  </a:ext>
                </a:extLst>
              </p:cNvPr>
              <p:cNvSpPr txBox="1"/>
              <p:nvPr/>
            </p:nvSpPr>
            <p:spPr>
              <a:xfrm>
                <a:off x="6554354" y="3890071"/>
                <a:ext cx="22270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i="1" dirty="0"/>
                  <a:t>where, </a:t>
                </a:r>
                <a:r>
                  <a:rPr lang="en-US" sz="1200" b="1" i="1" dirty="0"/>
                  <a:t>x</a:t>
                </a:r>
                <a:r>
                  <a:rPr lang="en-US" sz="1200" dirty="0"/>
                  <a:t> is input sequence and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1200" dirty="0"/>
                  <a:t> is label sequence.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6EBB3B-A5BF-AB4B-A4A2-E43D7F331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354" y="3890071"/>
                <a:ext cx="2227039" cy="461665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360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78633C3-5A8B-FF4C-B390-858FF0EAF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827" y="759070"/>
            <a:ext cx="8004391" cy="699065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Connectionist Temporal Classification (CTS)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93107B-DE99-B748-BF06-AE259FA476D5}"/>
              </a:ext>
            </a:extLst>
          </p:cNvPr>
          <p:cNvSpPr txBox="1"/>
          <p:nvPr/>
        </p:nvSpPr>
        <p:spPr>
          <a:xfrm>
            <a:off x="4523693" y="4690242"/>
            <a:ext cx="45493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Connectionist Temporal Classification: Labelling Unsegmented Sequence Data with Recurrent Neural Networks, G. Alex et al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CCE74D-A2EC-3147-BF1C-605F90A4F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938" y="1607909"/>
            <a:ext cx="5799089" cy="2982103"/>
          </a:xfr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80AB365-85E3-F74C-B0DE-132C89935B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4740" y="350345"/>
            <a:ext cx="3700462" cy="252412"/>
          </a:xfrm>
        </p:spPr>
        <p:txBody>
          <a:bodyPr/>
          <a:lstStyle/>
          <a:p>
            <a:r>
              <a:rPr lang="en-US" dirty="0"/>
              <a:t>SECTION 2: Methodology</a:t>
            </a:r>
          </a:p>
        </p:txBody>
      </p:sp>
    </p:spTree>
    <p:extLst>
      <p:ext uri="{BB962C8B-B14F-4D97-AF65-F5344CB8AC3E}">
        <p14:creationId xmlns:p14="http://schemas.microsoft.com/office/powerpoint/2010/main" val="2378320898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UBloomington-template" id="{442B89A5-E1D6-184F-A554-257ED0F3CDD0}" vid="{43628B47-16EA-9748-9FE9-509C8BE95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IUBloomington-template</Template>
  <TotalTime>2555</TotalTime>
  <Words>579</Words>
  <Application>Microsoft Macintosh PowerPoint</Application>
  <PresentationFormat>On-screen Show (16:9)</PresentationFormat>
  <Paragraphs>79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Wingdings</vt:lpstr>
      <vt:lpstr>Main</vt:lpstr>
      <vt:lpstr>Speech Recognition using Deep Neural Network Taslima Akter, Khandokar Md. Nayem </vt:lpstr>
      <vt:lpstr>Overview</vt:lpstr>
      <vt:lpstr>Speech Recognition</vt:lpstr>
      <vt:lpstr>Our Speech Recognition</vt:lpstr>
      <vt:lpstr>Corpus</vt:lpstr>
      <vt:lpstr>Feature Extraction</vt:lpstr>
      <vt:lpstr>Methodology</vt:lpstr>
      <vt:lpstr>Connectionist Temporal Classification (CTS)</vt:lpstr>
      <vt:lpstr>Connectionist Temporal Classification (CTS)</vt:lpstr>
      <vt:lpstr>Deep Speech Model</vt:lpstr>
      <vt:lpstr>Our Model (CRNN)</vt:lpstr>
      <vt:lpstr>Postprocessing (Language Model)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Question Detection in Speech </dc:title>
  <dc:creator>Hasikaa Mahtta</dc:creator>
  <cp:lastModifiedBy>Taslima Akter</cp:lastModifiedBy>
  <cp:revision>115</cp:revision>
  <cp:lastPrinted>2014-06-24T16:10:50Z</cp:lastPrinted>
  <dcterms:created xsi:type="dcterms:W3CDTF">2018-04-22T00:06:48Z</dcterms:created>
  <dcterms:modified xsi:type="dcterms:W3CDTF">2018-04-26T06:43:29Z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