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14630400" cy="8229600"/>
  <p:notesSz cx="8229600" cy="14630400"/>
  <p:embeddedFontLst>
    <p:embeddedFont>
      <p:font typeface="Nunito Semi Bold" panose="020B0604020202020204" charset="0"/>
      <p:regular r:id="rId13"/>
    </p:embeddedFont>
    <p:embeddedFont>
      <p:font typeface="PT Sans" panose="020B0503020203020204" pitchFamily="34" charset="0"/>
      <p:regular r:id="rId14"/>
    </p:embeddedFont>
    <p:embeddedFont>
      <p:font typeface="Roboto" panose="02000000000000000000" pitchFamily="2" charset="0"/>
      <p:regular r:id="rId15"/>
      <p:bold r:id="rId1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70" d="100"/>
          <a:sy n="70" d="100"/>
        </p:scale>
        <p:origin x="600" y="4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111953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11.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2.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4.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5.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6.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7.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openxmlformats.org/officeDocument/2006/relationships/hyperlink" Target="https://gamma.app/?utm_source=made-with-gamma" TargetMode="External"/><Relationship Id="rId2" Type="http://schemas.openxmlformats.org/officeDocument/2006/relationships/image" Target="../media/image1.pn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Slide 9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Slide 10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Slide 7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Slide 8 master">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2"/>
          <a:stretch>
            <a:fillRect/>
          </a:stretch>
        </p:blipFill>
        <p:spPr>
          <a:xfrm>
            <a:off x="0" y="0"/>
            <a:ext cx="14630400" cy="8229600"/>
          </a:xfrm>
          <a:prstGeom prst="rect">
            <a:avLst/>
          </a:prstGeom>
        </p:spPr>
      </p:pic>
      <p:sp>
        <p:nvSpPr>
          <p:cNvPr id="3" name="Shape 0"/>
          <p:cNvSpPr/>
          <p:nvPr/>
        </p:nvSpPr>
        <p:spPr>
          <a:xfrm>
            <a:off x="0" y="0"/>
            <a:ext cx="14630400" cy="8229600"/>
          </a:xfrm>
          <a:prstGeom prst="rect">
            <a:avLst/>
          </a:prstGeom>
          <a:solidFill>
            <a:srgbClr val="F3F3FF">
              <a:alpha val="75000"/>
            </a:srgbClr>
          </a:solidFill>
          <a:ln/>
        </p:spPr>
      </p:sp>
      <p:pic>
        <p:nvPicPr>
          <p:cNvPr id="4" name="Image 1" descr="preencoded.png">
            <a:hlinkClick r:id="rId3"/>
          </p:cNvPr>
          <p:cNvPicPr>
            <a:picLocks noChangeAspect="1"/>
          </p:cNvPicPr>
          <p:nvPr/>
        </p:nvPicPr>
        <p:blipFill>
          <a:blip r:embed="rId4"/>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ite.lt" TargetMode="External"/><Relationship Id="rId4"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hyperlink" Target="http://site.lt" TargetMode="External"/><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5.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5.xml"/><Relationship Id="rId1" Type="http://schemas.openxmlformats.org/officeDocument/2006/relationships/slideLayout" Target="../slideLayouts/slideLayout6.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8.xml"/><Relationship Id="rId6" Type="http://schemas.openxmlformats.org/officeDocument/2006/relationships/image" Target="../media/image25.png"/><Relationship Id="rId5" Type="http://schemas.openxmlformats.org/officeDocument/2006/relationships/image" Target="../media/image24.png"/><Relationship Id="rId10" Type="http://schemas.openxmlformats.org/officeDocument/2006/relationships/image" Target="../media/image29.png"/><Relationship Id="rId4" Type="http://schemas.openxmlformats.org/officeDocument/2006/relationships/image" Target="../media/image23.png"/><Relationship Id="rId9" Type="http://schemas.openxmlformats.org/officeDocument/2006/relationships/image" Target="../media/image28.png"/></Relationships>
</file>

<file path=ppt/slides/_rels/slide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8.xml"/><Relationship Id="rId1" Type="http://schemas.openxmlformats.org/officeDocument/2006/relationships/slideLayout" Target="../slideLayouts/slideLayout9.xml"/><Relationship Id="rId5" Type="http://schemas.openxmlformats.org/officeDocument/2006/relationships/image" Target="../media/image32.png"/><Relationship Id="rId4" Type="http://schemas.openxmlformats.org/officeDocument/2006/relationships/image" Target="../media/image31.png"/></Relationships>
</file>

<file path=ppt/slides/_rels/slide9.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0.xml"/><Relationship Id="rId5" Type="http://schemas.openxmlformats.org/officeDocument/2006/relationships/hyperlink" Target="http://site.lt" TargetMode="External"/><Relationship Id="rId4" Type="http://schemas.openxmlformats.org/officeDocument/2006/relationships/image" Target="../media/image34.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99204" y="2939653"/>
            <a:ext cx="4887873" cy="2350294"/>
          </a:xfrm>
          <a:prstGeom prst="rect">
            <a:avLst/>
          </a:prstGeom>
        </p:spPr>
      </p:pic>
      <p:sp>
        <p:nvSpPr>
          <p:cNvPr id="4" name="Text 0"/>
          <p:cNvSpPr/>
          <p:nvPr/>
        </p:nvSpPr>
        <p:spPr>
          <a:xfrm>
            <a:off x="6324124" y="1838920"/>
            <a:ext cx="6108740" cy="704017"/>
          </a:xfrm>
          <a:prstGeom prst="rect">
            <a:avLst/>
          </a:prstGeom>
          <a:noFill/>
          <a:ln/>
        </p:spPr>
        <p:txBody>
          <a:bodyPr wrap="none" lIns="0" tIns="0" rIns="0" bIns="0" rtlCol="0" anchor="t"/>
          <a:lstStyle/>
          <a:p>
            <a:pPr marL="0" indent="0" algn="l">
              <a:lnSpc>
                <a:spcPts val="5500"/>
              </a:lnSpc>
              <a:buNone/>
            </a:pPr>
            <a:r>
              <a:rPr lang="en-US" sz="4400" dirty="0">
                <a:solidFill>
                  <a:srgbClr val="00002E"/>
                </a:solidFill>
                <a:latin typeface="Nunito Semi Bold" pitchFamily="34" charset="0"/>
                <a:ea typeface="Nunito Semi Bold" pitchFamily="34" charset="-122"/>
                <a:cs typeface="Nunito Semi Bold" pitchFamily="34" charset="-120"/>
              </a:rPr>
              <a:t>UI/UX Analysis of </a:t>
            </a:r>
            <a:r>
              <a:rPr lang="en-US" sz="4400" u="sng" dirty="0">
                <a:solidFill>
                  <a:srgbClr val="2D4DF2"/>
                </a:solidFill>
                <a:latin typeface="Nunito Semi Bold" pitchFamily="34" charset="0"/>
                <a:ea typeface="Nunito Semi Bold" pitchFamily="34" charset="-122"/>
                <a:cs typeface="Nunito Semi Bold" pitchFamily="34" charset="-120"/>
                <a:hlinkClick r:id="rId5">
                  <a:extLst>
                    <a:ext uri="{A12FA001-AC4F-418D-AE19-62706E023703}">
                      <ahyp:hlinkClr xmlns:ahyp="http://schemas.microsoft.com/office/drawing/2018/hyperlinkcolor" val="tx"/>
                    </a:ext>
                  </a:extLst>
                </a:hlinkClick>
              </a:rPr>
              <a:t>site.lt</a:t>
            </a:r>
            <a:endParaRPr lang="en-US" sz="4400" dirty="0"/>
          </a:p>
        </p:txBody>
      </p:sp>
      <p:sp>
        <p:nvSpPr>
          <p:cNvPr id="5" name="Text 1"/>
          <p:cNvSpPr/>
          <p:nvPr/>
        </p:nvSpPr>
        <p:spPr>
          <a:xfrm>
            <a:off x="6324124" y="2901910"/>
            <a:ext cx="7468553" cy="383024"/>
          </a:xfrm>
          <a:prstGeom prst="rect">
            <a:avLst/>
          </a:prstGeom>
          <a:noFill/>
          <a:ln/>
        </p:spPr>
        <p:txBody>
          <a:bodyPr wrap="non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Created by: Al Amin Hossain Nayem</a:t>
            </a:r>
            <a:endParaRPr lang="en-US" sz="1850" dirty="0"/>
          </a:p>
        </p:txBody>
      </p:sp>
      <p:sp>
        <p:nvSpPr>
          <p:cNvPr id="6" name="Text 2"/>
          <p:cNvSpPr/>
          <p:nvPr/>
        </p:nvSpPr>
        <p:spPr>
          <a:xfrm>
            <a:off x="6324124" y="3554135"/>
            <a:ext cx="7468553" cy="383024"/>
          </a:xfrm>
          <a:prstGeom prst="rect">
            <a:avLst/>
          </a:prstGeom>
          <a:noFill/>
          <a:ln/>
        </p:spPr>
        <p:txBody>
          <a:bodyPr wrap="none" lIns="0" tIns="0" rIns="0" bIns="0" rtlCol="0" anchor="t"/>
          <a:lstStyle/>
          <a:p>
            <a:pPr>
              <a:lnSpc>
                <a:spcPts val="3000"/>
              </a:lnSpc>
            </a:pPr>
            <a:r>
              <a:rPr lang="en-US" sz="1850" dirty="0">
                <a:solidFill>
                  <a:srgbClr val="00002E"/>
                </a:solidFill>
                <a:latin typeface="PT Sans" pitchFamily="34" charset="0"/>
                <a:ea typeface="PT Sans" pitchFamily="34" charset="-122"/>
                <a:cs typeface="PT Sans" pitchFamily="34" charset="-120"/>
              </a:rPr>
              <a:t>Course: </a:t>
            </a:r>
            <a:r>
              <a:rPr lang="en-US" sz="2000" b="1" i="0" dirty="0">
                <a:solidFill>
                  <a:srgbClr val="353E4E"/>
                </a:solidFill>
                <a:effectLst/>
                <a:latin typeface="Roboto" panose="02000000000000000000" pitchFamily="2" charset="0"/>
              </a:rPr>
              <a:t>Human-Computer Interaction</a:t>
            </a:r>
          </a:p>
          <a:p>
            <a:pPr marL="0" indent="0" algn="l">
              <a:lnSpc>
                <a:spcPts val="3000"/>
              </a:lnSpc>
              <a:buNone/>
            </a:pPr>
            <a:endParaRPr lang="en-US" sz="1850" dirty="0"/>
          </a:p>
        </p:txBody>
      </p:sp>
      <p:sp>
        <p:nvSpPr>
          <p:cNvPr id="7" name="Text 3"/>
          <p:cNvSpPr/>
          <p:nvPr/>
        </p:nvSpPr>
        <p:spPr>
          <a:xfrm>
            <a:off x="6324124" y="4206359"/>
            <a:ext cx="7468553" cy="383024"/>
          </a:xfrm>
          <a:prstGeom prst="rect">
            <a:avLst/>
          </a:prstGeom>
          <a:noFill/>
          <a:ln/>
        </p:spPr>
        <p:txBody>
          <a:bodyPr wrap="non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Date: 04/04/2005</a:t>
            </a:r>
            <a:endParaRPr lang="en-US" sz="1850" dirty="0"/>
          </a:p>
        </p:txBody>
      </p:sp>
      <p:sp>
        <p:nvSpPr>
          <p:cNvPr id="8" name="Text 4"/>
          <p:cNvSpPr/>
          <p:nvPr/>
        </p:nvSpPr>
        <p:spPr>
          <a:xfrm>
            <a:off x="6324124" y="4858583"/>
            <a:ext cx="7468553" cy="1532096"/>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This presentation provides a UI/UX analysis of </a:t>
            </a:r>
            <a:r>
              <a:rPr lang="en-US" sz="1850" u="sng" dirty="0">
                <a:solidFill>
                  <a:srgbClr val="2D4DF2"/>
                </a:solidFill>
                <a:latin typeface="PT Sans" pitchFamily="34" charset="0"/>
                <a:ea typeface="PT Sans" pitchFamily="34" charset="-122"/>
                <a:cs typeface="PT Sans" pitchFamily="34" charset="-120"/>
                <a:hlinkClick r:id="rId5">
                  <a:extLst>
                    <a:ext uri="{A12FA001-AC4F-418D-AE19-62706E023703}">
                      <ahyp:hlinkClr xmlns:ahyp="http://schemas.microsoft.com/office/drawing/2018/hyperlinkcolor" val="tx"/>
                    </a:ext>
                  </a:extLst>
                </a:hlinkClick>
              </a:rPr>
              <a:t>site.lt</a:t>
            </a:r>
            <a:r>
              <a:rPr lang="en-US" sz="1850" dirty="0">
                <a:solidFill>
                  <a:srgbClr val="00002E"/>
                </a:solidFill>
                <a:latin typeface="PT Sans" pitchFamily="34" charset="0"/>
                <a:ea typeface="PT Sans" pitchFamily="34" charset="-122"/>
                <a:cs typeface="PT Sans" pitchFamily="34" charset="-120"/>
              </a:rPr>
              <a:t>, a Lithuanian web development company website. The analysis covers navigation, usability, clarity, feedback, visuals, and mobile experience, highlighting strengths and suggesting improvements.</a:t>
            </a:r>
            <a:endParaRPr lang="en-US" sz="185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837724" y="2757964"/>
            <a:ext cx="5632490" cy="704017"/>
          </a:xfrm>
          <a:prstGeom prst="rect">
            <a:avLst/>
          </a:prstGeom>
          <a:noFill/>
          <a:ln/>
        </p:spPr>
        <p:txBody>
          <a:bodyPr wrap="none" lIns="0" tIns="0" rIns="0" bIns="0" rtlCol="0" anchor="t"/>
          <a:lstStyle/>
          <a:p>
            <a:pPr marL="0" indent="0" algn="l">
              <a:lnSpc>
                <a:spcPts val="5500"/>
              </a:lnSpc>
              <a:buNone/>
            </a:pPr>
            <a:r>
              <a:rPr lang="en-US" sz="4400" dirty="0">
                <a:solidFill>
                  <a:srgbClr val="00002E"/>
                </a:solidFill>
                <a:latin typeface="Nunito Semi Bold" pitchFamily="34" charset="0"/>
                <a:ea typeface="Nunito Semi Bold" pitchFamily="34" charset="-122"/>
                <a:cs typeface="Nunito Semi Bold" pitchFamily="34" charset="-120"/>
              </a:rPr>
              <a:t>Conclusion</a:t>
            </a:r>
            <a:endParaRPr lang="en-US" sz="4400" dirty="0"/>
          </a:p>
        </p:txBody>
      </p:sp>
      <p:sp>
        <p:nvSpPr>
          <p:cNvPr id="3" name="Shape 1"/>
          <p:cNvSpPr/>
          <p:nvPr/>
        </p:nvSpPr>
        <p:spPr>
          <a:xfrm>
            <a:off x="837724" y="4209931"/>
            <a:ext cx="538520" cy="538520"/>
          </a:xfrm>
          <a:prstGeom prst="roundRect">
            <a:avLst>
              <a:gd name="adj" fmla="val 66677"/>
            </a:avLst>
          </a:prstGeom>
          <a:solidFill>
            <a:srgbClr val="F3F3FF"/>
          </a:solidFill>
          <a:ln w="22860">
            <a:solidFill>
              <a:srgbClr val="2D4DF2"/>
            </a:solidFill>
            <a:prstDash val="solid"/>
          </a:ln>
        </p:spPr>
        <p:txBody>
          <a:bodyPr/>
          <a:lstStyle/>
          <a:p>
            <a:endParaRPr lang="en-US"/>
          </a:p>
        </p:txBody>
      </p:sp>
      <p:sp>
        <p:nvSpPr>
          <p:cNvPr id="4" name="Text 2"/>
          <p:cNvSpPr/>
          <p:nvPr/>
        </p:nvSpPr>
        <p:spPr>
          <a:xfrm>
            <a:off x="937974" y="4267914"/>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00002E"/>
                </a:solidFill>
                <a:latin typeface="Nunito Semi Bold" pitchFamily="34" charset="0"/>
                <a:ea typeface="Nunito Semi Bold" pitchFamily="34" charset="-122"/>
                <a:cs typeface="Nunito Semi Bold" pitchFamily="34" charset="-120"/>
              </a:rPr>
              <a:t>1</a:t>
            </a:r>
            <a:endParaRPr lang="en-US" sz="2650" dirty="0"/>
          </a:p>
        </p:txBody>
      </p:sp>
      <p:sp>
        <p:nvSpPr>
          <p:cNvPr id="5" name="Text 3"/>
          <p:cNvSpPr/>
          <p:nvPr/>
        </p:nvSpPr>
        <p:spPr>
          <a:xfrm>
            <a:off x="1615559" y="420993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Strong UI/UX Design</a:t>
            </a:r>
            <a:endParaRPr lang="en-US" sz="2200" dirty="0"/>
          </a:p>
        </p:txBody>
      </p:sp>
      <p:sp>
        <p:nvSpPr>
          <p:cNvPr id="6" name="Text 4"/>
          <p:cNvSpPr/>
          <p:nvPr/>
        </p:nvSpPr>
        <p:spPr>
          <a:xfrm>
            <a:off x="1615559" y="4705469"/>
            <a:ext cx="3380899" cy="766048"/>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site.lt offers clear, professional, and user-friendly design.</a:t>
            </a:r>
            <a:endParaRPr lang="en-US" sz="1850" dirty="0"/>
          </a:p>
        </p:txBody>
      </p:sp>
      <p:sp>
        <p:nvSpPr>
          <p:cNvPr id="7" name="Shape 5"/>
          <p:cNvSpPr/>
          <p:nvPr/>
        </p:nvSpPr>
        <p:spPr>
          <a:xfrm>
            <a:off x="5235773" y="4209931"/>
            <a:ext cx="538520" cy="538520"/>
          </a:xfrm>
          <a:prstGeom prst="roundRect">
            <a:avLst>
              <a:gd name="adj" fmla="val 66677"/>
            </a:avLst>
          </a:prstGeom>
          <a:solidFill>
            <a:srgbClr val="F3F3FF"/>
          </a:solidFill>
          <a:ln w="22860">
            <a:solidFill>
              <a:srgbClr val="018CE1"/>
            </a:solidFill>
            <a:prstDash val="solid"/>
          </a:ln>
        </p:spPr>
        <p:txBody>
          <a:bodyPr/>
          <a:lstStyle/>
          <a:p>
            <a:endParaRPr lang="en-US"/>
          </a:p>
        </p:txBody>
      </p:sp>
      <p:sp>
        <p:nvSpPr>
          <p:cNvPr id="8" name="Text 6"/>
          <p:cNvSpPr/>
          <p:nvPr/>
        </p:nvSpPr>
        <p:spPr>
          <a:xfrm>
            <a:off x="5336024" y="4267914"/>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00002E"/>
                </a:solidFill>
                <a:latin typeface="Nunito Semi Bold" pitchFamily="34" charset="0"/>
                <a:ea typeface="Nunito Semi Bold" pitchFamily="34" charset="-122"/>
                <a:cs typeface="Nunito Semi Bold" pitchFamily="34" charset="-120"/>
              </a:rPr>
              <a:t>2</a:t>
            </a:r>
            <a:endParaRPr lang="en-US" sz="2650" dirty="0"/>
          </a:p>
        </p:txBody>
      </p:sp>
      <p:sp>
        <p:nvSpPr>
          <p:cNvPr id="9" name="Text 7"/>
          <p:cNvSpPr/>
          <p:nvPr/>
        </p:nvSpPr>
        <p:spPr>
          <a:xfrm>
            <a:off x="6013609" y="420993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Accessibility</a:t>
            </a:r>
            <a:endParaRPr lang="en-US" sz="2200" dirty="0"/>
          </a:p>
        </p:txBody>
      </p:sp>
      <p:sp>
        <p:nvSpPr>
          <p:cNvPr id="10" name="Text 8"/>
          <p:cNvSpPr/>
          <p:nvPr/>
        </p:nvSpPr>
        <p:spPr>
          <a:xfrm>
            <a:off x="6013609" y="4705469"/>
            <a:ext cx="3380899" cy="766048"/>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Enhancements can improve the user experience.</a:t>
            </a:r>
            <a:endParaRPr lang="en-US" sz="1850" dirty="0"/>
          </a:p>
        </p:txBody>
      </p:sp>
      <p:sp>
        <p:nvSpPr>
          <p:cNvPr id="11" name="Shape 9"/>
          <p:cNvSpPr/>
          <p:nvPr/>
        </p:nvSpPr>
        <p:spPr>
          <a:xfrm>
            <a:off x="9633823" y="4209931"/>
            <a:ext cx="538520" cy="538520"/>
          </a:xfrm>
          <a:prstGeom prst="roundRect">
            <a:avLst>
              <a:gd name="adj" fmla="val 66677"/>
            </a:avLst>
          </a:prstGeom>
          <a:solidFill>
            <a:srgbClr val="F3F3FF"/>
          </a:solidFill>
          <a:ln w="22860">
            <a:solidFill>
              <a:srgbClr val="DA33BF"/>
            </a:solidFill>
            <a:prstDash val="solid"/>
          </a:ln>
        </p:spPr>
        <p:txBody>
          <a:bodyPr/>
          <a:lstStyle/>
          <a:p>
            <a:endParaRPr lang="en-US"/>
          </a:p>
        </p:txBody>
      </p:sp>
      <p:sp>
        <p:nvSpPr>
          <p:cNvPr id="12" name="Text 10"/>
          <p:cNvSpPr/>
          <p:nvPr/>
        </p:nvSpPr>
        <p:spPr>
          <a:xfrm>
            <a:off x="9734074" y="4267914"/>
            <a:ext cx="337899" cy="422434"/>
          </a:xfrm>
          <a:prstGeom prst="rect">
            <a:avLst/>
          </a:prstGeom>
          <a:noFill/>
          <a:ln/>
        </p:spPr>
        <p:txBody>
          <a:bodyPr wrap="none" lIns="0" tIns="0" rIns="0" bIns="0" rtlCol="0" anchor="t"/>
          <a:lstStyle/>
          <a:p>
            <a:pPr marL="0" indent="0" algn="ctr">
              <a:lnSpc>
                <a:spcPts val="2650"/>
              </a:lnSpc>
              <a:buNone/>
            </a:pPr>
            <a:r>
              <a:rPr lang="en-US" sz="2650" dirty="0">
                <a:solidFill>
                  <a:srgbClr val="00002E"/>
                </a:solidFill>
                <a:latin typeface="Nunito Semi Bold" pitchFamily="34" charset="0"/>
                <a:ea typeface="Nunito Semi Bold" pitchFamily="34" charset="-122"/>
                <a:cs typeface="Nunito Semi Bold" pitchFamily="34" charset="-120"/>
              </a:rPr>
              <a:t>3</a:t>
            </a:r>
            <a:endParaRPr lang="en-US" sz="2650" dirty="0"/>
          </a:p>
        </p:txBody>
      </p:sp>
      <p:sp>
        <p:nvSpPr>
          <p:cNvPr id="13" name="Text 11"/>
          <p:cNvSpPr/>
          <p:nvPr/>
        </p:nvSpPr>
        <p:spPr>
          <a:xfrm>
            <a:off x="10411658" y="420993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Key Improvements</a:t>
            </a:r>
            <a:endParaRPr lang="en-US" sz="2200" dirty="0"/>
          </a:p>
        </p:txBody>
      </p:sp>
      <p:sp>
        <p:nvSpPr>
          <p:cNvPr id="14" name="Text 12"/>
          <p:cNvSpPr/>
          <p:nvPr/>
        </p:nvSpPr>
        <p:spPr>
          <a:xfrm>
            <a:off x="10411658" y="4705469"/>
            <a:ext cx="3380899" cy="766048"/>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Better labeling can lead to better UX.</a:t>
            </a:r>
            <a:endParaRPr lang="en-US" sz="18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837724" y="1292066"/>
            <a:ext cx="5632490" cy="704017"/>
          </a:xfrm>
          <a:prstGeom prst="rect">
            <a:avLst/>
          </a:prstGeom>
          <a:noFill/>
          <a:ln/>
        </p:spPr>
        <p:txBody>
          <a:bodyPr wrap="none" lIns="0" tIns="0" rIns="0" bIns="0" rtlCol="0" anchor="t"/>
          <a:lstStyle/>
          <a:p>
            <a:pPr marL="0" indent="0" algn="l">
              <a:lnSpc>
                <a:spcPts val="5500"/>
              </a:lnSpc>
              <a:buNone/>
            </a:pPr>
            <a:r>
              <a:rPr lang="en-US" sz="4400" dirty="0">
                <a:solidFill>
                  <a:srgbClr val="00002E"/>
                </a:solidFill>
                <a:latin typeface="Nunito Semi Bold" pitchFamily="34" charset="0"/>
                <a:ea typeface="Nunito Semi Bold" pitchFamily="34" charset="-122"/>
                <a:cs typeface="Nunito Semi Bold" pitchFamily="34" charset="-120"/>
              </a:rPr>
              <a:t>Overview of </a:t>
            </a:r>
            <a:r>
              <a:rPr lang="en-US" sz="4400" u="sng" dirty="0">
                <a:solidFill>
                  <a:srgbClr val="2D4DF2"/>
                </a:solidFill>
                <a:latin typeface="Nunito Semi Bold" pitchFamily="34" charset="0"/>
                <a:ea typeface="Nunito Semi Bold" pitchFamily="34" charset="-122"/>
                <a:cs typeface="Nunito Semi Bold" pitchFamily="34" charset="-120"/>
                <a:hlinkClick r:id="rId3">
                  <a:extLst>
                    <a:ext uri="{A12FA001-AC4F-418D-AE19-62706E023703}">
                      <ahyp:hlinkClr xmlns:ahyp="http://schemas.microsoft.com/office/drawing/2018/hyperlinkcolor" val="tx"/>
                    </a:ext>
                  </a:extLst>
                </a:hlinkClick>
              </a:rPr>
              <a:t>site.lt</a:t>
            </a:r>
            <a:endParaRPr lang="en-US" sz="4400" dirty="0"/>
          </a:p>
        </p:txBody>
      </p:sp>
      <p:sp>
        <p:nvSpPr>
          <p:cNvPr id="3" name="Text 1"/>
          <p:cNvSpPr/>
          <p:nvPr/>
        </p:nvSpPr>
        <p:spPr>
          <a:xfrm>
            <a:off x="837724" y="2594372"/>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Key Features</a:t>
            </a:r>
            <a:endParaRPr lang="en-US" sz="2200" dirty="0"/>
          </a:p>
        </p:txBody>
      </p:sp>
      <p:sp>
        <p:nvSpPr>
          <p:cNvPr id="4" name="Text 2"/>
          <p:cNvSpPr/>
          <p:nvPr/>
        </p:nvSpPr>
        <p:spPr>
          <a:xfrm>
            <a:off x="837724" y="3185636"/>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00002E"/>
                </a:solidFill>
                <a:latin typeface="PT Sans" pitchFamily="34" charset="0"/>
                <a:ea typeface="PT Sans" pitchFamily="34" charset="-122"/>
                <a:cs typeface="PT Sans" pitchFamily="34" charset="-120"/>
              </a:rPr>
              <a:t>Lithuanian web development company website</a:t>
            </a:r>
            <a:endParaRPr lang="en-US" sz="1850" dirty="0"/>
          </a:p>
        </p:txBody>
      </p:sp>
      <p:sp>
        <p:nvSpPr>
          <p:cNvPr id="5" name="Text 3"/>
          <p:cNvSpPr/>
          <p:nvPr/>
        </p:nvSpPr>
        <p:spPr>
          <a:xfrm>
            <a:off x="837724" y="3652361"/>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00002E"/>
                </a:solidFill>
                <a:latin typeface="PT Sans" pitchFamily="34" charset="0"/>
                <a:ea typeface="PT Sans" pitchFamily="34" charset="-122"/>
                <a:cs typeface="PT Sans" pitchFamily="34" charset="-120"/>
              </a:rPr>
              <a:t>Clean and modern UI</a:t>
            </a:r>
            <a:endParaRPr lang="en-US" sz="1850" dirty="0"/>
          </a:p>
        </p:txBody>
      </p:sp>
      <p:sp>
        <p:nvSpPr>
          <p:cNvPr id="6" name="Text 4"/>
          <p:cNvSpPr/>
          <p:nvPr/>
        </p:nvSpPr>
        <p:spPr>
          <a:xfrm>
            <a:off x="837724" y="4119086"/>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00002E"/>
                </a:solidFill>
                <a:latin typeface="PT Sans" pitchFamily="34" charset="0"/>
                <a:ea typeface="PT Sans" pitchFamily="34" charset="-122"/>
                <a:cs typeface="PT Sans" pitchFamily="34" charset="-120"/>
              </a:rPr>
              <a:t>Responsive design (desktop &amp; mobile friendly)</a:t>
            </a:r>
            <a:endParaRPr lang="en-US" sz="1850" dirty="0"/>
          </a:p>
        </p:txBody>
      </p:sp>
      <p:sp>
        <p:nvSpPr>
          <p:cNvPr id="7" name="Text 5"/>
          <p:cNvSpPr/>
          <p:nvPr/>
        </p:nvSpPr>
        <p:spPr>
          <a:xfrm>
            <a:off x="7614761" y="2594372"/>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Analysis Focus</a:t>
            </a:r>
            <a:endParaRPr lang="en-US" sz="2200" dirty="0"/>
          </a:p>
        </p:txBody>
      </p:sp>
      <p:sp>
        <p:nvSpPr>
          <p:cNvPr id="8" name="Text 6"/>
          <p:cNvSpPr/>
          <p:nvPr/>
        </p:nvSpPr>
        <p:spPr>
          <a:xfrm>
            <a:off x="7614761" y="3185636"/>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00002E"/>
                </a:solidFill>
                <a:latin typeface="PT Sans" pitchFamily="34" charset="0"/>
                <a:ea typeface="PT Sans" pitchFamily="34" charset="-122"/>
                <a:cs typeface="PT Sans" pitchFamily="34" charset="-120"/>
              </a:rPr>
              <a:t>Navigation</a:t>
            </a:r>
            <a:endParaRPr lang="en-US" sz="1850" dirty="0"/>
          </a:p>
        </p:txBody>
      </p:sp>
      <p:sp>
        <p:nvSpPr>
          <p:cNvPr id="9" name="Text 7"/>
          <p:cNvSpPr/>
          <p:nvPr/>
        </p:nvSpPr>
        <p:spPr>
          <a:xfrm>
            <a:off x="7614761" y="3652361"/>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00002E"/>
                </a:solidFill>
                <a:latin typeface="PT Sans" pitchFamily="34" charset="0"/>
                <a:ea typeface="PT Sans" pitchFamily="34" charset="-122"/>
                <a:cs typeface="PT Sans" pitchFamily="34" charset="-120"/>
              </a:rPr>
              <a:t>Usability</a:t>
            </a:r>
            <a:endParaRPr lang="en-US" sz="1850" dirty="0"/>
          </a:p>
        </p:txBody>
      </p:sp>
      <p:sp>
        <p:nvSpPr>
          <p:cNvPr id="10" name="Text 8"/>
          <p:cNvSpPr/>
          <p:nvPr/>
        </p:nvSpPr>
        <p:spPr>
          <a:xfrm>
            <a:off x="7614761" y="4119086"/>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00002E"/>
                </a:solidFill>
                <a:latin typeface="PT Sans" pitchFamily="34" charset="0"/>
                <a:ea typeface="PT Sans" pitchFamily="34" charset="-122"/>
                <a:cs typeface="PT Sans" pitchFamily="34" charset="-120"/>
              </a:rPr>
              <a:t>Clarity</a:t>
            </a:r>
            <a:endParaRPr lang="en-US" sz="1850" dirty="0"/>
          </a:p>
        </p:txBody>
      </p:sp>
      <p:sp>
        <p:nvSpPr>
          <p:cNvPr id="11" name="Text 9"/>
          <p:cNvSpPr/>
          <p:nvPr/>
        </p:nvSpPr>
        <p:spPr>
          <a:xfrm>
            <a:off x="7614761" y="4585811"/>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00002E"/>
                </a:solidFill>
                <a:latin typeface="PT Sans" pitchFamily="34" charset="0"/>
                <a:ea typeface="PT Sans" pitchFamily="34" charset="-122"/>
                <a:cs typeface="PT Sans" pitchFamily="34" charset="-120"/>
              </a:rPr>
              <a:t>Feedback</a:t>
            </a:r>
            <a:endParaRPr lang="en-US" sz="1850" dirty="0"/>
          </a:p>
        </p:txBody>
      </p:sp>
      <p:sp>
        <p:nvSpPr>
          <p:cNvPr id="12" name="Text 10"/>
          <p:cNvSpPr/>
          <p:nvPr/>
        </p:nvSpPr>
        <p:spPr>
          <a:xfrm>
            <a:off x="7614761" y="5052536"/>
            <a:ext cx="6185535" cy="383024"/>
          </a:xfrm>
          <a:prstGeom prst="rect">
            <a:avLst/>
          </a:prstGeom>
          <a:noFill/>
          <a:ln/>
        </p:spPr>
        <p:txBody>
          <a:bodyPr wrap="none" lIns="0" tIns="0" rIns="0" bIns="0" rtlCol="0" anchor="t"/>
          <a:lstStyle/>
          <a:p>
            <a:pPr marL="342900" indent="-342900" algn="l">
              <a:lnSpc>
                <a:spcPts val="3000"/>
              </a:lnSpc>
              <a:buSzPct val="100000"/>
              <a:buChar char="•"/>
            </a:pPr>
            <a:r>
              <a:rPr lang="en-US" sz="1850" dirty="0">
                <a:solidFill>
                  <a:srgbClr val="00002E"/>
                </a:solidFill>
                <a:latin typeface="PT Sans" pitchFamily="34" charset="0"/>
                <a:ea typeface="PT Sans" pitchFamily="34" charset="-122"/>
                <a:cs typeface="PT Sans" pitchFamily="34" charset="-120"/>
              </a:rPr>
              <a:t>Visuals</a:t>
            </a:r>
            <a:endParaRPr lang="en-US" sz="1850" dirty="0"/>
          </a:p>
        </p:txBody>
      </p:sp>
      <p:sp>
        <p:nvSpPr>
          <p:cNvPr id="13" name="Text 11"/>
          <p:cNvSpPr/>
          <p:nvPr/>
        </p:nvSpPr>
        <p:spPr>
          <a:xfrm>
            <a:off x="837724" y="5788462"/>
            <a:ext cx="12954952" cy="1149072"/>
          </a:xfrm>
          <a:prstGeom prst="rect">
            <a:avLst/>
          </a:prstGeom>
          <a:noFill/>
          <a:ln/>
        </p:spPr>
        <p:txBody>
          <a:bodyPr wrap="square" lIns="0" tIns="0" rIns="0" bIns="0" rtlCol="0" anchor="t"/>
          <a:lstStyle/>
          <a:p>
            <a:pPr marL="0" indent="0" algn="l">
              <a:lnSpc>
                <a:spcPts val="3000"/>
              </a:lnSpc>
              <a:buNone/>
            </a:pPr>
            <a:r>
              <a:rPr lang="en-US" sz="1850" u="sng" dirty="0">
                <a:solidFill>
                  <a:srgbClr val="2D4DF2"/>
                </a:solidFill>
                <a:latin typeface="PT Sans" pitchFamily="34" charset="0"/>
                <a:ea typeface="PT Sans" pitchFamily="34" charset="-122"/>
                <a:cs typeface="PT Sans" pitchFamily="34" charset="-120"/>
                <a:hlinkClick r:id="rId3">
                  <a:extLst>
                    <a:ext uri="{A12FA001-AC4F-418D-AE19-62706E023703}">
                      <ahyp:hlinkClr xmlns:ahyp="http://schemas.microsoft.com/office/drawing/2018/hyperlinkcolor" val="tx"/>
                    </a:ext>
                  </a:extLst>
                </a:hlinkClick>
              </a:rPr>
              <a:t>site.lt</a:t>
            </a:r>
            <a:r>
              <a:rPr lang="en-US" sz="1850" dirty="0">
                <a:solidFill>
                  <a:srgbClr val="00002E"/>
                </a:solidFill>
                <a:latin typeface="PT Sans" pitchFamily="34" charset="0"/>
                <a:ea typeface="PT Sans" pitchFamily="34" charset="-122"/>
                <a:cs typeface="PT Sans" pitchFamily="34" charset="-120"/>
              </a:rPr>
              <a:t> is a Lithuanian web development company website that serves as a good example of clean and modern UI. Its responsive design ensures a seamless experience across desktop and mobile devices. The analysis focuses on key aspects such as navigation, usability, clarity, feedback, and visuals.</a:t>
            </a:r>
            <a:endParaRPr lang="en-US" sz="18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9692640" y="1459230"/>
            <a:ext cx="4389120" cy="5311140"/>
          </a:xfrm>
          <a:prstGeom prst="rect">
            <a:avLst/>
          </a:prstGeom>
        </p:spPr>
      </p:pic>
      <p:sp>
        <p:nvSpPr>
          <p:cNvPr id="4" name="Text 0"/>
          <p:cNvSpPr/>
          <p:nvPr/>
        </p:nvSpPr>
        <p:spPr>
          <a:xfrm>
            <a:off x="837724" y="840700"/>
            <a:ext cx="5739884" cy="704017"/>
          </a:xfrm>
          <a:prstGeom prst="rect">
            <a:avLst/>
          </a:prstGeom>
          <a:noFill/>
          <a:ln/>
        </p:spPr>
        <p:txBody>
          <a:bodyPr wrap="none" lIns="0" tIns="0" rIns="0" bIns="0" rtlCol="0" anchor="t"/>
          <a:lstStyle/>
          <a:p>
            <a:pPr marL="0" indent="0" algn="l">
              <a:lnSpc>
                <a:spcPts val="5500"/>
              </a:lnSpc>
              <a:buNone/>
            </a:pPr>
            <a:r>
              <a:rPr lang="en-US" sz="4400" dirty="0">
                <a:solidFill>
                  <a:srgbClr val="00002E"/>
                </a:solidFill>
                <a:latin typeface="Nunito Semi Bold" pitchFamily="34" charset="0"/>
                <a:ea typeface="Nunito Semi Bold" pitchFamily="34" charset="-122"/>
                <a:cs typeface="Nunito Semi Bold" pitchFamily="34" charset="-120"/>
              </a:rPr>
              <a:t>Navigation &amp; Usability</a:t>
            </a:r>
            <a:endParaRPr lang="en-US" sz="4400" dirty="0"/>
          </a:p>
        </p:txBody>
      </p:sp>
      <p:sp>
        <p:nvSpPr>
          <p:cNvPr id="5" name="Shape 1"/>
          <p:cNvSpPr/>
          <p:nvPr/>
        </p:nvSpPr>
        <p:spPr>
          <a:xfrm>
            <a:off x="837724" y="2172891"/>
            <a:ext cx="538520" cy="538520"/>
          </a:xfrm>
          <a:prstGeom prst="roundRect">
            <a:avLst>
              <a:gd name="adj" fmla="val 66677"/>
            </a:avLst>
          </a:prstGeom>
          <a:solidFill>
            <a:srgbClr val="F3F3FF"/>
          </a:solidFill>
          <a:ln w="22860">
            <a:solidFill>
              <a:srgbClr val="2D4DF2"/>
            </a:solidFill>
            <a:prstDash val="solid"/>
          </a:ln>
        </p:spPr>
        <p:txBody>
          <a:bodyPr/>
          <a:lstStyle/>
          <a:p>
            <a:endParaRPr lang="en-US"/>
          </a:p>
        </p:txBody>
      </p:sp>
      <p:pic>
        <p:nvPicPr>
          <p:cNvPr id="6" name="Image 2" descr="preencoded.png"/>
          <p:cNvPicPr>
            <a:picLocks noChangeAspect="1"/>
          </p:cNvPicPr>
          <p:nvPr/>
        </p:nvPicPr>
        <p:blipFill>
          <a:blip r:embed="rId5"/>
          <a:stretch>
            <a:fillRect/>
          </a:stretch>
        </p:blipFill>
        <p:spPr>
          <a:xfrm>
            <a:off x="937974" y="2230874"/>
            <a:ext cx="337899" cy="422434"/>
          </a:xfrm>
          <a:prstGeom prst="rect">
            <a:avLst/>
          </a:prstGeom>
        </p:spPr>
      </p:pic>
      <p:sp>
        <p:nvSpPr>
          <p:cNvPr id="7" name="Text 2"/>
          <p:cNvSpPr/>
          <p:nvPr/>
        </p:nvSpPr>
        <p:spPr>
          <a:xfrm>
            <a:off x="1615559" y="217289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Clear Menu Labels</a:t>
            </a:r>
            <a:endParaRPr lang="en-US" sz="2200" dirty="0"/>
          </a:p>
        </p:txBody>
      </p:sp>
      <p:sp>
        <p:nvSpPr>
          <p:cNvPr id="8" name="Text 3"/>
          <p:cNvSpPr/>
          <p:nvPr/>
        </p:nvSpPr>
        <p:spPr>
          <a:xfrm>
            <a:off x="1615559" y="2668429"/>
            <a:ext cx="2836783" cy="766048"/>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Intuitive menu labels enhance user experience.</a:t>
            </a:r>
            <a:endParaRPr lang="en-US" sz="1850" dirty="0"/>
          </a:p>
        </p:txBody>
      </p:sp>
      <p:sp>
        <p:nvSpPr>
          <p:cNvPr id="9" name="Shape 4"/>
          <p:cNvSpPr/>
          <p:nvPr/>
        </p:nvSpPr>
        <p:spPr>
          <a:xfrm>
            <a:off x="4691658" y="2172891"/>
            <a:ext cx="538520" cy="538520"/>
          </a:xfrm>
          <a:prstGeom prst="roundRect">
            <a:avLst>
              <a:gd name="adj" fmla="val 66677"/>
            </a:avLst>
          </a:prstGeom>
          <a:solidFill>
            <a:srgbClr val="F3F3FF"/>
          </a:solidFill>
          <a:ln w="22860">
            <a:solidFill>
              <a:srgbClr val="018CE1"/>
            </a:solidFill>
            <a:prstDash val="solid"/>
          </a:ln>
        </p:spPr>
        <p:txBody>
          <a:bodyPr/>
          <a:lstStyle/>
          <a:p>
            <a:endParaRPr lang="en-US"/>
          </a:p>
        </p:txBody>
      </p:sp>
      <p:pic>
        <p:nvPicPr>
          <p:cNvPr id="10" name="Image 3" descr="preencoded.png"/>
          <p:cNvPicPr>
            <a:picLocks noChangeAspect="1"/>
          </p:cNvPicPr>
          <p:nvPr/>
        </p:nvPicPr>
        <p:blipFill>
          <a:blip r:embed="rId6"/>
          <a:stretch>
            <a:fillRect/>
          </a:stretch>
        </p:blipFill>
        <p:spPr>
          <a:xfrm>
            <a:off x="4791908" y="2230874"/>
            <a:ext cx="337899" cy="422434"/>
          </a:xfrm>
          <a:prstGeom prst="rect">
            <a:avLst/>
          </a:prstGeom>
        </p:spPr>
      </p:pic>
      <p:sp>
        <p:nvSpPr>
          <p:cNvPr id="11" name="Text 5"/>
          <p:cNvSpPr/>
          <p:nvPr/>
        </p:nvSpPr>
        <p:spPr>
          <a:xfrm>
            <a:off x="5469493" y="217289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Logical Menu Depth</a:t>
            </a:r>
            <a:endParaRPr lang="en-US" sz="2200" dirty="0"/>
          </a:p>
        </p:txBody>
      </p:sp>
      <p:sp>
        <p:nvSpPr>
          <p:cNvPr id="12" name="Text 6"/>
          <p:cNvSpPr/>
          <p:nvPr/>
        </p:nvSpPr>
        <p:spPr>
          <a:xfrm>
            <a:off x="5469493" y="2668429"/>
            <a:ext cx="2836783" cy="766048"/>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Avoids overwhelming users with too many levels.</a:t>
            </a:r>
            <a:endParaRPr lang="en-US" sz="1850" dirty="0"/>
          </a:p>
        </p:txBody>
      </p:sp>
      <p:sp>
        <p:nvSpPr>
          <p:cNvPr id="13" name="Shape 7"/>
          <p:cNvSpPr/>
          <p:nvPr/>
        </p:nvSpPr>
        <p:spPr>
          <a:xfrm>
            <a:off x="837724" y="3942993"/>
            <a:ext cx="538520" cy="538520"/>
          </a:xfrm>
          <a:prstGeom prst="roundRect">
            <a:avLst>
              <a:gd name="adj" fmla="val 66677"/>
            </a:avLst>
          </a:prstGeom>
          <a:solidFill>
            <a:srgbClr val="F3F3FF"/>
          </a:solidFill>
          <a:ln w="22860">
            <a:solidFill>
              <a:srgbClr val="DA33BF"/>
            </a:solidFill>
            <a:prstDash val="solid"/>
          </a:ln>
        </p:spPr>
        <p:txBody>
          <a:bodyPr/>
          <a:lstStyle/>
          <a:p>
            <a:endParaRPr lang="en-US"/>
          </a:p>
        </p:txBody>
      </p:sp>
      <p:pic>
        <p:nvPicPr>
          <p:cNvPr id="14" name="Image 4" descr="preencoded.png"/>
          <p:cNvPicPr>
            <a:picLocks noChangeAspect="1"/>
          </p:cNvPicPr>
          <p:nvPr/>
        </p:nvPicPr>
        <p:blipFill>
          <a:blip r:embed="rId7"/>
          <a:stretch>
            <a:fillRect/>
          </a:stretch>
        </p:blipFill>
        <p:spPr>
          <a:xfrm>
            <a:off x="937974" y="4000976"/>
            <a:ext cx="337899" cy="422434"/>
          </a:xfrm>
          <a:prstGeom prst="rect">
            <a:avLst/>
          </a:prstGeom>
        </p:spPr>
      </p:pic>
      <p:sp>
        <p:nvSpPr>
          <p:cNvPr id="15" name="Text 8"/>
          <p:cNvSpPr/>
          <p:nvPr/>
        </p:nvSpPr>
        <p:spPr>
          <a:xfrm>
            <a:off x="1615559" y="3942993"/>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Easy Mobile Menu</a:t>
            </a:r>
            <a:endParaRPr lang="en-US" sz="2200" dirty="0"/>
          </a:p>
        </p:txBody>
      </p:sp>
      <p:sp>
        <p:nvSpPr>
          <p:cNvPr id="16" name="Text 9"/>
          <p:cNvSpPr/>
          <p:nvPr/>
        </p:nvSpPr>
        <p:spPr>
          <a:xfrm>
            <a:off x="1615559" y="4438531"/>
            <a:ext cx="6690717" cy="383024"/>
          </a:xfrm>
          <a:prstGeom prst="rect">
            <a:avLst/>
          </a:prstGeom>
          <a:noFill/>
          <a:ln/>
        </p:spPr>
        <p:txBody>
          <a:bodyPr wrap="non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Hamburger menu simplifies mobile navigation.</a:t>
            </a:r>
            <a:endParaRPr lang="en-US" sz="1850" dirty="0"/>
          </a:p>
        </p:txBody>
      </p:sp>
      <p:sp>
        <p:nvSpPr>
          <p:cNvPr id="17" name="Text 10"/>
          <p:cNvSpPr/>
          <p:nvPr/>
        </p:nvSpPr>
        <p:spPr>
          <a:xfrm>
            <a:off x="837724" y="5090755"/>
            <a:ext cx="7468553" cy="2298144"/>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The website features clear and intuitive menu labels, ensuring users can easily find what they're looking for. The logical menu depth prevents overwhelming users with too many levels. The easy-to-use mobile hamburger menu further enhances usability on smaller screens. For better clarity, consider adding clear "Menu" text next to the mobile menu icon.</a:t>
            </a:r>
            <a:endParaRPr lang="en-US" sz="18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1267"/>
          </a:xfrm>
          <a:prstGeom prst="rect">
            <a:avLst/>
          </a:prstGeom>
        </p:spPr>
      </p:pic>
      <p:pic>
        <p:nvPicPr>
          <p:cNvPr id="3" name="Image 1" descr="preencoded.png"/>
          <p:cNvPicPr>
            <a:picLocks noChangeAspect="1"/>
          </p:cNvPicPr>
          <p:nvPr/>
        </p:nvPicPr>
        <p:blipFill>
          <a:blip r:embed="rId4"/>
          <a:stretch>
            <a:fillRect/>
          </a:stretch>
        </p:blipFill>
        <p:spPr>
          <a:xfrm>
            <a:off x="294084" y="3242072"/>
            <a:ext cx="4898112" cy="1747004"/>
          </a:xfrm>
          <a:prstGeom prst="rect">
            <a:avLst/>
          </a:prstGeom>
        </p:spPr>
      </p:pic>
      <p:sp>
        <p:nvSpPr>
          <p:cNvPr id="4" name="Text 0"/>
          <p:cNvSpPr/>
          <p:nvPr/>
        </p:nvSpPr>
        <p:spPr>
          <a:xfrm>
            <a:off x="6309717" y="646867"/>
            <a:ext cx="5535097" cy="691872"/>
          </a:xfrm>
          <a:prstGeom prst="rect">
            <a:avLst/>
          </a:prstGeom>
          <a:noFill/>
          <a:ln/>
        </p:spPr>
        <p:txBody>
          <a:bodyPr wrap="none" lIns="0" tIns="0" rIns="0" bIns="0" rtlCol="0" anchor="t"/>
          <a:lstStyle/>
          <a:p>
            <a:pPr marL="0" indent="0" algn="l">
              <a:lnSpc>
                <a:spcPts val="5400"/>
              </a:lnSpc>
              <a:buNone/>
            </a:pPr>
            <a:r>
              <a:rPr lang="en-US" sz="4350" dirty="0">
                <a:solidFill>
                  <a:srgbClr val="00002E"/>
                </a:solidFill>
                <a:latin typeface="Nunito Semi Bold" pitchFamily="34" charset="0"/>
                <a:ea typeface="Nunito Semi Bold" pitchFamily="34" charset="-122"/>
                <a:cs typeface="Nunito Semi Bold" pitchFamily="34" charset="-120"/>
              </a:rPr>
              <a:t>Content Grouping</a:t>
            </a:r>
            <a:endParaRPr lang="en-US" sz="4350" dirty="0"/>
          </a:p>
        </p:txBody>
      </p:sp>
      <p:sp>
        <p:nvSpPr>
          <p:cNvPr id="5" name="Shape 1"/>
          <p:cNvSpPr/>
          <p:nvPr/>
        </p:nvSpPr>
        <p:spPr>
          <a:xfrm>
            <a:off x="6309717" y="1691521"/>
            <a:ext cx="3631168" cy="2132052"/>
          </a:xfrm>
          <a:prstGeom prst="roundRect">
            <a:avLst>
              <a:gd name="adj" fmla="val 16550"/>
            </a:avLst>
          </a:prstGeom>
          <a:solidFill>
            <a:srgbClr val="F3F3FF"/>
          </a:solidFill>
          <a:ln w="22860">
            <a:solidFill>
              <a:srgbClr val="2D4DF2"/>
            </a:solidFill>
            <a:prstDash val="solid"/>
          </a:ln>
        </p:spPr>
        <p:txBody>
          <a:bodyPr/>
          <a:lstStyle/>
          <a:p>
            <a:endParaRPr lang="en-US"/>
          </a:p>
        </p:txBody>
      </p:sp>
      <p:sp>
        <p:nvSpPr>
          <p:cNvPr id="6" name="Text 2"/>
          <p:cNvSpPr/>
          <p:nvPr/>
        </p:nvSpPr>
        <p:spPr>
          <a:xfrm>
            <a:off x="6567726" y="1949529"/>
            <a:ext cx="2767489" cy="345877"/>
          </a:xfrm>
          <a:prstGeom prst="rect">
            <a:avLst/>
          </a:prstGeom>
          <a:noFill/>
          <a:ln/>
        </p:spPr>
        <p:txBody>
          <a:bodyPr wrap="none" lIns="0" tIns="0" rIns="0" bIns="0" rtlCol="0" anchor="t"/>
          <a:lstStyle/>
          <a:p>
            <a:pPr marL="0" indent="0" algn="l">
              <a:lnSpc>
                <a:spcPts val="2700"/>
              </a:lnSpc>
              <a:buNone/>
            </a:pPr>
            <a:r>
              <a:rPr lang="en-US" sz="2150" dirty="0">
                <a:solidFill>
                  <a:srgbClr val="00002E"/>
                </a:solidFill>
                <a:latin typeface="Nunito Semi Bold" pitchFamily="34" charset="0"/>
                <a:ea typeface="Nunito Semi Bold" pitchFamily="34" charset="-122"/>
                <a:cs typeface="Nunito Semi Bold" pitchFamily="34" charset="-120"/>
              </a:rPr>
              <a:t>Logical Sections</a:t>
            </a:r>
            <a:endParaRPr lang="en-US" sz="2150" dirty="0"/>
          </a:p>
        </p:txBody>
      </p:sp>
      <p:sp>
        <p:nvSpPr>
          <p:cNvPr id="7" name="Text 3"/>
          <p:cNvSpPr/>
          <p:nvPr/>
        </p:nvSpPr>
        <p:spPr>
          <a:xfrm>
            <a:off x="6567726" y="2436495"/>
            <a:ext cx="3115151" cy="1129070"/>
          </a:xfrm>
          <a:prstGeom prst="rect">
            <a:avLst/>
          </a:prstGeom>
          <a:noFill/>
          <a:ln/>
        </p:spPr>
        <p:txBody>
          <a:bodyPr wrap="square" lIns="0" tIns="0" rIns="0" bIns="0" rtlCol="0" anchor="t"/>
          <a:lstStyle/>
          <a:p>
            <a:pPr marL="0" indent="0" algn="l">
              <a:lnSpc>
                <a:spcPts val="2950"/>
              </a:lnSpc>
              <a:buNone/>
            </a:pPr>
            <a:r>
              <a:rPr lang="en-US" sz="1850" dirty="0">
                <a:solidFill>
                  <a:srgbClr val="00002E"/>
                </a:solidFill>
                <a:latin typeface="PT Sans" pitchFamily="34" charset="0"/>
                <a:ea typeface="PT Sans" pitchFamily="34" charset="-122"/>
                <a:cs typeface="PT Sans" pitchFamily="34" charset="-120"/>
              </a:rPr>
              <a:t>Clearly separated sections (Services, Portfolio, Contact) improve organization.</a:t>
            </a:r>
            <a:endParaRPr lang="en-US" sz="1850" dirty="0"/>
          </a:p>
        </p:txBody>
      </p:sp>
      <p:sp>
        <p:nvSpPr>
          <p:cNvPr id="8" name="Shape 4"/>
          <p:cNvSpPr/>
          <p:nvPr/>
        </p:nvSpPr>
        <p:spPr>
          <a:xfrm>
            <a:off x="10176034" y="1691521"/>
            <a:ext cx="3631168" cy="2132052"/>
          </a:xfrm>
          <a:prstGeom prst="roundRect">
            <a:avLst>
              <a:gd name="adj" fmla="val 16550"/>
            </a:avLst>
          </a:prstGeom>
          <a:solidFill>
            <a:srgbClr val="F3F3FF"/>
          </a:solidFill>
          <a:ln w="22860">
            <a:solidFill>
              <a:srgbClr val="018CE1"/>
            </a:solidFill>
            <a:prstDash val="solid"/>
          </a:ln>
        </p:spPr>
        <p:txBody>
          <a:bodyPr/>
          <a:lstStyle/>
          <a:p>
            <a:endParaRPr lang="en-US"/>
          </a:p>
        </p:txBody>
      </p:sp>
      <p:sp>
        <p:nvSpPr>
          <p:cNvPr id="9" name="Text 5"/>
          <p:cNvSpPr/>
          <p:nvPr/>
        </p:nvSpPr>
        <p:spPr>
          <a:xfrm>
            <a:off x="10434042" y="1949529"/>
            <a:ext cx="2767489" cy="345877"/>
          </a:xfrm>
          <a:prstGeom prst="rect">
            <a:avLst/>
          </a:prstGeom>
          <a:noFill/>
          <a:ln/>
        </p:spPr>
        <p:txBody>
          <a:bodyPr wrap="none" lIns="0" tIns="0" rIns="0" bIns="0" rtlCol="0" anchor="t"/>
          <a:lstStyle/>
          <a:p>
            <a:pPr marL="0" indent="0" algn="l">
              <a:lnSpc>
                <a:spcPts val="2700"/>
              </a:lnSpc>
              <a:buNone/>
            </a:pPr>
            <a:r>
              <a:rPr lang="en-US" sz="2150" dirty="0">
                <a:solidFill>
                  <a:srgbClr val="00002E"/>
                </a:solidFill>
                <a:latin typeface="Nunito Semi Bold" pitchFamily="34" charset="0"/>
                <a:ea typeface="Nunito Semi Bold" pitchFamily="34" charset="-122"/>
                <a:cs typeface="Nunito Semi Bold" pitchFamily="34" charset="-120"/>
              </a:rPr>
              <a:t>Easy to Skim</a:t>
            </a:r>
            <a:endParaRPr lang="en-US" sz="2150" dirty="0"/>
          </a:p>
        </p:txBody>
      </p:sp>
      <p:sp>
        <p:nvSpPr>
          <p:cNvPr id="10" name="Text 6"/>
          <p:cNvSpPr/>
          <p:nvPr/>
        </p:nvSpPr>
        <p:spPr>
          <a:xfrm>
            <a:off x="10434042" y="2436495"/>
            <a:ext cx="3115151" cy="752713"/>
          </a:xfrm>
          <a:prstGeom prst="rect">
            <a:avLst/>
          </a:prstGeom>
          <a:noFill/>
          <a:ln/>
        </p:spPr>
        <p:txBody>
          <a:bodyPr wrap="square" lIns="0" tIns="0" rIns="0" bIns="0" rtlCol="0" anchor="t"/>
          <a:lstStyle/>
          <a:p>
            <a:pPr marL="0" indent="0" algn="l">
              <a:lnSpc>
                <a:spcPts val="2950"/>
              </a:lnSpc>
              <a:buNone/>
            </a:pPr>
            <a:r>
              <a:rPr lang="en-US" sz="1850" dirty="0">
                <a:solidFill>
                  <a:srgbClr val="00002E"/>
                </a:solidFill>
                <a:latin typeface="PT Sans" pitchFamily="34" charset="0"/>
                <a:ea typeface="PT Sans" pitchFamily="34" charset="-122"/>
                <a:cs typeface="PT Sans" pitchFamily="34" charset="-120"/>
              </a:rPr>
              <a:t>Users can quickly find the information they need.</a:t>
            </a:r>
            <a:endParaRPr lang="en-US" sz="1850" dirty="0"/>
          </a:p>
        </p:txBody>
      </p:sp>
      <p:sp>
        <p:nvSpPr>
          <p:cNvPr id="11" name="Shape 7"/>
          <p:cNvSpPr/>
          <p:nvPr/>
        </p:nvSpPr>
        <p:spPr>
          <a:xfrm>
            <a:off x="6309717" y="4058722"/>
            <a:ext cx="7497366" cy="1755696"/>
          </a:xfrm>
          <a:prstGeom prst="roundRect">
            <a:avLst>
              <a:gd name="adj" fmla="val 20098"/>
            </a:avLst>
          </a:prstGeom>
          <a:solidFill>
            <a:srgbClr val="F3F3FF"/>
          </a:solidFill>
          <a:ln w="22860">
            <a:solidFill>
              <a:srgbClr val="DA33BF"/>
            </a:solidFill>
            <a:prstDash val="solid"/>
          </a:ln>
        </p:spPr>
        <p:txBody>
          <a:bodyPr/>
          <a:lstStyle/>
          <a:p>
            <a:endParaRPr lang="en-US"/>
          </a:p>
        </p:txBody>
      </p:sp>
      <p:sp>
        <p:nvSpPr>
          <p:cNvPr id="12" name="Text 8"/>
          <p:cNvSpPr/>
          <p:nvPr/>
        </p:nvSpPr>
        <p:spPr>
          <a:xfrm>
            <a:off x="6567726" y="4316730"/>
            <a:ext cx="2767489" cy="345877"/>
          </a:xfrm>
          <a:prstGeom prst="rect">
            <a:avLst/>
          </a:prstGeom>
          <a:noFill/>
          <a:ln/>
        </p:spPr>
        <p:txBody>
          <a:bodyPr wrap="none" lIns="0" tIns="0" rIns="0" bIns="0" rtlCol="0" anchor="t"/>
          <a:lstStyle/>
          <a:p>
            <a:pPr marL="0" indent="0" algn="l">
              <a:lnSpc>
                <a:spcPts val="2700"/>
              </a:lnSpc>
              <a:buNone/>
            </a:pPr>
            <a:r>
              <a:rPr lang="en-US" sz="2150" dirty="0">
                <a:solidFill>
                  <a:srgbClr val="00002E"/>
                </a:solidFill>
                <a:latin typeface="Nunito Semi Bold" pitchFamily="34" charset="0"/>
                <a:ea typeface="Nunito Semi Bold" pitchFamily="34" charset="-122"/>
                <a:cs typeface="Nunito Semi Bold" pitchFamily="34" charset="-120"/>
              </a:rPr>
              <a:t>Back to Top</a:t>
            </a:r>
            <a:endParaRPr lang="en-US" sz="2150" dirty="0"/>
          </a:p>
        </p:txBody>
      </p:sp>
      <p:sp>
        <p:nvSpPr>
          <p:cNvPr id="13" name="Text 9"/>
          <p:cNvSpPr/>
          <p:nvPr/>
        </p:nvSpPr>
        <p:spPr>
          <a:xfrm>
            <a:off x="6567726" y="4803696"/>
            <a:ext cx="6981349" cy="752713"/>
          </a:xfrm>
          <a:prstGeom prst="rect">
            <a:avLst/>
          </a:prstGeom>
          <a:noFill/>
          <a:ln/>
        </p:spPr>
        <p:txBody>
          <a:bodyPr wrap="square" lIns="0" tIns="0" rIns="0" bIns="0" rtlCol="0" anchor="t"/>
          <a:lstStyle/>
          <a:p>
            <a:pPr marL="0" indent="0" algn="l">
              <a:lnSpc>
                <a:spcPts val="2950"/>
              </a:lnSpc>
              <a:buNone/>
            </a:pPr>
            <a:r>
              <a:rPr lang="en-US" sz="1850" dirty="0">
                <a:solidFill>
                  <a:srgbClr val="00002E"/>
                </a:solidFill>
                <a:latin typeface="PT Sans" pitchFamily="34" charset="0"/>
                <a:ea typeface="PT Sans" pitchFamily="34" charset="-122"/>
                <a:cs typeface="PT Sans" pitchFamily="34" charset="-120"/>
              </a:rPr>
              <a:t>Consider adding a "back to top" button for quicker navigation on longer pages.</a:t>
            </a:r>
            <a:endParaRPr lang="en-US" sz="1850" dirty="0"/>
          </a:p>
        </p:txBody>
      </p:sp>
      <p:sp>
        <p:nvSpPr>
          <p:cNvPr id="14" name="Text 10"/>
          <p:cNvSpPr/>
          <p:nvPr/>
        </p:nvSpPr>
        <p:spPr>
          <a:xfrm>
            <a:off x="6309717" y="6078974"/>
            <a:ext cx="7497366" cy="1505426"/>
          </a:xfrm>
          <a:prstGeom prst="rect">
            <a:avLst/>
          </a:prstGeom>
          <a:noFill/>
          <a:ln/>
        </p:spPr>
        <p:txBody>
          <a:bodyPr wrap="square" lIns="0" tIns="0" rIns="0" bIns="0" rtlCol="0" anchor="t"/>
          <a:lstStyle/>
          <a:p>
            <a:pPr marL="0" indent="0" algn="l">
              <a:lnSpc>
                <a:spcPts val="2950"/>
              </a:lnSpc>
              <a:buNone/>
            </a:pPr>
            <a:r>
              <a:rPr lang="en-US" sz="1850" dirty="0">
                <a:solidFill>
                  <a:srgbClr val="00002E"/>
                </a:solidFill>
                <a:latin typeface="PT Sans" pitchFamily="34" charset="0"/>
                <a:ea typeface="PT Sans" pitchFamily="34" charset="-122"/>
                <a:cs typeface="PT Sans" pitchFamily="34" charset="-120"/>
              </a:rPr>
              <a:t>The website's content is logically grouped into clearly separated sections such as Services, Portfolio, and Contact, making it easy for users to skim and find information. To further enhance navigation on longer pages, consider adding a "back to top" button.</a:t>
            </a:r>
            <a:endParaRPr lang="en-US" sz="18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99323" y="2572345"/>
            <a:ext cx="4887754" cy="3084909"/>
          </a:xfrm>
          <a:prstGeom prst="rect">
            <a:avLst/>
          </a:prstGeom>
        </p:spPr>
      </p:pic>
      <p:sp>
        <p:nvSpPr>
          <p:cNvPr id="4" name="Text 0"/>
          <p:cNvSpPr/>
          <p:nvPr/>
        </p:nvSpPr>
        <p:spPr>
          <a:xfrm>
            <a:off x="6324124" y="1474946"/>
            <a:ext cx="5867638" cy="704017"/>
          </a:xfrm>
          <a:prstGeom prst="rect">
            <a:avLst/>
          </a:prstGeom>
          <a:noFill/>
          <a:ln/>
        </p:spPr>
        <p:txBody>
          <a:bodyPr wrap="none" lIns="0" tIns="0" rIns="0" bIns="0" rtlCol="0" anchor="t"/>
          <a:lstStyle/>
          <a:p>
            <a:pPr marL="0" indent="0" algn="l">
              <a:lnSpc>
                <a:spcPts val="5500"/>
              </a:lnSpc>
              <a:buNone/>
            </a:pPr>
            <a:r>
              <a:rPr lang="en-US" sz="4400" dirty="0">
                <a:solidFill>
                  <a:srgbClr val="00002E"/>
                </a:solidFill>
                <a:latin typeface="Nunito Semi Bold" pitchFamily="34" charset="0"/>
                <a:ea typeface="Nunito Semi Bold" pitchFamily="34" charset="-122"/>
                <a:cs typeface="Nunito Semi Bold" pitchFamily="34" charset="-120"/>
              </a:rPr>
              <a:t>Feedback &amp; Interaction</a:t>
            </a:r>
            <a:endParaRPr lang="en-US" sz="4400" dirty="0"/>
          </a:p>
        </p:txBody>
      </p:sp>
      <p:pic>
        <p:nvPicPr>
          <p:cNvPr id="5" name="Image 2" descr="preencoded.png"/>
          <p:cNvPicPr>
            <a:picLocks noChangeAspect="1"/>
          </p:cNvPicPr>
          <p:nvPr/>
        </p:nvPicPr>
        <p:blipFill>
          <a:blip r:embed="rId5"/>
          <a:stretch>
            <a:fillRect/>
          </a:stretch>
        </p:blipFill>
        <p:spPr>
          <a:xfrm>
            <a:off x="6324124" y="2537936"/>
            <a:ext cx="562451" cy="562451"/>
          </a:xfrm>
          <a:prstGeom prst="rect">
            <a:avLst/>
          </a:prstGeom>
        </p:spPr>
      </p:pic>
      <p:sp>
        <p:nvSpPr>
          <p:cNvPr id="6" name="Text 1"/>
          <p:cNvSpPr/>
          <p:nvPr/>
        </p:nvSpPr>
        <p:spPr>
          <a:xfrm>
            <a:off x="6324124" y="3339703"/>
            <a:ext cx="2250162" cy="351949"/>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Visual Feedback</a:t>
            </a:r>
            <a:endParaRPr lang="en-US" sz="2200" dirty="0"/>
          </a:p>
        </p:txBody>
      </p:sp>
      <p:sp>
        <p:nvSpPr>
          <p:cNvPr id="7" name="Text 2"/>
          <p:cNvSpPr/>
          <p:nvPr/>
        </p:nvSpPr>
        <p:spPr>
          <a:xfrm>
            <a:off x="6324124" y="3835241"/>
            <a:ext cx="2250162" cy="1149072"/>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Immediate visual feedback on clickable elements.</a:t>
            </a:r>
            <a:endParaRPr lang="en-US" sz="1850" dirty="0"/>
          </a:p>
        </p:txBody>
      </p:sp>
      <p:pic>
        <p:nvPicPr>
          <p:cNvPr id="8" name="Image 3" descr="preencoded.png"/>
          <p:cNvPicPr>
            <a:picLocks noChangeAspect="1"/>
          </p:cNvPicPr>
          <p:nvPr/>
        </p:nvPicPr>
        <p:blipFill>
          <a:blip r:embed="rId6"/>
          <a:stretch>
            <a:fillRect/>
          </a:stretch>
        </p:blipFill>
        <p:spPr>
          <a:xfrm>
            <a:off x="8933259" y="2537936"/>
            <a:ext cx="562451" cy="562451"/>
          </a:xfrm>
          <a:prstGeom prst="rect">
            <a:avLst/>
          </a:prstGeom>
        </p:spPr>
      </p:pic>
      <p:sp>
        <p:nvSpPr>
          <p:cNvPr id="9" name="Text 3"/>
          <p:cNvSpPr/>
          <p:nvPr/>
        </p:nvSpPr>
        <p:spPr>
          <a:xfrm>
            <a:off x="8933259" y="3339703"/>
            <a:ext cx="2250162" cy="703898"/>
          </a:xfrm>
          <a:prstGeom prst="rect">
            <a:avLst/>
          </a:prstGeom>
          <a:noFill/>
          <a:ln/>
        </p:spPr>
        <p:txBody>
          <a:bodyPr wrap="squar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Clear Cursor Indication</a:t>
            </a:r>
            <a:endParaRPr lang="en-US" sz="2200" dirty="0"/>
          </a:p>
        </p:txBody>
      </p:sp>
      <p:sp>
        <p:nvSpPr>
          <p:cNvPr id="10" name="Text 4"/>
          <p:cNvSpPr/>
          <p:nvPr/>
        </p:nvSpPr>
        <p:spPr>
          <a:xfrm>
            <a:off x="8933259" y="4187190"/>
            <a:ext cx="2250162" cy="1149072"/>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Clear cursor indication for clickable areas.</a:t>
            </a:r>
            <a:endParaRPr lang="en-US" sz="1850" dirty="0"/>
          </a:p>
        </p:txBody>
      </p:sp>
      <p:pic>
        <p:nvPicPr>
          <p:cNvPr id="11" name="Image 4" descr="preencoded.png"/>
          <p:cNvPicPr>
            <a:picLocks noChangeAspect="1"/>
          </p:cNvPicPr>
          <p:nvPr/>
        </p:nvPicPr>
        <p:blipFill>
          <a:blip r:embed="rId7"/>
          <a:stretch>
            <a:fillRect/>
          </a:stretch>
        </p:blipFill>
        <p:spPr>
          <a:xfrm>
            <a:off x="11542395" y="2537936"/>
            <a:ext cx="562570" cy="562570"/>
          </a:xfrm>
          <a:prstGeom prst="rect">
            <a:avLst/>
          </a:prstGeom>
        </p:spPr>
      </p:pic>
      <p:sp>
        <p:nvSpPr>
          <p:cNvPr id="12" name="Text 5"/>
          <p:cNvSpPr/>
          <p:nvPr/>
        </p:nvSpPr>
        <p:spPr>
          <a:xfrm>
            <a:off x="11542395" y="3339822"/>
            <a:ext cx="2250281" cy="351949"/>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Carousel Control</a:t>
            </a:r>
            <a:endParaRPr lang="en-US" sz="2200" dirty="0"/>
          </a:p>
        </p:txBody>
      </p:sp>
      <p:sp>
        <p:nvSpPr>
          <p:cNvPr id="13" name="Text 6"/>
          <p:cNvSpPr/>
          <p:nvPr/>
        </p:nvSpPr>
        <p:spPr>
          <a:xfrm>
            <a:off x="11542395" y="3835360"/>
            <a:ext cx="2250281" cy="1149072"/>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Ensure carousel interactions give control to users.</a:t>
            </a:r>
            <a:endParaRPr lang="en-US" sz="1850" dirty="0"/>
          </a:p>
        </p:txBody>
      </p:sp>
      <p:sp>
        <p:nvSpPr>
          <p:cNvPr id="14" name="Text 7"/>
          <p:cNvSpPr/>
          <p:nvPr/>
        </p:nvSpPr>
        <p:spPr>
          <a:xfrm>
            <a:off x="6324124" y="5605462"/>
            <a:ext cx="7468553" cy="1149072"/>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The website provides immediate visual feedback on clickable elements through hover effects and active states, enhancing user interaction. Clear cursor indication for clickable areas further improves usability. </a:t>
            </a:r>
            <a:endParaRPr lang="en-US" sz="18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30076"/>
          </a:xfrm>
          <a:prstGeom prst="rect">
            <a:avLst/>
          </a:prstGeom>
        </p:spPr>
      </p:pic>
      <p:pic>
        <p:nvPicPr>
          <p:cNvPr id="3" name="Image 1" descr="preencoded.png"/>
          <p:cNvPicPr>
            <a:picLocks noChangeAspect="1"/>
          </p:cNvPicPr>
          <p:nvPr/>
        </p:nvPicPr>
        <p:blipFill>
          <a:blip r:embed="rId4"/>
          <a:stretch>
            <a:fillRect/>
          </a:stretch>
        </p:blipFill>
        <p:spPr>
          <a:xfrm>
            <a:off x="290036" y="2285524"/>
            <a:ext cx="4906208" cy="3659029"/>
          </a:xfrm>
          <a:prstGeom prst="rect">
            <a:avLst/>
          </a:prstGeom>
        </p:spPr>
      </p:pic>
      <p:sp>
        <p:nvSpPr>
          <p:cNvPr id="4" name="Text 0"/>
          <p:cNvSpPr/>
          <p:nvPr/>
        </p:nvSpPr>
        <p:spPr>
          <a:xfrm>
            <a:off x="6298644" y="638175"/>
            <a:ext cx="5997059" cy="682466"/>
          </a:xfrm>
          <a:prstGeom prst="rect">
            <a:avLst/>
          </a:prstGeom>
          <a:noFill/>
          <a:ln/>
        </p:spPr>
        <p:txBody>
          <a:bodyPr wrap="none" lIns="0" tIns="0" rIns="0" bIns="0" rtlCol="0" anchor="t"/>
          <a:lstStyle/>
          <a:p>
            <a:pPr marL="0" indent="0" algn="l">
              <a:lnSpc>
                <a:spcPts val="5350"/>
              </a:lnSpc>
              <a:buNone/>
            </a:pPr>
            <a:r>
              <a:rPr lang="en-US" sz="4250" dirty="0">
                <a:solidFill>
                  <a:srgbClr val="00002E"/>
                </a:solidFill>
                <a:latin typeface="Nunito Semi Bold" pitchFamily="34" charset="0"/>
                <a:ea typeface="Nunito Semi Bold" pitchFamily="34" charset="-122"/>
                <a:cs typeface="Nunito Semi Bold" pitchFamily="34" charset="-120"/>
              </a:rPr>
              <a:t>Clarity &amp; Error Handling</a:t>
            </a:r>
            <a:endParaRPr lang="en-US" sz="4250" dirty="0"/>
          </a:p>
        </p:txBody>
      </p:sp>
      <p:pic>
        <p:nvPicPr>
          <p:cNvPr id="5" name="Image 2" descr="preencoded.png"/>
          <p:cNvPicPr>
            <a:picLocks noChangeAspect="1"/>
          </p:cNvPicPr>
          <p:nvPr/>
        </p:nvPicPr>
        <p:blipFill>
          <a:blip r:embed="rId5"/>
          <a:stretch>
            <a:fillRect/>
          </a:stretch>
        </p:blipFill>
        <p:spPr>
          <a:xfrm>
            <a:off x="6298644" y="1668661"/>
            <a:ext cx="1160264" cy="1392436"/>
          </a:xfrm>
          <a:prstGeom prst="rect">
            <a:avLst/>
          </a:prstGeom>
        </p:spPr>
      </p:pic>
      <p:sp>
        <p:nvSpPr>
          <p:cNvPr id="6" name="Text 1"/>
          <p:cNvSpPr/>
          <p:nvPr/>
        </p:nvSpPr>
        <p:spPr>
          <a:xfrm>
            <a:off x="7806928" y="1900714"/>
            <a:ext cx="2730222" cy="341233"/>
          </a:xfrm>
          <a:prstGeom prst="rect">
            <a:avLst/>
          </a:prstGeom>
          <a:noFill/>
          <a:ln/>
        </p:spPr>
        <p:txBody>
          <a:bodyPr wrap="none" lIns="0" tIns="0" rIns="0" bIns="0" rtlCol="0" anchor="t"/>
          <a:lstStyle/>
          <a:p>
            <a:pPr marL="0" indent="0" algn="l">
              <a:lnSpc>
                <a:spcPts val="2650"/>
              </a:lnSpc>
              <a:buNone/>
            </a:pPr>
            <a:r>
              <a:rPr lang="en-US" sz="2100" dirty="0">
                <a:solidFill>
                  <a:srgbClr val="00002E"/>
                </a:solidFill>
                <a:latin typeface="Nunito Semi Bold" pitchFamily="34" charset="0"/>
                <a:ea typeface="Nunito Semi Bold" pitchFamily="34" charset="-122"/>
                <a:cs typeface="Nunito Semi Bold" pitchFamily="34" charset="-120"/>
              </a:rPr>
              <a:t>Clear Labels</a:t>
            </a:r>
            <a:endParaRPr lang="en-US" sz="2100" dirty="0"/>
          </a:p>
        </p:txBody>
      </p:sp>
      <p:sp>
        <p:nvSpPr>
          <p:cNvPr id="7" name="Text 2"/>
          <p:cNvSpPr/>
          <p:nvPr/>
        </p:nvSpPr>
        <p:spPr>
          <a:xfrm>
            <a:off x="7806928" y="2381131"/>
            <a:ext cx="6011228" cy="371237"/>
          </a:xfrm>
          <a:prstGeom prst="rect">
            <a:avLst/>
          </a:prstGeom>
          <a:noFill/>
          <a:ln/>
        </p:spPr>
        <p:txBody>
          <a:bodyPr wrap="none" lIns="0" tIns="0" rIns="0" bIns="0" rtlCol="0" anchor="t"/>
          <a:lstStyle/>
          <a:p>
            <a:pPr marL="0" indent="0" algn="l">
              <a:lnSpc>
                <a:spcPts val="2900"/>
              </a:lnSpc>
              <a:buNone/>
            </a:pPr>
            <a:r>
              <a:rPr lang="en-US" sz="1800" dirty="0">
                <a:solidFill>
                  <a:srgbClr val="00002E"/>
                </a:solidFill>
                <a:latin typeface="PT Sans" pitchFamily="34" charset="0"/>
                <a:ea typeface="PT Sans" pitchFamily="34" charset="-122"/>
                <a:cs typeface="PT Sans" pitchFamily="34" charset="-120"/>
              </a:rPr>
              <a:t>Clear labels on buttons and form fields.</a:t>
            </a:r>
            <a:endParaRPr lang="en-US" sz="1800" dirty="0"/>
          </a:p>
        </p:txBody>
      </p:sp>
      <p:pic>
        <p:nvPicPr>
          <p:cNvPr id="8" name="Image 3" descr="preencoded.png"/>
          <p:cNvPicPr>
            <a:picLocks noChangeAspect="1"/>
          </p:cNvPicPr>
          <p:nvPr/>
        </p:nvPicPr>
        <p:blipFill>
          <a:blip r:embed="rId6"/>
          <a:stretch>
            <a:fillRect/>
          </a:stretch>
        </p:blipFill>
        <p:spPr>
          <a:xfrm>
            <a:off x="6298644" y="3061097"/>
            <a:ext cx="1160264" cy="1392436"/>
          </a:xfrm>
          <a:prstGeom prst="rect">
            <a:avLst/>
          </a:prstGeom>
        </p:spPr>
      </p:pic>
      <p:sp>
        <p:nvSpPr>
          <p:cNvPr id="9" name="Text 3"/>
          <p:cNvSpPr/>
          <p:nvPr/>
        </p:nvSpPr>
        <p:spPr>
          <a:xfrm>
            <a:off x="7806928" y="3293150"/>
            <a:ext cx="2730222" cy="341233"/>
          </a:xfrm>
          <a:prstGeom prst="rect">
            <a:avLst/>
          </a:prstGeom>
          <a:noFill/>
          <a:ln/>
        </p:spPr>
        <p:txBody>
          <a:bodyPr wrap="none" lIns="0" tIns="0" rIns="0" bIns="0" rtlCol="0" anchor="t"/>
          <a:lstStyle/>
          <a:p>
            <a:pPr marL="0" indent="0" algn="l">
              <a:lnSpc>
                <a:spcPts val="2650"/>
              </a:lnSpc>
              <a:buNone/>
            </a:pPr>
            <a:r>
              <a:rPr lang="en-US" sz="2100" dirty="0">
                <a:solidFill>
                  <a:srgbClr val="00002E"/>
                </a:solidFill>
                <a:latin typeface="Nunito Semi Bold" pitchFamily="34" charset="0"/>
                <a:ea typeface="Nunito Semi Bold" pitchFamily="34" charset="-122"/>
                <a:cs typeface="Nunito Semi Bold" pitchFamily="34" charset="-120"/>
              </a:rPr>
              <a:t>Good Error Messages</a:t>
            </a:r>
            <a:endParaRPr lang="en-US" sz="2100" dirty="0"/>
          </a:p>
        </p:txBody>
      </p:sp>
      <p:sp>
        <p:nvSpPr>
          <p:cNvPr id="10" name="Text 4"/>
          <p:cNvSpPr/>
          <p:nvPr/>
        </p:nvSpPr>
        <p:spPr>
          <a:xfrm>
            <a:off x="7806928" y="3773567"/>
            <a:ext cx="6011228" cy="371237"/>
          </a:xfrm>
          <a:prstGeom prst="rect">
            <a:avLst/>
          </a:prstGeom>
          <a:noFill/>
          <a:ln/>
        </p:spPr>
        <p:txBody>
          <a:bodyPr wrap="none" lIns="0" tIns="0" rIns="0" bIns="0" rtlCol="0" anchor="t"/>
          <a:lstStyle/>
          <a:p>
            <a:pPr marL="0" indent="0" algn="l">
              <a:lnSpc>
                <a:spcPts val="2900"/>
              </a:lnSpc>
              <a:buNone/>
            </a:pPr>
            <a:r>
              <a:rPr lang="en-US" sz="1800" dirty="0">
                <a:solidFill>
                  <a:srgbClr val="00002E"/>
                </a:solidFill>
                <a:latin typeface="PT Sans" pitchFamily="34" charset="0"/>
                <a:ea typeface="PT Sans" pitchFamily="34" charset="-122"/>
                <a:cs typeface="PT Sans" pitchFamily="34" charset="-120"/>
              </a:rPr>
              <a:t>Immediate corrections on forms.</a:t>
            </a:r>
            <a:endParaRPr lang="en-US" sz="1800" dirty="0"/>
          </a:p>
        </p:txBody>
      </p:sp>
      <p:pic>
        <p:nvPicPr>
          <p:cNvPr id="11" name="Image 4" descr="preencoded.png"/>
          <p:cNvPicPr>
            <a:picLocks noChangeAspect="1"/>
          </p:cNvPicPr>
          <p:nvPr/>
        </p:nvPicPr>
        <p:blipFill>
          <a:blip r:embed="rId7"/>
          <a:stretch>
            <a:fillRect/>
          </a:stretch>
        </p:blipFill>
        <p:spPr>
          <a:xfrm>
            <a:off x="6298644" y="4453533"/>
            <a:ext cx="1160264" cy="1392436"/>
          </a:xfrm>
          <a:prstGeom prst="rect">
            <a:avLst/>
          </a:prstGeom>
        </p:spPr>
      </p:pic>
      <p:sp>
        <p:nvSpPr>
          <p:cNvPr id="12" name="Text 5"/>
          <p:cNvSpPr/>
          <p:nvPr/>
        </p:nvSpPr>
        <p:spPr>
          <a:xfrm>
            <a:off x="7806928" y="4685586"/>
            <a:ext cx="2730222" cy="341233"/>
          </a:xfrm>
          <a:prstGeom prst="rect">
            <a:avLst/>
          </a:prstGeom>
          <a:noFill/>
          <a:ln/>
        </p:spPr>
        <p:txBody>
          <a:bodyPr wrap="none" lIns="0" tIns="0" rIns="0" bIns="0" rtlCol="0" anchor="t"/>
          <a:lstStyle/>
          <a:p>
            <a:pPr marL="0" indent="0" algn="l">
              <a:lnSpc>
                <a:spcPts val="2650"/>
              </a:lnSpc>
              <a:buNone/>
            </a:pPr>
            <a:r>
              <a:rPr lang="en-US" sz="2100" dirty="0">
                <a:solidFill>
                  <a:srgbClr val="00002E"/>
                </a:solidFill>
                <a:latin typeface="Nunito Semi Bold" pitchFamily="34" charset="0"/>
                <a:ea typeface="Nunito Semi Bold" pitchFamily="34" charset="-122"/>
                <a:cs typeface="Nunito Semi Bold" pitchFamily="34" charset="-120"/>
              </a:rPr>
              <a:t>Required Fields</a:t>
            </a:r>
            <a:endParaRPr lang="en-US" sz="2100" dirty="0"/>
          </a:p>
        </p:txBody>
      </p:sp>
      <p:sp>
        <p:nvSpPr>
          <p:cNvPr id="13" name="Text 6"/>
          <p:cNvSpPr/>
          <p:nvPr/>
        </p:nvSpPr>
        <p:spPr>
          <a:xfrm>
            <a:off x="7806928" y="5166003"/>
            <a:ext cx="6011228" cy="371237"/>
          </a:xfrm>
          <a:prstGeom prst="rect">
            <a:avLst/>
          </a:prstGeom>
          <a:noFill/>
          <a:ln/>
        </p:spPr>
        <p:txBody>
          <a:bodyPr wrap="none" lIns="0" tIns="0" rIns="0" bIns="0" rtlCol="0" anchor="t"/>
          <a:lstStyle/>
          <a:p>
            <a:pPr marL="0" indent="0" algn="l">
              <a:lnSpc>
                <a:spcPts val="2900"/>
              </a:lnSpc>
              <a:buNone/>
            </a:pPr>
            <a:r>
              <a:rPr lang="en-US" sz="1800" dirty="0">
                <a:solidFill>
                  <a:srgbClr val="00002E"/>
                </a:solidFill>
                <a:latin typeface="PT Sans" pitchFamily="34" charset="0"/>
                <a:ea typeface="PT Sans" pitchFamily="34" charset="-122"/>
                <a:cs typeface="PT Sans" pitchFamily="34" charset="-120"/>
              </a:rPr>
              <a:t>Clearly indicate required form fields upfront (* symbols).</a:t>
            </a:r>
            <a:endParaRPr lang="en-US" sz="1800" dirty="0"/>
          </a:p>
        </p:txBody>
      </p:sp>
      <p:sp>
        <p:nvSpPr>
          <p:cNvPr id="14" name="Text 7"/>
          <p:cNvSpPr/>
          <p:nvPr/>
        </p:nvSpPr>
        <p:spPr>
          <a:xfrm>
            <a:off x="6298644" y="6106954"/>
            <a:ext cx="7519511" cy="1484948"/>
          </a:xfrm>
          <a:prstGeom prst="rect">
            <a:avLst/>
          </a:prstGeom>
          <a:noFill/>
          <a:ln/>
        </p:spPr>
        <p:txBody>
          <a:bodyPr wrap="square" lIns="0" tIns="0" rIns="0" bIns="0" rtlCol="0" anchor="t"/>
          <a:lstStyle/>
          <a:p>
            <a:pPr marL="0" indent="0" algn="l">
              <a:lnSpc>
                <a:spcPts val="2900"/>
              </a:lnSpc>
              <a:buNone/>
            </a:pPr>
            <a:r>
              <a:rPr lang="en-US" sz="1800" dirty="0">
                <a:solidFill>
                  <a:srgbClr val="00002E"/>
                </a:solidFill>
                <a:latin typeface="PT Sans" pitchFamily="34" charset="0"/>
                <a:ea typeface="PT Sans" pitchFamily="34" charset="-122"/>
                <a:cs typeface="PT Sans" pitchFamily="34" charset="-120"/>
              </a:rPr>
              <a:t>The website features clear labels on buttons and form fields, ensuring users understand their purpose. Good error messages and immediate corrections on forms enhance the user experience. To further improve clarity, clearly indicate required form fields upfront with symbols.</a:t>
            </a:r>
            <a:endParaRPr lang="en-US" sz="1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37724" y="1000601"/>
            <a:ext cx="5632490" cy="704017"/>
          </a:xfrm>
          <a:prstGeom prst="rect">
            <a:avLst/>
          </a:prstGeom>
          <a:noFill/>
          <a:ln/>
        </p:spPr>
        <p:txBody>
          <a:bodyPr wrap="none" lIns="0" tIns="0" rIns="0" bIns="0" rtlCol="0" anchor="t"/>
          <a:lstStyle/>
          <a:p>
            <a:pPr marL="0" indent="0" algn="l">
              <a:lnSpc>
                <a:spcPts val="5500"/>
              </a:lnSpc>
              <a:buNone/>
            </a:pPr>
            <a:r>
              <a:rPr lang="en-US" sz="4400" dirty="0">
                <a:solidFill>
                  <a:srgbClr val="00002E"/>
                </a:solidFill>
                <a:latin typeface="Nunito Semi Bold" pitchFamily="34" charset="0"/>
                <a:ea typeface="Nunito Semi Bold" pitchFamily="34" charset="-122"/>
                <a:cs typeface="Nunito Semi Bold" pitchFamily="34" charset="-120"/>
              </a:rPr>
              <a:t>Visual Design</a:t>
            </a:r>
            <a:endParaRPr lang="en-US" sz="4400" dirty="0"/>
          </a:p>
        </p:txBody>
      </p:sp>
      <p:sp>
        <p:nvSpPr>
          <p:cNvPr id="3" name="Text 1"/>
          <p:cNvSpPr/>
          <p:nvPr/>
        </p:nvSpPr>
        <p:spPr>
          <a:xfrm>
            <a:off x="1932742" y="2465427"/>
            <a:ext cx="3209806" cy="351949"/>
          </a:xfrm>
          <a:prstGeom prst="rect">
            <a:avLst/>
          </a:prstGeom>
          <a:noFill/>
          <a:ln/>
        </p:spPr>
        <p:txBody>
          <a:bodyPr wrap="none" lIns="0" tIns="0" rIns="0" bIns="0" rtlCol="0" anchor="t"/>
          <a:lstStyle/>
          <a:p>
            <a:pPr marL="0" indent="0" algn="r">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Consistent Color Scheme</a:t>
            </a:r>
            <a:endParaRPr lang="en-US" sz="2200" dirty="0"/>
          </a:p>
        </p:txBody>
      </p:sp>
      <p:sp>
        <p:nvSpPr>
          <p:cNvPr id="4" name="Text 2"/>
          <p:cNvSpPr/>
          <p:nvPr/>
        </p:nvSpPr>
        <p:spPr>
          <a:xfrm>
            <a:off x="837724" y="2960965"/>
            <a:ext cx="4304824" cy="383024"/>
          </a:xfrm>
          <a:prstGeom prst="rect">
            <a:avLst/>
          </a:prstGeom>
          <a:noFill/>
          <a:ln/>
        </p:spPr>
        <p:txBody>
          <a:bodyPr wrap="none" lIns="0" tIns="0" rIns="0" bIns="0" rtlCol="0" anchor="t"/>
          <a:lstStyle/>
          <a:p>
            <a:pPr marL="0" indent="0" algn="r">
              <a:lnSpc>
                <a:spcPts val="3000"/>
              </a:lnSpc>
              <a:buNone/>
            </a:pPr>
            <a:r>
              <a:rPr lang="en-US" sz="1850" dirty="0">
                <a:solidFill>
                  <a:srgbClr val="00002E"/>
                </a:solidFill>
                <a:latin typeface="PT Sans" pitchFamily="34" charset="0"/>
                <a:ea typeface="PT Sans" pitchFamily="34" charset="-122"/>
                <a:cs typeface="PT Sans" pitchFamily="34" charset="-120"/>
              </a:rPr>
              <a:t>Maintains a professional look.</a:t>
            </a:r>
            <a:endParaRPr lang="en-US" sz="1850" dirty="0"/>
          </a:p>
        </p:txBody>
      </p:sp>
      <p:pic>
        <p:nvPicPr>
          <p:cNvPr id="5" name="Image 0" descr="preencoded.png"/>
          <p:cNvPicPr>
            <a:picLocks noChangeAspect="1"/>
          </p:cNvPicPr>
          <p:nvPr/>
        </p:nvPicPr>
        <p:blipFill>
          <a:blip r:embed="rId3"/>
          <a:stretch>
            <a:fillRect/>
          </a:stretch>
        </p:blipFill>
        <p:spPr>
          <a:xfrm>
            <a:off x="5501521" y="2183368"/>
            <a:ext cx="3627358" cy="3627358"/>
          </a:xfrm>
          <a:prstGeom prst="rect">
            <a:avLst/>
          </a:prstGeom>
        </p:spPr>
      </p:pic>
      <p:sp>
        <p:nvSpPr>
          <p:cNvPr id="6" name="Shape 3"/>
          <p:cNvSpPr/>
          <p:nvPr/>
        </p:nvSpPr>
        <p:spPr>
          <a:xfrm>
            <a:off x="5781556" y="2463403"/>
            <a:ext cx="598408" cy="598408"/>
          </a:xfrm>
          <a:prstGeom prst="roundRect">
            <a:avLst>
              <a:gd name="adj" fmla="val 1526526"/>
            </a:avLst>
          </a:prstGeom>
          <a:solidFill>
            <a:srgbClr val="F3F3FF"/>
          </a:solidFill>
          <a:ln w="22860">
            <a:solidFill>
              <a:srgbClr val="2D4DF2"/>
            </a:solidFill>
            <a:prstDash val="solid"/>
          </a:ln>
        </p:spPr>
        <p:txBody>
          <a:bodyPr/>
          <a:lstStyle/>
          <a:p>
            <a:endParaRPr lang="en-US"/>
          </a:p>
        </p:txBody>
      </p:sp>
      <p:pic>
        <p:nvPicPr>
          <p:cNvPr id="7" name="Image 1" descr="preencoded.png"/>
          <p:cNvPicPr>
            <a:picLocks noChangeAspect="1"/>
          </p:cNvPicPr>
          <p:nvPr/>
        </p:nvPicPr>
        <p:blipFill>
          <a:blip r:embed="rId4"/>
          <a:stretch>
            <a:fillRect/>
          </a:stretch>
        </p:blipFill>
        <p:spPr>
          <a:xfrm>
            <a:off x="5946100" y="2594253"/>
            <a:ext cx="269200" cy="336590"/>
          </a:xfrm>
          <a:prstGeom prst="rect">
            <a:avLst/>
          </a:prstGeom>
        </p:spPr>
      </p:pic>
      <p:sp>
        <p:nvSpPr>
          <p:cNvPr id="8" name="Text 4"/>
          <p:cNvSpPr/>
          <p:nvPr/>
        </p:nvSpPr>
        <p:spPr>
          <a:xfrm>
            <a:off x="9487853" y="2465427"/>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Readable Typography</a:t>
            </a:r>
            <a:endParaRPr lang="en-US" sz="2200" dirty="0"/>
          </a:p>
        </p:txBody>
      </p:sp>
      <p:sp>
        <p:nvSpPr>
          <p:cNvPr id="9" name="Text 5"/>
          <p:cNvSpPr/>
          <p:nvPr/>
        </p:nvSpPr>
        <p:spPr>
          <a:xfrm>
            <a:off x="9487853" y="2960965"/>
            <a:ext cx="4304824" cy="383024"/>
          </a:xfrm>
          <a:prstGeom prst="rect">
            <a:avLst/>
          </a:prstGeom>
          <a:noFill/>
          <a:ln/>
        </p:spPr>
        <p:txBody>
          <a:bodyPr wrap="non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Ensures content is easy to read.</a:t>
            </a:r>
            <a:endParaRPr lang="en-US" sz="1850" dirty="0"/>
          </a:p>
        </p:txBody>
      </p:sp>
      <p:pic>
        <p:nvPicPr>
          <p:cNvPr id="10" name="Image 2" descr="preencoded.png"/>
          <p:cNvPicPr>
            <a:picLocks noChangeAspect="1"/>
          </p:cNvPicPr>
          <p:nvPr/>
        </p:nvPicPr>
        <p:blipFill>
          <a:blip r:embed="rId5"/>
          <a:stretch>
            <a:fillRect/>
          </a:stretch>
        </p:blipFill>
        <p:spPr>
          <a:xfrm>
            <a:off x="5501521" y="2183368"/>
            <a:ext cx="3627358" cy="3627358"/>
          </a:xfrm>
          <a:prstGeom prst="rect">
            <a:avLst/>
          </a:prstGeom>
        </p:spPr>
      </p:pic>
      <p:sp>
        <p:nvSpPr>
          <p:cNvPr id="11" name="Shape 6"/>
          <p:cNvSpPr/>
          <p:nvPr/>
        </p:nvSpPr>
        <p:spPr>
          <a:xfrm>
            <a:off x="8250317" y="2463403"/>
            <a:ext cx="598408" cy="598408"/>
          </a:xfrm>
          <a:prstGeom prst="roundRect">
            <a:avLst>
              <a:gd name="adj" fmla="val 1526526"/>
            </a:avLst>
          </a:prstGeom>
          <a:solidFill>
            <a:srgbClr val="F3F3FF"/>
          </a:solidFill>
          <a:ln w="22860">
            <a:solidFill>
              <a:srgbClr val="018CE1"/>
            </a:solidFill>
            <a:prstDash val="solid"/>
          </a:ln>
        </p:spPr>
        <p:txBody>
          <a:bodyPr/>
          <a:lstStyle/>
          <a:p>
            <a:endParaRPr lang="en-US"/>
          </a:p>
        </p:txBody>
      </p:sp>
      <p:pic>
        <p:nvPicPr>
          <p:cNvPr id="12" name="Image 3" descr="preencoded.png"/>
          <p:cNvPicPr>
            <a:picLocks noChangeAspect="1"/>
          </p:cNvPicPr>
          <p:nvPr/>
        </p:nvPicPr>
        <p:blipFill>
          <a:blip r:embed="rId6"/>
          <a:stretch>
            <a:fillRect/>
          </a:stretch>
        </p:blipFill>
        <p:spPr>
          <a:xfrm>
            <a:off x="8414861" y="2594253"/>
            <a:ext cx="269200" cy="336590"/>
          </a:xfrm>
          <a:prstGeom prst="rect">
            <a:avLst/>
          </a:prstGeom>
        </p:spPr>
      </p:pic>
      <p:sp>
        <p:nvSpPr>
          <p:cNvPr id="13" name="Text 7"/>
          <p:cNvSpPr/>
          <p:nvPr/>
        </p:nvSpPr>
        <p:spPr>
          <a:xfrm>
            <a:off x="9487853" y="4267081"/>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Appropriate Icons</a:t>
            </a:r>
            <a:endParaRPr lang="en-US" sz="2200" dirty="0"/>
          </a:p>
        </p:txBody>
      </p:sp>
      <p:sp>
        <p:nvSpPr>
          <p:cNvPr id="14" name="Text 8"/>
          <p:cNvSpPr/>
          <p:nvPr/>
        </p:nvSpPr>
        <p:spPr>
          <a:xfrm>
            <a:off x="9487853" y="4762619"/>
            <a:ext cx="4304824" cy="766048"/>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Simple, recognizable icons enhance usability.</a:t>
            </a:r>
            <a:endParaRPr lang="en-US" sz="1850" dirty="0"/>
          </a:p>
        </p:txBody>
      </p:sp>
      <p:pic>
        <p:nvPicPr>
          <p:cNvPr id="15" name="Image 4" descr="preencoded.png"/>
          <p:cNvPicPr>
            <a:picLocks noChangeAspect="1"/>
          </p:cNvPicPr>
          <p:nvPr/>
        </p:nvPicPr>
        <p:blipFill>
          <a:blip r:embed="rId7"/>
          <a:stretch>
            <a:fillRect/>
          </a:stretch>
        </p:blipFill>
        <p:spPr>
          <a:xfrm>
            <a:off x="5501521" y="2183368"/>
            <a:ext cx="3627358" cy="3627358"/>
          </a:xfrm>
          <a:prstGeom prst="rect">
            <a:avLst/>
          </a:prstGeom>
        </p:spPr>
      </p:pic>
      <p:sp>
        <p:nvSpPr>
          <p:cNvPr id="16" name="Shape 9"/>
          <p:cNvSpPr/>
          <p:nvPr/>
        </p:nvSpPr>
        <p:spPr>
          <a:xfrm>
            <a:off x="8250317" y="4932164"/>
            <a:ext cx="598408" cy="598408"/>
          </a:xfrm>
          <a:prstGeom prst="roundRect">
            <a:avLst>
              <a:gd name="adj" fmla="val 1526526"/>
            </a:avLst>
          </a:prstGeom>
          <a:solidFill>
            <a:srgbClr val="F3F3FF"/>
          </a:solidFill>
          <a:ln w="22860">
            <a:solidFill>
              <a:srgbClr val="DA33BF"/>
            </a:solidFill>
            <a:prstDash val="solid"/>
          </a:ln>
        </p:spPr>
        <p:txBody>
          <a:bodyPr/>
          <a:lstStyle/>
          <a:p>
            <a:endParaRPr lang="en-US"/>
          </a:p>
        </p:txBody>
      </p:sp>
      <p:pic>
        <p:nvPicPr>
          <p:cNvPr id="17" name="Image 5" descr="preencoded.png"/>
          <p:cNvPicPr>
            <a:picLocks noChangeAspect="1"/>
          </p:cNvPicPr>
          <p:nvPr/>
        </p:nvPicPr>
        <p:blipFill>
          <a:blip r:embed="rId8"/>
          <a:stretch>
            <a:fillRect/>
          </a:stretch>
        </p:blipFill>
        <p:spPr>
          <a:xfrm>
            <a:off x="8414861" y="5063014"/>
            <a:ext cx="269200" cy="336590"/>
          </a:xfrm>
          <a:prstGeom prst="rect">
            <a:avLst/>
          </a:prstGeom>
        </p:spPr>
      </p:pic>
      <p:sp>
        <p:nvSpPr>
          <p:cNvPr id="18" name="Text 10"/>
          <p:cNvSpPr/>
          <p:nvPr/>
        </p:nvSpPr>
        <p:spPr>
          <a:xfrm>
            <a:off x="2326362" y="4458533"/>
            <a:ext cx="2816185" cy="351949"/>
          </a:xfrm>
          <a:prstGeom prst="rect">
            <a:avLst/>
          </a:prstGeom>
          <a:noFill/>
          <a:ln/>
        </p:spPr>
        <p:txBody>
          <a:bodyPr wrap="none" lIns="0" tIns="0" rIns="0" bIns="0" rtlCol="0" anchor="t"/>
          <a:lstStyle/>
          <a:p>
            <a:pPr marL="0" indent="0" algn="r">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Good Visual Spacing</a:t>
            </a:r>
            <a:endParaRPr lang="en-US" sz="2200" dirty="0"/>
          </a:p>
        </p:txBody>
      </p:sp>
      <p:sp>
        <p:nvSpPr>
          <p:cNvPr id="19" name="Text 11"/>
          <p:cNvSpPr/>
          <p:nvPr/>
        </p:nvSpPr>
        <p:spPr>
          <a:xfrm>
            <a:off x="837724" y="4954072"/>
            <a:ext cx="4304824" cy="383024"/>
          </a:xfrm>
          <a:prstGeom prst="rect">
            <a:avLst/>
          </a:prstGeom>
          <a:noFill/>
          <a:ln/>
        </p:spPr>
        <p:txBody>
          <a:bodyPr wrap="none" lIns="0" tIns="0" rIns="0" bIns="0" rtlCol="0" anchor="t"/>
          <a:lstStyle/>
          <a:p>
            <a:pPr marL="0" indent="0" algn="r">
              <a:lnSpc>
                <a:spcPts val="3000"/>
              </a:lnSpc>
              <a:buNone/>
            </a:pPr>
            <a:r>
              <a:rPr lang="en-US" sz="1850" dirty="0">
                <a:solidFill>
                  <a:srgbClr val="00002E"/>
                </a:solidFill>
                <a:latin typeface="PT Sans" pitchFamily="34" charset="0"/>
                <a:ea typeface="PT Sans" pitchFamily="34" charset="-122"/>
                <a:cs typeface="PT Sans" pitchFamily="34" charset="-120"/>
              </a:rPr>
              <a:t>Easy to read layout.</a:t>
            </a:r>
            <a:endParaRPr lang="en-US" sz="1850" dirty="0"/>
          </a:p>
        </p:txBody>
      </p:sp>
      <p:pic>
        <p:nvPicPr>
          <p:cNvPr id="20" name="Image 6" descr="preencoded.png"/>
          <p:cNvPicPr>
            <a:picLocks noChangeAspect="1"/>
          </p:cNvPicPr>
          <p:nvPr/>
        </p:nvPicPr>
        <p:blipFill>
          <a:blip r:embed="rId9"/>
          <a:stretch>
            <a:fillRect/>
          </a:stretch>
        </p:blipFill>
        <p:spPr>
          <a:xfrm>
            <a:off x="5501521" y="2183368"/>
            <a:ext cx="3627358" cy="3627358"/>
          </a:xfrm>
          <a:prstGeom prst="rect">
            <a:avLst/>
          </a:prstGeom>
        </p:spPr>
      </p:pic>
      <p:sp>
        <p:nvSpPr>
          <p:cNvPr id="21" name="Shape 12"/>
          <p:cNvSpPr/>
          <p:nvPr/>
        </p:nvSpPr>
        <p:spPr>
          <a:xfrm>
            <a:off x="5781556" y="4932164"/>
            <a:ext cx="598408" cy="598408"/>
          </a:xfrm>
          <a:prstGeom prst="roundRect">
            <a:avLst>
              <a:gd name="adj" fmla="val 1526526"/>
            </a:avLst>
          </a:prstGeom>
          <a:solidFill>
            <a:srgbClr val="F3F3FF"/>
          </a:solidFill>
          <a:ln w="22860">
            <a:solidFill>
              <a:srgbClr val="2D4DF2"/>
            </a:solidFill>
            <a:prstDash val="solid"/>
          </a:ln>
        </p:spPr>
        <p:txBody>
          <a:bodyPr/>
          <a:lstStyle/>
          <a:p>
            <a:endParaRPr lang="en-US"/>
          </a:p>
        </p:txBody>
      </p:sp>
      <p:pic>
        <p:nvPicPr>
          <p:cNvPr id="22" name="Image 7" descr="preencoded.png"/>
          <p:cNvPicPr>
            <a:picLocks noChangeAspect="1"/>
          </p:cNvPicPr>
          <p:nvPr/>
        </p:nvPicPr>
        <p:blipFill>
          <a:blip r:embed="rId10"/>
          <a:stretch>
            <a:fillRect/>
          </a:stretch>
        </p:blipFill>
        <p:spPr>
          <a:xfrm>
            <a:off x="5946100" y="5063014"/>
            <a:ext cx="269200" cy="336590"/>
          </a:xfrm>
          <a:prstGeom prst="rect">
            <a:avLst/>
          </a:prstGeom>
        </p:spPr>
      </p:pic>
      <p:sp>
        <p:nvSpPr>
          <p:cNvPr id="23" name="Text 13"/>
          <p:cNvSpPr/>
          <p:nvPr/>
        </p:nvSpPr>
        <p:spPr>
          <a:xfrm>
            <a:off x="837724" y="6079927"/>
            <a:ext cx="12954952" cy="1149072"/>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The website boasts a consistent color scheme and readable typography, contributing to a professional and user-friendly design. The appropriate use of simple, recognizable icons enhances usability. Good visual spacing and layout make the content easy to read. Slightly increase contrast on lighter grey text for better readability.</a:t>
            </a:r>
            <a:endParaRPr lang="en-US" sz="185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837724" y="658773"/>
            <a:ext cx="5632490" cy="704017"/>
          </a:xfrm>
          <a:prstGeom prst="rect">
            <a:avLst/>
          </a:prstGeom>
          <a:noFill/>
          <a:ln/>
        </p:spPr>
        <p:txBody>
          <a:bodyPr wrap="none" lIns="0" tIns="0" rIns="0" bIns="0" rtlCol="0" anchor="t"/>
          <a:lstStyle/>
          <a:p>
            <a:pPr marL="0" indent="0" algn="l">
              <a:lnSpc>
                <a:spcPts val="5500"/>
              </a:lnSpc>
              <a:buNone/>
            </a:pPr>
            <a:r>
              <a:rPr lang="en-US" sz="4400" dirty="0">
                <a:solidFill>
                  <a:srgbClr val="00002E"/>
                </a:solidFill>
                <a:latin typeface="Nunito Semi Bold" pitchFamily="34" charset="0"/>
                <a:ea typeface="Nunito Semi Bold" pitchFamily="34" charset="-122"/>
                <a:cs typeface="Nunito Semi Bold" pitchFamily="34" charset="-120"/>
              </a:rPr>
              <a:t>Mobile Experience</a:t>
            </a:r>
            <a:endParaRPr lang="en-US" sz="4400" dirty="0"/>
          </a:p>
        </p:txBody>
      </p:sp>
      <p:sp>
        <p:nvSpPr>
          <p:cNvPr id="3" name="Shape 1"/>
          <p:cNvSpPr/>
          <p:nvPr/>
        </p:nvSpPr>
        <p:spPr>
          <a:xfrm>
            <a:off x="837724" y="1841540"/>
            <a:ext cx="2159079" cy="1357193"/>
          </a:xfrm>
          <a:prstGeom prst="roundRect">
            <a:avLst>
              <a:gd name="adj" fmla="val 26457"/>
            </a:avLst>
          </a:prstGeom>
          <a:solidFill>
            <a:srgbClr val="F3F3FF"/>
          </a:solidFill>
          <a:ln w="22860">
            <a:solidFill>
              <a:srgbClr val="2D4DF2"/>
            </a:solidFill>
            <a:prstDash val="solid"/>
          </a:ln>
        </p:spPr>
        <p:txBody>
          <a:bodyPr/>
          <a:lstStyle/>
          <a:p>
            <a:endParaRPr lang="en-US"/>
          </a:p>
        </p:txBody>
      </p:sp>
      <p:pic>
        <p:nvPicPr>
          <p:cNvPr id="4" name="Image 0" descr="preencoded.png"/>
          <p:cNvPicPr>
            <a:picLocks noChangeAspect="1"/>
          </p:cNvPicPr>
          <p:nvPr/>
        </p:nvPicPr>
        <p:blipFill>
          <a:blip r:embed="rId3"/>
          <a:stretch>
            <a:fillRect/>
          </a:stretch>
        </p:blipFill>
        <p:spPr>
          <a:xfrm>
            <a:off x="1748909" y="2309693"/>
            <a:ext cx="336590" cy="420767"/>
          </a:xfrm>
          <a:prstGeom prst="rect">
            <a:avLst/>
          </a:prstGeom>
        </p:spPr>
      </p:pic>
      <p:sp>
        <p:nvSpPr>
          <p:cNvPr id="5" name="Text 2"/>
          <p:cNvSpPr/>
          <p:nvPr/>
        </p:nvSpPr>
        <p:spPr>
          <a:xfrm>
            <a:off x="3236119" y="2080855"/>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Responsive Layout</a:t>
            </a:r>
            <a:endParaRPr lang="en-US" sz="2200" dirty="0"/>
          </a:p>
        </p:txBody>
      </p:sp>
      <p:sp>
        <p:nvSpPr>
          <p:cNvPr id="6" name="Text 3"/>
          <p:cNvSpPr/>
          <p:nvPr/>
        </p:nvSpPr>
        <p:spPr>
          <a:xfrm>
            <a:off x="3236119" y="2576393"/>
            <a:ext cx="3085267" cy="383024"/>
          </a:xfrm>
          <a:prstGeom prst="rect">
            <a:avLst/>
          </a:prstGeom>
          <a:noFill/>
          <a:ln/>
        </p:spPr>
        <p:txBody>
          <a:bodyPr wrap="non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User-friendly on smartphones.</a:t>
            </a:r>
            <a:endParaRPr lang="en-US" sz="1850" dirty="0"/>
          </a:p>
        </p:txBody>
      </p:sp>
      <p:sp>
        <p:nvSpPr>
          <p:cNvPr id="7" name="Shape 4"/>
          <p:cNvSpPr/>
          <p:nvPr/>
        </p:nvSpPr>
        <p:spPr>
          <a:xfrm>
            <a:off x="3116461" y="3183493"/>
            <a:ext cx="10556558" cy="15240"/>
          </a:xfrm>
          <a:prstGeom prst="roundRect">
            <a:avLst>
              <a:gd name="adj" fmla="val 2356110"/>
            </a:avLst>
          </a:prstGeom>
          <a:solidFill>
            <a:srgbClr val="2D4DF2"/>
          </a:solidFill>
          <a:ln/>
        </p:spPr>
        <p:txBody>
          <a:bodyPr/>
          <a:lstStyle/>
          <a:p>
            <a:endParaRPr lang="en-US"/>
          </a:p>
        </p:txBody>
      </p:sp>
      <p:sp>
        <p:nvSpPr>
          <p:cNvPr id="8" name="Shape 5"/>
          <p:cNvSpPr/>
          <p:nvPr/>
        </p:nvSpPr>
        <p:spPr>
          <a:xfrm>
            <a:off x="837724" y="3318391"/>
            <a:ext cx="4318278" cy="1357193"/>
          </a:xfrm>
          <a:prstGeom prst="roundRect">
            <a:avLst>
              <a:gd name="adj" fmla="val 26457"/>
            </a:avLst>
          </a:prstGeom>
          <a:solidFill>
            <a:srgbClr val="F3F3FF"/>
          </a:solidFill>
          <a:ln w="22860">
            <a:solidFill>
              <a:srgbClr val="018CE1"/>
            </a:solidFill>
            <a:prstDash val="solid"/>
          </a:ln>
        </p:spPr>
        <p:txBody>
          <a:bodyPr/>
          <a:lstStyle/>
          <a:p>
            <a:endParaRPr lang="en-US"/>
          </a:p>
        </p:txBody>
      </p:sp>
      <p:pic>
        <p:nvPicPr>
          <p:cNvPr id="9" name="Image 1" descr="preencoded.png"/>
          <p:cNvPicPr>
            <a:picLocks noChangeAspect="1"/>
          </p:cNvPicPr>
          <p:nvPr/>
        </p:nvPicPr>
        <p:blipFill>
          <a:blip r:embed="rId4"/>
          <a:stretch>
            <a:fillRect/>
          </a:stretch>
        </p:blipFill>
        <p:spPr>
          <a:xfrm>
            <a:off x="2828568" y="3786545"/>
            <a:ext cx="336590" cy="420767"/>
          </a:xfrm>
          <a:prstGeom prst="rect">
            <a:avLst/>
          </a:prstGeom>
        </p:spPr>
      </p:pic>
      <p:sp>
        <p:nvSpPr>
          <p:cNvPr id="10" name="Text 6"/>
          <p:cNvSpPr/>
          <p:nvPr/>
        </p:nvSpPr>
        <p:spPr>
          <a:xfrm>
            <a:off x="5395317" y="3557707"/>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Easy Mobile Menu</a:t>
            </a:r>
            <a:endParaRPr lang="en-US" sz="2200" dirty="0"/>
          </a:p>
        </p:txBody>
      </p:sp>
      <p:sp>
        <p:nvSpPr>
          <p:cNvPr id="11" name="Text 7"/>
          <p:cNvSpPr/>
          <p:nvPr/>
        </p:nvSpPr>
        <p:spPr>
          <a:xfrm>
            <a:off x="5395317" y="4053245"/>
            <a:ext cx="2985016" cy="383024"/>
          </a:xfrm>
          <a:prstGeom prst="rect">
            <a:avLst/>
          </a:prstGeom>
          <a:noFill/>
          <a:ln/>
        </p:spPr>
        <p:txBody>
          <a:bodyPr wrap="non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Simple to open and navigate.</a:t>
            </a:r>
            <a:endParaRPr lang="en-US" sz="1850" dirty="0"/>
          </a:p>
        </p:txBody>
      </p:sp>
      <p:sp>
        <p:nvSpPr>
          <p:cNvPr id="12" name="Shape 8"/>
          <p:cNvSpPr/>
          <p:nvPr/>
        </p:nvSpPr>
        <p:spPr>
          <a:xfrm>
            <a:off x="5275659" y="4660344"/>
            <a:ext cx="8397359" cy="15240"/>
          </a:xfrm>
          <a:prstGeom prst="roundRect">
            <a:avLst>
              <a:gd name="adj" fmla="val 2356110"/>
            </a:avLst>
          </a:prstGeom>
          <a:solidFill>
            <a:srgbClr val="018CE1"/>
          </a:solidFill>
          <a:ln/>
        </p:spPr>
        <p:txBody>
          <a:bodyPr/>
          <a:lstStyle/>
          <a:p>
            <a:endParaRPr lang="en-US"/>
          </a:p>
        </p:txBody>
      </p:sp>
      <p:sp>
        <p:nvSpPr>
          <p:cNvPr id="13" name="Shape 9"/>
          <p:cNvSpPr/>
          <p:nvPr/>
        </p:nvSpPr>
        <p:spPr>
          <a:xfrm>
            <a:off x="837724" y="4795242"/>
            <a:ext cx="6477476" cy="1357193"/>
          </a:xfrm>
          <a:prstGeom prst="roundRect">
            <a:avLst>
              <a:gd name="adj" fmla="val 26457"/>
            </a:avLst>
          </a:prstGeom>
          <a:solidFill>
            <a:srgbClr val="F3F3FF"/>
          </a:solidFill>
          <a:ln w="22860">
            <a:solidFill>
              <a:srgbClr val="DA33BF"/>
            </a:solidFill>
            <a:prstDash val="solid"/>
          </a:ln>
        </p:spPr>
        <p:txBody>
          <a:bodyPr/>
          <a:lstStyle/>
          <a:p>
            <a:endParaRPr lang="en-US"/>
          </a:p>
        </p:txBody>
      </p:sp>
      <p:pic>
        <p:nvPicPr>
          <p:cNvPr id="14" name="Image 2" descr="preencoded.png"/>
          <p:cNvPicPr>
            <a:picLocks noChangeAspect="1"/>
          </p:cNvPicPr>
          <p:nvPr/>
        </p:nvPicPr>
        <p:blipFill>
          <a:blip r:embed="rId5"/>
          <a:stretch>
            <a:fillRect/>
          </a:stretch>
        </p:blipFill>
        <p:spPr>
          <a:xfrm>
            <a:off x="3908107" y="5263396"/>
            <a:ext cx="336590" cy="420767"/>
          </a:xfrm>
          <a:prstGeom prst="rect">
            <a:avLst/>
          </a:prstGeom>
        </p:spPr>
      </p:pic>
      <p:sp>
        <p:nvSpPr>
          <p:cNvPr id="15" name="Text 10"/>
          <p:cNvSpPr/>
          <p:nvPr/>
        </p:nvSpPr>
        <p:spPr>
          <a:xfrm>
            <a:off x="7554516" y="5034558"/>
            <a:ext cx="2816185" cy="351949"/>
          </a:xfrm>
          <a:prstGeom prst="rect">
            <a:avLst/>
          </a:prstGeom>
          <a:noFill/>
          <a:ln/>
        </p:spPr>
        <p:txBody>
          <a:bodyPr wrap="none" lIns="0" tIns="0" rIns="0" bIns="0" rtlCol="0" anchor="t"/>
          <a:lstStyle/>
          <a:p>
            <a:pPr marL="0" indent="0" algn="l">
              <a:lnSpc>
                <a:spcPts val="2750"/>
              </a:lnSpc>
              <a:buNone/>
            </a:pPr>
            <a:r>
              <a:rPr lang="en-US" sz="2200" dirty="0">
                <a:solidFill>
                  <a:srgbClr val="00002E"/>
                </a:solidFill>
                <a:latin typeface="Nunito Semi Bold" pitchFamily="34" charset="0"/>
                <a:ea typeface="Nunito Semi Bold" pitchFamily="34" charset="-122"/>
                <a:cs typeface="Nunito Semi Bold" pitchFamily="34" charset="-120"/>
              </a:rPr>
              <a:t>Readable Content</a:t>
            </a:r>
            <a:endParaRPr lang="en-US" sz="2200" dirty="0"/>
          </a:p>
        </p:txBody>
      </p:sp>
      <p:sp>
        <p:nvSpPr>
          <p:cNvPr id="16" name="Text 11"/>
          <p:cNvSpPr/>
          <p:nvPr/>
        </p:nvSpPr>
        <p:spPr>
          <a:xfrm>
            <a:off x="7554516" y="5530096"/>
            <a:ext cx="4085392" cy="383024"/>
          </a:xfrm>
          <a:prstGeom prst="rect">
            <a:avLst/>
          </a:prstGeom>
          <a:noFill/>
          <a:ln/>
        </p:spPr>
        <p:txBody>
          <a:bodyPr wrap="non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No zooming or horizontal scroll needed.</a:t>
            </a:r>
            <a:endParaRPr lang="en-US" sz="1850" dirty="0"/>
          </a:p>
        </p:txBody>
      </p:sp>
      <p:sp>
        <p:nvSpPr>
          <p:cNvPr id="17" name="Text 12"/>
          <p:cNvSpPr/>
          <p:nvPr/>
        </p:nvSpPr>
        <p:spPr>
          <a:xfrm>
            <a:off x="837724" y="6421636"/>
            <a:ext cx="12954952" cy="1149072"/>
          </a:xfrm>
          <a:prstGeom prst="rect">
            <a:avLst/>
          </a:prstGeom>
          <a:noFill/>
          <a:ln/>
        </p:spPr>
        <p:txBody>
          <a:bodyPr wrap="square" lIns="0" tIns="0" rIns="0" bIns="0" rtlCol="0" anchor="t"/>
          <a:lstStyle/>
          <a:p>
            <a:pPr marL="0" indent="0" algn="l">
              <a:lnSpc>
                <a:spcPts val="3000"/>
              </a:lnSpc>
              <a:buNone/>
            </a:pPr>
            <a:r>
              <a:rPr lang="en-US" sz="1850" dirty="0">
                <a:solidFill>
                  <a:srgbClr val="00002E"/>
                </a:solidFill>
                <a:latin typeface="PT Sans" pitchFamily="34" charset="0"/>
                <a:ea typeface="PT Sans" pitchFamily="34" charset="-122"/>
                <a:cs typeface="PT Sans" pitchFamily="34" charset="-120"/>
              </a:rPr>
              <a:t>The website offers a responsive and user-friendly layout on smartphones, ensuring a seamless mobile experience. The menu is easy to open and navigate on mobile devices. All content is readable without requiring zooming or horizontal scrolling. Label the mobile menu ("Menu") clearly for less experienced users.</a:t>
            </a:r>
            <a:endParaRPr lang="en-US" sz="185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0" y="0"/>
            <a:ext cx="5486400" cy="8229600"/>
          </a:xfrm>
          <a:prstGeom prst="rect">
            <a:avLst/>
          </a:prstGeom>
        </p:spPr>
      </p:pic>
      <p:pic>
        <p:nvPicPr>
          <p:cNvPr id="3" name="Image 1" descr="preencoded.png"/>
          <p:cNvPicPr>
            <a:picLocks noChangeAspect="1"/>
          </p:cNvPicPr>
          <p:nvPr/>
        </p:nvPicPr>
        <p:blipFill>
          <a:blip r:embed="rId4"/>
          <a:stretch>
            <a:fillRect/>
          </a:stretch>
        </p:blipFill>
        <p:spPr>
          <a:xfrm>
            <a:off x="240863" y="2651641"/>
            <a:ext cx="5004554" cy="2926318"/>
          </a:xfrm>
          <a:prstGeom prst="rect">
            <a:avLst/>
          </a:prstGeom>
        </p:spPr>
      </p:pic>
      <p:sp>
        <p:nvSpPr>
          <p:cNvPr id="4" name="Text 0"/>
          <p:cNvSpPr/>
          <p:nvPr/>
        </p:nvSpPr>
        <p:spPr>
          <a:xfrm>
            <a:off x="6160889" y="837962"/>
            <a:ext cx="4534614" cy="566857"/>
          </a:xfrm>
          <a:prstGeom prst="rect">
            <a:avLst/>
          </a:prstGeom>
          <a:noFill/>
          <a:ln/>
        </p:spPr>
        <p:txBody>
          <a:bodyPr wrap="none" lIns="0" tIns="0" rIns="0" bIns="0" rtlCol="0" anchor="t"/>
          <a:lstStyle/>
          <a:p>
            <a:pPr marL="0" indent="0" algn="l">
              <a:lnSpc>
                <a:spcPts val="4450"/>
              </a:lnSpc>
              <a:buNone/>
            </a:pPr>
            <a:r>
              <a:rPr lang="en-US" sz="3550" dirty="0">
                <a:solidFill>
                  <a:srgbClr val="00002E"/>
                </a:solidFill>
                <a:latin typeface="Nunito Semi Bold" pitchFamily="34" charset="0"/>
                <a:ea typeface="Nunito Semi Bold" pitchFamily="34" charset="-122"/>
                <a:cs typeface="Nunito Semi Bold" pitchFamily="34" charset="-120"/>
              </a:rPr>
              <a:t>Overall Summary</a:t>
            </a:r>
            <a:endParaRPr lang="en-US" sz="3550" dirty="0"/>
          </a:p>
        </p:txBody>
      </p:sp>
      <p:sp>
        <p:nvSpPr>
          <p:cNvPr id="5" name="Text 1"/>
          <p:cNvSpPr/>
          <p:nvPr/>
        </p:nvSpPr>
        <p:spPr>
          <a:xfrm>
            <a:off x="6160889" y="1790224"/>
            <a:ext cx="7795022" cy="635913"/>
          </a:xfrm>
          <a:prstGeom prst="rect">
            <a:avLst/>
          </a:prstGeom>
          <a:noFill/>
          <a:ln/>
        </p:spPr>
        <p:txBody>
          <a:bodyPr wrap="none" lIns="0" tIns="0" rIns="0" bIns="0" rtlCol="0" anchor="t"/>
          <a:lstStyle/>
          <a:p>
            <a:pPr marL="0" indent="0" algn="ctr">
              <a:lnSpc>
                <a:spcPts val="5000"/>
              </a:lnSpc>
              <a:buNone/>
            </a:pPr>
            <a:r>
              <a:rPr lang="en-US" sz="5000" dirty="0">
                <a:solidFill>
                  <a:srgbClr val="2D4DF2"/>
                </a:solidFill>
                <a:latin typeface="Nunito Semi Bold" pitchFamily="34" charset="0"/>
                <a:ea typeface="Nunito Semi Bold" pitchFamily="34" charset="-122"/>
                <a:cs typeface="Nunito Semi Bold" pitchFamily="34" charset="-120"/>
              </a:rPr>
              <a:t>4</a:t>
            </a:r>
            <a:endParaRPr lang="en-US" sz="5000" dirty="0"/>
          </a:p>
        </p:txBody>
      </p:sp>
      <p:sp>
        <p:nvSpPr>
          <p:cNvPr id="6" name="Text 2"/>
          <p:cNvSpPr/>
          <p:nvPr/>
        </p:nvSpPr>
        <p:spPr>
          <a:xfrm>
            <a:off x="8924687" y="2667000"/>
            <a:ext cx="2267307" cy="283369"/>
          </a:xfrm>
          <a:prstGeom prst="rect">
            <a:avLst/>
          </a:prstGeom>
          <a:noFill/>
          <a:ln/>
        </p:spPr>
        <p:txBody>
          <a:bodyPr wrap="none" lIns="0" tIns="0" rIns="0" bIns="0" rtlCol="0" anchor="t"/>
          <a:lstStyle/>
          <a:p>
            <a:pPr marL="0" indent="0" algn="ctr">
              <a:lnSpc>
                <a:spcPts val="2200"/>
              </a:lnSpc>
              <a:buNone/>
            </a:pPr>
            <a:r>
              <a:rPr lang="en-US" sz="1750" dirty="0">
                <a:solidFill>
                  <a:srgbClr val="00002E"/>
                </a:solidFill>
                <a:latin typeface="Nunito Semi Bold" pitchFamily="34" charset="0"/>
                <a:ea typeface="Nunito Semi Bold" pitchFamily="34" charset="-122"/>
                <a:cs typeface="Nunito Semi Bold" pitchFamily="34" charset="-120"/>
              </a:rPr>
              <a:t>Strengths</a:t>
            </a:r>
            <a:endParaRPr lang="en-US" sz="1750" dirty="0"/>
          </a:p>
        </p:txBody>
      </p:sp>
      <p:sp>
        <p:nvSpPr>
          <p:cNvPr id="7" name="Text 3"/>
          <p:cNvSpPr/>
          <p:nvPr/>
        </p:nvSpPr>
        <p:spPr>
          <a:xfrm>
            <a:off x="6160889" y="3065978"/>
            <a:ext cx="7795022" cy="308372"/>
          </a:xfrm>
          <a:prstGeom prst="rect">
            <a:avLst/>
          </a:prstGeom>
          <a:noFill/>
          <a:ln/>
        </p:spPr>
        <p:txBody>
          <a:bodyPr wrap="none" lIns="0" tIns="0" rIns="0" bIns="0" rtlCol="0" anchor="t"/>
          <a:lstStyle/>
          <a:p>
            <a:pPr marL="0" indent="0" algn="ctr">
              <a:lnSpc>
                <a:spcPts val="2400"/>
              </a:lnSpc>
              <a:buNone/>
            </a:pPr>
            <a:r>
              <a:rPr lang="en-US" sz="1500" dirty="0">
                <a:solidFill>
                  <a:srgbClr val="00002E"/>
                </a:solidFill>
                <a:latin typeface="PT Sans" pitchFamily="34" charset="0"/>
                <a:ea typeface="PT Sans" pitchFamily="34" charset="-122"/>
                <a:cs typeface="PT Sans" pitchFamily="34" charset="-120"/>
              </a:rPr>
              <a:t>Clear navigation, great interaction feedback, consistent visual style, mobile-friendly design.</a:t>
            </a:r>
            <a:endParaRPr lang="en-US" sz="1500" dirty="0"/>
          </a:p>
        </p:txBody>
      </p:sp>
      <p:sp>
        <p:nvSpPr>
          <p:cNvPr id="8" name="Text 4"/>
          <p:cNvSpPr/>
          <p:nvPr/>
        </p:nvSpPr>
        <p:spPr>
          <a:xfrm>
            <a:off x="6160889" y="4048839"/>
            <a:ext cx="7795022" cy="635913"/>
          </a:xfrm>
          <a:prstGeom prst="rect">
            <a:avLst/>
          </a:prstGeom>
          <a:noFill/>
          <a:ln/>
        </p:spPr>
        <p:txBody>
          <a:bodyPr wrap="none" lIns="0" tIns="0" rIns="0" bIns="0" rtlCol="0" anchor="t"/>
          <a:lstStyle/>
          <a:p>
            <a:pPr marL="0" indent="0" algn="ctr">
              <a:lnSpc>
                <a:spcPts val="5000"/>
              </a:lnSpc>
              <a:buNone/>
            </a:pPr>
            <a:r>
              <a:rPr lang="en-US" sz="5000" dirty="0">
                <a:solidFill>
                  <a:srgbClr val="018CE1"/>
                </a:solidFill>
                <a:latin typeface="Nunito Semi Bold" pitchFamily="34" charset="0"/>
                <a:ea typeface="Nunito Semi Bold" pitchFamily="34" charset="-122"/>
                <a:cs typeface="Nunito Semi Bold" pitchFamily="34" charset="-120"/>
              </a:rPr>
              <a:t>1</a:t>
            </a:r>
            <a:endParaRPr lang="en-US" sz="5000" dirty="0"/>
          </a:p>
        </p:txBody>
      </p:sp>
      <p:sp>
        <p:nvSpPr>
          <p:cNvPr id="9" name="Text 5"/>
          <p:cNvSpPr/>
          <p:nvPr/>
        </p:nvSpPr>
        <p:spPr>
          <a:xfrm>
            <a:off x="8924687" y="4925616"/>
            <a:ext cx="2267307" cy="283369"/>
          </a:xfrm>
          <a:prstGeom prst="rect">
            <a:avLst/>
          </a:prstGeom>
          <a:noFill/>
          <a:ln/>
        </p:spPr>
        <p:txBody>
          <a:bodyPr wrap="none" lIns="0" tIns="0" rIns="0" bIns="0" rtlCol="0" anchor="t"/>
          <a:lstStyle/>
          <a:p>
            <a:pPr marL="0" indent="0" algn="ctr">
              <a:lnSpc>
                <a:spcPts val="2200"/>
              </a:lnSpc>
              <a:buNone/>
            </a:pPr>
            <a:r>
              <a:rPr lang="en-US" sz="1750" dirty="0">
                <a:solidFill>
                  <a:srgbClr val="00002E"/>
                </a:solidFill>
                <a:latin typeface="Nunito Semi Bold" pitchFamily="34" charset="0"/>
                <a:ea typeface="Nunito Semi Bold" pitchFamily="34" charset="-122"/>
                <a:cs typeface="Nunito Semi Bold" pitchFamily="34" charset="-120"/>
              </a:rPr>
              <a:t>Improvements</a:t>
            </a:r>
            <a:endParaRPr lang="en-US" sz="1750" dirty="0"/>
          </a:p>
        </p:txBody>
      </p:sp>
      <p:sp>
        <p:nvSpPr>
          <p:cNvPr id="10" name="Text 6"/>
          <p:cNvSpPr/>
          <p:nvPr/>
        </p:nvSpPr>
        <p:spPr>
          <a:xfrm>
            <a:off x="6160889" y="5324594"/>
            <a:ext cx="7795022" cy="308372"/>
          </a:xfrm>
          <a:prstGeom prst="rect">
            <a:avLst/>
          </a:prstGeom>
          <a:noFill/>
          <a:ln/>
        </p:spPr>
        <p:txBody>
          <a:bodyPr wrap="none" lIns="0" tIns="0" rIns="0" bIns="0" rtlCol="0" anchor="t"/>
          <a:lstStyle/>
          <a:p>
            <a:pPr marL="0" indent="0" algn="ctr">
              <a:lnSpc>
                <a:spcPts val="2400"/>
              </a:lnSpc>
              <a:buNone/>
            </a:pPr>
            <a:r>
              <a:rPr lang="en-US" sz="1500" dirty="0">
                <a:solidFill>
                  <a:srgbClr val="00002E"/>
                </a:solidFill>
                <a:latin typeface="PT Sans" pitchFamily="34" charset="0"/>
                <a:ea typeface="PT Sans" pitchFamily="34" charset="-122"/>
                <a:cs typeface="PT Sans" pitchFamily="34" charset="-120"/>
              </a:rPr>
              <a:t>Improved contrast.</a:t>
            </a:r>
            <a:endParaRPr lang="en-US" sz="1500" dirty="0"/>
          </a:p>
        </p:txBody>
      </p:sp>
      <p:sp>
        <p:nvSpPr>
          <p:cNvPr id="11" name="Text 7"/>
          <p:cNvSpPr/>
          <p:nvPr/>
        </p:nvSpPr>
        <p:spPr>
          <a:xfrm>
            <a:off x="6160889" y="5849779"/>
            <a:ext cx="7795022" cy="1541859"/>
          </a:xfrm>
          <a:prstGeom prst="rect">
            <a:avLst/>
          </a:prstGeom>
          <a:noFill/>
          <a:ln/>
        </p:spPr>
        <p:txBody>
          <a:bodyPr wrap="square" lIns="0" tIns="0" rIns="0" bIns="0" rtlCol="0" anchor="t"/>
          <a:lstStyle/>
          <a:p>
            <a:pPr marL="0" indent="0" algn="l">
              <a:lnSpc>
                <a:spcPts val="2400"/>
              </a:lnSpc>
              <a:buNone/>
            </a:pPr>
            <a:r>
              <a:rPr lang="en-US" sz="1500" u="sng" dirty="0">
                <a:solidFill>
                  <a:srgbClr val="2D4DF2"/>
                </a:solidFill>
                <a:latin typeface="PT Sans" pitchFamily="34" charset="0"/>
                <a:ea typeface="PT Sans" pitchFamily="34" charset="-122"/>
                <a:cs typeface="PT Sans" pitchFamily="34" charset="-120"/>
                <a:hlinkClick r:id="rId5">
                  <a:extLst>
                    <a:ext uri="{A12FA001-AC4F-418D-AE19-62706E023703}">
                      <ahyp:hlinkClr xmlns:ahyp="http://schemas.microsoft.com/office/drawing/2018/hyperlinkcolor" val="tx"/>
                    </a:ext>
                  </a:extLst>
                </a:hlinkClick>
              </a:rPr>
              <a:t>site.lt</a:t>
            </a:r>
            <a:r>
              <a:rPr lang="en-US" sz="1500" dirty="0">
                <a:solidFill>
                  <a:srgbClr val="00002E"/>
                </a:solidFill>
                <a:latin typeface="PT Sans" pitchFamily="34" charset="0"/>
                <a:ea typeface="PT Sans" pitchFamily="34" charset="-122"/>
                <a:cs typeface="PT Sans" pitchFamily="34" charset="-120"/>
              </a:rPr>
              <a:t> is a strong example of good UI/UX design, characterized by clear navigation, logical content grouping, great interaction feedback and usability, a professional and consistent visual style, and a fully responsive, mobile-friendly design. Minor improvements are suggested to enhance accessibility and user experience, including better labeling, slightly improved contrast. As it is a website for web designing there is very few improvements needed.</a:t>
            </a:r>
            <a:endParaRPr lang="en-US" sz="15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TotalTime>
  <Words>797</Words>
  <Application>Microsoft Office PowerPoint</Application>
  <PresentationFormat>Custom</PresentationFormat>
  <Paragraphs>95</Paragraphs>
  <Slides>10</Slides>
  <Notes>10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PT Sans</vt:lpstr>
      <vt:lpstr>Nunito Semi Bold</vt:lpstr>
      <vt:lpstr>Arial</vt:lpstr>
      <vt:lpstr>Roboto</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Al Amin Hossain Nayem</cp:lastModifiedBy>
  <cp:revision>2</cp:revision>
  <dcterms:created xsi:type="dcterms:W3CDTF">2025-04-03T21:45:18Z</dcterms:created>
  <dcterms:modified xsi:type="dcterms:W3CDTF">2025-04-03T23:06:35Z</dcterms:modified>
</cp:coreProperties>
</file>