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63" r:id="rId2"/>
    <p:sldId id="256" r:id="rId3"/>
    <p:sldId id="267" r:id="rId4"/>
    <p:sldId id="259" r:id="rId5"/>
    <p:sldId id="260" r:id="rId6"/>
    <p:sldId id="265" r:id="rId7"/>
    <p:sldId id="266" r:id="rId8"/>
    <p:sldId id="26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8E44B3-F0B0-4D40-89B5-094244452559}">
          <p14:sldIdLst>
            <p14:sldId id="263"/>
            <p14:sldId id="256"/>
            <p14:sldId id="267"/>
          </p14:sldIdLst>
        </p14:section>
        <p14:section name="Untitled Section" id="{36D8EC19-6E8E-419A-84B0-C414D8D6996C}">
          <p14:sldIdLst>
            <p14:sldId id="259"/>
            <p14:sldId id="260"/>
            <p14:sldId id="265"/>
            <p14:sldId id="266"/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DD6B813-3199-D311-22B1-4D4B7BF179AB}" name="nayini anil" initials="na" userId="941cb5f12550b91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94660"/>
  </p:normalViewPr>
  <p:slideViewPr>
    <p:cSldViewPr snapToGrid="0">
      <p:cViewPr>
        <p:scale>
          <a:sx n="100" d="100"/>
          <a:sy n="100" d="100"/>
        </p:scale>
        <p:origin x="48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C0E3-E426-40D6-8FC3-F03A9992784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E325-E18E-408A-9CF6-7B66474E2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52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C0E3-E426-40D6-8FC3-F03A9992784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E325-E18E-408A-9CF6-7B66474E2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3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C0E3-E426-40D6-8FC3-F03A9992784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E325-E18E-408A-9CF6-7B66474E2AC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2633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C0E3-E426-40D6-8FC3-F03A9992784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E325-E18E-408A-9CF6-7B66474E2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383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C0E3-E426-40D6-8FC3-F03A9992784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E325-E18E-408A-9CF6-7B66474E2AC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7216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C0E3-E426-40D6-8FC3-F03A9992784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E325-E18E-408A-9CF6-7B66474E2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656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C0E3-E426-40D6-8FC3-F03A9992784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E325-E18E-408A-9CF6-7B66474E2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962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C0E3-E426-40D6-8FC3-F03A9992784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E325-E18E-408A-9CF6-7B66474E2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72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C0E3-E426-40D6-8FC3-F03A9992784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E325-E18E-408A-9CF6-7B66474E2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83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C0E3-E426-40D6-8FC3-F03A9992784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E325-E18E-408A-9CF6-7B66474E2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2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C0E3-E426-40D6-8FC3-F03A9992784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E325-E18E-408A-9CF6-7B66474E2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93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C0E3-E426-40D6-8FC3-F03A9992784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E325-E18E-408A-9CF6-7B66474E2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06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C0E3-E426-40D6-8FC3-F03A9992784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E325-E18E-408A-9CF6-7B66474E2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64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C0E3-E426-40D6-8FC3-F03A9992784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E325-E18E-408A-9CF6-7B66474E2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75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C0E3-E426-40D6-8FC3-F03A9992784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E325-E18E-408A-9CF6-7B66474E2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34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C0E3-E426-40D6-8FC3-F03A9992784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E325-E18E-408A-9CF6-7B66474E2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35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8C0E3-E426-40D6-8FC3-F03A9992784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D0E325-E18E-408A-9CF6-7B66474E2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8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ED5A-9DB4-DBAA-4DE8-B2C59B61B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58716"/>
            <a:ext cx="7627205" cy="2340568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          C LANGUAGE 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1800" dirty="0">
                <a:solidFill>
                  <a:schemeClr val="accent5"/>
                </a:solidFill>
              </a:rPr>
              <a:t>ANIL NAYENI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DB32EE92-655F-24D9-6027-1CD147958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841" y="408918"/>
            <a:ext cx="7017431" cy="207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05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A2A6-DCF3-9063-7943-0928230F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D17D8-04EB-D5D6-DDA6-56D3D3C0F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944" y="1361872"/>
            <a:ext cx="7305473" cy="2067127"/>
          </a:xfrm>
        </p:spPr>
        <p:txBody>
          <a:bodyPr>
            <a:normAutofit fontScale="25000" lnSpcReduction="20000"/>
          </a:bodyPr>
          <a:lstStyle/>
          <a:p>
            <a:endParaRPr lang="en-IN" sz="2000" dirty="0"/>
          </a:p>
          <a:p>
            <a:r>
              <a:rPr lang="en-IN" sz="6400" dirty="0"/>
              <a:t>Declaration for variables</a:t>
            </a:r>
          </a:p>
          <a:p>
            <a:r>
              <a:rPr lang="en-IN" sz="6400" dirty="0"/>
              <a:t>C supports different data types like ‘int’ , ’char’ , ’float’, ’double’ ,’signed’, ’unsigned’, ’ </a:t>
            </a:r>
            <a:r>
              <a:rPr lang="en-IN" sz="6400" dirty="0" err="1"/>
              <a:t>enum</a:t>
            </a:r>
            <a:r>
              <a:rPr lang="en-IN" sz="6400" dirty="0"/>
              <a:t> ’ , and more.</a:t>
            </a:r>
          </a:p>
          <a:p>
            <a:r>
              <a:rPr lang="en-IN" sz="6400" dirty="0"/>
              <a:t>We can create user defined data types using structures and unions .</a:t>
            </a:r>
          </a:p>
          <a:p>
            <a:r>
              <a:rPr lang="en-IN" sz="6400" dirty="0"/>
              <a:t>We are using this data types for memory allocation and storage considerations.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US" sz="2000" dirty="0"/>
              <a:t>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/>
              <a:t>                      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F9D2152-B101-8001-02EF-20ECADC56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69657"/>
              </p:ext>
            </p:extLst>
          </p:nvPr>
        </p:nvGraphicFramePr>
        <p:xfrm>
          <a:off x="816043" y="4259172"/>
          <a:ext cx="8128000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4347725"/>
                    </a:ext>
                  </a:extLst>
                </a:gridCol>
                <a:gridCol w="2044969">
                  <a:extLst>
                    <a:ext uri="{9D8B030D-6E8A-4147-A177-3AD203B41FA5}">
                      <a16:colId xmlns:a16="http://schemas.microsoft.com/office/drawing/2014/main" val="2018958318"/>
                    </a:ext>
                  </a:extLst>
                </a:gridCol>
                <a:gridCol w="2019031">
                  <a:extLst>
                    <a:ext uri="{9D8B030D-6E8A-4147-A177-3AD203B41FA5}">
                      <a16:colId xmlns:a16="http://schemas.microsoft.com/office/drawing/2014/main" val="6354259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3568307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16(bit)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32(bit)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64(bit)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23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 bytes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7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2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98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0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B5EBCCC-C713-5FE9-96BF-7EA3D86F3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370737"/>
              </p:ext>
            </p:extLst>
          </p:nvPr>
        </p:nvGraphicFramePr>
        <p:xfrm>
          <a:off x="777132" y="680937"/>
          <a:ext cx="8250136" cy="484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391">
                  <a:extLst>
                    <a:ext uri="{9D8B030D-6E8A-4147-A177-3AD203B41FA5}">
                      <a16:colId xmlns:a16="http://schemas.microsoft.com/office/drawing/2014/main" val="213049111"/>
                    </a:ext>
                  </a:extLst>
                </a:gridCol>
                <a:gridCol w="2914011">
                  <a:extLst>
                    <a:ext uri="{9D8B030D-6E8A-4147-A177-3AD203B41FA5}">
                      <a16:colId xmlns:a16="http://schemas.microsoft.com/office/drawing/2014/main" val="1842984146"/>
                    </a:ext>
                  </a:extLst>
                </a:gridCol>
                <a:gridCol w="3384734">
                  <a:extLst>
                    <a:ext uri="{9D8B030D-6E8A-4147-A177-3AD203B41FA5}">
                      <a16:colId xmlns:a16="http://schemas.microsoft.com/office/drawing/2014/main" val="1387029576"/>
                    </a:ext>
                  </a:extLst>
                </a:gridCol>
              </a:tblGrid>
              <a:tr h="369866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Storage size(bytes)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553255"/>
                  </a:ext>
                </a:extLst>
              </a:tr>
              <a:tr h="369866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-128 to 127 or 0 to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93269"/>
                  </a:ext>
                </a:extLst>
              </a:tr>
              <a:tr h="369866">
                <a:tc>
                  <a:txBody>
                    <a:bodyPr/>
                    <a:lstStyle/>
                    <a:p>
                      <a:r>
                        <a:rPr lang="en-IN" dirty="0"/>
                        <a:t>Unsigned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to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977231"/>
                  </a:ext>
                </a:extLst>
              </a:tr>
              <a:tr h="433218">
                <a:tc>
                  <a:txBody>
                    <a:bodyPr/>
                    <a:lstStyle/>
                    <a:p>
                      <a:r>
                        <a:rPr lang="en-IN" dirty="0"/>
                        <a:t>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67878"/>
                  </a:ext>
                </a:extLst>
              </a:tr>
              <a:tr h="369866"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or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-32,768 to 32,767 or   </a:t>
                      </a:r>
                    </a:p>
                    <a:p>
                      <a:r>
                        <a:rPr lang="en-IN" dirty="0"/>
                        <a:t>-2,147,483,648 to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91981"/>
                  </a:ext>
                </a:extLst>
              </a:tr>
              <a:tr h="369866">
                <a:tc>
                  <a:txBody>
                    <a:bodyPr/>
                    <a:lstStyle/>
                    <a:p>
                      <a:r>
                        <a:rPr lang="en-IN" dirty="0"/>
                        <a:t>Unsigned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or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to 65,535 or </a:t>
                      </a:r>
                    </a:p>
                    <a:p>
                      <a:r>
                        <a:rPr lang="en-IN" dirty="0"/>
                        <a:t>0 to 4,294,967,295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52120"/>
                  </a:ext>
                </a:extLst>
              </a:tr>
              <a:tr h="369866">
                <a:tc>
                  <a:txBody>
                    <a:bodyPr/>
                    <a:lstStyle/>
                    <a:p>
                      <a:r>
                        <a:rPr lang="en-IN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-32,768 to 32,767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50903"/>
                  </a:ext>
                </a:extLst>
              </a:tr>
              <a:tr h="369866">
                <a:tc>
                  <a:txBody>
                    <a:bodyPr/>
                    <a:lstStyle/>
                    <a:p>
                      <a:r>
                        <a:rPr lang="en-IN" dirty="0"/>
                        <a:t>Unsigned 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to 65,535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36248"/>
                  </a:ext>
                </a:extLst>
              </a:tr>
              <a:tr h="369866">
                <a:tc>
                  <a:txBody>
                    <a:bodyPr/>
                    <a:lstStyle/>
                    <a:p>
                      <a:r>
                        <a:rPr lang="en-IN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-2,147,483,648 to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544302"/>
                  </a:ext>
                </a:extLst>
              </a:tr>
              <a:tr h="369866">
                <a:tc>
                  <a:txBody>
                    <a:bodyPr/>
                    <a:lstStyle/>
                    <a:p>
                      <a:r>
                        <a:rPr lang="en-IN" dirty="0"/>
                        <a:t>Unsigned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to 4,294,967,295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35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70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9CD70D-A080-F894-61D1-D15316CA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766" y="218784"/>
            <a:ext cx="8911687" cy="1280890"/>
          </a:xfrm>
        </p:spPr>
        <p:txBody>
          <a:bodyPr/>
          <a:lstStyle/>
          <a:p>
            <a:r>
              <a:rPr lang="en-IN" dirty="0"/>
              <a:t>2.Compilation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FEB6-4D55-CE92-26F4-4C57D9931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808" y="1707502"/>
            <a:ext cx="9703804" cy="47586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The compilation is the process of converting the source code of the c language into machine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The C program goes through the four phases during compilation.</a:t>
            </a:r>
          </a:p>
          <a:p>
            <a:pPr>
              <a:buFont typeface="+mj-lt"/>
              <a:buAutoNum type="arabicPeriod"/>
            </a:pPr>
            <a:r>
              <a:rPr lang="en-IN" dirty="0"/>
              <a:t>Preprocessor</a:t>
            </a:r>
          </a:p>
          <a:p>
            <a:pPr>
              <a:buFont typeface="+mj-lt"/>
              <a:buAutoNum type="arabicPeriod"/>
            </a:pPr>
            <a:r>
              <a:rPr lang="en-IN" dirty="0"/>
              <a:t>Compiler</a:t>
            </a:r>
          </a:p>
          <a:p>
            <a:pPr>
              <a:buFont typeface="+mj-lt"/>
              <a:buAutoNum type="arabicPeriod"/>
            </a:pPr>
            <a:r>
              <a:rPr lang="en-IN" dirty="0"/>
              <a:t>Assembler</a:t>
            </a:r>
          </a:p>
          <a:p>
            <a:pPr>
              <a:buFont typeface="+mj-lt"/>
              <a:buAutoNum type="arabicPeriod"/>
            </a:pPr>
            <a:r>
              <a:rPr lang="en-IN" dirty="0"/>
              <a:t>Linker    </a:t>
            </a:r>
          </a:p>
          <a:p>
            <a:pPr marL="0" indent="0">
              <a:buNone/>
            </a:pPr>
            <a:r>
              <a:rPr lang="en-IN" dirty="0"/>
              <a:t>           preprocessor:- </a:t>
            </a:r>
            <a:r>
              <a:rPr lang="en-US" dirty="0"/>
              <a:t>remove comments and Expands Macros (.</a:t>
            </a:r>
            <a:r>
              <a:rPr lang="en-US" dirty="0" err="1"/>
              <a:t>i</a:t>
            </a:r>
            <a:r>
              <a:rPr lang="en-US" dirty="0"/>
              <a:t> file)</a:t>
            </a:r>
          </a:p>
          <a:p>
            <a:pPr marL="0" indent="0">
              <a:buNone/>
            </a:pPr>
            <a:r>
              <a:rPr lang="en-US" dirty="0"/>
              <a:t>           compiler :- Found errors if it is not convert machine level language  to                                                                                          assemble language  (.</a:t>
            </a:r>
            <a:r>
              <a:rPr lang="en-US" dirty="0" err="1"/>
              <a:t>Asm</a:t>
            </a:r>
            <a:r>
              <a:rPr lang="en-US" dirty="0"/>
              <a:t> file) </a:t>
            </a:r>
          </a:p>
          <a:p>
            <a:pPr marL="0" indent="0">
              <a:buNone/>
            </a:pPr>
            <a:r>
              <a:rPr lang="en-US" dirty="0"/>
              <a:t>           Assembler :- Assemble language to machine level language (.obj file)</a:t>
            </a:r>
          </a:p>
          <a:p>
            <a:pPr marL="0" indent="0">
              <a:buNone/>
            </a:pPr>
            <a:r>
              <a:rPr lang="en-US" dirty="0"/>
              <a:t>           Linker :-merge other objective files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20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FBA23B-A351-6235-4D2E-8AEA1A17A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73" y="647852"/>
            <a:ext cx="5607295" cy="498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FCBD-E298-88CD-34DC-4E9145D8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F8C1-8238-798B-D381-90506E25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089236" cy="4759787"/>
          </a:xfrm>
        </p:spPr>
        <p:txBody>
          <a:bodyPr/>
          <a:lstStyle/>
          <a:p>
            <a:r>
              <a:rPr lang="en-US" dirty="0"/>
              <a:t>Any Variable before we can declare as a constant that value should be fixed </a:t>
            </a:r>
          </a:p>
          <a:p>
            <a:pPr marL="0" indent="0">
              <a:buNone/>
            </a:pPr>
            <a:r>
              <a:rPr lang="en-US" dirty="0"/>
              <a:t> Ex. const int a=10;</a:t>
            </a:r>
          </a:p>
          <a:p>
            <a:pPr marL="0" indent="0">
              <a:buNone/>
            </a:pPr>
            <a:r>
              <a:rPr lang="en-US" dirty="0"/>
              <a:t>          but we can change this constant value by using pointers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AB6A6-D329-48FB-61BD-B24F5403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38" y="2941756"/>
            <a:ext cx="8023071" cy="559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6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329C-4083-3CD1-BB56-56A50388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4.Volatile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3C2E-21D8-645C-4BB8-000A07098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Volatile is a keyword it’s used to prevent the compilation from the optimalization , the volatile value any time will be change by external events. </a:t>
            </a:r>
          </a:p>
          <a:p>
            <a:r>
              <a:rPr lang="en-IN" dirty="0"/>
              <a:t>The main reason behind using volatile is that “it can change value any time a user wants it changed or when another thread is running but using the same variable”0.</a:t>
            </a:r>
          </a:p>
          <a:p>
            <a:r>
              <a:rPr lang="en-IN" dirty="0"/>
              <a:t>The volatile object/variable is always stored in the memory.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55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A581E9-1E31-CB89-A166-26A1A9B8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35" y="906561"/>
            <a:ext cx="10070557" cy="445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8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4E1831E-9FF6-DF73-8580-DAD3309B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71" y="254439"/>
            <a:ext cx="7505700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42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622</TotalTime>
  <Words>390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           C LANGUAGE  ANIL NAYENI </vt:lpstr>
      <vt:lpstr>1.Data types</vt:lpstr>
      <vt:lpstr>PowerPoint Presentation</vt:lpstr>
      <vt:lpstr>2.Compilation process</vt:lpstr>
      <vt:lpstr>PowerPoint Presentation</vt:lpstr>
      <vt:lpstr>3.Constant</vt:lpstr>
      <vt:lpstr>4.Volatile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nayini anil</dc:creator>
  <cp:lastModifiedBy>nayini anil</cp:lastModifiedBy>
  <cp:revision>19</cp:revision>
  <dcterms:created xsi:type="dcterms:W3CDTF">2023-09-21T06:59:48Z</dcterms:created>
  <dcterms:modified xsi:type="dcterms:W3CDTF">2023-10-04T10:02:41Z</dcterms:modified>
</cp:coreProperties>
</file>