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4" r:id="rId2"/>
    <p:sldId id="296" r:id="rId3"/>
    <p:sldId id="266" r:id="rId4"/>
    <p:sldId id="257" r:id="rId5"/>
    <p:sldId id="273" r:id="rId6"/>
    <p:sldId id="267" r:id="rId7"/>
    <p:sldId id="258" r:id="rId8"/>
    <p:sldId id="259" r:id="rId9"/>
    <p:sldId id="260" r:id="rId10"/>
    <p:sldId id="261" r:id="rId11"/>
    <p:sldId id="268" r:id="rId12"/>
    <p:sldId id="269" r:id="rId13"/>
    <p:sldId id="270" r:id="rId14"/>
    <p:sldId id="271" r:id="rId15"/>
    <p:sldId id="272" r:id="rId16"/>
    <p:sldId id="276" r:id="rId17"/>
    <p:sldId id="288" r:id="rId18"/>
    <p:sldId id="293" r:id="rId19"/>
    <p:sldId id="284" r:id="rId20"/>
    <p:sldId id="286" r:id="rId21"/>
    <p:sldId id="290" r:id="rId22"/>
    <p:sldId id="279" r:id="rId23"/>
    <p:sldId id="292" r:id="rId24"/>
    <p:sldId id="280" r:id="rId25"/>
    <p:sldId id="281" r:id="rId26"/>
    <p:sldId id="300" r:id="rId27"/>
    <p:sldId id="291" r:id="rId28"/>
    <p:sldId id="298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6" autoAdjust="0"/>
    <p:restoredTop sz="94660"/>
  </p:normalViewPr>
  <p:slideViewPr>
    <p:cSldViewPr>
      <p:cViewPr varScale="1">
        <p:scale>
          <a:sx n="88" d="100"/>
          <a:sy n="88" d="100"/>
        </p:scale>
        <p:origin x="-11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EF457-C529-4EAD-AE85-716239901345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96F25-ACE0-415E-9E21-B39F1CC8ED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0475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2168-A0D2-4EA1-AA52-925E672AB361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9644-86B0-44C4-B529-46A6F86A21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1123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2168-A0D2-4EA1-AA52-925E672AB361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9644-86B0-44C4-B529-46A6F86A21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6608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2168-A0D2-4EA1-AA52-925E672AB361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9644-86B0-44C4-B529-46A6F86A21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487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2168-A0D2-4EA1-AA52-925E672AB361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9644-86B0-44C4-B529-46A6F86A21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366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2168-A0D2-4EA1-AA52-925E672AB361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9644-86B0-44C4-B529-46A6F86A21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012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2168-A0D2-4EA1-AA52-925E672AB361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9644-86B0-44C4-B529-46A6F86A21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8774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2168-A0D2-4EA1-AA52-925E672AB361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9644-86B0-44C4-B529-46A6F86A21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98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2168-A0D2-4EA1-AA52-925E672AB361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9644-86B0-44C4-B529-46A6F86A21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767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2168-A0D2-4EA1-AA52-925E672AB361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9644-86B0-44C4-B529-46A6F86A21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3838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2168-A0D2-4EA1-AA52-925E672AB361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9644-86B0-44C4-B529-46A6F86A21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113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2168-A0D2-4EA1-AA52-925E672AB361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9644-86B0-44C4-B529-46A6F86A21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618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02168-A0D2-4EA1-AA52-925E672AB361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9644-86B0-44C4-B529-46A6F86A21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7995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rismurphy01/data-lab" TargetMode="External"/><Relationship Id="rId2" Type="http://schemas.openxmlformats.org/officeDocument/2006/relationships/hyperlink" Target="https://www.kaggle.com/mzinic/employee-churn-predictio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rismurphy01/data-la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직원 이직 예측 모델</a:t>
            </a:r>
            <a:r>
              <a:rPr lang="en-US" altLang="ko-KR" b="1" dirty="0"/>
              <a:t> </a:t>
            </a:r>
            <a:r>
              <a:rPr lang="ko-KR" altLang="en-US" b="1" dirty="0" smtClean="0"/>
              <a:t>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과제정의서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buFont typeface="+mj-lt"/>
              <a:buAutoNum type="romanUcPeriod"/>
            </a:pP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ko-KR" b="1" dirty="0"/>
              <a:t>EDA</a:t>
            </a:r>
            <a:r>
              <a:rPr lang="ko-KR" altLang="en-US" b="1" dirty="0" smtClean="0"/>
              <a:t>보고서</a:t>
            </a:r>
            <a:endParaRPr lang="en-US" altLang="ko-KR" b="1" dirty="0" smtClean="0"/>
          </a:p>
          <a:p>
            <a:pPr marL="571500" indent="-571500">
              <a:buFont typeface="+mj-lt"/>
              <a:buAutoNum type="romanUcPeriod"/>
            </a:pPr>
            <a:endParaRPr lang="en-US" altLang="ko-KR" b="1" dirty="0" smtClean="0"/>
          </a:p>
          <a:p>
            <a:pPr marL="571500" indent="-571500">
              <a:buFont typeface="+mj-lt"/>
              <a:buAutoNum type="romanUcPeriod"/>
            </a:pPr>
            <a:r>
              <a:rPr lang="ko-KR" altLang="en-US" b="1" dirty="0" smtClean="0"/>
              <a:t> 분석 </a:t>
            </a:r>
            <a:r>
              <a:rPr lang="ko-KR" altLang="en-US" b="1" dirty="0"/>
              <a:t>결과 </a:t>
            </a:r>
            <a:r>
              <a:rPr lang="ko-KR" altLang="en-US" b="1" dirty="0" smtClean="0"/>
              <a:t>보고서</a:t>
            </a:r>
            <a:endParaRPr lang="en-US" altLang="ko-KR" b="1" dirty="0" smtClean="0"/>
          </a:p>
          <a:p>
            <a:pPr marL="571500" indent="-571500">
              <a:buFont typeface="+mj-lt"/>
              <a:buAutoNum type="romanUcPeriod"/>
            </a:pPr>
            <a:endParaRPr lang="en-US" altLang="ko-KR" b="1" dirty="0" smtClean="0"/>
          </a:p>
          <a:p>
            <a:pPr marL="571500" indent="-571500">
              <a:buFont typeface="+mj-lt"/>
              <a:buAutoNum type="romanUcPeriod"/>
            </a:pPr>
            <a:r>
              <a:rPr lang="ko-KR" altLang="en-US" b="1" dirty="0" smtClean="0"/>
              <a:t> 결론</a:t>
            </a:r>
            <a:endParaRPr lang="ko-KR" altLang="en-US" dirty="0"/>
          </a:p>
          <a:p>
            <a:pPr marL="571500" indent="-571500">
              <a:buFont typeface="+mj-lt"/>
              <a:buAutoNum type="romanUcPeriod"/>
            </a:pP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01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364" y="116632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 분석 </a:t>
            </a:r>
            <a:r>
              <a:rPr lang="en-US" altLang="ko-KR" sz="2800" dirty="0"/>
              <a:t>-</a:t>
            </a:r>
            <a:r>
              <a:rPr lang="ko-KR" altLang="en-US" sz="2800" dirty="0"/>
              <a:t> 수행 프로젝트 수</a:t>
            </a:r>
            <a:r>
              <a:rPr lang="en-US" altLang="ko-KR" sz="2800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1364" y="764704"/>
            <a:ext cx="422862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수행 프로젝트 수</a:t>
            </a:r>
            <a:endParaRPr lang="en-US" altLang="ko-KR" sz="1200" dirty="0" smtClean="0"/>
          </a:p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 : </a:t>
            </a:r>
            <a:r>
              <a:rPr lang="en-US" altLang="ko-KR" sz="1200" dirty="0"/>
              <a:t>8/72 </a:t>
            </a:r>
            <a:r>
              <a:rPr lang="en-US" altLang="ko-KR" sz="1200" dirty="0" smtClean="0"/>
              <a:t>(11.11)</a:t>
            </a:r>
          </a:p>
          <a:p>
            <a:r>
              <a:rPr lang="en-US" altLang="ko-KR" sz="1200" dirty="0" smtClean="0"/>
              <a:t>2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1504/2364 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63.62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3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71/3806 </a:t>
            </a:r>
            <a:r>
              <a:rPr lang="en-US" altLang="ko-KR" sz="1200" dirty="0" smtClean="0"/>
              <a:t>(1.86)</a:t>
            </a:r>
          </a:p>
          <a:p>
            <a:r>
              <a:rPr lang="en-US" altLang="ko-KR" sz="1200" dirty="0" smtClean="0"/>
              <a:t>4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380/4070 </a:t>
            </a:r>
            <a:r>
              <a:rPr lang="en-US" altLang="ko-KR" sz="1200" dirty="0" smtClean="0"/>
              <a:t>(9.33)</a:t>
            </a:r>
          </a:p>
          <a:p>
            <a:r>
              <a:rPr lang="en-US" altLang="ko-KR" sz="1200" dirty="0" smtClean="0"/>
              <a:t>5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564/2590 </a:t>
            </a:r>
            <a:r>
              <a:rPr lang="en-US" altLang="ko-KR" sz="1200" dirty="0" smtClean="0"/>
              <a:t>(21.77)</a:t>
            </a:r>
          </a:p>
          <a:p>
            <a:r>
              <a:rPr lang="en-US" altLang="ko-KR" sz="1200" dirty="0" smtClean="0"/>
              <a:t>6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622/1104 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56.34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7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: 243/243 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100%</a:t>
            </a:r>
            <a:r>
              <a:rPr lang="en-US" altLang="ko-KR" sz="1200" dirty="0" smtClean="0"/>
              <a:t>)</a:t>
            </a:r>
          </a:p>
          <a:p>
            <a:endParaRPr lang="en-US" altLang="ko-KR" dirty="0"/>
          </a:p>
          <a:p>
            <a:r>
              <a:rPr lang="en-US" altLang="ko-KR" sz="1300" dirty="0" smtClean="0"/>
              <a:t>&lt;</a:t>
            </a:r>
            <a:r>
              <a:rPr lang="ko-KR" altLang="en-US" sz="1300" dirty="0" smtClean="0"/>
              <a:t>결과</a:t>
            </a:r>
            <a:r>
              <a:rPr lang="en-US" altLang="ko-KR" sz="1300" dirty="0" smtClean="0"/>
              <a:t>&gt;</a:t>
            </a:r>
          </a:p>
          <a:p>
            <a:r>
              <a:rPr lang="ko-KR" altLang="en-US" sz="1300" dirty="0" smtClean="0"/>
              <a:t>수행 </a:t>
            </a:r>
            <a:r>
              <a:rPr lang="ko-KR" altLang="en-US" sz="1300" dirty="0"/>
              <a:t>프로젝트 </a:t>
            </a:r>
            <a:r>
              <a:rPr lang="ko-KR" altLang="en-US" sz="1300" dirty="0" smtClean="0"/>
              <a:t>수가 </a:t>
            </a:r>
            <a:r>
              <a:rPr lang="en-US" altLang="ko-KR" sz="1300" dirty="0" smtClean="0"/>
              <a:t>3~4</a:t>
            </a:r>
            <a:r>
              <a:rPr lang="ko-KR" altLang="en-US" sz="1300" dirty="0" smtClean="0"/>
              <a:t>개일 때 매우 낮은 이직률이 나타난다</a:t>
            </a:r>
            <a:r>
              <a:rPr lang="en-US" altLang="ko-KR" sz="1300" dirty="0" smtClean="0"/>
              <a:t>. 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너무 많거나 적은 프로젝트</a:t>
            </a:r>
            <a:r>
              <a:rPr lang="ko-KR" altLang="en-US" sz="1300" dirty="0" smtClean="0">
                <a:solidFill>
                  <a:srgbClr val="FF0000"/>
                </a:solidFill>
              </a:rPr>
              <a:t>를 수행하면 이직률이 높아진다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15292" y="1030186"/>
            <a:ext cx="3873524" cy="542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248" y="3411582"/>
            <a:ext cx="4680520" cy="337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02924" y="414880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수행 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669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1399" y="1349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 분석 </a:t>
            </a:r>
            <a:r>
              <a:rPr lang="en-US" altLang="ko-KR" sz="3100" dirty="0" smtClean="0"/>
              <a:t>-</a:t>
            </a:r>
            <a:r>
              <a:rPr lang="ko-KR" altLang="en-US" sz="3100" dirty="0" smtClean="0"/>
              <a:t>지난 </a:t>
            </a:r>
            <a:r>
              <a:rPr lang="en-US" altLang="ko-KR" sz="3100" dirty="0"/>
              <a:t>3</a:t>
            </a:r>
            <a:r>
              <a:rPr lang="ko-KR" altLang="en-US" sz="3100" dirty="0"/>
              <a:t>년 승진 여부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702" y="1557189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지난 </a:t>
            </a:r>
            <a:r>
              <a:rPr lang="en-US" altLang="ko-KR" sz="1200" dirty="0"/>
              <a:t>3</a:t>
            </a:r>
            <a:r>
              <a:rPr lang="ko-KR" altLang="en-US" sz="1200" dirty="0"/>
              <a:t>년 승진 여부 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/>
              <a:t>있을 때</a:t>
            </a:r>
            <a:r>
              <a:rPr lang="en-US" altLang="ko-KR" sz="1200" dirty="0"/>
              <a:t>: 8/300 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2.66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/>
              <a:t>없을 때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3374/13949 </a:t>
            </a:r>
            <a:r>
              <a:rPr lang="en-US" altLang="ko-KR" sz="1200" dirty="0" smtClean="0"/>
              <a:t>(24.18)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400" dirty="0"/>
              <a:t>&lt;</a:t>
            </a:r>
            <a:r>
              <a:rPr lang="ko-KR" altLang="en-US" sz="1400" dirty="0"/>
              <a:t>결과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승진 여부가 있을 때 이직률은 </a:t>
            </a:r>
            <a:r>
              <a:rPr lang="en-US" altLang="ko-KR" sz="1400" dirty="0" smtClean="0">
                <a:solidFill>
                  <a:srgbClr val="FF0000"/>
                </a:solidFill>
              </a:rPr>
              <a:t>2.66%</a:t>
            </a:r>
            <a:r>
              <a:rPr lang="ko-KR" altLang="en-US" sz="1400" dirty="0" smtClean="0">
                <a:solidFill>
                  <a:srgbClr val="FF0000"/>
                </a:solidFill>
              </a:rPr>
              <a:t>로 극히 드물었다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33294"/>
            <a:ext cx="4891087" cy="469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085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분석 </a:t>
            </a:r>
            <a:r>
              <a:rPr lang="en-US" altLang="ko-KR" sz="3100" dirty="0" smtClean="0"/>
              <a:t>-</a:t>
            </a:r>
            <a:r>
              <a:rPr lang="ko-KR" altLang="en-US" sz="3200" dirty="0"/>
              <a:t> 봉급</a:t>
            </a:r>
            <a:r>
              <a:rPr lang="ko-KR" altLang="en-US" sz="3100" dirty="0" smtClean="0"/>
              <a:t> </a:t>
            </a:r>
            <a:endParaRPr lang="ko-KR" altLang="en-US" sz="31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6" y="1514128"/>
            <a:ext cx="432047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봉급별</a:t>
            </a:r>
            <a:r>
              <a:rPr lang="ko-KR" altLang="en-US" sz="1200" dirty="0" smtClean="0"/>
              <a:t> 이직률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high: </a:t>
            </a:r>
            <a:r>
              <a:rPr lang="en-US" altLang="ko-KR" sz="1200" dirty="0"/>
              <a:t>79/1151 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FF0000"/>
                </a:solidFill>
              </a:rPr>
              <a:t>6.86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medium: </a:t>
            </a:r>
            <a:r>
              <a:rPr lang="en-US" altLang="ko-KR" sz="1200" dirty="0"/>
              <a:t>1254/6146 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FF0000"/>
                </a:solidFill>
              </a:rPr>
              <a:t>20.4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Low: </a:t>
            </a:r>
            <a:r>
              <a:rPr lang="en-US" altLang="ko-KR" sz="1200" dirty="0"/>
              <a:t>2059/6952 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FF0000"/>
                </a:solidFill>
              </a:rPr>
              <a:t>29.61</a:t>
            </a:r>
            <a:r>
              <a:rPr lang="en-US" altLang="ko-KR" sz="1200" dirty="0" smtClean="0"/>
              <a:t>)</a:t>
            </a:r>
          </a:p>
          <a:p>
            <a:endParaRPr lang="en-US" altLang="ko-KR" dirty="0"/>
          </a:p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결과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봉급이 적을수록 이직률이 높아진다</a:t>
            </a:r>
            <a:r>
              <a:rPr lang="en-US" altLang="ko-KR" sz="1400" dirty="0" smtClean="0"/>
              <a:t>.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40768"/>
            <a:ext cx="432048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485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분석 </a:t>
            </a:r>
            <a:r>
              <a:rPr lang="en-US" altLang="ko-KR" sz="3100" dirty="0"/>
              <a:t>-</a:t>
            </a:r>
            <a:r>
              <a:rPr lang="ko-KR" altLang="en-US" sz="3200" dirty="0"/>
              <a:t> 만족도</a:t>
            </a:r>
            <a:r>
              <a:rPr lang="ko-KR" altLang="en-US" sz="3100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1" y="1124744"/>
            <a:ext cx="3744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만족도 별 이직률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0.80~1.00: 557/4061 (13.71)</a:t>
            </a:r>
          </a:p>
          <a:p>
            <a:r>
              <a:rPr lang="en-US" altLang="ko-KR" sz="1200" dirty="0" smtClean="0"/>
              <a:t>0.60~0.79: </a:t>
            </a:r>
            <a:r>
              <a:rPr lang="en-US" altLang="ko-KR" sz="1200" dirty="0"/>
              <a:t>306/3160 </a:t>
            </a:r>
            <a:r>
              <a:rPr lang="en-US" altLang="ko-KR" sz="1200" dirty="0" smtClean="0"/>
              <a:t>(9.68)</a:t>
            </a:r>
          </a:p>
          <a:p>
            <a:r>
              <a:rPr lang="en-US" altLang="ko-KR" sz="1200" dirty="0" smtClean="0"/>
              <a:t>0.40~0.59: </a:t>
            </a:r>
            <a:r>
              <a:rPr lang="en-US" altLang="ko-KR" sz="1200" dirty="0"/>
              <a:t>966/3160 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FF0000"/>
                </a:solidFill>
              </a:rPr>
              <a:t>30.56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0.20~0.39: </a:t>
            </a:r>
            <a:r>
              <a:rPr lang="en-US" altLang="ko-KR" sz="1200" dirty="0"/>
              <a:t>514/1283 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FF0000"/>
                </a:solidFill>
              </a:rPr>
              <a:t>40.06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0.00~0.19: </a:t>
            </a:r>
            <a:r>
              <a:rPr lang="en-US" altLang="ko-KR" sz="1200" dirty="0"/>
              <a:t>863/1228 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70.27</a:t>
            </a:r>
            <a:r>
              <a:rPr lang="en-US" altLang="ko-KR" sz="1200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직원만족도가 낮을수록 이직률이 높아진다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84784"/>
            <a:ext cx="475252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802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4531"/>
            <a:ext cx="8229600" cy="53414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 분석 </a:t>
            </a:r>
            <a:r>
              <a:rPr lang="en-US" altLang="ko-KR" sz="3100" dirty="0"/>
              <a:t>-</a:t>
            </a:r>
            <a:r>
              <a:rPr lang="ko-KR" altLang="en-US" sz="3200" dirty="0"/>
              <a:t> 회사 재직기간</a:t>
            </a:r>
            <a:r>
              <a:rPr lang="en-US" altLang="ko-KR" sz="3200" dirty="0"/>
              <a:t>(</a:t>
            </a:r>
            <a:r>
              <a:rPr lang="ko-KR" altLang="en-US" sz="3200" dirty="0" err="1"/>
              <a:t>년수</a:t>
            </a:r>
            <a:r>
              <a:rPr lang="en-US" altLang="ko-KR" sz="3200" dirty="0"/>
              <a:t>)</a:t>
            </a:r>
            <a:r>
              <a:rPr lang="ko-KR" altLang="en-US" sz="3200" dirty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7192" y="484148"/>
            <a:ext cx="484126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회사 </a:t>
            </a:r>
            <a:r>
              <a:rPr lang="ko-KR" altLang="en-US" sz="1200" dirty="0" smtClean="0"/>
              <a:t>재직기간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별 </a:t>
            </a:r>
            <a:r>
              <a:rPr lang="ko-KR" altLang="en-US" sz="1200" dirty="0"/>
              <a:t>이직률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2</a:t>
            </a:r>
            <a:r>
              <a:rPr lang="ko-KR" altLang="en-US" sz="1200" dirty="0"/>
              <a:t>년</a:t>
            </a:r>
            <a:r>
              <a:rPr lang="en-US" altLang="ko-KR" sz="1200" dirty="0" smtClean="0"/>
              <a:t>: 48/3046 (1.58)</a:t>
            </a:r>
          </a:p>
          <a:p>
            <a:r>
              <a:rPr lang="en-US" altLang="ko-KR" sz="1200" dirty="0" smtClean="0"/>
              <a:t>3</a:t>
            </a:r>
            <a:r>
              <a:rPr lang="ko-KR" altLang="en-US" sz="1200" dirty="0"/>
              <a:t>년</a:t>
            </a:r>
            <a:r>
              <a:rPr lang="en-US" altLang="ko-KR" sz="1200" dirty="0" smtClean="0"/>
              <a:t>: 1507/6048 (24.92)</a:t>
            </a:r>
          </a:p>
          <a:p>
            <a:r>
              <a:rPr lang="en-US" altLang="ko-KR" sz="1200" dirty="0" smtClean="0"/>
              <a:t>4</a:t>
            </a:r>
            <a:r>
              <a:rPr lang="ko-KR" altLang="en-US" sz="1200" dirty="0"/>
              <a:t>년</a:t>
            </a:r>
            <a:r>
              <a:rPr lang="en-US" altLang="ko-KR" sz="1200" dirty="0" smtClean="0"/>
              <a:t>: 842/3046 (27.64)</a:t>
            </a:r>
          </a:p>
          <a:p>
            <a:r>
              <a:rPr lang="en-US" altLang="ko-KR" sz="1200" dirty="0" smtClean="0"/>
              <a:t>5</a:t>
            </a:r>
            <a:r>
              <a:rPr lang="ko-KR" altLang="en-US" sz="1200" dirty="0"/>
              <a:t>년</a:t>
            </a:r>
            <a:r>
              <a:rPr lang="en-US" altLang="ko-KR" sz="1200" dirty="0" smtClean="0"/>
              <a:t>: 778/1373 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56.66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6</a:t>
            </a:r>
            <a:r>
              <a:rPr lang="ko-KR" altLang="en-US" sz="1200" dirty="0"/>
              <a:t>년</a:t>
            </a:r>
            <a:r>
              <a:rPr lang="en-US" altLang="ko-KR" sz="1200" dirty="0" smtClean="0"/>
              <a:t>: 192/664 (28.91)</a:t>
            </a:r>
          </a:p>
          <a:p>
            <a:r>
              <a:rPr lang="en-US" altLang="ko-KR" sz="1200" dirty="0" smtClean="0"/>
              <a:t>7</a:t>
            </a:r>
            <a:r>
              <a:rPr lang="ko-KR" altLang="en-US" sz="1200" dirty="0"/>
              <a:t>년</a:t>
            </a:r>
            <a:r>
              <a:rPr lang="en-US" altLang="ko-KR" sz="1200" dirty="0" smtClean="0"/>
              <a:t>: 0</a:t>
            </a:r>
          </a:p>
          <a:p>
            <a:r>
              <a:rPr lang="en-US" altLang="ko-KR" sz="1200" dirty="0" smtClean="0"/>
              <a:t>8</a:t>
            </a:r>
            <a:r>
              <a:rPr lang="ko-KR" altLang="en-US" sz="1200" dirty="0"/>
              <a:t>년</a:t>
            </a:r>
            <a:r>
              <a:rPr lang="en-US" altLang="ko-KR" sz="1200" dirty="0" smtClean="0"/>
              <a:t>: 0</a:t>
            </a:r>
          </a:p>
          <a:p>
            <a:r>
              <a:rPr lang="en-US" altLang="ko-KR" sz="1200" dirty="0" smtClean="0"/>
              <a:t>9</a:t>
            </a:r>
            <a:r>
              <a:rPr lang="ko-KR" altLang="en-US" sz="1200" dirty="0"/>
              <a:t>년</a:t>
            </a:r>
            <a:r>
              <a:rPr lang="en-US" altLang="ko-KR" sz="1200" dirty="0" smtClean="0"/>
              <a:t>: 0</a:t>
            </a:r>
          </a:p>
          <a:p>
            <a:r>
              <a:rPr lang="en-US" altLang="ko-KR" sz="1200" dirty="0" smtClean="0"/>
              <a:t>10</a:t>
            </a:r>
            <a:r>
              <a:rPr lang="ko-KR" altLang="en-US" sz="1200" dirty="0"/>
              <a:t>년</a:t>
            </a:r>
            <a:r>
              <a:rPr lang="en-US" altLang="ko-KR" sz="1200" dirty="0" smtClean="0"/>
              <a:t>: 0</a:t>
            </a:r>
          </a:p>
          <a:p>
            <a:endParaRPr lang="en-US" altLang="ko-KR" dirty="0"/>
          </a:p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결과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smtClean="0"/>
              <a:t>또한 회사 재직기간이 </a:t>
            </a:r>
            <a:r>
              <a:rPr lang="en-US" altLang="ko-KR" sz="1400" dirty="0"/>
              <a:t>2</a:t>
            </a:r>
            <a:r>
              <a:rPr lang="ko-KR" altLang="en-US" sz="1400" dirty="0"/>
              <a:t>년인 직원들의 이직률은 </a:t>
            </a:r>
            <a:r>
              <a:rPr lang="en-US" altLang="ko-KR" sz="1400" dirty="0"/>
              <a:t>1.58%</a:t>
            </a:r>
            <a:r>
              <a:rPr lang="ko-KR" altLang="en-US" sz="1400" dirty="0"/>
              <a:t>로 극히 </a:t>
            </a:r>
            <a:r>
              <a:rPr lang="ko-KR" altLang="en-US" sz="1400" dirty="0" smtClean="0"/>
              <a:t>드물다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/>
              <a:t>회사 재직기간이 </a:t>
            </a:r>
            <a:r>
              <a:rPr lang="en-US" altLang="ko-KR" sz="1400" dirty="0"/>
              <a:t>7~10</a:t>
            </a:r>
            <a:r>
              <a:rPr lang="ko-KR" altLang="en-US" sz="1400" dirty="0"/>
              <a:t>년일 때 이직률은 </a:t>
            </a:r>
            <a:r>
              <a:rPr lang="en-US" altLang="ko-KR" sz="1400" dirty="0"/>
              <a:t>0</a:t>
            </a:r>
            <a:r>
              <a:rPr lang="en-US" altLang="ko-KR" sz="1400" dirty="0" smtClean="0"/>
              <a:t>%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-&gt;</a:t>
            </a:r>
            <a:r>
              <a:rPr lang="ko-KR" altLang="en-US" sz="1400" dirty="0"/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회사 재직기간이 </a:t>
            </a:r>
            <a:r>
              <a:rPr lang="en-US" altLang="ko-KR" sz="1400" dirty="0" smtClean="0">
                <a:solidFill>
                  <a:srgbClr val="FF0000"/>
                </a:solidFill>
              </a:rPr>
              <a:t>3~6</a:t>
            </a:r>
            <a:r>
              <a:rPr lang="ko-KR" altLang="en-US" sz="1400" dirty="0" smtClean="0">
                <a:solidFill>
                  <a:srgbClr val="FF0000"/>
                </a:solidFill>
              </a:rPr>
              <a:t>년일 </a:t>
            </a:r>
            <a:r>
              <a:rPr lang="ko-KR" altLang="en-US" sz="1400" dirty="0">
                <a:solidFill>
                  <a:srgbClr val="FF0000"/>
                </a:solidFill>
              </a:rPr>
              <a:t>때 </a:t>
            </a:r>
            <a:r>
              <a:rPr lang="ko-KR" altLang="en-US" sz="1400" dirty="0" smtClean="0">
                <a:solidFill>
                  <a:srgbClr val="FF0000"/>
                </a:solidFill>
              </a:rPr>
              <a:t>이직률이 높아진다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특히 </a:t>
            </a:r>
            <a:r>
              <a:rPr lang="en-US" altLang="ko-KR" sz="1400" dirty="0" smtClean="0">
                <a:solidFill>
                  <a:srgbClr val="FF0000"/>
                </a:solidFill>
              </a:rPr>
              <a:t>5</a:t>
            </a:r>
            <a:r>
              <a:rPr lang="ko-KR" altLang="en-US" sz="1400" dirty="0">
                <a:solidFill>
                  <a:srgbClr val="FF0000"/>
                </a:solidFill>
              </a:rPr>
              <a:t>년일 때 이직률이 </a:t>
            </a:r>
            <a:r>
              <a:rPr lang="en-US" altLang="ko-KR" sz="1400" dirty="0" smtClean="0">
                <a:solidFill>
                  <a:srgbClr val="FF0000"/>
                </a:solidFill>
              </a:rPr>
              <a:t>56.66%</a:t>
            </a:r>
            <a:r>
              <a:rPr lang="ko-KR" altLang="en-US" sz="1400" dirty="0" smtClean="0">
                <a:solidFill>
                  <a:srgbClr val="FF0000"/>
                </a:solidFill>
              </a:rPr>
              <a:t>에 달한다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6912" y="836712"/>
            <a:ext cx="642447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39300"/>
            <a:ext cx="2664296" cy="425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516" y="3992802"/>
            <a:ext cx="4392488" cy="277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7704" y="1148316"/>
            <a:ext cx="2006664" cy="211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5695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 탐색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7419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200" dirty="0"/>
              <a:t>• </a:t>
            </a:r>
            <a:r>
              <a:rPr lang="ko-KR" altLang="en-US" sz="1200" dirty="0" smtClean="0"/>
              <a:t>월간 </a:t>
            </a:r>
            <a:r>
              <a:rPr lang="ko-KR" altLang="en-US" sz="1200" dirty="0"/>
              <a:t>평균 근무시간 </a:t>
            </a:r>
            <a:r>
              <a:rPr lang="en-US" altLang="ko-KR" sz="1200" dirty="0"/>
              <a:t>Average number of hours worked per month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/>
              <a:t>월간 평균 근무시간이 너무 </a:t>
            </a:r>
            <a:r>
              <a:rPr lang="ko-KR" altLang="en-US" sz="1200" dirty="0" smtClean="0"/>
              <a:t>적거나</a:t>
            </a:r>
            <a:r>
              <a:rPr lang="en-US" altLang="ko-KR" sz="1200" dirty="0"/>
              <a:t>(120~159</a:t>
            </a:r>
            <a:r>
              <a:rPr lang="ko-KR" altLang="en-US" sz="1200" dirty="0" smtClean="0"/>
              <a:t>시간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너무 많을 </a:t>
            </a:r>
            <a:r>
              <a:rPr lang="ko-KR" altLang="en-US" sz="1200" dirty="0" smtClean="0"/>
              <a:t>경우</a:t>
            </a:r>
            <a:r>
              <a:rPr lang="en-US" altLang="ko-KR" sz="1200" dirty="0" smtClean="0"/>
              <a:t>(240</a:t>
            </a:r>
            <a:r>
              <a:rPr lang="ko-KR" altLang="en-US" sz="1200" dirty="0" smtClean="0"/>
              <a:t>시간 이상</a:t>
            </a:r>
            <a:r>
              <a:rPr lang="en-US" altLang="ko-KR" sz="1200" dirty="0" smtClean="0"/>
              <a:t>),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이직률이 </a:t>
            </a:r>
            <a:r>
              <a:rPr lang="ko-KR" altLang="en-US" sz="1200" dirty="0" smtClean="0"/>
              <a:t>높아진다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• </a:t>
            </a:r>
            <a:r>
              <a:rPr lang="ko-KR" altLang="en-US" sz="1200" dirty="0" smtClean="0"/>
              <a:t>부서 </a:t>
            </a:r>
            <a:r>
              <a:rPr lang="en-US" altLang="ko-KR" sz="1200" dirty="0"/>
              <a:t>Department employees belong(</a:t>
            </a:r>
            <a:r>
              <a:rPr lang="en-US" altLang="ko-KR" sz="1200" dirty="0" err="1"/>
              <a:t>ed</a:t>
            </a:r>
            <a:r>
              <a:rPr lang="en-US" altLang="ko-KR" sz="1200" dirty="0"/>
              <a:t>) to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/>
              <a:t>부서는 이직률과 </a:t>
            </a:r>
            <a:r>
              <a:rPr lang="ko-KR" altLang="en-US" sz="1200" dirty="0" smtClean="0"/>
              <a:t>무관하다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• </a:t>
            </a:r>
            <a:r>
              <a:rPr lang="ko-KR" altLang="en-US" sz="1200" dirty="0" smtClean="0"/>
              <a:t>지난 </a:t>
            </a:r>
            <a:r>
              <a:rPr lang="en-US" altLang="ko-KR" sz="1200" dirty="0"/>
              <a:t>3</a:t>
            </a:r>
            <a:r>
              <a:rPr lang="ko-KR" altLang="en-US" sz="1200" dirty="0"/>
              <a:t>년 불만제기 여부 </a:t>
            </a:r>
            <a:r>
              <a:rPr lang="en-US" altLang="ko-KR" sz="1200" dirty="0"/>
              <a:t>Has the employee filed a formal complaint in the last 3 years</a:t>
            </a:r>
            <a:r>
              <a:rPr lang="en-US" altLang="ko-KR" sz="1200" dirty="0" smtClean="0"/>
              <a:t>?</a:t>
            </a:r>
          </a:p>
          <a:p>
            <a:pPr marL="0" indent="0">
              <a:buNone/>
            </a:pPr>
            <a:r>
              <a:rPr lang="ko-KR" altLang="en-US" sz="1200" dirty="0"/>
              <a:t>지난 </a:t>
            </a:r>
            <a:r>
              <a:rPr lang="en-US" altLang="ko-KR" sz="1200" dirty="0"/>
              <a:t>3</a:t>
            </a:r>
            <a:r>
              <a:rPr lang="ko-KR" altLang="en-US" sz="1200" dirty="0"/>
              <a:t>년 </a:t>
            </a:r>
            <a:r>
              <a:rPr lang="ko-KR" altLang="en-US" sz="1200" dirty="0" smtClean="0"/>
              <a:t>간 불만제기가 없었을 </a:t>
            </a:r>
            <a:r>
              <a:rPr lang="ko-KR" altLang="en-US" sz="1200" dirty="0"/>
              <a:t>경우</a:t>
            </a:r>
            <a:r>
              <a:rPr lang="en-US" altLang="ko-KR" sz="1200" dirty="0"/>
              <a:t>, </a:t>
            </a:r>
            <a:r>
              <a:rPr lang="ko-KR" altLang="en-US" sz="1200" dirty="0"/>
              <a:t>이직률이 </a:t>
            </a:r>
            <a:r>
              <a:rPr lang="ko-KR" altLang="en-US" sz="1200" dirty="0" smtClean="0"/>
              <a:t>높아진다</a:t>
            </a:r>
            <a:r>
              <a:rPr lang="en-US" altLang="ko-KR" sz="1200" dirty="0" smtClean="0"/>
              <a:t>.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•</a:t>
            </a:r>
            <a:r>
              <a:rPr lang="ko-KR" altLang="en-US" sz="1200" dirty="0"/>
              <a:t>  </a:t>
            </a:r>
            <a:r>
              <a:rPr lang="ko-KR" altLang="en-US" sz="1200" dirty="0" smtClean="0"/>
              <a:t>마지막 </a:t>
            </a:r>
            <a:r>
              <a:rPr lang="ko-KR" altLang="en-US" sz="1200" dirty="0"/>
              <a:t>평가</a:t>
            </a:r>
            <a:r>
              <a:rPr lang="en-US" altLang="ko-KR" sz="1200" dirty="0"/>
              <a:t>  Score for most recent evaluation of employee (higher is better)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/>
              <a:t>마지막 </a:t>
            </a:r>
            <a:r>
              <a:rPr lang="ko-KR" altLang="en-US" sz="1200" dirty="0" smtClean="0"/>
              <a:t>평가 점수가 </a:t>
            </a:r>
            <a:r>
              <a:rPr lang="en-US" altLang="ko-KR" sz="1200" dirty="0" smtClean="0"/>
              <a:t>0.6~0.79 </a:t>
            </a:r>
            <a:r>
              <a:rPr lang="ko-KR" altLang="en-US" sz="1200" dirty="0" smtClean="0"/>
              <a:t>일 때 </a:t>
            </a:r>
            <a:r>
              <a:rPr lang="ko-KR" altLang="en-US" sz="1200" dirty="0"/>
              <a:t>이직률이 낮아진다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•</a:t>
            </a:r>
            <a:r>
              <a:rPr lang="ko-KR" altLang="en-US" sz="1200" dirty="0"/>
              <a:t>  </a:t>
            </a:r>
            <a:r>
              <a:rPr lang="ko-KR" altLang="en-US" sz="1200" dirty="0" smtClean="0"/>
              <a:t>수행 </a:t>
            </a:r>
            <a:r>
              <a:rPr lang="ko-KR" altLang="en-US" sz="1200" dirty="0"/>
              <a:t>프로젝트 수</a:t>
            </a:r>
            <a:r>
              <a:rPr lang="en-US" altLang="ko-KR" sz="1200" dirty="0"/>
              <a:t> Number of projects employee is staffed on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/>
              <a:t>너무 많거나 적은 프로젝트를 수행하면 이직률이 </a:t>
            </a:r>
            <a:r>
              <a:rPr lang="ko-KR" altLang="en-US" sz="1200" dirty="0" smtClean="0"/>
              <a:t>높아진다</a:t>
            </a:r>
            <a:r>
              <a:rPr lang="en-US" altLang="ko-KR" sz="1200" dirty="0" smtClean="0"/>
              <a:t>. (</a:t>
            </a:r>
            <a:r>
              <a:rPr lang="ko-KR" altLang="en-US" sz="1200" dirty="0"/>
              <a:t>수행 프로젝트 수가 </a:t>
            </a:r>
            <a:r>
              <a:rPr lang="en-US" altLang="ko-KR" sz="1200" dirty="0"/>
              <a:t>3~4</a:t>
            </a:r>
            <a:r>
              <a:rPr lang="ko-KR" altLang="en-US" sz="1200" dirty="0"/>
              <a:t>개일 때 </a:t>
            </a:r>
            <a:r>
              <a:rPr lang="ko-KR" altLang="en-US" sz="1200" dirty="0" smtClean="0"/>
              <a:t>이직률이 낮다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•  </a:t>
            </a:r>
            <a:r>
              <a:rPr lang="ko-KR" altLang="en-US" sz="1200" dirty="0" smtClean="0"/>
              <a:t>지난 </a:t>
            </a:r>
            <a:r>
              <a:rPr lang="en-US" altLang="ko-KR" sz="1200" dirty="0"/>
              <a:t>3</a:t>
            </a:r>
            <a:r>
              <a:rPr lang="ko-KR" altLang="en-US" sz="1200" dirty="0"/>
              <a:t>년 승진 여부 </a:t>
            </a:r>
            <a:r>
              <a:rPr lang="en-US" altLang="ko-KR" sz="1200" dirty="0"/>
              <a:t> Was the employee promoted in the last 3 years</a:t>
            </a:r>
            <a:r>
              <a:rPr lang="en-US" altLang="ko-KR" sz="1200" dirty="0" smtClean="0"/>
              <a:t>?</a:t>
            </a:r>
          </a:p>
          <a:p>
            <a:pPr marL="0" indent="0">
              <a:buNone/>
            </a:pPr>
            <a:r>
              <a:rPr lang="ko-KR" altLang="en-US" sz="1200" dirty="0"/>
              <a:t>승진 여부가 있을 때 </a:t>
            </a:r>
            <a:r>
              <a:rPr lang="ko-KR" altLang="en-US" sz="1200" dirty="0" smtClean="0"/>
              <a:t>이직률이 낮아진다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•  </a:t>
            </a:r>
            <a:r>
              <a:rPr lang="ko-KR" altLang="en-US" sz="1200" dirty="0" smtClean="0"/>
              <a:t>봉급 </a:t>
            </a:r>
            <a:r>
              <a:rPr lang="en-US" altLang="ko-KR" sz="1200" dirty="0"/>
              <a:t>Salary level relative to rest of their department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/>
              <a:t>봉급이 적을수록 이직률이 </a:t>
            </a:r>
            <a:r>
              <a:rPr lang="ko-KR" altLang="en-US" sz="1200" dirty="0" smtClean="0"/>
              <a:t>높아진다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•  </a:t>
            </a:r>
            <a:r>
              <a:rPr lang="ko-KR" altLang="en-US" sz="1200" dirty="0" smtClean="0"/>
              <a:t>만족도 </a:t>
            </a:r>
            <a:r>
              <a:rPr lang="en-US" altLang="ko-KR" sz="1200" dirty="0"/>
              <a:t>Score for employee’s satisfaction with the company (higher is better)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/>
              <a:t>직원만족도가 낮을수록 이직률이 높아진다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•  </a:t>
            </a:r>
            <a:r>
              <a:rPr lang="ko-KR" altLang="en-US" sz="1200" dirty="0" smtClean="0"/>
              <a:t>회사 </a:t>
            </a:r>
            <a:r>
              <a:rPr lang="ko-KR" altLang="en-US" sz="1200" dirty="0"/>
              <a:t>재직기간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년수</a:t>
            </a:r>
            <a:r>
              <a:rPr lang="en-US" altLang="ko-KR" sz="1200" dirty="0"/>
              <a:t>)</a:t>
            </a:r>
            <a:r>
              <a:rPr lang="ko-KR" altLang="en-US" sz="1200" dirty="0"/>
              <a:t>  </a:t>
            </a:r>
            <a:r>
              <a:rPr lang="en-US" altLang="ko-KR" sz="1200" dirty="0"/>
              <a:t>Number of years at the company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/>
              <a:t>회사 재직기간이 </a:t>
            </a:r>
            <a:r>
              <a:rPr lang="en-US" altLang="ko-KR" sz="1200" dirty="0"/>
              <a:t>3~6</a:t>
            </a:r>
            <a:r>
              <a:rPr lang="ko-KR" altLang="en-US" sz="1200" dirty="0"/>
              <a:t>년일 때 이직률이 높아진다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특히 </a:t>
            </a:r>
            <a:r>
              <a:rPr lang="ko-KR" altLang="en-US" sz="1200" dirty="0"/>
              <a:t>회사 재직기간이 </a:t>
            </a:r>
            <a:r>
              <a:rPr lang="en-US" altLang="ko-KR" sz="1200" dirty="0" smtClean="0"/>
              <a:t>5</a:t>
            </a:r>
            <a:r>
              <a:rPr lang="ko-KR" altLang="en-US" sz="1200" dirty="0"/>
              <a:t>년일 때 이직률이 </a:t>
            </a:r>
            <a:r>
              <a:rPr lang="en-US" altLang="ko-KR" sz="1200" dirty="0"/>
              <a:t>56.66%</a:t>
            </a:r>
            <a:r>
              <a:rPr lang="ko-KR" altLang="en-US" sz="1200" dirty="0"/>
              <a:t>에 달한다</a:t>
            </a:r>
            <a:r>
              <a:rPr lang="en-US" altLang="ko-KR" sz="1200" dirty="0" smtClean="0"/>
              <a:t>.)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542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fontAlgn="base"/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</a:rPr>
              <a:t>머신러닝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분석 모델을 만들어야 합니다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현재 과제는 직원이 이직을 할 것이냐 하지 않을 것이냐를 예측하는 모델을 만드는 것이네요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fontAlgn="base"/>
            <a:endParaRPr lang="en-US" altLang="ko-KR" sz="1400" dirty="0">
              <a:solidFill>
                <a:schemeClr val="bg1">
                  <a:lumMod val="65000"/>
                </a:schemeClr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과거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이직 데이터를 학습하는 </a:t>
            </a:r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</a:rPr>
              <a:t>머신러닝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모델을 만들고 학습을 시키세요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이때 데이터를 학습용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8,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테스트용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로 나누세요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fontAlgn="base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그리고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학습이 끝나면 테스트용 데이터로 테스트를 해서 정확도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민감도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정밀도 등의 지표를 계산하세요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fontAlgn="base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3.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모델은 </a:t>
            </a:r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</a:rPr>
              <a:t>로지스틱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회귀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의사결정나무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, SVM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을 쓰세요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그리고 각각을 비교해서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어느 것이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좋은지 결정하세요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fontAlgn="base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4.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이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과정과 결론을 포함한 분석결과 보고서를 작성하세요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endParaRPr lang="en-US" altLang="ko-KR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</a:rPr>
              <a:t>구글에서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위에 언급한 알고리즘을 구현한 분석모델 소스를 찾아보세요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그리고 그것을 기준으로 공부하시고 프로그램을 구현하세요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하나씩 </a:t>
            </a:r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</a:rPr>
              <a:t>하다보면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결과가 나와있을 겁니다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피드백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분석 방법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264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503040"/>
          </a:xfrm>
        </p:spPr>
        <p:txBody>
          <a:bodyPr>
            <a:noAutofit/>
          </a:bodyPr>
          <a:lstStyle/>
          <a:p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Ⅲ. </a:t>
            </a:r>
            <a:r>
              <a:rPr lang="ko-KR" altLang="en-US" sz="5400" b="1" dirty="0" smtClean="0"/>
              <a:t>분석 결과 보고서</a:t>
            </a:r>
            <a:endParaRPr lang="ko-KR" altLang="en-US" sz="5400" b="1" dirty="0"/>
          </a:p>
        </p:txBody>
      </p:sp>
      <p:sp>
        <p:nvSpPr>
          <p:cNvPr id="3" name="부제목 2"/>
          <p:cNvSpPr txBox="1">
            <a:spLocks/>
          </p:cNvSpPr>
          <p:nvPr/>
        </p:nvSpPr>
        <p:spPr>
          <a:xfrm>
            <a:off x="1259632" y="2348880"/>
            <a:ext cx="7062514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</a:rPr>
              <a:t> 데이터 전처리</a:t>
            </a:r>
            <a:endParaRPr lang="en-US" altLang="ko-KR" sz="36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AutoNum type="arabicPeriod"/>
            </a:pPr>
            <a:endParaRPr lang="en-US" altLang="ko-KR" sz="36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</a:rPr>
              <a:t> 데이터 분할</a:t>
            </a:r>
            <a:endParaRPr lang="en-US" altLang="ko-KR" sz="36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AutoNum type="arabicPeriod"/>
            </a:pPr>
            <a:endParaRPr lang="en-US" altLang="ko-KR" sz="3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3600" dirty="0" err="1" smtClean="0">
                <a:solidFill>
                  <a:schemeClr val="bg1">
                    <a:lumMod val="50000"/>
                  </a:schemeClr>
                </a:solidFill>
              </a:rPr>
              <a:t>머신러닝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</a:rPr>
              <a:t> 분석 모델 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77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99992" y="274638"/>
            <a:ext cx="4186808" cy="1143000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데이터 전처리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4212976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4008" y="1484784"/>
            <a:ext cx="44091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/>
              <a:t>머신러닝의</a:t>
            </a:r>
            <a:r>
              <a:rPr lang="ko-KR" altLang="en-US" dirty="0"/>
              <a:t> 입력으로 사용하기 위하여 </a:t>
            </a:r>
            <a:r>
              <a:rPr lang="ko-KR" altLang="en-US" dirty="0" err="1">
                <a:solidFill>
                  <a:srgbClr val="FF0000"/>
                </a:solidFill>
              </a:rPr>
              <a:t>명목형</a:t>
            </a:r>
            <a:r>
              <a:rPr lang="ko-KR" altLang="en-US" dirty="0">
                <a:solidFill>
                  <a:srgbClr val="FF0000"/>
                </a:solidFill>
              </a:rPr>
              <a:t> 자료를 </a:t>
            </a:r>
            <a:r>
              <a:rPr lang="ko-KR" altLang="en-US" dirty="0" err="1">
                <a:solidFill>
                  <a:srgbClr val="FF0000"/>
                </a:solidFill>
              </a:rPr>
              <a:t>수치형</a:t>
            </a:r>
            <a:r>
              <a:rPr lang="ko-KR" altLang="en-US" dirty="0">
                <a:solidFill>
                  <a:srgbClr val="FF0000"/>
                </a:solidFill>
              </a:rPr>
              <a:t> 자료</a:t>
            </a:r>
            <a:r>
              <a:rPr lang="ko-KR" altLang="en-US" dirty="0"/>
              <a:t>로 변환할 필요가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err="1" smtClean="0">
                <a:solidFill>
                  <a:srgbClr val="FF0000"/>
                </a:solidFill>
              </a:rPr>
              <a:t>결측값이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있는 데이터</a:t>
            </a:r>
            <a:r>
              <a:rPr lang="ko-KR" altLang="en-US" dirty="0"/>
              <a:t>는 일반적으로 </a:t>
            </a:r>
            <a:r>
              <a:rPr lang="ko-KR" altLang="en-US" dirty="0" err="1"/>
              <a:t>머신러닝의</a:t>
            </a:r>
            <a:r>
              <a:rPr lang="ko-KR" altLang="en-US" dirty="0"/>
              <a:t> 입력으로 사용할 수 없습니다</a:t>
            </a:r>
            <a:r>
              <a:rPr lang="en-US" altLang="ko-KR" dirty="0"/>
              <a:t>. </a:t>
            </a:r>
            <a:r>
              <a:rPr lang="ko-KR" altLang="en-US" dirty="0"/>
              <a:t>그렇기에 데이터 전 처리 과정에서는 삭제 또는 대체 방식으로 </a:t>
            </a:r>
            <a:r>
              <a:rPr lang="ko-KR" altLang="en-US" dirty="0" err="1"/>
              <a:t>결측값을</a:t>
            </a:r>
            <a:r>
              <a:rPr lang="ko-KR" altLang="en-US" dirty="0"/>
              <a:t> </a:t>
            </a:r>
            <a:r>
              <a:rPr lang="ko-KR" altLang="en-US" dirty="0" smtClean="0"/>
              <a:t>처리한다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>
                <a:solidFill>
                  <a:srgbClr val="FF0000"/>
                </a:solidFill>
              </a:rPr>
              <a:t>이상치</a:t>
            </a:r>
            <a:r>
              <a:rPr lang="ko-KR" altLang="en-US" dirty="0"/>
              <a:t>가 존재하는 데이터를 </a:t>
            </a:r>
            <a:r>
              <a:rPr lang="ko-KR" altLang="en-US" dirty="0" err="1"/>
              <a:t>머신러닝에</a:t>
            </a:r>
            <a:r>
              <a:rPr lang="ko-KR" altLang="en-US" dirty="0"/>
              <a:t> 사용하게 된다면 성능 저하를 야기할 수 있습니다</a:t>
            </a:r>
            <a:r>
              <a:rPr lang="en-US" altLang="ko-KR" dirty="0"/>
              <a:t>. </a:t>
            </a:r>
            <a:r>
              <a:rPr lang="ko-KR" altLang="en-US" dirty="0"/>
              <a:t>그렇기에 데이터 전 처리 과정에서는 이상치를 판별하고 </a:t>
            </a:r>
            <a:r>
              <a:rPr lang="ko-KR" altLang="en-US" dirty="0" smtClean="0"/>
              <a:t>처리한다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907704" y="744786"/>
            <a:ext cx="133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error</a:t>
            </a:r>
            <a:endParaRPr lang="ko-KR" altLang="en-US" sz="2800" dirty="0"/>
          </a:p>
        </p:txBody>
      </p:sp>
      <p:sp>
        <p:nvSpPr>
          <p:cNvPr id="8" name="오른쪽 화살표 7"/>
          <p:cNvSpPr/>
          <p:nvPr/>
        </p:nvSpPr>
        <p:spPr>
          <a:xfrm>
            <a:off x="2987824" y="728700"/>
            <a:ext cx="158417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6830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983" y="159548"/>
            <a:ext cx="435597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91298" y="647639"/>
            <a:ext cx="4667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명목형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자료를 </a:t>
            </a:r>
            <a:r>
              <a:rPr lang="ko-KR" altLang="en-US" sz="2000" b="1" dirty="0" err="1"/>
              <a:t>수치형</a:t>
            </a:r>
            <a:r>
              <a:rPr lang="ko-KR" altLang="en-US" sz="2000" b="1" dirty="0"/>
              <a:t> 자료로 </a:t>
            </a:r>
            <a:r>
              <a:rPr lang="ko-KR" altLang="en-US" sz="2000" b="1" dirty="0" smtClean="0"/>
              <a:t>변환</a:t>
            </a:r>
            <a:endParaRPr lang="en-US" altLang="ko-KR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4816454" y="3284984"/>
            <a:ext cx="4088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 smtClean="0"/>
              <a:t>결측값</a:t>
            </a:r>
            <a:r>
              <a:rPr lang="ko-KR" altLang="en-US" sz="2000" b="1" dirty="0" smtClean="0"/>
              <a:t> 대체</a:t>
            </a:r>
            <a:endParaRPr lang="en-US" altLang="ko-KR" sz="2000" b="1" dirty="0"/>
          </a:p>
          <a:p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</a:rPr>
              <a:t>replace({‘column': 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</a:rPr>
              <a:t>np.nan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}, 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</a:rPr>
              <a:t>{'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 column 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</a:rPr>
              <a:t>':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0})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02282" y="1579673"/>
            <a:ext cx="490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이직률과 무관한 </a:t>
            </a:r>
            <a:r>
              <a:rPr lang="en-US" altLang="ko-KR" sz="2000" b="1" dirty="0" smtClean="0"/>
              <a:t>department </a:t>
            </a:r>
            <a:r>
              <a:rPr lang="ko-KR" altLang="en-US" sz="2000" b="1" dirty="0" smtClean="0"/>
              <a:t>칼럼 삭제</a:t>
            </a:r>
            <a:endParaRPr lang="en-US" altLang="ko-KR" sz="2000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4866959" y="4324781"/>
            <a:ext cx="4118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 smtClean="0"/>
              <a:t>결측값</a:t>
            </a:r>
            <a:r>
              <a:rPr lang="ko-KR" altLang="en-US" sz="2000" b="1" dirty="0" smtClean="0"/>
              <a:t> 삭제</a:t>
            </a:r>
            <a:endParaRPr lang="en-US" altLang="ko-KR" sz="2000" b="1" dirty="0" smtClean="0"/>
          </a:p>
          <a:p>
            <a:r>
              <a:rPr lang="en-US" altLang="ko-KR" sz="1600" dirty="0" err="1" smtClean="0">
                <a:solidFill>
                  <a:schemeClr val="bg1">
                    <a:lumMod val="85000"/>
                  </a:schemeClr>
                </a:solidFill>
              </a:rPr>
              <a:t>dropna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633999" y="5501482"/>
            <a:ext cx="3024336" cy="735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전처리가</a:t>
            </a:r>
            <a:r>
              <a:rPr lang="ko-KR" altLang="en-US" dirty="0" smtClean="0"/>
              <a:t> 끝난 데이터 정보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0968"/>
            <a:ext cx="420426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3275855" y="5705525"/>
            <a:ext cx="2358143" cy="32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85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="" xmlns:a16="http://schemas.microsoft.com/office/drawing/2014/main" id="{A8090E12-C74A-4472-9EEF-AE36775C7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31817111"/>
              </p:ext>
            </p:extLst>
          </p:nvPr>
        </p:nvGraphicFramePr>
        <p:xfrm>
          <a:off x="107504" y="116631"/>
          <a:ext cx="8928992" cy="65404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24136">
                  <a:extLst>
                    <a:ext uri="{9D8B030D-6E8A-4147-A177-3AD203B41FA5}">
                      <a16:colId xmlns="" xmlns:a16="http://schemas.microsoft.com/office/drawing/2014/main" val="2733832601"/>
                    </a:ext>
                  </a:extLst>
                </a:gridCol>
                <a:gridCol w="4320480">
                  <a:extLst>
                    <a:ext uri="{9D8B030D-6E8A-4147-A177-3AD203B41FA5}">
                      <a16:colId xmlns="" xmlns:a16="http://schemas.microsoft.com/office/drawing/2014/main" val="3293728510"/>
                    </a:ext>
                  </a:extLst>
                </a:gridCol>
                <a:gridCol w="1728192"/>
                <a:gridCol w="1656184"/>
              </a:tblGrid>
              <a:tr h="3677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과제명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직원 이직 예측 모델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개발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과제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14074603"/>
                  </a:ext>
                </a:extLst>
              </a:tr>
              <a:tr h="2757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과제목표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직원의 이직 확률을 상중하로 표시해 보여주는 </a:t>
                      </a:r>
                      <a:r>
                        <a:rPr lang="ko-KR" altLang="en-US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빅데이터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분석</a:t>
                      </a:r>
                      <a:r>
                        <a:rPr lang="ko-KR" altLang="en-US" sz="12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개발</a:t>
                      </a:r>
                      <a:endParaRPr lang="en-US" altLang="ko-KR" sz="12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7634500"/>
                  </a:ext>
                </a:extLst>
              </a:tr>
              <a:tr h="4136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j-lt"/>
                        </a:rPr>
                        <a:t>분석결과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j-lt"/>
                        </a:rPr>
                        <a:t>활용 프로세스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직원 이직 예측</a:t>
                      </a:r>
                      <a:endParaRPr lang="en-US" altLang="ko-KR" sz="1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프로세스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Owner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조직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회사 관리자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운영자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86878752"/>
                  </a:ext>
                </a:extLst>
              </a:tr>
              <a:tr h="6434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현황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최근 직원들의 이탈로 인한 손해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전국 </a:t>
                      </a:r>
                      <a:r>
                        <a:rPr lang="en-US" altLang="ko-KR" sz="1200" dirty="0" smtClean="0"/>
                        <a:t>490</a:t>
                      </a:r>
                      <a:r>
                        <a:rPr lang="ko-KR" altLang="en-US" sz="1200" dirty="0" smtClean="0"/>
                        <a:t>개 회사 대상 조사 결과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기업은 이직 근로자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인 당 약 </a:t>
                      </a:r>
                      <a:r>
                        <a:rPr lang="en-US" altLang="ko-KR" sz="1200" dirty="0" smtClean="0"/>
                        <a:t>1,284</a:t>
                      </a:r>
                      <a:r>
                        <a:rPr lang="ko-KR" altLang="en-US" sz="1200" dirty="0" smtClean="0"/>
                        <a:t>만원 정도의 금전적 손실을 입고 있다고 밝혔다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인적 자원의 유출은 기업의 입장에서 금전적인 문제 뿐 아니라 암묵적인 다양한 문제를 야기한다</a:t>
                      </a:r>
                      <a:r>
                        <a:rPr lang="en-US" altLang="ko-KR" sz="1200" dirty="0" smtClean="0"/>
                        <a:t>.)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8804872"/>
                  </a:ext>
                </a:extLst>
              </a:tr>
              <a:tr h="6434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문제점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대체 인력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채용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훈련을 위한 추가 비용 발생</a:t>
                      </a:r>
                      <a:endParaRPr lang="en-US" altLang="ko-KR" sz="12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직무공백으로 업무진행에 차질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직원들의 생산성 하락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-&gt;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매출 손실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남은 직원들의 회사에 대한 신뢰 감소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-&gt;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조직 사기 저하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연쇄 이직 초래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6278190"/>
                  </a:ext>
                </a:extLst>
              </a:tr>
              <a:tr h="291249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분석 주요 내용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-</a:t>
                      </a:r>
                      <a:r>
                        <a:rPr lang="ko-KR" altLang="en-US" sz="1200" b="1" dirty="0" smtClean="0"/>
                        <a:t>주요 변수 선정</a:t>
                      </a:r>
                      <a:endParaRPr lang="en-US" altLang="ko-KR" sz="1200" b="1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smtClean="0"/>
                        <a:t>독립변수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이직데이터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직원의 이직 여부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1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smtClean="0"/>
                        <a:t>종속변수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dirty="0" smtClean="0"/>
                        <a:t>'salary','tenure','n_projects','department','satisfaction','last_evaluation','filed_complaint','recently_promoted‘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-</a:t>
                      </a:r>
                      <a:r>
                        <a:rPr lang="ko-KR" altLang="en-US" sz="1200" b="1" dirty="0" err="1" smtClean="0"/>
                        <a:t>머신러닝</a:t>
                      </a:r>
                      <a:r>
                        <a:rPr lang="ko-KR" altLang="en-US" sz="1200" b="1" dirty="0" smtClean="0"/>
                        <a:t> 모델</a:t>
                      </a:r>
                      <a:endParaRPr lang="en-US" altLang="ko-KR" sz="1200" b="1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err="1" smtClean="0"/>
                        <a:t>로지스틱</a:t>
                      </a:r>
                      <a:r>
                        <a:rPr lang="ko-KR" altLang="en-US" sz="1200" b="1" dirty="0" smtClean="0"/>
                        <a:t> 회귀 분석</a:t>
                      </a:r>
                      <a:r>
                        <a:rPr lang="en-US" altLang="ko-KR" sz="1200" b="1" dirty="0" smtClean="0"/>
                        <a:t>: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독립변수와 종속변수의 관계 확인 </a:t>
                      </a:r>
                      <a:r>
                        <a:rPr lang="en-US" altLang="ko-KR" sz="1200" b="1" baseline="0" dirty="0" smtClean="0"/>
                        <a:t>(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성과가 높은 직원일수록 퇴사가능성 낮음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1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baseline="0" dirty="0" smtClean="0"/>
                        <a:t>의사결정나무</a:t>
                      </a:r>
                      <a:r>
                        <a:rPr lang="en-US" altLang="ko-KR" sz="1200" b="1" baseline="0" dirty="0" smtClean="0"/>
                        <a:t>: </a:t>
                      </a:r>
                      <a:r>
                        <a:rPr lang="ko-KR" altLang="en-US" sz="1200" b="1" baseline="0" dirty="0" smtClean="0"/>
                        <a:t>직원의 이직여부에 따라 분류하고</a:t>
                      </a:r>
                      <a:r>
                        <a:rPr lang="en-US" altLang="ko-KR" sz="1200" b="1" baseline="0" dirty="0" smtClean="0"/>
                        <a:t>, </a:t>
                      </a:r>
                      <a:r>
                        <a:rPr lang="ko-KR" altLang="en-US" sz="1200" b="1" baseline="0" dirty="0" smtClean="0"/>
                        <a:t>정확도 확인</a:t>
                      </a:r>
                      <a:endParaRPr lang="en-US" altLang="ko-KR" sz="1200" b="1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baseline="0" dirty="0" smtClean="0"/>
                        <a:t>SVM: </a:t>
                      </a:r>
                      <a:r>
                        <a:rPr lang="ko-KR" altLang="en-US" sz="1200" b="1" baseline="0" dirty="0" smtClean="0"/>
                        <a:t>직원의 이직여부에 따라 분류하고</a:t>
                      </a:r>
                      <a:r>
                        <a:rPr lang="en-US" altLang="ko-KR" sz="1200" b="1" baseline="0" dirty="0" smtClean="0"/>
                        <a:t>, </a:t>
                      </a:r>
                      <a:r>
                        <a:rPr lang="ko-KR" altLang="en-US" sz="1200" b="1" baseline="0" dirty="0" smtClean="0"/>
                        <a:t>정확도 확인</a:t>
                      </a:r>
                      <a:endParaRPr lang="en-US" altLang="ko-KR" sz="1200" b="1" dirty="0" smtClean="0"/>
                    </a:p>
                    <a:p>
                      <a:pPr algn="l" latinLnBrk="1"/>
                      <a:endParaRPr lang="en-US" altLang="ko-KR" sz="1200" b="1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성능평가</a:t>
                      </a:r>
                      <a:endParaRPr lang="en-US" altLang="ko-KR" sz="1200" b="1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baseline="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재현율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):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실제 이탈직원들에게 모델 적용하여 예측이 맞을 확률 계산</a:t>
                      </a:r>
                      <a:endParaRPr lang="en-US" altLang="ko-KR" sz="1200" b="1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smtClean="0"/>
                        <a:t>특이도 </a:t>
                      </a:r>
                      <a:r>
                        <a:rPr lang="en-US" altLang="ko-KR" sz="1200" b="1" dirty="0" smtClean="0"/>
                        <a:t>(Specificity) 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실제 재직 중인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이탈하지 않은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직원들에게 모델 적용하여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예측이 맞을 확률 계산</a:t>
                      </a:r>
                      <a:endParaRPr lang="en-US" altLang="ko-KR" sz="12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0750446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기대효과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이직할 위험이 있는 직원을 미리 예측하여 제때 필요한 조치를 취해 이탈을 방지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비용 절감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직원들의 이직을 막아 기존 직원을 최대한 유지하여 생산성을 높인다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-&gt;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업무 효율화 및 최적화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직원들이 어떤 일을 겪을 때 이직을 생각하게 되는지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어떤 행동으로 그러한 심리가 나타나는지 이해한다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4262058"/>
                  </a:ext>
                </a:extLst>
              </a:tr>
              <a:tr h="2757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필요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직원 이탈에 관한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history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데이터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직원 정보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만족도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성과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급여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평균 근무시간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근속기간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등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4989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5697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877272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이직 데이터를 학습하는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머신러닝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모델을 만들고 학습을 시키세요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이때 </a:t>
            </a:r>
            <a:r>
              <a:rPr lang="ko-KR" altLang="en-US" dirty="0"/>
              <a:t>데이터를 학습용 </a:t>
            </a:r>
            <a:r>
              <a:rPr lang="en-US" altLang="ko-KR" dirty="0"/>
              <a:t>8, </a:t>
            </a:r>
            <a:r>
              <a:rPr lang="ko-KR" altLang="en-US" dirty="0"/>
              <a:t>테스트용 </a:t>
            </a:r>
            <a:r>
              <a:rPr lang="en-US" altLang="ko-KR" dirty="0"/>
              <a:t>2</a:t>
            </a:r>
            <a:r>
              <a:rPr lang="ko-KR" altLang="en-US" dirty="0"/>
              <a:t>로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나누세요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52937"/>
            <a:ext cx="3456384" cy="294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496730" y="332656"/>
            <a:ext cx="3335116" cy="72008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ko-KR" altLang="en-US" sz="3600" dirty="0" smtClean="0"/>
              <a:t>데이터 분할</a:t>
            </a:r>
            <a:endParaRPr lang="ko-KR" alt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076056" y="1196752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학습용</a:t>
            </a:r>
            <a:r>
              <a:rPr lang="en-US" altLang="ko-KR" dirty="0"/>
              <a:t>, </a:t>
            </a:r>
            <a:r>
              <a:rPr lang="ko-KR" altLang="en-US" dirty="0"/>
              <a:t>평가용 데이터 분리는 </a:t>
            </a:r>
            <a:r>
              <a:rPr lang="en-US" altLang="ko-KR" dirty="0" err="1"/>
              <a:t>sklearn</a:t>
            </a:r>
            <a:r>
              <a:rPr lang="en-US" altLang="ko-KR" dirty="0"/>
              <a:t> </a:t>
            </a:r>
            <a:r>
              <a:rPr lang="ko-KR" altLang="en-US" dirty="0" smtClean="0"/>
              <a:t>라이브러리의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train_test_split</a:t>
            </a:r>
            <a:r>
              <a:rPr lang="ko-KR" altLang="en-US" dirty="0"/>
              <a:t>을 사용하여 분리할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41933"/>
            <a:ext cx="4860031" cy="571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722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728192"/>
          </a:xfrm>
        </p:spPr>
        <p:txBody>
          <a:bodyPr>
            <a:noAutofit/>
          </a:bodyPr>
          <a:lstStyle/>
          <a:p>
            <a:r>
              <a:rPr lang="en-US" altLang="ko-KR" sz="4000" b="1" dirty="0" smtClean="0"/>
              <a:t>3. </a:t>
            </a:r>
            <a:r>
              <a:rPr lang="ko-KR" altLang="en-US" sz="4000" b="1" dirty="0" err="1" smtClean="0"/>
              <a:t>머신러닝</a:t>
            </a:r>
            <a:r>
              <a:rPr lang="ko-KR" altLang="en-US" sz="4000" b="1" dirty="0" smtClean="0"/>
              <a:t> </a:t>
            </a:r>
            <a:r>
              <a:rPr lang="ko-KR" altLang="en-US" sz="4000" b="1" dirty="0"/>
              <a:t>분석 </a:t>
            </a:r>
            <a:r>
              <a:rPr lang="ko-KR" altLang="en-US" sz="4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ko-KR" altLang="en-US" sz="4000" b="1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83568" y="1844824"/>
            <a:ext cx="8214642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1988840"/>
            <a:ext cx="49685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</a:rPr>
              <a:t>로지스틱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 회귀 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분석</a:t>
            </a:r>
            <a:endParaRPr lang="en-US" altLang="ko-KR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32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의사결정나무</a:t>
            </a:r>
            <a:endParaRPr lang="en-US" altLang="ko-KR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32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</a:rPr>
              <a:t>SVM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112" y="5949280"/>
            <a:ext cx="871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직원이 이직을 할 것이냐 하지 않을 것이냐를 예측하는 모델을 만든다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모델은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</a:rPr>
              <a:t>로지스틱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 회귀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의사결정나무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, SVM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을 쓰세요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그리고 각각을 비교해서 어느 것이 좋은지 결정하세요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  <a:b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78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b="1" dirty="0" err="1" smtClean="0"/>
              <a:t>로지스틱</a:t>
            </a:r>
            <a:r>
              <a:rPr lang="ko-KR" altLang="en-US" sz="3200" b="1" dirty="0" smtClean="0"/>
              <a:t> 회귀 분</a:t>
            </a:r>
            <a:r>
              <a:rPr lang="ko-KR" altLang="en-US" sz="3200" b="1" dirty="0"/>
              <a:t>석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44489" y="1484784"/>
            <a:ext cx="3651448" cy="4711897"/>
            <a:chOff x="1762201" y="3213765"/>
            <a:chExt cx="3154796" cy="2982916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1762201" y="3213765"/>
              <a:ext cx="3154795" cy="3960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4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전체 </a:t>
              </a:r>
              <a:r>
                <a:rPr lang="en-US" altLang="ko-KR" sz="14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Data Set (100%)</a:t>
              </a:r>
              <a:endParaRPr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62201" y="4096142"/>
              <a:ext cx="1894655" cy="3960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2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Training </a:t>
              </a:r>
              <a:r>
                <a:rPr lang="en-US" altLang="ko-KR" sz="1200" b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(80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%)</a:t>
              </a:r>
              <a:endPara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7" name="아래쪽 화살표 6"/>
            <p:cNvSpPr/>
            <p:nvPr/>
          </p:nvSpPr>
          <p:spPr bwMode="auto">
            <a:xfrm>
              <a:off x="3493770" y="3636557"/>
              <a:ext cx="360040" cy="467742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2000" eaLnBrk="1" hangingPunct="1">
                <a:spcBef>
                  <a:spcPct val="30000"/>
                </a:spcBef>
              </a:pPr>
              <a:endPara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3692861" y="4099981"/>
              <a:ext cx="1224136" cy="39604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Testing</a:t>
              </a:r>
              <a:r>
                <a:rPr lang="en-US" altLang="ko-KR" sz="1200" b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(20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%)</a:t>
              </a:r>
              <a:endPara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3804" y="3693000"/>
              <a:ext cx="930358" cy="282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Random </a:t>
              </a:r>
              <a:r>
                <a:rPr lang="ko-KR" altLang="en-US" sz="1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분리 </a:t>
              </a: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3692860" y="5800637"/>
              <a:ext cx="1224136" cy="39604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200" b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성능 평가</a:t>
              </a:r>
              <a:endPara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1" name="아래쪽 화살표 10"/>
            <p:cNvSpPr/>
            <p:nvPr/>
          </p:nvSpPr>
          <p:spPr bwMode="auto">
            <a:xfrm>
              <a:off x="2529508" y="4517127"/>
              <a:ext cx="360040" cy="434644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2000" eaLnBrk="1" hangingPunct="1">
                <a:spcBef>
                  <a:spcPct val="30000"/>
                </a:spcBef>
              </a:pPr>
              <a:endPara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2" name="아래쪽 화살표 11"/>
            <p:cNvSpPr/>
            <p:nvPr/>
          </p:nvSpPr>
          <p:spPr bwMode="auto">
            <a:xfrm>
              <a:off x="4120033" y="4524805"/>
              <a:ext cx="360040" cy="12268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2000" eaLnBrk="1" hangingPunct="1">
                <a:spcBef>
                  <a:spcPct val="30000"/>
                </a:spcBef>
              </a:pPr>
              <a:endPara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3" name="굽은 화살표 12"/>
            <p:cNvSpPr/>
            <p:nvPr/>
          </p:nvSpPr>
          <p:spPr bwMode="auto">
            <a:xfrm flipV="1">
              <a:off x="2624952" y="5404048"/>
              <a:ext cx="1031904" cy="792632"/>
            </a:xfrm>
            <a:prstGeom prst="bent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2000" eaLnBrk="1" hangingPunct="1">
                <a:spcBef>
                  <a:spcPct val="30000"/>
                </a:spcBef>
              </a:pPr>
              <a:endPara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820967" y="4935124"/>
              <a:ext cx="1894654" cy="3960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2000">
                <a:spcBef>
                  <a:spcPct val="30000"/>
                </a:spcBef>
              </a:pPr>
              <a:r>
                <a:rPr lang="en-US" altLang="ko-KR" sz="1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Logistic Regression</a:t>
              </a:r>
              <a:endPara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089619"/>
            <a:ext cx="4680520" cy="6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78739"/>
            <a:ext cx="4886766" cy="172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51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432048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107" y="5085184"/>
            <a:ext cx="3687830" cy="165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868144" y="836712"/>
            <a:ext cx="3024336" cy="839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Dataset X</a:t>
            </a:r>
            <a:r>
              <a:rPr lang="ko-KR" altLang="en-US" dirty="0" smtClean="0"/>
              <a:t>에 대해 예측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90952" y="3320988"/>
            <a:ext cx="339927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</a:t>
            </a:r>
            <a:r>
              <a:rPr lang="ko-KR" altLang="en-US" dirty="0" err="1" smtClean="0"/>
              <a:t>건별</a:t>
            </a:r>
            <a:r>
              <a:rPr lang="ko-KR" altLang="en-US" dirty="0" smtClean="0"/>
              <a:t> 예측확률을 표시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99992" y="6017890"/>
            <a:ext cx="259228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예측 정확도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4499993" y="1088471"/>
            <a:ext cx="1296144" cy="300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3635896" y="3596816"/>
            <a:ext cx="1368152" cy="264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051720" y="6367188"/>
            <a:ext cx="2304256" cy="23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 bwMode="auto">
          <a:xfrm>
            <a:off x="107504" y="67902"/>
            <a:ext cx="2365762" cy="625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62000">
              <a:spcBef>
                <a:spcPct val="30000"/>
              </a:spcBef>
            </a:pP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Logistic Regression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380312" y="67902"/>
            <a:ext cx="1416849" cy="62560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성능 평가</a:t>
            </a: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17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224" y="13115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의사결정나무</a:t>
            </a:r>
            <a:endParaRPr lang="ko-KR" alt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1440" y="1091360"/>
            <a:ext cx="387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직원의 이직 여부를 기준으로 분리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1440" y="2852936"/>
            <a:ext cx="1426224" cy="10443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이직 여부 </a:t>
            </a:r>
            <a:r>
              <a:rPr lang="en-US" altLang="ko-KR" dirty="0" smtClean="0">
                <a:solidFill>
                  <a:schemeClr val="tx1"/>
                </a:solidFill>
              </a:rPr>
              <a:t>: No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51720" y="2838769"/>
            <a:ext cx="1368152" cy="1044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이직 여부 </a:t>
            </a:r>
            <a:r>
              <a:rPr lang="en-US" altLang="ko-KR" dirty="0" smtClean="0">
                <a:solidFill>
                  <a:schemeClr val="tx1"/>
                </a:solidFill>
              </a:rPr>
              <a:t>: Yes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15" idx="2"/>
            <a:endCxn id="17" idx="0"/>
          </p:cNvCxnSpPr>
          <p:nvPr/>
        </p:nvCxnSpPr>
        <p:spPr>
          <a:xfrm flipH="1">
            <a:off x="834552" y="1737691"/>
            <a:ext cx="1224136" cy="111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5" idx="2"/>
            <a:endCxn id="19" idx="0"/>
          </p:cNvCxnSpPr>
          <p:nvPr/>
        </p:nvCxnSpPr>
        <p:spPr>
          <a:xfrm>
            <a:off x="2058688" y="1737691"/>
            <a:ext cx="677108" cy="1101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72206"/>
            <a:ext cx="5184576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179512" y="4797152"/>
            <a:ext cx="2736304" cy="67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정확도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재현율</a:t>
            </a:r>
            <a:r>
              <a:rPr lang="en-US" altLang="ko-KR" dirty="0"/>
              <a:t>, </a:t>
            </a:r>
            <a:r>
              <a:rPr lang="en-US" altLang="ko-KR" dirty="0" smtClean="0"/>
              <a:t>F1-Score </a:t>
            </a:r>
            <a:endParaRPr lang="ko-KR" altLang="en-US" dirty="0"/>
          </a:p>
        </p:txBody>
      </p:sp>
      <p:sp>
        <p:nvSpPr>
          <p:cNvPr id="25" name="왼쪽 화살표 24"/>
          <p:cNvSpPr/>
          <p:nvPr/>
        </p:nvSpPr>
        <p:spPr>
          <a:xfrm>
            <a:off x="2948867" y="4845133"/>
            <a:ext cx="1080120" cy="192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26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SVM</a:t>
            </a:r>
            <a:endParaRPr lang="ko-KR" altLang="en-US" sz="3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836712"/>
            <a:ext cx="6048375" cy="592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785792" y="6009238"/>
            <a:ext cx="2880320" cy="67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정확도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재현율</a:t>
            </a:r>
            <a:r>
              <a:rPr lang="en-US" altLang="ko-KR" dirty="0"/>
              <a:t>, </a:t>
            </a:r>
            <a:r>
              <a:rPr lang="en-US" altLang="ko-KR" dirty="0" smtClean="0"/>
              <a:t>F1-Score 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4139952" y="6237312"/>
            <a:ext cx="158417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8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12160" y="5661248"/>
            <a:ext cx="2839443" cy="739568"/>
          </a:xfrm>
        </p:spPr>
        <p:txBody>
          <a:bodyPr>
            <a:norm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Logistic Regression 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92" y="116632"/>
            <a:ext cx="5328592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524213"/>
            <a:ext cx="5019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678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192" y="116632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3200" b="1" dirty="0" err="1"/>
              <a:t>머신러닝</a:t>
            </a:r>
            <a:r>
              <a:rPr lang="ko-KR" altLang="en-US" sz="3200" b="1" dirty="0"/>
              <a:t> 분석 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결과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58627" y="948690"/>
            <a:ext cx="74888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로지스틱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회귀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분석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97.333%</a:t>
            </a:r>
          </a:p>
          <a:p>
            <a:pPr>
              <a:spcBef>
                <a:spcPts val="0"/>
              </a:spcBef>
              <a:defRPr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의사결정나무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96.423%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SVM 96.934%</a:t>
            </a:r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/>
              <a:t>Logistic </a:t>
            </a:r>
            <a:r>
              <a:rPr lang="en-US" altLang="ko-KR" dirty="0"/>
              <a:t>regression model</a:t>
            </a:r>
            <a:r>
              <a:rPr lang="ko-KR" altLang="en-US" dirty="0"/>
              <a:t>이 약 </a:t>
            </a:r>
            <a:r>
              <a:rPr lang="en-US" altLang="ko-KR" dirty="0" smtClean="0"/>
              <a:t>97.33%</a:t>
            </a:r>
            <a:r>
              <a:rPr lang="ko-KR" altLang="en-US" dirty="0"/>
              <a:t>의 정확도로 가장 적합하다</a:t>
            </a:r>
            <a:r>
              <a:rPr lang="en-US" altLang="ko-KR" dirty="0" smtClean="0"/>
              <a:t>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dirty="0" smtClean="0"/>
              <a:t>Logistic </a:t>
            </a:r>
            <a:r>
              <a:rPr lang="en-US" altLang="ko-KR" dirty="0"/>
              <a:t>regression model</a:t>
            </a:r>
            <a:r>
              <a:rPr lang="ko-KR" altLang="en-US" dirty="0"/>
              <a:t>은 </a:t>
            </a:r>
            <a:r>
              <a:rPr lang="en-US" altLang="ko-KR" dirty="0"/>
              <a:t>Two-class classification</a:t>
            </a:r>
            <a:r>
              <a:rPr lang="ko-KR" altLang="en-US" dirty="0"/>
              <a:t>에 유용한 </a:t>
            </a:r>
            <a:r>
              <a:rPr lang="en-US" altLang="ko-KR" dirty="0"/>
              <a:t>Tool</a:t>
            </a:r>
            <a:r>
              <a:rPr lang="ko-KR" altLang="en-US" dirty="0"/>
              <a:t>의 하나로 가장 널리 사용되는 분류모형이다</a:t>
            </a:r>
            <a:r>
              <a:rPr lang="en-US" altLang="ko-KR" dirty="0"/>
              <a:t>. </a:t>
            </a:r>
            <a:r>
              <a:rPr lang="ko-KR" altLang="en-US" dirty="0"/>
              <a:t>데이터에 대한 </a:t>
            </a:r>
            <a:r>
              <a:rPr lang="ko-KR" altLang="en-US" dirty="0" err="1"/>
              <a:t>다변량</a:t>
            </a:r>
            <a:r>
              <a:rPr lang="ko-KR" altLang="en-US" dirty="0"/>
              <a:t> 정규분포의 가정이 필요 없고</a:t>
            </a:r>
            <a:r>
              <a:rPr lang="en-US" altLang="ko-KR" dirty="0"/>
              <a:t>, </a:t>
            </a:r>
            <a:r>
              <a:rPr lang="ko-KR" altLang="en-US" dirty="0"/>
              <a:t>설명변수로 </a:t>
            </a:r>
            <a:r>
              <a:rPr lang="ko-KR" altLang="en-US" dirty="0" err="1"/>
              <a:t>연속형과</a:t>
            </a:r>
            <a:r>
              <a:rPr lang="ko-KR" altLang="en-US" dirty="0"/>
              <a:t> </a:t>
            </a:r>
            <a:r>
              <a:rPr lang="ko-KR" altLang="en-US" dirty="0" err="1"/>
              <a:t>범주형자료를</a:t>
            </a:r>
            <a:r>
              <a:rPr lang="ko-KR" altLang="en-US" dirty="0"/>
              <a:t> 다 포함시킬 수 있다는 장점을 가지고 있다</a:t>
            </a:r>
            <a:r>
              <a:rPr lang="en-US" altLang="ko-KR" dirty="0"/>
              <a:t>. </a:t>
            </a:r>
            <a:r>
              <a:rPr lang="ko-KR" altLang="en-US" dirty="0"/>
              <a:t>본 연구에서 이탈고객예측에 사용한 데이터는 반응변수가 이항변수이며</a:t>
            </a:r>
            <a:r>
              <a:rPr lang="en-US" altLang="ko-KR" dirty="0"/>
              <a:t>, </a:t>
            </a:r>
            <a:r>
              <a:rPr lang="ko-KR" altLang="en-US" dirty="0"/>
              <a:t>다양한 형태의 자료를 변수로 가지고 있으며</a:t>
            </a:r>
            <a:r>
              <a:rPr lang="en-US" altLang="ko-KR" dirty="0"/>
              <a:t>, </a:t>
            </a:r>
            <a:r>
              <a:rPr lang="ko-KR" altLang="en-US" dirty="0"/>
              <a:t>각 변수의 분포가 고르지 못하므로 </a:t>
            </a:r>
            <a:r>
              <a:rPr lang="en-US" altLang="ko-KR" dirty="0"/>
              <a:t>Logistic regression model</a:t>
            </a:r>
            <a:r>
              <a:rPr lang="ko-KR" altLang="en-US" dirty="0"/>
              <a:t>이 적합할 것으로 판단되었다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72816"/>
            <a:ext cx="410445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852936"/>
            <a:ext cx="4550643" cy="73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045766"/>
            <a:ext cx="2381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5017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36104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ko-KR" altLang="en-US" sz="5400" b="1" dirty="0"/>
              <a:t> </a:t>
            </a:r>
            <a:r>
              <a:rPr lang="ko-KR" altLang="en-US" sz="5400" b="1" dirty="0" smtClean="0"/>
              <a:t>결론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8" cy="4680520"/>
          </a:xfrm>
        </p:spPr>
        <p:txBody>
          <a:bodyPr>
            <a:noAutofit/>
          </a:bodyPr>
          <a:lstStyle/>
          <a:p>
            <a:pPr defTabSz="762000">
              <a:spcBef>
                <a:spcPct val="30000"/>
              </a:spcBef>
            </a:pPr>
            <a:r>
              <a:rPr lang="ko-KR" altLang="en-US" sz="2000" dirty="0" smtClean="0"/>
              <a:t>직원 이직 예측을 위해 </a:t>
            </a:r>
            <a:r>
              <a:rPr lang="ko-KR" altLang="en-US" sz="2000" b="1" dirty="0" err="1" smtClean="0"/>
              <a:t>로지스틱</a:t>
            </a:r>
            <a:r>
              <a:rPr lang="ko-KR" altLang="en-US" sz="2000" b="1" dirty="0" smtClean="0"/>
              <a:t> 회귀 </a:t>
            </a:r>
            <a:r>
              <a:rPr lang="ko-KR" altLang="en-US" sz="2000" b="1" dirty="0" smtClean="0"/>
              <a:t>분석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모델</a:t>
            </a:r>
            <a:r>
              <a:rPr lang="ko-KR" altLang="en-US" sz="2000" dirty="0" smtClean="0"/>
              <a:t>을 </a:t>
            </a:r>
            <a:r>
              <a:rPr lang="ko-KR" altLang="en-US" sz="2000" dirty="0" smtClean="0"/>
              <a:t>쓴다</a:t>
            </a:r>
            <a:r>
              <a:rPr lang="en-US" altLang="ko-KR" sz="2000" dirty="0" smtClean="0"/>
              <a:t>.</a:t>
            </a:r>
          </a:p>
          <a:p>
            <a:pPr defTabSz="762000">
              <a:spcBef>
                <a:spcPct val="30000"/>
              </a:spcBef>
              <a:buNone/>
            </a:pPr>
            <a:endParaRPr lang="en-US" altLang="ko-KR" sz="2000" dirty="0"/>
          </a:p>
          <a:p>
            <a:pPr>
              <a:spcBef>
                <a:spcPts val="0"/>
              </a:spcBef>
              <a:defRPr/>
            </a:pPr>
            <a:r>
              <a:rPr lang="ko-KR" altLang="en-US" sz="2000" b="1" dirty="0" err="1" smtClean="0"/>
              <a:t>로지스틱</a:t>
            </a:r>
            <a:r>
              <a:rPr lang="ko-KR" altLang="en-US" sz="2000" b="1" dirty="0" smtClean="0"/>
              <a:t> 회귀 분석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모델</a:t>
            </a:r>
            <a:r>
              <a:rPr lang="ko-KR" altLang="en-US" sz="2000" dirty="0" smtClean="0"/>
              <a:t>로 </a:t>
            </a:r>
            <a:r>
              <a:rPr lang="ko-KR" altLang="en-US" sz="2000" dirty="0" smtClean="0"/>
              <a:t>이직할 </a:t>
            </a:r>
            <a:r>
              <a:rPr lang="ko-KR" altLang="en-US" sz="2000" dirty="0"/>
              <a:t>위험이 있는 직원을 미리 예측하여 제때 필요한 조치를 취해 </a:t>
            </a:r>
            <a:r>
              <a:rPr lang="ko-KR" altLang="en-US" sz="2000" dirty="0" smtClean="0"/>
              <a:t>예방할 </a:t>
            </a:r>
            <a:r>
              <a:rPr lang="ko-KR" altLang="en-US" sz="2000" dirty="0"/>
              <a:t>수 </a:t>
            </a:r>
            <a:r>
              <a:rPr lang="ko-KR" altLang="en-US" sz="2000" dirty="0" smtClean="0"/>
              <a:t>있을 것이다</a:t>
            </a:r>
            <a:r>
              <a:rPr lang="en-US" altLang="ko-KR" sz="2000" dirty="0" smtClean="0"/>
              <a:t>.</a:t>
            </a:r>
          </a:p>
          <a:p>
            <a:pPr>
              <a:spcBef>
                <a:spcPts val="0"/>
              </a:spcBef>
              <a:defRPr/>
            </a:pPr>
            <a:endParaRPr lang="en-US" altLang="ko-KR" sz="2000" dirty="0"/>
          </a:p>
          <a:p>
            <a:pPr>
              <a:spcBef>
                <a:spcPts val="0"/>
              </a:spcBef>
              <a:buNone/>
              <a:defRPr/>
            </a:pPr>
            <a:r>
              <a:rPr lang="en-US" altLang="ko-KR" sz="2000" dirty="0" smtClean="0"/>
              <a:t>-&gt;</a:t>
            </a:r>
            <a:r>
              <a:rPr lang="ko-KR" altLang="en-US" sz="2000" dirty="0" smtClean="0"/>
              <a:t>기존 </a:t>
            </a:r>
            <a:r>
              <a:rPr lang="ko-KR" altLang="en-US" sz="2000" dirty="0"/>
              <a:t>직원을 유지하여 생산성도 높이고</a:t>
            </a:r>
            <a:r>
              <a:rPr lang="en-US" altLang="ko-KR" sz="2000" dirty="0"/>
              <a:t>, </a:t>
            </a:r>
            <a:r>
              <a:rPr lang="ko-KR" altLang="en-US" sz="2000" dirty="0"/>
              <a:t>금전적 손실도 막을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71703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인적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자원의 유출은 기업의 입장에서 금전적인 문제 뿐 아니라 암묵적인 다양한 문제를 야기한다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 2013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년 전국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490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개 회사 대상으로 조사를 실시한 결과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기업은 직원들의 이직으로 인하여 이직 근로자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인 당 약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1,284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만원 정도의 금전적 손실을 입고 있다고 밝혔다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641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5649" y="44624"/>
            <a:ext cx="8208912" cy="147002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Ⅱ. </a:t>
            </a:r>
            <a:r>
              <a:rPr lang="en-US" altLang="ko-KR" b="1" dirty="0" smtClean="0"/>
              <a:t>EDA</a:t>
            </a:r>
            <a:r>
              <a:rPr lang="ko-KR" altLang="en-US" b="1" dirty="0" smtClean="0"/>
              <a:t>보고서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0610" y="1700808"/>
            <a:ext cx="8352928" cy="302433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분석 데이터 셋 구성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데이터 분석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데이터 탐색 결과</a:t>
            </a:r>
            <a:endParaRPr lang="en-US" altLang="ko-KR" sz="16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401266" y="5702657"/>
            <a:ext cx="8491214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hlinkClick r:id="rId2"/>
              </a:rPr>
              <a:t>Csv</a:t>
            </a:r>
            <a:r>
              <a:rPr lang="ko-KR" altLang="en-US" sz="1600" dirty="0" smtClean="0">
                <a:hlinkClick r:id="rId2"/>
              </a:rPr>
              <a:t>파일 출처</a:t>
            </a:r>
            <a:r>
              <a:rPr lang="en-US" altLang="ko-KR" sz="1600" dirty="0" smtClean="0">
                <a:hlinkClick r:id="rId2"/>
              </a:rPr>
              <a:t>: https://www.kaggle.com/mzinic/employee-churn-prediction</a:t>
            </a:r>
            <a:endParaRPr lang="en-US" altLang="ko-KR" sz="1600" dirty="0" smtClean="0"/>
          </a:p>
          <a:p>
            <a:r>
              <a:rPr lang="en-US" altLang="ko-KR" sz="1600" dirty="0" smtClean="0">
                <a:hlinkClick r:id="rId3"/>
              </a:rPr>
              <a:t>https://www.kaggle.com/krismurphy01/data-lab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70552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분석 데이터 셋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100" b="1" dirty="0" smtClean="0"/>
              <a:t>- </a:t>
            </a:r>
            <a:r>
              <a:rPr lang="ko-KR" altLang="en-US" sz="2100" b="1" dirty="0" smtClean="0"/>
              <a:t>독립변수 </a:t>
            </a:r>
            <a:r>
              <a:rPr lang="en-US" altLang="ko-KR" sz="2100" b="1" dirty="0" smtClean="0"/>
              <a:t>(‘</a:t>
            </a:r>
            <a:r>
              <a:rPr lang="ko-KR" altLang="en-US" sz="2100" b="1" dirty="0" err="1" smtClean="0"/>
              <a:t>컬럼명</a:t>
            </a:r>
            <a:r>
              <a:rPr lang="en-US" altLang="ko-KR" sz="2100" b="1" dirty="0" smtClean="0"/>
              <a:t>’-</a:t>
            </a:r>
            <a:r>
              <a:rPr lang="ko-KR" altLang="en-US" sz="2100" b="1" dirty="0" smtClean="0"/>
              <a:t>설명</a:t>
            </a:r>
            <a:r>
              <a:rPr lang="en-US" altLang="ko-KR" sz="2100" b="1" dirty="0" smtClean="0"/>
              <a:t>)</a:t>
            </a:r>
          </a:p>
          <a:p>
            <a:pPr marL="0" indent="0">
              <a:buNone/>
            </a:pPr>
            <a:r>
              <a:rPr lang="en-US" altLang="ko-KR" sz="1600" dirty="0" smtClean="0"/>
              <a:t>• ‘status' – </a:t>
            </a:r>
            <a:r>
              <a:rPr lang="ko-KR" altLang="en-US" sz="1600" dirty="0" smtClean="0"/>
              <a:t>직원의 이직여부</a:t>
            </a:r>
            <a:r>
              <a:rPr lang="en-US" altLang="ko-KR" sz="1600" dirty="0" smtClean="0"/>
              <a:t> Current employment status (Employed / Left)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2100" b="1" dirty="0" smtClean="0"/>
              <a:t>- </a:t>
            </a:r>
            <a:r>
              <a:rPr lang="ko-KR" altLang="en-US" sz="2100" b="1" dirty="0" smtClean="0"/>
              <a:t>종속변수 </a:t>
            </a:r>
            <a:r>
              <a:rPr lang="en-US" altLang="ko-KR" sz="2100" b="1" dirty="0" smtClean="0"/>
              <a:t>(‘</a:t>
            </a:r>
            <a:r>
              <a:rPr lang="ko-KR" altLang="en-US" sz="2100" b="1" dirty="0" err="1" smtClean="0"/>
              <a:t>컬럼명</a:t>
            </a:r>
            <a:r>
              <a:rPr lang="en-US" altLang="ko-KR" sz="2100" b="1" dirty="0" smtClean="0"/>
              <a:t>’-</a:t>
            </a:r>
            <a:r>
              <a:rPr lang="ko-KR" altLang="en-US" sz="2100" b="1" dirty="0" smtClean="0"/>
              <a:t>설명</a:t>
            </a:r>
            <a:r>
              <a:rPr lang="en-US" altLang="ko-KR" sz="2100" b="1" dirty="0" smtClean="0"/>
              <a:t>)</a:t>
            </a:r>
          </a:p>
          <a:p>
            <a:pPr marL="0" indent="0">
              <a:buNone/>
            </a:pPr>
            <a:r>
              <a:rPr lang="en-US" altLang="ko-KR" sz="1300" dirty="0"/>
              <a:t>• '</a:t>
            </a:r>
            <a:r>
              <a:rPr lang="en-US" altLang="ko-KR" sz="1300" dirty="0" err="1"/>
              <a:t>avg_monthly_hrs</a:t>
            </a:r>
            <a:r>
              <a:rPr lang="en-US" altLang="ko-KR" sz="1300" dirty="0" smtClean="0"/>
              <a:t>‘  </a:t>
            </a:r>
            <a:r>
              <a:rPr lang="en-US" altLang="ko-KR" sz="1300" dirty="0"/>
              <a:t>–</a:t>
            </a:r>
            <a:r>
              <a:rPr lang="ko-KR" altLang="en-US" sz="1300" dirty="0"/>
              <a:t>월간 평균 근무시간 </a:t>
            </a:r>
            <a:r>
              <a:rPr lang="en-US" altLang="ko-KR" sz="1300" dirty="0"/>
              <a:t>Average number of hours worked per month </a:t>
            </a:r>
          </a:p>
          <a:p>
            <a:pPr marL="0" indent="0">
              <a:buNone/>
            </a:pPr>
            <a:r>
              <a:rPr lang="en-US" altLang="ko-KR" sz="1300" dirty="0"/>
              <a:t>• </a:t>
            </a:r>
            <a:r>
              <a:rPr lang="en-US" altLang="ko-KR" sz="1300" dirty="0" smtClean="0"/>
              <a:t>'department' –</a:t>
            </a:r>
            <a:r>
              <a:rPr lang="ko-KR" altLang="en-US" sz="1300" dirty="0" smtClean="0"/>
              <a:t>부서 </a:t>
            </a:r>
            <a:r>
              <a:rPr lang="en-US" altLang="ko-KR" sz="1300" dirty="0" smtClean="0"/>
              <a:t>Department employees belong(</a:t>
            </a:r>
            <a:r>
              <a:rPr lang="en-US" altLang="ko-KR" sz="1300" dirty="0" err="1" smtClean="0"/>
              <a:t>ed</a:t>
            </a:r>
            <a:r>
              <a:rPr lang="en-US" altLang="ko-KR" sz="1300" dirty="0" smtClean="0"/>
              <a:t>) to </a:t>
            </a:r>
          </a:p>
          <a:p>
            <a:pPr marL="0" indent="0">
              <a:buNone/>
            </a:pPr>
            <a:r>
              <a:rPr lang="en-US" altLang="ko-KR" sz="1300" dirty="0" smtClean="0"/>
              <a:t>• '</a:t>
            </a:r>
            <a:r>
              <a:rPr lang="en-US" altLang="ko-KR" sz="1300" dirty="0" err="1" smtClean="0"/>
              <a:t>filed_complaint</a:t>
            </a:r>
            <a:r>
              <a:rPr lang="en-US" altLang="ko-KR" sz="1300" dirty="0"/>
              <a:t>' –</a:t>
            </a:r>
            <a:r>
              <a:rPr lang="ko-KR" altLang="en-US" sz="1300" dirty="0"/>
              <a:t>지난 </a:t>
            </a:r>
            <a:r>
              <a:rPr lang="en-US" altLang="ko-KR" sz="1300" dirty="0"/>
              <a:t>3</a:t>
            </a:r>
            <a:r>
              <a:rPr lang="ko-KR" altLang="en-US" sz="1300" dirty="0"/>
              <a:t>년 불만제기 여부 </a:t>
            </a:r>
            <a:r>
              <a:rPr lang="en-US" altLang="ko-KR" sz="1300" dirty="0"/>
              <a:t>Has the employee filed a formal complaint in the last 3 years</a:t>
            </a:r>
            <a:r>
              <a:rPr lang="en-US" altLang="ko-KR" sz="1300" dirty="0" smtClean="0"/>
              <a:t>?</a:t>
            </a:r>
          </a:p>
          <a:p>
            <a:pPr marL="0" indent="0">
              <a:buNone/>
            </a:pPr>
            <a:r>
              <a:rPr lang="en-US" altLang="ko-KR" sz="1300" dirty="0"/>
              <a:t>•</a:t>
            </a:r>
            <a:r>
              <a:rPr lang="ko-KR" altLang="en-US" sz="1300" dirty="0"/>
              <a:t>  </a:t>
            </a:r>
            <a:r>
              <a:rPr lang="en-US" altLang="ko-KR" sz="1300" dirty="0"/>
              <a:t>'</a:t>
            </a:r>
            <a:r>
              <a:rPr lang="en-US" altLang="ko-KR" sz="1300" dirty="0" err="1"/>
              <a:t>last_evaluation</a:t>
            </a:r>
            <a:r>
              <a:rPr lang="en-US" altLang="ko-KR" sz="1300" dirty="0"/>
              <a:t>' –</a:t>
            </a:r>
            <a:r>
              <a:rPr lang="ko-KR" altLang="en-US" sz="1300" dirty="0"/>
              <a:t>마지막 평가</a:t>
            </a:r>
            <a:r>
              <a:rPr lang="en-US" altLang="ko-KR" sz="1300" dirty="0"/>
              <a:t>  Score for most recent evaluation of employee (higher is better) </a:t>
            </a:r>
          </a:p>
          <a:p>
            <a:pPr marL="0" indent="0">
              <a:buNone/>
            </a:pPr>
            <a:r>
              <a:rPr lang="en-US" altLang="ko-KR" sz="1300" dirty="0"/>
              <a:t>•</a:t>
            </a:r>
            <a:r>
              <a:rPr lang="ko-KR" altLang="en-US" sz="1300" dirty="0"/>
              <a:t>  </a:t>
            </a:r>
            <a:r>
              <a:rPr lang="en-US" altLang="ko-KR" sz="1300" dirty="0"/>
              <a:t>'</a:t>
            </a:r>
            <a:r>
              <a:rPr lang="en-US" altLang="ko-KR" sz="1300" dirty="0" err="1"/>
              <a:t>n_projects</a:t>
            </a:r>
            <a:r>
              <a:rPr lang="en-US" altLang="ko-KR" sz="1300" dirty="0"/>
              <a:t>'  –</a:t>
            </a:r>
            <a:r>
              <a:rPr lang="ko-KR" altLang="en-US" sz="1300" dirty="0"/>
              <a:t>수행 프로젝트 수</a:t>
            </a:r>
            <a:r>
              <a:rPr lang="en-US" altLang="ko-KR" sz="1300" dirty="0"/>
              <a:t> Number of projects employee is staffed on </a:t>
            </a:r>
          </a:p>
          <a:p>
            <a:pPr marL="0" indent="0">
              <a:buNone/>
            </a:pPr>
            <a:r>
              <a:rPr lang="en-US" altLang="ko-KR" sz="1300" dirty="0"/>
              <a:t>•  '</a:t>
            </a:r>
            <a:r>
              <a:rPr lang="en-US" altLang="ko-KR" sz="1300" dirty="0" err="1"/>
              <a:t>recently_promoted</a:t>
            </a:r>
            <a:r>
              <a:rPr lang="en-US" altLang="ko-KR" sz="1300" dirty="0"/>
              <a:t>'  –</a:t>
            </a:r>
            <a:r>
              <a:rPr lang="ko-KR" altLang="en-US" sz="1300" dirty="0"/>
              <a:t>지난 </a:t>
            </a:r>
            <a:r>
              <a:rPr lang="en-US" altLang="ko-KR" sz="1300" dirty="0"/>
              <a:t>3</a:t>
            </a:r>
            <a:r>
              <a:rPr lang="ko-KR" altLang="en-US" sz="1300" dirty="0"/>
              <a:t>년 승진 여부 </a:t>
            </a:r>
            <a:r>
              <a:rPr lang="en-US" altLang="ko-KR" sz="1300" dirty="0"/>
              <a:t> Was the employee promoted in the last 3 years</a:t>
            </a:r>
            <a:r>
              <a:rPr lang="en-US" altLang="ko-KR" sz="1300" dirty="0" smtClean="0"/>
              <a:t>?</a:t>
            </a:r>
          </a:p>
          <a:p>
            <a:pPr marL="0" indent="0">
              <a:buNone/>
            </a:pPr>
            <a:r>
              <a:rPr lang="en-US" altLang="ko-KR" sz="1300" dirty="0" smtClean="0"/>
              <a:t>•  'salary'  –</a:t>
            </a:r>
            <a:r>
              <a:rPr lang="ko-KR" altLang="en-US" sz="1300" dirty="0" smtClean="0"/>
              <a:t>봉급 </a:t>
            </a:r>
            <a:r>
              <a:rPr lang="en-US" altLang="ko-KR" sz="1300" dirty="0" smtClean="0"/>
              <a:t>Salary level relative to rest of their department </a:t>
            </a:r>
          </a:p>
          <a:p>
            <a:pPr marL="0" indent="0">
              <a:buNone/>
            </a:pPr>
            <a:r>
              <a:rPr lang="en-US" altLang="ko-KR" sz="1300" dirty="0" smtClean="0"/>
              <a:t>•  'satisfaction'  – </a:t>
            </a:r>
            <a:r>
              <a:rPr lang="ko-KR" altLang="en-US" sz="1300" dirty="0" smtClean="0"/>
              <a:t>만족도 </a:t>
            </a:r>
            <a:r>
              <a:rPr lang="en-US" altLang="ko-KR" sz="1300" dirty="0" smtClean="0"/>
              <a:t>Score for employee’s satisfaction with the company (higher is better) </a:t>
            </a:r>
          </a:p>
          <a:p>
            <a:pPr marL="0" indent="0">
              <a:buNone/>
            </a:pPr>
            <a:r>
              <a:rPr lang="en-US" altLang="ko-KR" sz="1300" dirty="0"/>
              <a:t>•  'tenure‘  –</a:t>
            </a:r>
            <a:r>
              <a:rPr lang="ko-KR" altLang="en-US" sz="1300" dirty="0"/>
              <a:t>회사 재직기간</a:t>
            </a:r>
            <a:r>
              <a:rPr lang="en-US" altLang="ko-KR" sz="1300" dirty="0"/>
              <a:t>(</a:t>
            </a:r>
            <a:r>
              <a:rPr lang="ko-KR" altLang="en-US" sz="1300" dirty="0" err="1"/>
              <a:t>년수</a:t>
            </a:r>
            <a:r>
              <a:rPr lang="en-US" altLang="ko-KR" sz="1300" dirty="0"/>
              <a:t>)</a:t>
            </a:r>
            <a:r>
              <a:rPr lang="ko-KR" altLang="en-US" sz="1300" dirty="0"/>
              <a:t>  </a:t>
            </a:r>
            <a:r>
              <a:rPr lang="en-US" altLang="ko-KR" sz="1300" dirty="0"/>
              <a:t>Number of years at the company </a:t>
            </a:r>
          </a:p>
          <a:p>
            <a:pPr marL="0" indent="0">
              <a:buNone/>
            </a:pPr>
            <a:endParaRPr lang="en-US" altLang="ko-KR" sz="1300" dirty="0" smtClean="0"/>
          </a:p>
          <a:p>
            <a:pPr marL="0" indent="0">
              <a:buNone/>
            </a:pPr>
            <a:endParaRPr lang="en-US" altLang="ko-KR" sz="1600" dirty="0" smtClean="0">
              <a:hlinkClick r:id="rId2"/>
            </a:endParaRPr>
          </a:p>
          <a:p>
            <a:r>
              <a:rPr lang="ko-KR" altLang="ko-KR" sz="1600" dirty="0" smtClean="0"/>
              <a:t>과거/현재 직원에 대한 </a:t>
            </a:r>
            <a:r>
              <a:rPr lang="ko-KR" altLang="en-US" sz="1600" dirty="0" smtClean="0"/>
              <a:t>총</a:t>
            </a:r>
            <a:r>
              <a:rPr lang="en-US" altLang="ko-KR" sz="1600" dirty="0" smtClean="0"/>
              <a:t> 10</a:t>
            </a:r>
            <a:r>
              <a:rPr lang="ko-KR" altLang="en-US" sz="1600" dirty="0" smtClean="0"/>
              <a:t>개의 요인과 </a:t>
            </a:r>
            <a:r>
              <a:rPr lang="ko-KR" altLang="ko-KR" sz="1600" dirty="0" smtClean="0"/>
              <a:t>14249개의 </a:t>
            </a:r>
            <a:r>
              <a:rPr lang="ko-KR" altLang="en-US" sz="1600" dirty="0" smtClean="0"/>
              <a:t>데이터가</a:t>
            </a:r>
            <a:r>
              <a:rPr lang="ko-KR" altLang="ko-KR" sz="1600" dirty="0" smtClean="0"/>
              <a:t> 있습니다.</a:t>
            </a:r>
            <a:endParaRPr lang="en-US" altLang="ko-KR" sz="1600" dirty="0" smtClean="0"/>
          </a:p>
          <a:p>
            <a:r>
              <a:rPr lang="ko-KR" altLang="ko-KR" sz="1600" dirty="0" smtClean="0"/>
              <a:t>12개의 다른 부서에 걸쳐 있습니다.</a:t>
            </a:r>
            <a:endParaRPr lang="en-US" altLang="ko-KR" sz="1600" dirty="0" smtClean="0"/>
          </a:p>
          <a:p>
            <a:r>
              <a:rPr lang="ko-KR" altLang="ko-KR" sz="1600" dirty="0" smtClean="0"/>
              <a:t>각 </a:t>
            </a:r>
            <a:r>
              <a:rPr lang="ko-KR" altLang="en-US" sz="1600" dirty="0" smtClean="0"/>
              <a:t>데이터</a:t>
            </a:r>
            <a:r>
              <a:rPr lang="ko-KR" altLang="ko-KR" sz="1600" dirty="0" smtClean="0"/>
              <a:t>에는 직원의 현재 고용 상태가 포함됩니다.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83676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01081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분석 데이터 셋 구성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49388"/>
            <a:ext cx="590465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2896"/>
            <a:ext cx="4536504" cy="41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622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1907" y="62940"/>
            <a:ext cx="8229600" cy="1061804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 분석 </a:t>
            </a:r>
            <a:r>
              <a:rPr lang="en-US" altLang="ko-KR" sz="2700" dirty="0" smtClean="0"/>
              <a:t>-</a:t>
            </a:r>
            <a:r>
              <a:rPr lang="ko-KR" altLang="en-US" sz="2700" dirty="0"/>
              <a:t> 월간 평균 근무시간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052736"/>
            <a:ext cx="46805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/>
              <a:t> 월간 평균 근무시간 </a:t>
            </a:r>
            <a:r>
              <a:rPr lang="ko-KR" altLang="en-US" sz="1200" dirty="0" smtClean="0"/>
              <a:t>별 이직률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280</a:t>
            </a:r>
            <a:r>
              <a:rPr lang="ko-KR" altLang="en-US" sz="1200" dirty="0" smtClean="0"/>
              <a:t>이상</a:t>
            </a:r>
            <a:r>
              <a:rPr lang="en-US" altLang="ko-KR" sz="1200" dirty="0" smtClean="0"/>
              <a:t>: 441/565 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78.05%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240~279: 1002/3466 (28.91%)</a:t>
            </a:r>
          </a:p>
          <a:p>
            <a:r>
              <a:rPr lang="en-US" altLang="ko-KR" sz="1200" dirty="0" smtClean="0"/>
              <a:t>200~239: 356/3039 (11.71%)</a:t>
            </a:r>
          </a:p>
          <a:p>
            <a:r>
              <a:rPr lang="en-US" altLang="ko-KR" sz="1200" dirty="0" smtClean="0"/>
              <a:t>160~199: 119/3041 (3.91%)</a:t>
            </a:r>
          </a:p>
          <a:p>
            <a:r>
              <a:rPr lang="en-US" altLang="ko-KR" sz="1200" dirty="0" smtClean="0"/>
              <a:t>120~159: 1462/3652 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40.03%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dirty="0" smtClean="0"/>
              <a:t>119</a:t>
            </a:r>
            <a:r>
              <a:rPr lang="ko-KR" altLang="en-US" sz="1200" dirty="0" smtClean="0"/>
              <a:t>이하</a:t>
            </a:r>
            <a:r>
              <a:rPr lang="en-US" altLang="ko-KR" sz="1200" dirty="0" smtClean="0"/>
              <a:t>: 12/486 (2.47%)</a:t>
            </a:r>
            <a:endParaRPr lang="en-US" altLang="ko-KR" sz="1200" dirty="0"/>
          </a:p>
          <a:p>
            <a:endParaRPr lang="en-US" altLang="ko-KR" dirty="0" smtClean="0"/>
          </a:p>
          <a:p>
            <a:r>
              <a:rPr lang="en-US" altLang="ko-KR" sz="1400" dirty="0"/>
              <a:t>&lt;</a:t>
            </a:r>
            <a:r>
              <a:rPr lang="ko-KR" altLang="en-US" sz="1400" dirty="0"/>
              <a:t>결과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/>
              <a:t>월간 평균 </a:t>
            </a:r>
            <a:r>
              <a:rPr lang="ko-KR" altLang="en-US" sz="1400" dirty="0" smtClean="0"/>
              <a:t>근무시간이 높을수록 이직률이 높아진다 예상하였으나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월간 평균 근무시간이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120~159</a:t>
            </a:r>
            <a:r>
              <a:rPr lang="ko-KR" altLang="en-US" sz="1400" dirty="0" smtClean="0"/>
              <a:t>시간일 경우에도 이직률이 </a:t>
            </a:r>
            <a:r>
              <a:rPr lang="en-US" altLang="ko-KR" sz="1400" dirty="0" smtClean="0"/>
              <a:t>40%</a:t>
            </a:r>
            <a:r>
              <a:rPr lang="ko-KR" altLang="en-US" sz="1400" dirty="0" smtClean="0"/>
              <a:t>에 달하는 것으로 보아 </a:t>
            </a:r>
            <a:r>
              <a:rPr lang="ko-KR" altLang="en-US" sz="1400" b="1" dirty="0">
                <a:solidFill>
                  <a:srgbClr val="FF0000"/>
                </a:solidFill>
              </a:rPr>
              <a:t>월간 평균 근무시간이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너무 적거나 너무 많을 때 이직률이 높아진다</a:t>
            </a:r>
            <a:r>
              <a:rPr lang="ko-KR" altLang="en-US" sz="1400" dirty="0" smtClean="0"/>
              <a:t>고 볼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96752"/>
            <a:ext cx="3769271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93096"/>
            <a:ext cx="482453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03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672" y="116632"/>
            <a:ext cx="8229600" cy="79208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분석 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부서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566045"/>
            <a:ext cx="4216112" cy="203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08720"/>
            <a:ext cx="4104456" cy="34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4320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부서별 이직률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Sales: 960/3923 </a:t>
            </a:r>
            <a:r>
              <a:rPr lang="en-US" altLang="ko-KR" sz="1200" dirty="0"/>
              <a:t>(</a:t>
            </a:r>
            <a:r>
              <a:rPr lang="en-US" altLang="ko-KR" sz="1200" dirty="0" smtClean="0"/>
              <a:t>24.47%)</a:t>
            </a:r>
            <a:endParaRPr lang="en-US" altLang="ko-KR" sz="1200" dirty="0"/>
          </a:p>
          <a:p>
            <a:r>
              <a:rPr lang="en-US" altLang="ko-KR" sz="1200" dirty="0" smtClean="0"/>
              <a:t>Engineering: 661/2592 (25.5%)</a:t>
            </a:r>
          </a:p>
          <a:p>
            <a:r>
              <a:rPr lang="en-US" altLang="ko-KR" sz="1200" dirty="0" smtClean="0"/>
              <a:t>Support: 523/2122 (24.65%)</a:t>
            </a:r>
          </a:p>
          <a:p>
            <a:r>
              <a:rPr lang="en-US" altLang="ko-KR" sz="1200" dirty="0" smtClean="0"/>
              <a:t>IT: 261/1161 (22.48%)</a:t>
            </a:r>
            <a:endParaRPr lang="en-US" altLang="ko-KR" sz="1200" dirty="0"/>
          </a:p>
          <a:p>
            <a:r>
              <a:rPr lang="en-US" altLang="ko-KR" sz="1200" dirty="0" smtClean="0"/>
              <a:t>Product: 189/860 (21.98%)</a:t>
            </a:r>
          </a:p>
          <a:p>
            <a:r>
              <a:rPr lang="en-US" altLang="ko-KR" sz="1200" dirty="0" smtClean="0"/>
              <a:t>Marketing: 195/819 (23.81%)</a:t>
            </a:r>
          </a:p>
          <a:p>
            <a:r>
              <a:rPr lang="en-US" altLang="ko-KR" sz="1200" dirty="0" smtClean="0"/>
              <a:t>Finance: 195/728  (26.79%)</a:t>
            </a:r>
            <a:endParaRPr lang="en-US" altLang="ko-KR" sz="1200" dirty="0"/>
          </a:p>
          <a:p>
            <a:r>
              <a:rPr lang="en-US" altLang="ko-KR" sz="1200" dirty="0" smtClean="0"/>
              <a:t>Management: 87/595 (14.63%)</a:t>
            </a:r>
          </a:p>
          <a:p>
            <a:r>
              <a:rPr lang="en-US" altLang="ko-KR" sz="1200" dirty="0" err="1" smtClean="0"/>
              <a:t>information_technology</a:t>
            </a:r>
            <a:r>
              <a:rPr lang="en-US" altLang="ko-KR" sz="1200" dirty="0" smtClean="0"/>
              <a:t>: 39/209 (18.69%)</a:t>
            </a:r>
          </a:p>
          <a:p>
            <a:r>
              <a:rPr lang="en-US" altLang="ko-KR" sz="1200" dirty="0" smtClean="0"/>
              <a:t>Temp: 25/181 (13.81%)</a:t>
            </a:r>
          </a:p>
          <a:p>
            <a:r>
              <a:rPr lang="en-US" altLang="ko-KR" sz="1200" dirty="0" smtClean="0"/>
              <a:t>Admin: 35/176 (19.89%)</a:t>
            </a:r>
          </a:p>
          <a:p>
            <a:r>
              <a:rPr lang="en-US" altLang="ko-KR" sz="1200" dirty="0" smtClean="0"/>
              <a:t>Procurement: 16/174 (9.19%)</a:t>
            </a:r>
          </a:p>
          <a:p>
            <a:endParaRPr lang="en-US" altLang="ko-KR" sz="1200" dirty="0"/>
          </a:p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결과</a:t>
            </a:r>
            <a:r>
              <a:rPr lang="en-US" altLang="ko-KR" sz="1400" dirty="0"/>
              <a:t>&gt;</a:t>
            </a:r>
            <a:endParaRPr lang="en-US" altLang="ko-KR" sz="1400" dirty="0" smtClean="0"/>
          </a:p>
          <a:p>
            <a:r>
              <a:rPr lang="ko-KR" altLang="en-US" sz="1400" dirty="0" smtClean="0"/>
              <a:t>모두 </a:t>
            </a:r>
            <a:r>
              <a:rPr lang="en-US" altLang="ko-KR" sz="1400" dirty="0" smtClean="0"/>
              <a:t>10~20%</a:t>
            </a:r>
            <a:r>
              <a:rPr lang="ko-KR" altLang="en-US" sz="1400" dirty="0"/>
              <a:t>대</a:t>
            </a:r>
            <a:r>
              <a:rPr lang="ko-KR" altLang="en-US" sz="1400" dirty="0" smtClean="0"/>
              <a:t>로 비슷하므로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부서는 이직률과 무관하다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(Procurement</a:t>
            </a:r>
            <a:r>
              <a:rPr lang="ko-KR" altLang="en-US" sz="1400" dirty="0" smtClean="0"/>
              <a:t>의 이직률이 비교적 적게 나타났지만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Procurement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 표본 수 또한 적어 무시해도 무관할 것으로 생각된다</a:t>
            </a:r>
            <a:r>
              <a:rPr lang="en-US" altLang="ko-KR" sz="1400" dirty="0" smtClean="0"/>
              <a:t>.)</a:t>
            </a:r>
            <a:endParaRPr lang="en-US" altLang="ko-KR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79038"/>
            <a:ext cx="4176464" cy="171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2040" y="13407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부서별 표본 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142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 분석 </a:t>
            </a:r>
            <a:r>
              <a:rPr lang="en-US" altLang="ko-KR" sz="2700" dirty="0"/>
              <a:t>-</a:t>
            </a:r>
            <a:r>
              <a:rPr lang="ko-KR" altLang="en-US" sz="2700" dirty="0"/>
              <a:t> 지난 </a:t>
            </a:r>
            <a:r>
              <a:rPr lang="en-US" altLang="ko-KR" sz="2700" dirty="0"/>
              <a:t>3</a:t>
            </a:r>
            <a:r>
              <a:rPr lang="ko-KR" altLang="en-US" sz="2700" dirty="0"/>
              <a:t>년 불만제기 여부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100" y="3501008"/>
            <a:ext cx="396044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2060" y="1268759"/>
            <a:ext cx="396044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 지난 </a:t>
            </a:r>
            <a:r>
              <a:rPr lang="en-US" altLang="ko-KR" sz="1200" dirty="0"/>
              <a:t>3</a:t>
            </a:r>
            <a:r>
              <a:rPr lang="ko-KR" altLang="en-US" sz="1200" dirty="0"/>
              <a:t>년 불만제기 </a:t>
            </a:r>
            <a:r>
              <a:rPr lang="ko-KR" altLang="en-US" sz="1200" dirty="0" smtClean="0"/>
              <a:t>여부와 </a:t>
            </a:r>
            <a:r>
              <a:rPr lang="ko-KR" altLang="en-US" sz="1200" dirty="0"/>
              <a:t>이직률</a:t>
            </a:r>
            <a:r>
              <a:rPr lang="en-US" altLang="ko-KR" sz="1200" dirty="0"/>
              <a:t>&gt;</a:t>
            </a:r>
          </a:p>
          <a:p>
            <a:r>
              <a:rPr lang="ko-KR" altLang="en-US" sz="1200" dirty="0"/>
              <a:t>지난 </a:t>
            </a:r>
            <a:r>
              <a:rPr lang="en-US" altLang="ko-KR" sz="1200" dirty="0"/>
              <a:t>3</a:t>
            </a:r>
            <a:r>
              <a:rPr lang="ko-KR" altLang="en-US" sz="1200" dirty="0"/>
              <a:t>년 불만제기 </a:t>
            </a:r>
            <a:r>
              <a:rPr lang="ko-KR" altLang="en-US" sz="1200" dirty="0" smtClean="0"/>
              <a:t>여부가 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있을 때</a:t>
            </a:r>
            <a:r>
              <a:rPr lang="en-US" altLang="ko-KR" sz="1200" dirty="0" smtClean="0"/>
              <a:t>: 156/2058 </a:t>
            </a:r>
            <a:r>
              <a:rPr lang="en-US" altLang="ko-KR" sz="1200" dirty="0"/>
              <a:t>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7.58%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없을 때</a:t>
            </a:r>
            <a:r>
              <a:rPr lang="en-US" altLang="ko-KR" sz="1200" dirty="0" smtClean="0"/>
              <a:t>: 3236/12191 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26.54%</a:t>
            </a:r>
            <a:r>
              <a:rPr lang="en-US" altLang="ko-KR" sz="1200" dirty="0" smtClean="0"/>
              <a:t>)</a:t>
            </a:r>
          </a:p>
          <a:p>
            <a:endParaRPr lang="en-US" altLang="ko-KR" dirty="0"/>
          </a:p>
          <a:p>
            <a:r>
              <a:rPr lang="en-US" altLang="ko-KR" sz="1400" dirty="0"/>
              <a:t>&lt;</a:t>
            </a:r>
            <a:r>
              <a:rPr lang="ko-KR" altLang="en-US" sz="1400" dirty="0"/>
              <a:t>결과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불만제기를 했을 경우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이직률이 낮아진다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908720"/>
            <a:ext cx="4740821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33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 분석 </a:t>
            </a:r>
            <a:r>
              <a:rPr lang="en-US" altLang="ko-KR" sz="2800" dirty="0"/>
              <a:t>-</a:t>
            </a:r>
            <a:r>
              <a:rPr lang="ko-KR" altLang="en-US" sz="2800" dirty="0"/>
              <a:t> 마지막 평가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283544" y="478860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이상치 데이터 삭제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6259" y="3717032"/>
            <a:ext cx="2133600" cy="249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0" y="1124744"/>
            <a:ext cx="43204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 마지막 </a:t>
            </a:r>
            <a:r>
              <a:rPr lang="ko-KR" altLang="en-US" sz="1200" dirty="0" smtClean="0"/>
              <a:t>평가점수 별 이직률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0.80~1.00: </a:t>
            </a:r>
            <a:r>
              <a:rPr lang="en-US" altLang="ko-KR" sz="1200" dirty="0"/>
              <a:t>1588/4818 </a:t>
            </a:r>
            <a:r>
              <a:rPr lang="en-US" altLang="ko-KR" sz="1200" dirty="0" smtClean="0"/>
              <a:t>(32.95)</a:t>
            </a:r>
          </a:p>
          <a:p>
            <a:r>
              <a:rPr lang="en-US" altLang="ko-KR" sz="1200" dirty="0" smtClean="0"/>
              <a:t>0.60~0.79: </a:t>
            </a:r>
            <a:r>
              <a:rPr lang="en-US" altLang="ko-KR" sz="1200" dirty="0"/>
              <a:t>227/3670 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FF0000"/>
                </a:solidFill>
              </a:rPr>
              <a:t>6.18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0.40~0.59: </a:t>
            </a:r>
            <a:r>
              <a:rPr lang="en-US" altLang="ko-KR" sz="1200" dirty="0"/>
              <a:t>1250/3640 </a:t>
            </a:r>
            <a:r>
              <a:rPr lang="en-US" altLang="ko-KR" sz="1200" dirty="0" smtClean="0"/>
              <a:t>(34.34)</a:t>
            </a:r>
          </a:p>
          <a:p>
            <a:r>
              <a:rPr lang="en-US" altLang="ko-KR" sz="1200" dirty="0" smtClean="0"/>
              <a:t>0.20~0.39: 0</a:t>
            </a:r>
          </a:p>
          <a:p>
            <a:r>
              <a:rPr lang="en-US" altLang="ko-KR" sz="1200" dirty="0" smtClean="0"/>
              <a:t>0.00~0.19: 0</a:t>
            </a:r>
          </a:p>
          <a:p>
            <a:endParaRPr lang="en-US" altLang="ko-KR" dirty="0"/>
          </a:p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결과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/>
              <a:t>마지막 </a:t>
            </a:r>
            <a:r>
              <a:rPr lang="ko-KR" altLang="en-US" sz="1400" dirty="0" smtClean="0"/>
              <a:t>평가는 </a:t>
            </a:r>
            <a:r>
              <a:rPr lang="ko-KR" altLang="en-US" sz="1400" dirty="0"/>
              <a:t>만족도처럼 </a:t>
            </a:r>
            <a:r>
              <a:rPr lang="ko-KR" altLang="en-US" sz="1400" dirty="0" smtClean="0"/>
              <a:t>높을수록 이직률이 낮아지지 않고</a:t>
            </a:r>
            <a:r>
              <a:rPr lang="en-US" altLang="ko-KR" sz="1400" dirty="0" smtClean="0"/>
              <a:t>, </a:t>
            </a:r>
            <a:r>
              <a:rPr lang="en-US" altLang="ko-KR" sz="1400" dirty="0" smtClean="0">
                <a:solidFill>
                  <a:srgbClr val="FF0000"/>
                </a:solidFill>
              </a:rPr>
              <a:t>0.6~0.79 </a:t>
            </a:r>
            <a:r>
              <a:rPr lang="ko-KR" altLang="en-US" sz="1400" dirty="0" smtClean="0">
                <a:solidFill>
                  <a:srgbClr val="FF0000"/>
                </a:solidFill>
              </a:rPr>
              <a:t>정도로 평균적인 평가를 하였을 때 이직률이 낮아진다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62728"/>
            <a:ext cx="3600400" cy="289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1" y="1556792"/>
            <a:ext cx="4439737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6689731" y="4788606"/>
            <a:ext cx="576064" cy="458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009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1937</Words>
  <Application>Microsoft Office PowerPoint</Application>
  <PresentationFormat>화면 슬라이드 쇼(4:3)</PresentationFormat>
  <Paragraphs>284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직원 이직 예측 모델 개발</vt:lpstr>
      <vt:lpstr>슬라이드 2</vt:lpstr>
      <vt:lpstr>Ⅱ. EDA보고서</vt:lpstr>
      <vt:lpstr>1. 분석 데이터 셋 구성</vt:lpstr>
      <vt:lpstr>1. 분석 데이터 셋 구성</vt:lpstr>
      <vt:lpstr>2. 데이터 분석 - 월간 평균 근무시간 </vt:lpstr>
      <vt:lpstr>2. 데이터 분석 -부서</vt:lpstr>
      <vt:lpstr>2. 데이터 분석 - 지난 3년 불만제기 여부 </vt:lpstr>
      <vt:lpstr>2. 데이터 분석 - 마지막 평가 </vt:lpstr>
      <vt:lpstr>2. 데이터 분석 - 수행 프로젝트 수 </vt:lpstr>
      <vt:lpstr>2. 데이터 분석 -지난 3년 승진 여부 </vt:lpstr>
      <vt:lpstr>2. 데이터 분석 - 봉급 </vt:lpstr>
      <vt:lpstr>2. 데이터 분석 - 만족도 </vt:lpstr>
      <vt:lpstr>2. 데이터 분석 - 회사 재직기간(년수) </vt:lpstr>
      <vt:lpstr>3. 데이터 탐색 결과</vt:lpstr>
      <vt:lpstr>피드백(분석 방법)</vt:lpstr>
      <vt:lpstr>Ⅲ. 분석 결과 보고서</vt:lpstr>
      <vt:lpstr>1. 데이터 전처리</vt:lpstr>
      <vt:lpstr>슬라이드 19</vt:lpstr>
      <vt:lpstr>2. 데이터 분할</vt:lpstr>
      <vt:lpstr>3. 머신러닝 분석 모델</vt:lpstr>
      <vt:lpstr>로지스틱 회귀 분석</vt:lpstr>
      <vt:lpstr>슬라이드 23</vt:lpstr>
      <vt:lpstr>의사결정나무</vt:lpstr>
      <vt:lpstr>SVM</vt:lpstr>
      <vt:lpstr>Logistic Regression 다른 방법</vt:lpstr>
      <vt:lpstr>머신러닝 분석 모델 결과</vt:lpstr>
      <vt:lpstr> 결론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EDA보고서</dc:title>
  <dc:creator>jony</dc:creator>
  <cp:lastModifiedBy>LG</cp:lastModifiedBy>
  <cp:revision>184</cp:revision>
  <dcterms:created xsi:type="dcterms:W3CDTF">2021-08-17T07:07:41Z</dcterms:created>
  <dcterms:modified xsi:type="dcterms:W3CDTF">2021-08-31T13:08:24Z</dcterms:modified>
</cp:coreProperties>
</file>