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3"/>
  </p:notesMasterIdLst>
  <p:sldIdLst>
    <p:sldId id="256" r:id="rId2"/>
    <p:sldId id="288" r:id="rId3"/>
    <p:sldId id="291" r:id="rId4"/>
    <p:sldId id="296" r:id="rId5"/>
    <p:sldId id="289" r:id="rId6"/>
    <p:sldId id="290" r:id="rId7"/>
    <p:sldId id="293" r:id="rId8"/>
    <p:sldId id="297" r:id="rId9"/>
    <p:sldId id="294" r:id="rId10"/>
    <p:sldId id="295" r:id="rId11"/>
    <p:sldId id="274" r:id="rId12"/>
  </p:sldIdLst>
  <p:sldSz cx="12192000" cy="6858000"/>
  <p:notesSz cx="6858000" cy="9144000"/>
  <p:embeddedFontLst>
    <p:embeddedFont>
      <p:font typeface="맑은 고딕" panose="020B0503020000020004" pitchFamily="50" charset="-127"/>
      <p:regular r:id="rId14"/>
      <p:bold r:id="rId15"/>
    </p:embeddedFont>
    <p:embeddedFont>
      <p:font typeface="한수원 한돋움" panose="020B0600000101010101" pitchFamily="50" charset="-127"/>
      <p:bold r:id="rId16"/>
    </p:embeddedFont>
    <p:embeddedFont>
      <p:font typeface="한컴산뜻돋움" panose="02000000000000000000" pitchFamily="2" charset="-127"/>
      <p:regular r:id="rId17"/>
      <p:bold r:id="rId1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AFD5"/>
    <a:srgbClr val="CCCC00"/>
    <a:srgbClr val="58BAD8"/>
    <a:srgbClr val="000000"/>
    <a:srgbClr val="E4E4E4"/>
    <a:srgbClr val="FFE9A3"/>
    <a:srgbClr val="BFBFBF"/>
    <a:srgbClr val="FFD243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71" autoAdjust="0"/>
    <p:restoredTop sz="94660"/>
  </p:normalViewPr>
  <p:slideViewPr>
    <p:cSldViewPr snapToGrid="0">
      <p:cViewPr varScale="1">
        <p:scale>
          <a:sx n="78" d="100"/>
          <a:sy n="78" d="100"/>
        </p:scale>
        <p:origin x="132" y="5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C79324-04BD-412A-A0C0-3BD99B3EF66F}" type="datetimeFigureOut">
              <a:rPr lang="ko-KR" altLang="en-US" smtClean="0"/>
              <a:t>2022-04-10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420F98-21CC-4E2B-BFE9-D85D7FA828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3153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420F98-21CC-4E2B-BFE9-D85D7FA828A6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30904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420F98-21CC-4E2B-BFE9-D85D7FA828A6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50600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420F98-21CC-4E2B-BFE9-D85D7FA828A6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36483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420F98-21CC-4E2B-BFE9-D85D7FA828A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41782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420F98-21CC-4E2B-BFE9-D85D7FA828A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99175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420F98-21CC-4E2B-BFE9-D85D7FA828A6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3860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420F98-21CC-4E2B-BFE9-D85D7FA828A6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68906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420F98-21CC-4E2B-BFE9-D85D7FA828A6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90895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420F98-21CC-4E2B-BFE9-D85D7FA828A6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07655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420F98-21CC-4E2B-BFE9-D85D7FA828A6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73349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420F98-21CC-4E2B-BFE9-D85D7FA828A6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396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A35FAE-1F9C-4E24-9166-AEC691247D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68C0A8C-97A4-43CB-AD14-8C507956F8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45336B-B938-44F9-90C3-FFB35762D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20ED9-C4B6-4445-A0DB-3861512D057F}" type="datetimeFigureOut">
              <a:rPr lang="ko-KR" altLang="en-US" smtClean="0"/>
              <a:t>2022-04-10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2FF7A0-C6D8-4467-9EF8-C4A990BA9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916101-0CEE-4B15-AA32-21E2E7E18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DB081-3246-4545-9D44-51D2D26EF1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8951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F1A15F-A69E-43C2-933F-BDE20A12A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521748C-58E7-48BB-AA85-07F02AD583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BC5B99-BD4D-489F-A528-49DF60250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20ED9-C4B6-4445-A0DB-3861512D057F}" type="datetimeFigureOut">
              <a:rPr lang="ko-KR" altLang="en-US" smtClean="0"/>
              <a:t>2022-04-10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3E34E4-275B-403D-AFF5-ADBCF5821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D96DAD-0B46-4075-9C47-4630656C0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DB081-3246-4545-9D44-51D2D26EF1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1349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5D7AD82-0A10-475B-9D11-A695DB1C56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65AE2F9-84F5-4FF2-8ABF-3C00173A2C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B6C3D3-E421-42DA-8303-5B897B795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20ED9-C4B6-4445-A0DB-3861512D057F}" type="datetimeFigureOut">
              <a:rPr lang="ko-KR" altLang="en-US" smtClean="0"/>
              <a:t>2022-04-10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D2C176-42A2-4DAA-B707-D48179D6B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3E098B-67CD-41E2-B030-5260D9E69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DB081-3246-4545-9D44-51D2D26EF1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5246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329121-4A15-4F5E-AAA4-0ED7F175A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66CDF9-C0AD-47FA-8B9B-4742529CA2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0BF78A-397E-4BAB-AA8E-CD8569BF1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20ED9-C4B6-4445-A0DB-3861512D057F}" type="datetimeFigureOut">
              <a:rPr lang="ko-KR" altLang="en-US" smtClean="0"/>
              <a:t>2022-04-10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4CF3D9-D35E-438E-AAC8-3A2EDDC7B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F2D732-52E9-4B15-9810-4B975DD55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DB081-3246-4545-9D44-51D2D26EF1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1980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ED5BBE-ABA0-4565-9318-10518A3CC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D76209A-9DBD-4C7D-A5AF-E9EB14ADF2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198463-73BC-4DFB-AA88-4063F62B9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20ED9-C4B6-4445-A0DB-3861512D057F}" type="datetimeFigureOut">
              <a:rPr lang="ko-KR" altLang="en-US" smtClean="0"/>
              <a:t>2022-04-10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169598-47E4-4B10-96BD-81F404888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D07022-2400-408E-900E-832C68E6F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DB081-3246-4545-9D44-51D2D26EF1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9641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7FD3EC-6571-49C3-9E82-88B780279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CA7EEC-2985-4A4C-AAF4-545A6E4CA9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EED164-E78B-4A28-948C-A48DC7A5DC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14DEBC2-5378-474F-85A5-DA7D46C72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20ED9-C4B6-4445-A0DB-3861512D057F}" type="datetimeFigureOut">
              <a:rPr lang="ko-KR" altLang="en-US" smtClean="0"/>
              <a:t>2022-04-10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DDB2044-B0ED-4ED5-925F-3A2531402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91713C0-EC6B-497D-BAC1-8168A0DE1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DB081-3246-4545-9D44-51D2D26EF1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1981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640243-4991-4F76-8DB4-17CA8F0B9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5739556-92A2-4823-BA04-70B758F2CD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4302458-9357-4212-86BD-BD9A8EE75E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52E4AA3-EE06-484E-8DF8-DD456A22C1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97DFB34-F65D-4096-8721-6D6B0BA5B7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0D97681-9CDA-4D3C-A6D0-40B0DE0FC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20ED9-C4B6-4445-A0DB-3861512D057F}" type="datetimeFigureOut">
              <a:rPr lang="ko-KR" altLang="en-US" smtClean="0"/>
              <a:t>2022-04-10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E693E97-6AC0-40C5-BCB1-20ECA0FD4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616E59C-1ED8-4ED3-BB20-BF1767D03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DB081-3246-4545-9D44-51D2D26EF1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9374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766E8A-0744-47BB-92A2-11118E341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C291C28-02E7-4EB6-BCA5-24A72DEC0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20ED9-C4B6-4445-A0DB-3861512D057F}" type="datetimeFigureOut">
              <a:rPr lang="ko-KR" altLang="en-US" smtClean="0"/>
              <a:t>2022-04-10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39795CA-B757-4EEF-82E1-D6B11D6A2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3EB96CC-625C-44A1-8C6D-7F95D9E49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DB081-3246-4545-9D44-51D2D26EF1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240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B7A06A8-5490-4FC6-A10B-004C8D548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20ED9-C4B6-4445-A0DB-3861512D057F}" type="datetimeFigureOut">
              <a:rPr lang="ko-KR" altLang="en-US" smtClean="0"/>
              <a:t>2022-04-10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4AA15C1-FE43-4E18-A720-2D178F617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8D58C2-584B-4B89-AB4A-F4A00C125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DB081-3246-4545-9D44-51D2D26EF1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2282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3CD8ED-C254-4949-B7C3-0A212B300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0ED701-D076-49A1-BABB-5AC7536446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CBCBFD1-C028-43F1-886C-E3E03BA38B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7F26B22-D0B0-4D6A-A657-798552835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20ED9-C4B6-4445-A0DB-3861512D057F}" type="datetimeFigureOut">
              <a:rPr lang="ko-KR" altLang="en-US" smtClean="0"/>
              <a:t>2022-04-10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90BDFB9-8202-45B3-A2F5-ED56D7CBF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0921828-7683-42A7-8C78-2F138D284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DB081-3246-4545-9D44-51D2D26EF1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1385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11005C-15FD-4BF0-A332-BC87120B0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CCA200E-EEAD-429E-95A2-44D84372D9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8F173D9-72D2-48AD-BCAB-D0E26A0E6C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F5F12C6-D391-485F-9A8D-938BD6BC2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20ED9-C4B6-4445-A0DB-3861512D057F}" type="datetimeFigureOut">
              <a:rPr lang="ko-KR" altLang="en-US" smtClean="0"/>
              <a:t>2022-04-10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9AB5B30-EB3D-4023-8DF1-8D3B09B7E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2C5C3D2-9CEC-4F1E-B3A5-E02A6CF66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DB081-3246-4545-9D44-51D2D26EF1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3668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2F7595F-1BAF-4D17-9216-5810F3FFD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5E7D13-070C-42EA-97CD-3C7DCBA050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559215-B585-4DC7-A35F-6A894F95EE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620ED9-C4B6-4445-A0DB-3861512D057F}" type="datetimeFigureOut">
              <a:rPr lang="ko-KR" altLang="en-US" smtClean="0"/>
              <a:t>2022-04-10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CC9AE6-B860-4512-AE3E-2C6F564D40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25DF6C-6896-48DF-A0F8-BDFB55BCC7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DB081-3246-4545-9D44-51D2D26EF1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6674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>
            <a:extLst>
              <a:ext uri="{FF2B5EF4-FFF2-40B4-BE49-F238E27FC236}">
                <a16:creationId xmlns:a16="http://schemas.microsoft.com/office/drawing/2014/main" id="{CAC0DD59-5DDF-44AF-BD31-C1CDE1B5887A}"/>
              </a:ext>
            </a:extLst>
          </p:cNvPr>
          <p:cNvSpPr/>
          <p:nvPr/>
        </p:nvSpPr>
        <p:spPr>
          <a:xfrm>
            <a:off x="2089621" y="1905092"/>
            <a:ext cx="3149643" cy="38669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>
                    <a:lumMod val="9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2022 Spring NIMS meeting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E5FD6F3-80AD-4B88-9FB7-DA08996AE035}"/>
              </a:ext>
            </a:extLst>
          </p:cNvPr>
          <p:cNvSpPr txBox="1"/>
          <p:nvPr/>
        </p:nvSpPr>
        <p:spPr>
          <a:xfrm>
            <a:off x="4984958" y="4867400"/>
            <a:ext cx="2222083" cy="7092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600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2022. 04. 11</a:t>
            </a:r>
          </a:p>
          <a:p>
            <a:pPr algn="ctr">
              <a:lnSpc>
                <a:spcPct val="130000"/>
              </a:lnSpc>
            </a:pPr>
            <a:r>
              <a:rPr lang="en-US" altLang="ko-KR" sz="1600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DGIST </a:t>
            </a:r>
            <a:r>
              <a:rPr lang="ko-KR" altLang="en-US" sz="1600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기초학부 이나영</a:t>
            </a:r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512331BF-DF46-4039-8C5E-A7D05609D00C}"/>
              </a:ext>
            </a:extLst>
          </p:cNvPr>
          <p:cNvGrpSpPr/>
          <p:nvPr/>
        </p:nvGrpSpPr>
        <p:grpSpPr>
          <a:xfrm>
            <a:off x="2089622" y="2364126"/>
            <a:ext cx="8012756" cy="2152891"/>
            <a:chOff x="2218873" y="2364126"/>
            <a:chExt cx="8012756" cy="2152891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3EBCCE3F-513D-4E2E-B0B4-037FA7E16415}"/>
                </a:ext>
              </a:extLst>
            </p:cNvPr>
            <p:cNvSpPr/>
            <p:nvPr/>
          </p:nvSpPr>
          <p:spPr>
            <a:xfrm>
              <a:off x="2255135" y="2479872"/>
              <a:ext cx="7940233" cy="19213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r>
                <a:rPr lang="en-US" altLang="ko-KR" sz="44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한수원 한돋움" panose="020B0600000101010101" pitchFamily="50" charset="-127"/>
                  <a:ea typeface="한수원 한돋움" panose="020B0600000101010101" pitchFamily="50" charset="-127"/>
                </a:rPr>
                <a:t>KMEMS</a:t>
              </a:r>
              <a:r>
                <a:rPr lang="ko-KR" altLang="en-US" sz="44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한수원 한돋움" panose="020B0600000101010101" pitchFamily="50" charset="-127"/>
                  <a:ea typeface="한수원 한돋움" panose="020B0600000101010101" pitchFamily="50" charset="-127"/>
                </a:rPr>
                <a:t> </a:t>
              </a:r>
              <a:r>
                <a:rPr lang="en-US" altLang="ko-KR" sz="44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한수원 한돋움" panose="020B0600000101010101" pitchFamily="50" charset="-127"/>
                  <a:ea typeface="한수원 한돋움" panose="020B0600000101010101" pitchFamily="50" charset="-127"/>
                </a:rPr>
                <a:t>review</a:t>
              </a:r>
            </a:p>
          </p:txBody>
        </p:sp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D4BFF68A-CC2C-4A28-A241-9E7DE6C29F1B}"/>
                </a:ext>
              </a:extLst>
            </p:cNvPr>
            <p:cNvGrpSpPr/>
            <p:nvPr/>
          </p:nvGrpSpPr>
          <p:grpSpPr>
            <a:xfrm>
              <a:off x="2218873" y="2364126"/>
              <a:ext cx="8012756" cy="2152891"/>
              <a:chOff x="2311862" y="2364126"/>
              <a:chExt cx="8012756" cy="2152891"/>
            </a:xfrm>
          </p:grpSpPr>
          <p:cxnSp>
            <p:nvCxnSpPr>
              <p:cNvPr id="38" name="직선 연결선 37">
                <a:extLst>
                  <a:ext uri="{FF2B5EF4-FFF2-40B4-BE49-F238E27FC236}">
                    <a16:creationId xmlns:a16="http://schemas.microsoft.com/office/drawing/2014/main" id="{0224A6BD-2D80-40C7-9972-CCAC3D8506CC}"/>
                  </a:ext>
                </a:extLst>
              </p:cNvPr>
              <p:cNvCxnSpPr/>
              <p:nvPr/>
            </p:nvCxnSpPr>
            <p:spPr>
              <a:xfrm>
                <a:off x="2311862" y="2364126"/>
                <a:ext cx="8012756" cy="0"/>
              </a:xfrm>
              <a:prstGeom prst="line">
                <a:avLst/>
              </a:prstGeom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직선 연결선 40">
                <a:extLst>
                  <a:ext uri="{FF2B5EF4-FFF2-40B4-BE49-F238E27FC236}">
                    <a16:creationId xmlns:a16="http://schemas.microsoft.com/office/drawing/2014/main" id="{B305FF3F-5A4C-422F-A188-436BE5C230B7}"/>
                  </a:ext>
                </a:extLst>
              </p:cNvPr>
              <p:cNvCxnSpPr/>
              <p:nvPr/>
            </p:nvCxnSpPr>
            <p:spPr>
              <a:xfrm>
                <a:off x="2311862" y="4517017"/>
                <a:ext cx="8012756" cy="0"/>
              </a:xfrm>
              <a:prstGeom prst="line">
                <a:avLst/>
              </a:prstGeom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4666398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750F242-D64E-4889-930E-2003080A93C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2733"/>
          <a:stretch/>
        </p:blipFill>
        <p:spPr>
          <a:xfrm>
            <a:off x="5937849" y="1927212"/>
            <a:ext cx="6011044" cy="315892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46D303B-F81D-4F57-8F97-F33634B030FB}"/>
              </a:ext>
            </a:extLst>
          </p:cNvPr>
          <p:cNvSpPr txBox="1"/>
          <p:nvPr/>
        </p:nvSpPr>
        <p:spPr>
          <a:xfrm>
            <a:off x="3060032" y="254982"/>
            <a:ext cx="86191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000" b="1"/>
            </a:lvl1pPr>
          </a:lstStyle>
          <a:p>
            <a:r>
              <a:rPr lang="en-US" altLang="ko-KR" sz="1600" dirty="0"/>
              <a:t>Battery-free, wireless ionic liquid-based sensor array for real-time measurement </a:t>
            </a:r>
          </a:p>
          <a:p>
            <a:r>
              <a:rPr lang="en-US" altLang="ko-KR" sz="1600" dirty="0"/>
              <a:t>of pressure and temperature to prevent pressure injuries at bony prominences</a:t>
            </a:r>
            <a:endParaRPr lang="ko-KR" altLang="en-US" sz="1600" dirty="0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46F44023-5328-4064-B50D-2B85A7A30B7F}"/>
              </a:ext>
            </a:extLst>
          </p:cNvPr>
          <p:cNvGrpSpPr/>
          <p:nvPr/>
        </p:nvGrpSpPr>
        <p:grpSpPr>
          <a:xfrm>
            <a:off x="977" y="254468"/>
            <a:ext cx="2955583" cy="605637"/>
            <a:chOff x="223737" y="186374"/>
            <a:chExt cx="3751134" cy="605637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36C1F0A2-5D7C-492B-A7D2-3EFDA3E96EE8}"/>
                </a:ext>
              </a:extLst>
            </p:cNvPr>
            <p:cNvSpPr/>
            <p:nvPr/>
          </p:nvSpPr>
          <p:spPr>
            <a:xfrm>
              <a:off x="223737" y="186374"/>
              <a:ext cx="3751134" cy="6056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한수원 한돋움" panose="020B0600000101010101" pitchFamily="50" charset="-127"/>
                <a:ea typeface="한수원 한돋움" panose="020B0600000101010101" pitchFamily="50" charset="-127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E9CF35A-A78C-4020-8B90-B23EC319C217}"/>
                </a:ext>
              </a:extLst>
            </p:cNvPr>
            <p:cNvSpPr txBox="1"/>
            <p:nvPr/>
          </p:nvSpPr>
          <p:spPr>
            <a:xfrm>
              <a:off x="355060" y="227582"/>
              <a:ext cx="3488488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chemeClr val="bg1">
                      <a:lumMod val="95000"/>
                    </a:schemeClr>
                  </a:solidFill>
                  <a:latin typeface="한수원 한돋움" panose="020B0600000101010101" pitchFamily="50" charset="-127"/>
                  <a:ea typeface="한수원 한돋움" panose="020B0600000101010101" pitchFamily="50" charset="-127"/>
                </a:rPr>
                <a:t>Review 2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DA0DF96B-14B6-4F14-8106-1FB8EEC5232E}"/>
              </a:ext>
            </a:extLst>
          </p:cNvPr>
          <p:cNvSpPr txBox="1"/>
          <p:nvPr/>
        </p:nvSpPr>
        <p:spPr>
          <a:xfrm>
            <a:off x="11887108" y="6468791"/>
            <a:ext cx="304892" cy="389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en-US" altLang="ko-KR" sz="1600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2</a:t>
            </a:r>
            <a:endParaRPr lang="ko-KR" altLang="en-US" sz="1600" dirty="0"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E6C8AC4-EF8B-4556-B650-D6A560A97611}"/>
              </a:ext>
            </a:extLst>
          </p:cNvPr>
          <p:cNvSpPr txBox="1"/>
          <p:nvPr/>
        </p:nvSpPr>
        <p:spPr>
          <a:xfrm>
            <a:off x="464702" y="1696664"/>
            <a:ext cx="5496849" cy="33761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0" i="0" dirty="0">
                <a:solidFill>
                  <a:srgbClr val="000000"/>
                </a:solidFill>
                <a:effectLst/>
              </a:rPr>
              <a:t>d) </a:t>
            </a:r>
            <a:r>
              <a:rPr lang="ko-KR" altLang="en-US" sz="1600" b="0" i="0" dirty="0">
                <a:solidFill>
                  <a:srgbClr val="000000"/>
                </a:solidFill>
                <a:effectLst/>
              </a:rPr>
              <a:t>압력  </a:t>
            </a:r>
            <a:r>
              <a:rPr lang="en-US" altLang="ko-KR" sz="1600" b="0" i="0" dirty="0">
                <a:solidFill>
                  <a:srgbClr val="000000"/>
                </a:solidFill>
                <a:effectLst/>
              </a:rPr>
              <a:t>loading/unloading</a:t>
            </a:r>
            <a:r>
              <a:rPr lang="ko-KR" altLang="en-US" sz="1600" b="0" i="0" dirty="0">
                <a:solidFill>
                  <a:srgbClr val="000000"/>
                </a:solidFill>
                <a:effectLst/>
              </a:rPr>
              <a:t>시 </a:t>
            </a:r>
            <a:br>
              <a:rPr lang="en-US" altLang="ko-KR" sz="1600" b="0" i="0" dirty="0">
                <a:solidFill>
                  <a:srgbClr val="000000"/>
                </a:solidFill>
                <a:effectLst/>
              </a:rPr>
            </a:br>
            <a:r>
              <a:rPr lang="en-US" altLang="ko-KR" sz="1600" b="0" i="0" dirty="0">
                <a:solidFill>
                  <a:srgbClr val="000000"/>
                </a:solidFill>
                <a:effectLst/>
              </a:rPr>
              <a:t>     </a:t>
            </a:r>
            <a:r>
              <a:rPr lang="ko-KR" altLang="en-US" sz="1600" b="0" i="0" dirty="0">
                <a:solidFill>
                  <a:srgbClr val="000000"/>
                </a:solidFill>
                <a:effectLst/>
              </a:rPr>
              <a:t>압력 센서의 </a:t>
            </a:r>
            <a:r>
              <a:rPr lang="en-US" altLang="ko-KR" sz="1600" dirty="0"/>
              <a:t>ADC value (V</a:t>
            </a:r>
            <a:r>
              <a:rPr lang="en-US" altLang="ko-KR" sz="1100" dirty="0"/>
              <a:t>0</a:t>
            </a:r>
            <a:r>
              <a:rPr lang="en-US" altLang="ko-KR" sz="1600" dirty="0"/>
              <a:t>-V) response</a:t>
            </a:r>
            <a:r>
              <a:rPr lang="ko-KR" altLang="en-US" sz="1600" b="0" i="0" dirty="0">
                <a:solidFill>
                  <a:srgbClr val="000000"/>
                </a:solidFill>
                <a:effectLst/>
              </a:rPr>
              <a:t> </a:t>
            </a:r>
            <a:endParaRPr lang="en-US" altLang="ko-KR" sz="1600" b="0" i="0" dirty="0">
              <a:solidFill>
                <a:srgbClr val="000000"/>
              </a:solidFill>
              <a:effectLst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b="0" i="0" dirty="0">
              <a:solidFill>
                <a:srgbClr val="000000"/>
              </a:solidFill>
              <a:effectLst/>
            </a:endParaRPr>
          </a:p>
          <a:p>
            <a:pPr>
              <a:lnSpc>
                <a:spcPct val="150000"/>
              </a:lnSpc>
            </a:pPr>
            <a:r>
              <a:rPr lang="en-US" altLang="ko-KR" sz="1600" b="0" i="0" dirty="0">
                <a:solidFill>
                  <a:srgbClr val="000000"/>
                </a:solidFill>
                <a:effectLst/>
              </a:rPr>
              <a:t>NFC SoC</a:t>
            </a:r>
            <a:r>
              <a:rPr lang="ko-KR" altLang="en-US" sz="1600" b="0" i="0" dirty="0">
                <a:solidFill>
                  <a:srgbClr val="000000"/>
                </a:solidFill>
                <a:effectLst/>
              </a:rPr>
              <a:t>의 </a:t>
            </a:r>
            <a:r>
              <a:rPr lang="en-US" altLang="ko-KR" sz="1600" b="0" i="0" dirty="0">
                <a:solidFill>
                  <a:srgbClr val="000000"/>
                </a:solidFill>
                <a:effectLst/>
              </a:rPr>
              <a:t>ADC value response</a:t>
            </a:r>
            <a:br>
              <a:rPr lang="en-US" altLang="ko-KR" sz="1600" dirty="0">
                <a:solidFill>
                  <a:srgbClr val="000000"/>
                </a:solidFill>
              </a:rPr>
            </a:br>
            <a:r>
              <a:rPr lang="en-US" altLang="ko-KR" sz="1600" b="0" i="0" dirty="0">
                <a:solidFill>
                  <a:srgbClr val="000000"/>
                </a:solidFill>
                <a:effectLst/>
              </a:rPr>
              <a:t>e) against 3</a:t>
            </a:r>
            <a:r>
              <a:rPr lang="ko-KR" altLang="en-US" sz="1600" dirty="0">
                <a:solidFill>
                  <a:srgbClr val="000000"/>
                </a:solidFill>
              </a:rPr>
              <a:t> </a:t>
            </a:r>
            <a:r>
              <a:rPr lang="en-US" altLang="ko-KR" sz="1600" dirty="0">
                <a:solidFill>
                  <a:srgbClr val="000000"/>
                </a:solidFill>
              </a:rPr>
              <a:t>cycles</a:t>
            </a:r>
            <a:r>
              <a:rPr lang="ko-KR" altLang="en-US" sz="16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altLang="ko-KR" sz="1600" b="0" i="0" dirty="0">
                <a:solidFill>
                  <a:srgbClr val="000000"/>
                </a:solidFill>
                <a:effectLst/>
              </a:rPr>
              <a:t>of loading (</a:t>
            </a:r>
            <a:r>
              <a:rPr lang="ko-KR" altLang="en-US" sz="1600" b="0" i="0" dirty="0">
                <a:solidFill>
                  <a:srgbClr val="000000"/>
                </a:solidFill>
                <a:effectLst/>
              </a:rPr>
              <a:t>각각 </a:t>
            </a:r>
            <a:r>
              <a:rPr lang="en-US" altLang="ko-KR" sz="1600" b="0" i="0" dirty="0">
                <a:solidFill>
                  <a:srgbClr val="000000"/>
                </a:solidFill>
                <a:effectLst/>
              </a:rPr>
              <a:t>75, 150, 75 kPa)</a:t>
            </a:r>
            <a:br>
              <a:rPr lang="en-US" altLang="ko-KR" sz="1600" b="0" i="0" dirty="0">
                <a:solidFill>
                  <a:srgbClr val="000000"/>
                </a:solidFill>
                <a:effectLst/>
              </a:rPr>
            </a:br>
            <a:r>
              <a:rPr lang="en-US" altLang="ko-KR" sz="1600" b="0" i="0" dirty="0">
                <a:solidFill>
                  <a:srgbClr val="000000"/>
                </a:solidFill>
                <a:effectLst/>
              </a:rPr>
              <a:t>f) against 10 cycles loading/unloading (60 kPa)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b="0" i="0" dirty="0">
              <a:solidFill>
                <a:srgbClr val="000000"/>
              </a:solidFill>
              <a:effectLst/>
            </a:endParaRPr>
          </a:p>
          <a:p>
            <a:pPr>
              <a:lnSpc>
                <a:spcPct val="150000"/>
              </a:lnSpc>
            </a:pPr>
            <a:r>
              <a:rPr lang="en-US" altLang="ko-KR" sz="1600" b="0" i="0" dirty="0">
                <a:solidFill>
                  <a:srgbClr val="000000"/>
                </a:solidFill>
                <a:effectLst/>
              </a:rPr>
              <a:t>g) loading </a:t>
            </a:r>
            <a:r>
              <a:rPr lang="ko-KR" altLang="en-US" sz="1600" b="0" i="0" dirty="0">
                <a:solidFill>
                  <a:srgbClr val="000000"/>
                </a:solidFill>
                <a:effectLst/>
              </a:rPr>
              <a:t>없이</a:t>
            </a:r>
            <a:r>
              <a:rPr lang="en-US" altLang="ko-KR" sz="1600" b="0" i="0" dirty="0">
                <a:solidFill>
                  <a:srgbClr val="000000"/>
                </a:solidFill>
                <a:effectLst/>
              </a:rPr>
              <a:t> 2</a:t>
            </a:r>
            <a:r>
              <a:rPr lang="ko-KR" altLang="en-US" sz="1600" b="0" i="0" dirty="0">
                <a:solidFill>
                  <a:srgbClr val="000000"/>
                </a:solidFill>
                <a:effectLst/>
              </a:rPr>
              <a:t>시간 이상 </a:t>
            </a:r>
            <a:r>
              <a:rPr lang="en-US" altLang="ko-KR" sz="1600" b="0" i="0" dirty="0">
                <a:solidFill>
                  <a:srgbClr val="000000"/>
                </a:solidFill>
                <a:effectLst/>
              </a:rPr>
              <a:t>response </a:t>
            </a:r>
            <a:r>
              <a:rPr lang="ko-KR" altLang="en-US" sz="1600" b="0" i="0" dirty="0">
                <a:solidFill>
                  <a:srgbClr val="000000"/>
                </a:solidFill>
                <a:effectLst/>
              </a:rPr>
              <a:t>관찰 결과</a:t>
            </a:r>
            <a:r>
              <a:rPr lang="en-US" altLang="ko-KR" sz="1600" b="0" i="0" dirty="0">
                <a:solidFill>
                  <a:srgbClr val="000000"/>
                </a:solidFill>
                <a:effectLst/>
              </a:rPr>
              <a:t>, </a:t>
            </a:r>
            <a:br>
              <a:rPr lang="en-US" altLang="ko-KR" sz="1600" b="0" i="0" dirty="0">
                <a:solidFill>
                  <a:srgbClr val="000000"/>
                </a:solidFill>
                <a:effectLst/>
              </a:rPr>
            </a:br>
            <a:r>
              <a:rPr lang="en-US" altLang="ko-KR" sz="1600" b="0" i="0" dirty="0">
                <a:solidFill>
                  <a:srgbClr val="000000"/>
                </a:solidFill>
                <a:effectLst/>
              </a:rPr>
              <a:t>    </a:t>
            </a:r>
            <a:r>
              <a:rPr lang="ko-KR" altLang="en-US" sz="1600" b="0" i="0" dirty="0">
                <a:solidFill>
                  <a:srgbClr val="000000"/>
                </a:solidFill>
                <a:effectLst/>
              </a:rPr>
              <a:t>무시할 수 있을 수준의 </a:t>
            </a:r>
            <a:r>
              <a:rPr lang="en-US" altLang="ko-KR" sz="1600" b="0" i="0" dirty="0">
                <a:solidFill>
                  <a:srgbClr val="000000"/>
                </a:solidFill>
                <a:effectLst/>
              </a:rPr>
              <a:t>drift</a:t>
            </a:r>
            <a:r>
              <a:rPr lang="ko-KR" altLang="en-US" sz="1600" b="0" i="0" dirty="0">
                <a:solidFill>
                  <a:srgbClr val="000000"/>
                </a:solidFill>
                <a:effectLst/>
              </a:rPr>
              <a:t>를 보임</a:t>
            </a:r>
            <a:r>
              <a:rPr lang="en-US" altLang="ko-KR" sz="1600" b="0" i="0" dirty="0">
                <a:solidFill>
                  <a:srgbClr val="000000"/>
                </a:solidFill>
                <a:effectLst/>
              </a:rPr>
              <a:t> </a:t>
            </a:r>
            <a:r>
              <a:rPr lang="ko-KR" altLang="en-US" sz="1600" dirty="0">
                <a:solidFill>
                  <a:srgbClr val="000000"/>
                </a:solidFill>
              </a:rPr>
              <a:t>→</a:t>
            </a:r>
            <a:r>
              <a:rPr lang="en-US" altLang="ko-KR" sz="16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altLang="ko-KR" sz="1600" b="1" i="0" dirty="0">
                <a:solidFill>
                  <a:srgbClr val="000000"/>
                </a:solidFill>
                <a:effectLst/>
              </a:rPr>
              <a:t>stable</a:t>
            </a:r>
            <a:endParaRPr lang="en-US" altLang="ko-KR" sz="16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4EFEC7-4A6C-461D-9F1B-4543CD0A8AE3}"/>
              </a:ext>
            </a:extLst>
          </p:cNvPr>
          <p:cNvSpPr txBox="1"/>
          <p:nvPr/>
        </p:nvSpPr>
        <p:spPr>
          <a:xfrm>
            <a:off x="575911" y="5644498"/>
            <a:ext cx="10471029" cy="7833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0" i="0" dirty="0">
                <a:solidFill>
                  <a:srgbClr val="000000"/>
                </a:solidFill>
                <a:effectLst/>
              </a:rPr>
              <a:t>작고 얇음</a:t>
            </a:r>
            <a:r>
              <a:rPr lang="en-US" altLang="ko-KR" sz="1600" b="0" i="0" dirty="0">
                <a:solidFill>
                  <a:srgbClr val="000000"/>
                </a:solidFill>
                <a:effectLst/>
              </a:rPr>
              <a:t>, </a:t>
            </a:r>
            <a:r>
              <a:rPr lang="ko-KR" altLang="en-US" sz="16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altLang="ko-KR" sz="1600" b="0" i="0" dirty="0">
                <a:solidFill>
                  <a:srgbClr val="000000"/>
                </a:solidFill>
                <a:effectLst/>
              </a:rPr>
              <a:t>skin-like, </a:t>
            </a:r>
            <a:r>
              <a:rPr lang="ko-KR" altLang="en-US" sz="1600" b="0" i="0" dirty="0">
                <a:solidFill>
                  <a:srgbClr val="000000"/>
                </a:solidFill>
                <a:effectLst/>
              </a:rPr>
              <a:t>피부 표면에 부착 용이</a:t>
            </a:r>
            <a:r>
              <a:rPr lang="en-US" altLang="ko-KR" sz="1600" b="0" i="0" dirty="0">
                <a:solidFill>
                  <a:srgbClr val="000000"/>
                </a:solidFill>
                <a:effectLst/>
              </a:rPr>
              <a:t>  &amp;  </a:t>
            </a:r>
            <a:r>
              <a:rPr lang="ko-KR" altLang="en-US" sz="1600" b="0" i="0" dirty="0">
                <a:solidFill>
                  <a:srgbClr val="000000"/>
                </a:solidFill>
                <a:effectLst/>
              </a:rPr>
              <a:t>무선 </a:t>
            </a:r>
            <a:r>
              <a:rPr lang="en-US" altLang="ko-KR" sz="1600" b="0" i="0" dirty="0">
                <a:solidFill>
                  <a:srgbClr val="000000"/>
                </a:solidFill>
                <a:effectLst/>
              </a:rPr>
              <a:t>&amp; stable</a:t>
            </a:r>
            <a:r>
              <a:rPr lang="ko-KR" altLang="en-US" sz="16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altLang="ko-KR" sz="1600" b="0" i="0" dirty="0">
                <a:solidFill>
                  <a:srgbClr val="000000"/>
                </a:solidFill>
                <a:effectLst/>
              </a:rPr>
              <a:t>response</a:t>
            </a:r>
            <a:r>
              <a:rPr lang="ko-KR" altLang="en-US" sz="1600" b="0" i="0" dirty="0">
                <a:solidFill>
                  <a:srgbClr val="000000"/>
                </a:solidFill>
                <a:effectLst/>
              </a:rPr>
              <a:t> </a:t>
            </a:r>
            <a:endParaRPr lang="en-US" altLang="ko-KR" sz="1600" b="0" i="0" dirty="0">
              <a:solidFill>
                <a:srgbClr val="000000"/>
              </a:solidFill>
              <a:effectLst/>
            </a:endParaRPr>
          </a:p>
          <a:p>
            <a:pPr>
              <a:lnSpc>
                <a:spcPct val="150000"/>
              </a:lnSpc>
            </a:pPr>
            <a:r>
              <a:rPr lang="en-US" altLang="ko-KR" sz="1600" b="0" i="0" dirty="0">
                <a:solidFill>
                  <a:srgbClr val="000000"/>
                </a:solidFill>
                <a:effectLst/>
              </a:rPr>
              <a:t>        pressure injuries</a:t>
            </a:r>
            <a:r>
              <a:rPr lang="ko-KR" altLang="en-US" sz="1600" b="0" i="0" dirty="0">
                <a:solidFill>
                  <a:srgbClr val="000000"/>
                </a:solidFill>
                <a:effectLst/>
              </a:rPr>
              <a:t>를 방지하기 위한 압력</a:t>
            </a:r>
            <a:r>
              <a:rPr lang="en-US" altLang="ko-KR" sz="1600" dirty="0">
                <a:solidFill>
                  <a:srgbClr val="000000"/>
                </a:solidFill>
              </a:rPr>
              <a:t> </a:t>
            </a:r>
            <a:r>
              <a:rPr lang="ko-KR" altLang="en-US" sz="1600" dirty="0">
                <a:solidFill>
                  <a:srgbClr val="000000"/>
                </a:solidFill>
              </a:rPr>
              <a:t>및 </a:t>
            </a:r>
            <a:r>
              <a:rPr lang="ko-KR" altLang="en-US" sz="1600" b="0" i="0" dirty="0">
                <a:solidFill>
                  <a:srgbClr val="000000"/>
                </a:solidFill>
                <a:effectLst/>
              </a:rPr>
              <a:t>온도의 지속적인 모니터링을 위한 플랫폼으로써 유망</a:t>
            </a:r>
            <a:endParaRPr lang="ko-KR" altLang="en-US" sz="1600" dirty="0"/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8C762335-14A6-4A41-ACEA-A5FFCFBEB5CB}"/>
              </a:ext>
            </a:extLst>
          </p:cNvPr>
          <p:cNvSpPr/>
          <p:nvPr/>
        </p:nvSpPr>
        <p:spPr>
          <a:xfrm>
            <a:off x="662412" y="6133979"/>
            <a:ext cx="511163" cy="297976"/>
          </a:xfrm>
          <a:prstGeom prst="rightArrow">
            <a:avLst>
              <a:gd name="adj1" fmla="val 50000"/>
              <a:gd name="adj2" fmla="val 62195"/>
            </a:avLst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0B7B382-14FF-42E7-9FCB-C1575D1AB206}"/>
              </a:ext>
            </a:extLst>
          </p:cNvPr>
          <p:cNvSpPr txBox="1"/>
          <p:nvPr/>
        </p:nvSpPr>
        <p:spPr>
          <a:xfrm>
            <a:off x="464702" y="5258943"/>
            <a:ext cx="159887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1" dirty="0"/>
              <a:t>Conclusion</a:t>
            </a:r>
            <a:endParaRPr lang="ko-KR" altLang="en-US" sz="16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4F1953C-681A-45D1-9D13-84E4B86B0BC5}"/>
              </a:ext>
            </a:extLst>
          </p:cNvPr>
          <p:cNvSpPr txBox="1"/>
          <p:nvPr/>
        </p:nvSpPr>
        <p:spPr>
          <a:xfrm>
            <a:off x="387916" y="1252531"/>
            <a:ext cx="570808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1" dirty="0"/>
              <a:t>Characteristics of a battery-free, wireless sensing system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0710507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그룹 39">
            <a:extLst>
              <a:ext uri="{FF2B5EF4-FFF2-40B4-BE49-F238E27FC236}">
                <a16:creationId xmlns:a16="http://schemas.microsoft.com/office/drawing/2014/main" id="{512331BF-DF46-4039-8C5E-A7D05609D00C}"/>
              </a:ext>
            </a:extLst>
          </p:cNvPr>
          <p:cNvGrpSpPr/>
          <p:nvPr/>
        </p:nvGrpSpPr>
        <p:grpSpPr>
          <a:xfrm>
            <a:off x="2089622" y="2364126"/>
            <a:ext cx="8012756" cy="2152891"/>
            <a:chOff x="2218873" y="2364126"/>
            <a:chExt cx="8012756" cy="2152891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3EBCCE3F-513D-4E2E-B0B4-037FA7E16415}"/>
                </a:ext>
              </a:extLst>
            </p:cNvPr>
            <p:cNvSpPr/>
            <p:nvPr/>
          </p:nvSpPr>
          <p:spPr>
            <a:xfrm>
              <a:off x="2255135" y="2479872"/>
              <a:ext cx="7940233" cy="19213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r>
                <a:rPr lang="ko-KR" altLang="en-US" sz="44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한수원 한돋움" panose="020B0600000101010101" pitchFamily="50" charset="-127"/>
                  <a:ea typeface="한수원 한돋움" panose="020B0600000101010101" pitchFamily="50" charset="-127"/>
                </a:rPr>
                <a:t>감사합니다</a:t>
              </a:r>
              <a:endParaRPr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endParaRPr>
            </a:p>
          </p:txBody>
        </p:sp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D4BFF68A-CC2C-4A28-A241-9E7DE6C29F1B}"/>
                </a:ext>
              </a:extLst>
            </p:cNvPr>
            <p:cNvGrpSpPr/>
            <p:nvPr/>
          </p:nvGrpSpPr>
          <p:grpSpPr>
            <a:xfrm>
              <a:off x="2218873" y="2364126"/>
              <a:ext cx="8012756" cy="2152891"/>
              <a:chOff x="2311862" y="2364126"/>
              <a:chExt cx="8012756" cy="2152891"/>
            </a:xfrm>
          </p:grpSpPr>
          <p:cxnSp>
            <p:nvCxnSpPr>
              <p:cNvPr id="38" name="직선 연결선 37">
                <a:extLst>
                  <a:ext uri="{FF2B5EF4-FFF2-40B4-BE49-F238E27FC236}">
                    <a16:creationId xmlns:a16="http://schemas.microsoft.com/office/drawing/2014/main" id="{0224A6BD-2D80-40C7-9972-CCAC3D8506CC}"/>
                  </a:ext>
                </a:extLst>
              </p:cNvPr>
              <p:cNvCxnSpPr/>
              <p:nvPr/>
            </p:nvCxnSpPr>
            <p:spPr>
              <a:xfrm>
                <a:off x="2311862" y="2364126"/>
                <a:ext cx="8012756" cy="0"/>
              </a:xfrm>
              <a:prstGeom prst="line">
                <a:avLst/>
              </a:prstGeom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직선 연결선 40">
                <a:extLst>
                  <a:ext uri="{FF2B5EF4-FFF2-40B4-BE49-F238E27FC236}">
                    <a16:creationId xmlns:a16="http://schemas.microsoft.com/office/drawing/2014/main" id="{B305FF3F-5A4C-422F-A188-436BE5C230B7}"/>
                  </a:ext>
                </a:extLst>
              </p:cNvPr>
              <p:cNvCxnSpPr/>
              <p:nvPr/>
            </p:nvCxnSpPr>
            <p:spPr>
              <a:xfrm>
                <a:off x="2311862" y="4517017"/>
                <a:ext cx="8012756" cy="0"/>
              </a:xfrm>
              <a:prstGeom prst="line">
                <a:avLst/>
              </a:prstGeom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40BB0CE1-C340-44C1-AB03-0DC3466E127C}"/>
              </a:ext>
            </a:extLst>
          </p:cNvPr>
          <p:cNvSpPr txBox="1"/>
          <p:nvPr/>
        </p:nvSpPr>
        <p:spPr>
          <a:xfrm>
            <a:off x="4984958" y="4867400"/>
            <a:ext cx="2222083" cy="7092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600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2022. 04. 11</a:t>
            </a:r>
          </a:p>
          <a:p>
            <a:pPr algn="ctr">
              <a:lnSpc>
                <a:spcPct val="130000"/>
              </a:lnSpc>
            </a:pPr>
            <a:r>
              <a:rPr lang="en-US" altLang="ko-KR" sz="1600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DGIST </a:t>
            </a:r>
            <a:r>
              <a:rPr lang="ko-KR" altLang="en-US" sz="1600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기초학부 이나영</a:t>
            </a:r>
          </a:p>
        </p:txBody>
      </p:sp>
    </p:spTree>
    <p:extLst>
      <p:ext uri="{BB962C8B-B14F-4D97-AF65-F5344CB8AC3E}">
        <p14:creationId xmlns:p14="http://schemas.microsoft.com/office/powerpoint/2010/main" val="4289748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D46D303B-F81D-4F57-8F97-F33634B030FB}"/>
              </a:ext>
            </a:extLst>
          </p:cNvPr>
          <p:cNvSpPr txBox="1"/>
          <p:nvPr/>
        </p:nvSpPr>
        <p:spPr>
          <a:xfrm>
            <a:off x="1639106" y="1712487"/>
            <a:ext cx="89137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000" b="1"/>
            </a:lvl1pPr>
          </a:lstStyle>
          <a:p>
            <a:pPr algn="ctr"/>
            <a:r>
              <a:rPr lang="en-US" altLang="ko-KR" dirty="0"/>
              <a:t>Wireless 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optofluidic neural implant </a:t>
            </a:r>
          </a:p>
          <a:p>
            <a:pPr algn="ctr"/>
            <a:r>
              <a:rPr lang="en-US" altLang="ko-KR" dirty="0"/>
              <a:t>with modular replaceable drug cartridges for chronic neuromodulation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0C42AB9-D7EF-4D7B-97CB-0270176AA2B2}"/>
              </a:ext>
            </a:extLst>
          </p:cNvPr>
          <p:cNvSpPr/>
          <p:nvPr/>
        </p:nvSpPr>
        <p:spPr>
          <a:xfrm>
            <a:off x="512805" y="1322179"/>
            <a:ext cx="11166390" cy="2113004"/>
          </a:xfrm>
          <a:prstGeom prst="rect">
            <a:avLst/>
          </a:prstGeom>
          <a:noFill/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한수원 한돋움" panose="020B0600000101010101" pitchFamily="50" charset="-127"/>
              <a:ea typeface="한수원 한돋움" panose="020B0600000101010101" pitchFamily="50" charset="-127"/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46F44023-5328-4064-B50D-2B85A7A30B7F}"/>
              </a:ext>
            </a:extLst>
          </p:cNvPr>
          <p:cNvGrpSpPr/>
          <p:nvPr/>
        </p:nvGrpSpPr>
        <p:grpSpPr>
          <a:xfrm>
            <a:off x="977" y="254468"/>
            <a:ext cx="2955583" cy="605637"/>
            <a:chOff x="223737" y="186374"/>
            <a:chExt cx="3751134" cy="605637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36C1F0A2-5D7C-492B-A7D2-3EFDA3E96EE8}"/>
                </a:ext>
              </a:extLst>
            </p:cNvPr>
            <p:cNvSpPr/>
            <p:nvPr/>
          </p:nvSpPr>
          <p:spPr>
            <a:xfrm>
              <a:off x="223737" y="186374"/>
              <a:ext cx="3751134" cy="6056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한수원 한돋움" panose="020B0600000101010101" pitchFamily="50" charset="-127"/>
                <a:ea typeface="한수원 한돋움" panose="020B0600000101010101" pitchFamily="50" charset="-127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E9CF35A-A78C-4020-8B90-B23EC319C217}"/>
                </a:ext>
              </a:extLst>
            </p:cNvPr>
            <p:cNvSpPr txBox="1"/>
            <p:nvPr/>
          </p:nvSpPr>
          <p:spPr>
            <a:xfrm>
              <a:off x="355060" y="227582"/>
              <a:ext cx="3488488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chemeClr val="bg1">
                      <a:lumMod val="95000"/>
                    </a:schemeClr>
                  </a:solidFill>
                  <a:latin typeface="한수원 한돋움" panose="020B0600000101010101" pitchFamily="50" charset="-127"/>
                  <a:ea typeface="한수원 한돋움" panose="020B0600000101010101" pitchFamily="50" charset="-127"/>
                </a:rPr>
                <a:t>Contents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DA0DF96B-14B6-4F14-8106-1FB8EEC5232E}"/>
              </a:ext>
            </a:extLst>
          </p:cNvPr>
          <p:cNvSpPr txBox="1"/>
          <p:nvPr/>
        </p:nvSpPr>
        <p:spPr>
          <a:xfrm>
            <a:off x="11887108" y="6468791"/>
            <a:ext cx="304892" cy="389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en-US" altLang="ko-KR" sz="1600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2</a:t>
            </a:r>
            <a:endParaRPr lang="ko-KR" altLang="en-US" sz="1600" dirty="0"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37038D1-BED9-483D-8BF8-E8BF4D32B0DE}"/>
              </a:ext>
            </a:extLst>
          </p:cNvPr>
          <p:cNvSpPr txBox="1"/>
          <p:nvPr/>
        </p:nvSpPr>
        <p:spPr>
          <a:xfrm>
            <a:off x="1309456" y="2586615"/>
            <a:ext cx="957308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100" dirty="0"/>
              <a:t>1) </a:t>
            </a:r>
            <a:r>
              <a:rPr lang="en-US" altLang="ko-KR" sz="1600" dirty="0" err="1"/>
              <a:t>Inho</a:t>
            </a:r>
            <a:r>
              <a:rPr lang="en-US" altLang="ko-KR" sz="1600" dirty="0"/>
              <a:t> Kang, </a:t>
            </a:r>
            <a:r>
              <a:rPr lang="en-US" altLang="ko-KR" sz="1100" dirty="0"/>
              <a:t>1)</a:t>
            </a:r>
            <a:r>
              <a:rPr lang="en-US" altLang="ko-KR" sz="1600" dirty="0"/>
              <a:t> Jae-</a:t>
            </a:r>
            <a:r>
              <a:rPr lang="en-US" altLang="ko-KR" sz="1600" dirty="0" err="1"/>
              <a:t>Woong</a:t>
            </a:r>
            <a:r>
              <a:rPr lang="en-US" altLang="ko-KR" sz="1600" dirty="0"/>
              <a:t> </a:t>
            </a:r>
            <a:r>
              <a:rPr lang="en-US" altLang="ko-KR" sz="1600" dirty="0" err="1"/>
              <a:t>Jeong</a:t>
            </a:r>
            <a:r>
              <a:rPr lang="en-US" altLang="ko-KR" sz="1600" dirty="0"/>
              <a:t>* </a:t>
            </a:r>
          </a:p>
          <a:p>
            <a:pPr algn="ctr"/>
            <a:r>
              <a:rPr lang="en-US" altLang="ko-KR" sz="1100" dirty="0"/>
              <a:t>1) </a:t>
            </a:r>
            <a:r>
              <a:rPr lang="en-US" altLang="ko-KR" sz="1600" dirty="0"/>
              <a:t>School of Electrical Engineering, KAIST</a:t>
            </a:r>
            <a:endParaRPr lang="ko-KR" altLang="en-US" sz="16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EA53C9F-A929-47B5-BB45-E5A7A3A06058}"/>
              </a:ext>
            </a:extLst>
          </p:cNvPr>
          <p:cNvSpPr txBox="1"/>
          <p:nvPr/>
        </p:nvSpPr>
        <p:spPr>
          <a:xfrm>
            <a:off x="1035096" y="4136237"/>
            <a:ext cx="101218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000" b="1"/>
            </a:lvl1pPr>
          </a:lstStyle>
          <a:p>
            <a:pPr algn="ctr"/>
            <a:r>
              <a:rPr lang="en-US" altLang="ko-KR" dirty="0"/>
              <a:t>Battery-free, wireless 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ionic liquid-based sensor array </a:t>
            </a:r>
            <a:r>
              <a:rPr lang="en-US" altLang="ko-KR" dirty="0"/>
              <a:t>for real-time measurement </a:t>
            </a:r>
          </a:p>
          <a:p>
            <a:pPr algn="ctr"/>
            <a:r>
              <a:rPr lang="en-US" altLang="ko-KR" dirty="0"/>
              <a:t>of 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pressure </a:t>
            </a:r>
            <a:r>
              <a:rPr lang="en-US" altLang="ko-KR" dirty="0"/>
              <a:t>and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 temperature </a:t>
            </a:r>
            <a:r>
              <a:rPr lang="en-US" altLang="ko-KR" dirty="0"/>
              <a:t>to prevent pressure injuries at bony prominences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41D5302-C64B-455E-992E-41AB6F9B709F}"/>
              </a:ext>
            </a:extLst>
          </p:cNvPr>
          <p:cNvSpPr txBox="1"/>
          <p:nvPr/>
        </p:nvSpPr>
        <p:spPr>
          <a:xfrm>
            <a:off x="1309458" y="5050837"/>
            <a:ext cx="957308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100" dirty="0"/>
              <a:t>1) </a:t>
            </a:r>
            <a:r>
              <a:rPr lang="en-US" altLang="ko-KR" sz="1600" dirty="0" err="1"/>
              <a:t>Hyeonseok</a:t>
            </a:r>
            <a:r>
              <a:rPr lang="en-US" altLang="ko-KR" sz="1600" dirty="0"/>
              <a:t> Han, </a:t>
            </a:r>
            <a:r>
              <a:rPr lang="en-US" altLang="ko-KR" sz="1100" dirty="0"/>
              <a:t>1)</a:t>
            </a:r>
            <a:r>
              <a:rPr lang="en-US" altLang="ko-KR" sz="1600" dirty="0"/>
              <a:t> Yong Suk Oh, </a:t>
            </a:r>
            <a:r>
              <a:rPr lang="en-US" altLang="ko-KR" sz="1100" dirty="0"/>
              <a:t>1)</a:t>
            </a:r>
            <a:r>
              <a:rPr lang="en-US" altLang="ko-KR" sz="1600" dirty="0"/>
              <a:t> </a:t>
            </a:r>
            <a:r>
              <a:rPr lang="en-US" altLang="ko-KR" sz="1600" dirty="0" err="1"/>
              <a:t>Seokjoo</a:t>
            </a:r>
            <a:r>
              <a:rPr lang="en-US" altLang="ko-KR" sz="1600" dirty="0"/>
              <a:t> Cho, </a:t>
            </a:r>
            <a:r>
              <a:rPr lang="en-US" altLang="ko-KR" sz="1100" dirty="0"/>
              <a:t>1)</a:t>
            </a:r>
            <a:r>
              <a:rPr lang="en-US" altLang="ko-KR" sz="1600" dirty="0"/>
              <a:t> </a:t>
            </a:r>
            <a:r>
              <a:rPr lang="en-US" altLang="ko-KR" sz="1600" dirty="0" err="1"/>
              <a:t>Inkyu</a:t>
            </a:r>
            <a:r>
              <a:rPr lang="en-US" altLang="ko-KR" sz="1600" dirty="0"/>
              <a:t> Park* </a:t>
            </a:r>
          </a:p>
          <a:p>
            <a:pPr algn="ctr"/>
            <a:r>
              <a:rPr lang="en-US" altLang="ko-KR" sz="1100" dirty="0"/>
              <a:t>1)</a:t>
            </a:r>
            <a:r>
              <a:rPr lang="en-US" altLang="ko-KR" sz="1600" dirty="0"/>
              <a:t> Department of Mechanical Engineering, KAIST</a:t>
            </a:r>
            <a:endParaRPr lang="ko-KR" altLang="en-US" sz="24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A4DCB62-2C86-4F66-BFD7-8784370F3834}"/>
              </a:ext>
            </a:extLst>
          </p:cNvPr>
          <p:cNvSpPr/>
          <p:nvPr/>
        </p:nvSpPr>
        <p:spPr>
          <a:xfrm>
            <a:off x="512805" y="3793524"/>
            <a:ext cx="11166390" cy="2113004"/>
          </a:xfrm>
          <a:prstGeom prst="rect">
            <a:avLst/>
          </a:prstGeom>
          <a:noFill/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한수원 한돋움" panose="020B0600000101010101" pitchFamily="50" charset="-127"/>
              <a:ea typeface="한수원 한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88436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D46D303B-F81D-4F57-8F97-F33634B030FB}"/>
              </a:ext>
            </a:extLst>
          </p:cNvPr>
          <p:cNvSpPr txBox="1"/>
          <p:nvPr/>
        </p:nvSpPr>
        <p:spPr>
          <a:xfrm>
            <a:off x="3060032" y="275330"/>
            <a:ext cx="71637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000" b="1"/>
            </a:lvl1pPr>
          </a:lstStyle>
          <a:p>
            <a:r>
              <a:rPr lang="en-US" altLang="ko-KR" sz="1600" dirty="0"/>
              <a:t>Wireless optofluidic neural implant </a:t>
            </a:r>
          </a:p>
          <a:p>
            <a:r>
              <a:rPr lang="en-US" altLang="ko-KR" sz="1600" dirty="0"/>
              <a:t>with modular replaceable drug cartridges for chronic neuromodulation</a:t>
            </a:r>
            <a:endParaRPr lang="ko-KR" altLang="en-US" sz="1600" dirty="0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46F44023-5328-4064-B50D-2B85A7A30B7F}"/>
              </a:ext>
            </a:extLst>
          </p:cNvPr>
          <p:cNvGrpSpPr/>
          <p:nvPr/>
        </p:nvGrpSpPr>
        <p:grpSpPr>
          <a:xfrm>
            <a:off x="977" y="254468"/>
            <a:ext cx="2955583" cy="605637"/>
            <a:chOff x="223737" y="186374"/>
            <a:chExt cx="3751134" cy="605637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36C1F0A2-5D7C-492B-A7D2-3EFDA3E96EE8}"/>
                </a:ext>
              </a:extLst>
            </p:cNvPr>
            <p:cNvSpPr/>
            <p:nvPr/>
          </p:nvSpPr>
          <p:spPr>
            <a:xfrm>
              <a:off x="223737" y="186374"/>
              <a:ext cx="3751134" cy="6056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한수원 한돋움" panose="020B0600000101010101" pitchFamily="50" charset="-127"/>
                <a:ea typeface="한수원 한돋움" panose="020B0600000101010101" pitchFamily="50" charset="-127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E9CF35A-A78C-4020-8B90-B23EC319C217}"/>
                </a:ext>
              </a:extLst>
            </p:cNvPr>
            <p:cNvSpPr txBox="1"/>
            <p:nvPr/>
          </p:nvSpPr>
          <p:spPr>
            <a:xfrm>
              <a:off x="355060" y="227582"/>
              <a:ext cx="3488488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chemeClr val="bg1">
                      <a:lumMod val="95000"/>
                    </a:schemeClr>
                  </a:solidFill>
                  <a:latin typeface="한수원 한돋움" panose="020B0600000101010101" pitchFamily="50" charset="-127"/>
                  <a:ea typeface="한수원 한돋움" panose="020B0600000101010101" pitchFamily="50" charset="-127"/>
                </a:rPr>
                <a:t>Review 1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DA0DF96B-14B6-4F14-8106-1FB8EEC5232E}"/>
              </a:ext>
            </a:extLst>
          </p:cNvPr>
          <p:cNvSpPr txBox="1"/>
          <p:nvPr/>
        </p:nvSpPr>
        <p:spPr>
          <a:xfrm>
            <a:off x="11887108" y="6468791"/>
            <a:ext cx="304892" cy="389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en-US" altLang="ko-KR" sz="1600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3</a:t>
            </a:r>
            <a:endParaRPr lang="ko-KR" altLang="en-US" sz="1600" dirty="0"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E6C8AC4-EF8B-4556-B650-D6A560A97611}"/>
              </a:ext>
            </a:extLst>
          </p:cNvPr>
          <p:cNvSpPr txBox="1"/>
          <p:nvPr/>
        </p:nvSpPr>
        <p:spPr>
          <a:xfrm>
            <a:off x="568411" y="1313390"/>
            <a:ext cx="10463985" cy="11929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신경 회로망 연구 </a:t>
            </a:r>
            <a:r>
              <a:rPr lang="en-US" altLang="ko-KR" sz="1600" dirty="0"/>
              <a:t>– </a:t>
            </a:r>
            <a:r>
              <a:rPr lang="ko-KR" altLang="en-US" sz="1600" dirty="0"/>
              <a:t>목표로 하는 뉴런만 정교하게 컨트롤 필요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광유전학 </a:t>
            </a:r>
            <a:r>
              <a:rPr lang="en-US" altLang="ko-KR" sz="1600" dirty="0"/>
              <a:t>+ </a:t>
            </a:r>
            <a:r>
              <a:rPr lang="ko-KR" altLang="en-US" sz="1600" dirty="0"/>
              <a:t>신경 약물학 </a:t>
            </a:r>
            <a:r>
              <a:rPr lang="en-US" altLang="ko-KR" sz="1600" dirty="0"/>
              <a:t>: </a:t>
            </a:r>
            <a:r>
              <a:rPr lang="ko-KR" altLang="en-US" sz="1600" dirty="0"/>
              <a:t>높은 해상도</a:t>
            </a:r>
            <a:r>
              <a:rPr lang="en-US" altLang="ko-KR" sz="1600" dirty="0"/>
              <a:t>, </a:t>
            </a:r>
            <a:r>
              <a:rPr lang="ko-KR" altLang="en-US" sz="1600" dirty="0"/>
              <a:t>특정 뉴런의 선택적 조절 가능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(</a:t>
            </a:r>
            <a:r>
              <a:rPr lang="ko-KR" altLang="en-US" sz="1600" dirty="0"/>
              <a:t>기존</a:t>
            </a:r>
            <a:r>
              <a:rPr lang="en-US" altLang="ko-KR" sz="1600" dirty="0"/>
              <a:t>) </a:t>
            </a:r>
            <a:r>
              <a:rPr lang="ko-KR" altLang="en-US" sz="1600" dirty="0"/>
              <a:t>유선 모듈 및 마취 후 약물 투여 </a:t>
            </a:r>
            <a:r>
              <a:rPr lang="en-US" altLang="ko-KR" sz="1600" dirty="0"/>
              <a:t>: </a:t>
            </a:r>
            <a:r>
              <a:rPr lang="ko-KR" altLang="en-US" sz="1600" dirty="0"/>
              <a:t>심리</a:t>
            </a:r>
            <a:r>
              <a:rPr lang="en-US" altLang="ko-KR" sz="1600" dirty="0"/>
              <a:t> </a:t>
            </a:r>
            <a:r>
              <a:rPr lang="ko-KR" altLang="en-US" sz="1600" dirty="0"/>
              <a:t>및 사회성 동물실험 힘듦</a:t>
            </a:r>
            <a:r>
              <a:rPr lang="en-US" altLang="ko-KR" sz="1600" dirty="0"/>
              <a:t>,</a:t>
            </a:r>
            <a:r>
              <a:rPr lang="ko-KR" altLang="en-US" sz="1600" dirty="0"/>
              <a:t> 과도한 스트레스 </a:t>
            </a:r>
            <a:endParaRPr lang="en-US" altLang="ko-KR" sz="16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B90414C-E3CC-4C45-A7A8-70C10486119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" r="48344" b="50466"/>
          <a:stretch/>
        </p:blipFill>
        <p:spPr>
          <a:xfrm>
            <a:off x="4330213" y="3714625"/>
            <a:ext cx="3531573" cy="275416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9212882-5C09-43D1-9CC4-33FBBCD467D6}"/>
              </a:ext>
            </a:extLst>
          </p:cNvPr>
          <p:cNvSpPr txBox="1"/>
          <p:nvPr/>
        </p:nvSpPr>
        <p:spPr>
          <a:xfrm>
            <a:off x="1588025" y="3051963"/>
            <a:ext cx="7058343" cy="4944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000" b="1"/>
            </a:lvl1pPr>
          </a:lstStyle>
          <a:p>
            <a:pPr>
              <a:lnSpc>
                <a:spcPct val="150000"/>
              </a:lnSpc>
            </a:pPr>
            <a:r>
              <a:rPr lang="ko-KR" altLang="en-US" dirty="0"/>
              <a:t>원터치 자석 조립식 광유전학 및 약물학 무선 디바이스 개발</a:t>
            </a:r>
            <a:endParaRPr lang="ko-KR" altLang="en-US" b="0" dirty="0"/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A9687425-369B-41F8-914D-B1DAABA8D03C}"/>
              </a:ext>
            </a:extLst>
          </p:cNvPr>
          <p:cNvSpPr/>
          <p:nvPr/>
        </p:nvSpPr>
        <p:spPr>
          <a:xfrm>
            <a:off x="797912" y="3051963"/>
            <a:ext cx="674881" cy="571024"/>
          </a:xfrm>
          <a:prstGeom prst="rightArrow">
            <a:avLst>
              <a:gd name="adj1" fmla="val 50000"/>
              <a:gd name="adj2" fmla="val 62195"/>
            </a:avLst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2458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D46D303B-F81D-4F57-8F97-F33634B030FB}"/>
              </a:ext>
            </a:extLst>
          </p:cNvPr>
          <p:cNvSpPr txBox="1"/>
          <p:nvPr/>
        </p:nvSpPr>
        <p:spPr>
          <a:xfrm>
            <a:off x="3060032" y="275330"/>
            <a:ext cx="71637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000" b="1"/>
            </a:lvl1pPr>
          </a:lstStyle>
          <a:p>
            <a:r>
              <a:rPr lang="en-US" altLang="ko-KR" sz="1600" dirty="0"/>
              <a:t>Wireless optofluidic neural implant </a:t>
            </a:r>
          </a:p>
          <a:p>
            <a:r>
              <a:rPr lang="en-US" altLang="ko-KR" sz="1600" dirty="0"/>
              <a:t>with modular replaceable drug cartridges for chronic neuromodulation</a:t>
            </a:r>
            <a:endParaRPr lang="ko-KR" altLang="en-US" sz="1600" dirty="0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46F44023-5328-4064-B50D-2B85A7A30B7F}"/>
              </a:ext>
            </a:extLst>
          </p:cNvPr>
          <p:cNvGrpSpPr/>
          <p:nvPr/>
        </p:nvGrpSpPr>
        <p:grpSpPr>
          <a:xfrm>
            <a:off x="977" y="254468"/>
            <a:ext cx="2955583" cy="605637"/>
            <a:chOff x="223737" y="186374"/>
            <a:chExt cx="3751134" cy="605637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36C1F0A2-5D7C-492B-A7D2-3EFDA3E96EE8}"/>
                </a:ext>
              </a:extLst>
            </p:cNvPr>
            <p:cNvSpPr/>
            <p:nvPr/>
          </p:nvSpPr>
          <p:spPr>
            <a:xfrm>
              <a:off x="223737" y="186374"/>
              <a:ext cx="3751134" cy="6056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한수원 한돋움" panose="020B0600000101010101" pitchFamily="50" charset="-127"/>
                <a:ea typeface="한수원 한돋움" panose="020B0600000101010101" pitchFamily="50" charset="-127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E9CF35A-A78C-4020-8B90-B23EC319C217}"/>
                </a:ext>
              </a:extLst>
            </p:cNvPr>
            <p:cNvSpPr txBox="1"/>
            <p:nvPr/>
          </p:nvSpPr>
          <p:spPr>
            <a:xfrm>
              <a:off x="355060" y="227582"/>
              <a:ext cx="3488488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chemeClr val="bg1">
                      <a:lumMod val="95000"/>
                    </a:schemeClr>
                  </a:solidFill>
                  <a:latin typeface="한수원 한돋움" panose="020B0600000101010101" pitchFamily="50" charset="-127"/>
                  <a:ea typeface="한수원 한돋움" panose="020B0600000101010101" pitchFamily="50" charset="-127"/>
                </a:rPr>
                <a:t>Review 1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DA0DF96B-14B6-4F14-8106-1FB8EEC5232E}"/>
              </a:ext>
            </a:extLst>
          </p:cNvPr>
          <p:cNvSpPr txBox="1"/>
          <p:nvPr/>
        </p:nvSpPr>
        <p:spPr>
          <a:xfrm>
            <a:off x="11887108" y="6468791"/>
            <a:ext cx="304892" cy="389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en-US" altLang="ko-KR" sz="1600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4</a:t>
            </a:r>
            <a:endParaRPr lang="ko-KR" altLang="en-US" sz="1600" dirty="0"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E6C8AC4-EF8B-4556-B650-D6A560A97611}"/>
              </a:ext>
            </a:extLst>
          </p:cNvPr>
          <p:cNvSpPr txBox="1"/>
          <p:nvPr/>
        </p:nvSpPr>
        <p:spPr>
          <a:xfrm>
            <a:off x="587119" y="1689875"/>
            <a:ext cx="4641792" cy="44766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무선</a:t>
            </a:r>
            <a:r>
              <a:rPr lang="en-US" altLang="ko-KR" sz="1600" dirty="0"/>
              <a:t> control </a:t>
            </a:r>
            <a:r>
              <a:rPr lang="ko-KR" altLang="en-US" sz="1600" dirty="0"/>
              <a:t>모듈</a:t>
            </a:r>
            <a:r>
              <a:rPr lang="en-US" altLang="ko-KR" sz="1600" dirty="0"/>
              <a:t>, </a:t>
            </a:r>
            <a:r>
              <a:rPr lang="ko-KR" altLang="en-US" sz="1600" dirty="0"/>
              <a:t>약물 카트리지</a:t>
            </a:r>
            <a:r>
              <a:rPr lang="en-US" altLang="ko-KR" sz="1600" dirty="0"/>
              <a:t>, neural probe interface</a:t>
            </a:r>
            <a:r>
              <a:rPr lang="ko-KR" altLang="en-US" sz="1600" dirty="0"/>
              <a:t>의 </a:t>
            </a:r>
            <a:r>
              <a:rPr lang="en-US" altLang="ko-KR" sz="1600" dirty="0"/>
              <a:t>3</a:t>
            </a:r>
            <a:r>
              <a:rPr lang="ko-KR" altLang="en-US" sz="1600" dirty="0"/>
              <a:t>가지 부품으로 구성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전체 무게 </a:t>
            </a:r>
            <a:r>
              <a:rPr lang="en-US" altLang="ko-KR" sz="1600" dirty="0"/>
              <a:t>: 1.9g</a:t>
            </a:r>
            <a:br>
              <a:rPr lang="en-US" altLang="ko-KR" sz="1600" dirty="0"/>
            </a:br>
            <a:r>
              <a:rPr lang="en-US" altLang="ko-KR" sz="1600" dirty="0"/>
              <a:t>mouse</a:t>
            </a:r>
            <a:r>
              <a:rPr lang="ko-KR" altLang="en-US" sz="1600" dirty="0"/>
              <a:t> 실험에 적합한 가벼운 무게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Li polymer battery (0.6 g; 18 </a:t>
            </a:r>
            <a:r>
              <a:rPr lang="en-US" altLang="ko-KR" sz="1600" dirty="0" err="1"/>
              <a:t>mAh</a:t>
            </a:r>
            <a:r>
              <a:rPr lang="en-US" altLang="ko-KR" sz="1600" dirty="0"/>
              <a:t>) :</a:t>
            </a:r>
            <a:br>
              <a:rPr lang="en-US" altLang="ko-KR" sz="1600" dirty="0"/>
            </a:br>
            <a:r>
              <a:rPr lang="ko-KR" altLang="en-US" sz="1600" dirty="0"/>
              <a:t>완충했을 시 약물 투여 최대 </a:t>
            </a:r>
            <a:r>
              <a:rPr lang="en-US" altLang="ko-KR" sz="1600" dirty="0"/>
              <a:t>2</a:t>
            </a:r>
            <a:r>
              <a:rPr lang="ko-KR" altLang="en-US" sz="1600" dirty="0"/>
              <a:t>회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최대 </a:t>
            </a:r>
            <a:r>
              <a:rPr lang="en-US" altLang="ko-KR" sz="1600" dirty="0"/>
              <a:t>280</a:t>
            </a:r>
            <a:r>
              <a:rPr lang="ko-KR" altLang="en-US" sz="1600" dirty="0"/>
              <a:t>분 연속 실험 가능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저전력 블루투스 통신</a:t>
            </a:r>
            <a:r>
              <a:rPr lang="en-US" altLang="ko-KR" sz="1600" dirty="0"/>
              <a:t>,</a:t>
            </a:r>
            <a:r>
              <a:rPr lang="ko-KR" altLang="en-US" sz="1600" dirty="0"/>
              <a:t> </a:t>
            </a:r>
            <a:br>
              <a:rPr lang="en-US" altLang="ko-KR" sz="1600" dirty="0"/>
            </a:br>
            <a:r>
              <a:rPr lang="ko-KR" altLang="en-US" sz="1600" dirty="0"/>
              <a:t>스마트폰 어플리케이션으로 컨트롤 가능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82D2B0E6-EFD9-4AB4-97C3-F5D62E07D04F}"/>
              </a:ext>
            </a:extLst>
          </p:cNvPr>
          <p:cNvGrpSpPr/>
          <p:nvPr/>
        </p:nvGrpSpPr>
        <p:grpSpPr>
          <a:xfrm>
            <a:off x="5444999" y="1374804"/>
            <a:ext cx="6159882" cy="5093987"/>
            <a:chOff x="5405979" y="1249812"/>
            <a:chExt cx="6159882" cy="5093987"/>
          </a:xfrm>
        </p:grpSpPr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95925CCC-0317-4A2A-AFBB-B098E13261C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-263" t="-1" r="-1579" b="-3206"/>
            <a:stretch/>
          </p:blipFill>
          <p:spPr>
            <a:xfrm>
              <a:off x="5405979" y="1249812"/>
              <a:ext cx="6159882" cy="5093987"/>
            </a:xfrm>
            <a:prstGeom prst="rect">
              <a:avLst/>
            </a:prstGeom>
          </p:spPr>
        </p:pic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4862568F-E53D-4C95-B777-077AC7B1EDF7}"/>
                </a:ext>
              </a:extLst>
            </p:cNvPr>
            <p:cNvSpPr/>
            <p:nvPr/>
          </p:nvSpPr>
          <p:spPr>
            <a:xfrm>
              <a:off x="9230498" y="3113903"/>
              <a:ext cx="840259" cy="18535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8A34D1AA-3B64-4F0B-A3FB-0116EB1D1EC1}"/>
                </a:ext>
              </a:extLst>
            </p:cNvPr>
            <p:cNvSpPr/>
            <p:nvPr/>
          </p:nvSpPr>
          <p:spPr>
            <a:xfrm>
              <a:off x="10046043" y="2631520"/>
              <a:ext cx="1248032" cy="18535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AB060D9B-B595-4D1B-BEAA-09C13F8A4ECC}"/>
                </a:ext>
              </a:extLst>
            </p:cNvPr>
            <p:cNvSpPr/>
            <p:nvPr/>
          </p:nvSpPr>
          <p:spPr>
            <a:xfrm>
              <a:off x="9851457" y="5312937"/>
              <a:ext cx="1529116" cy="18535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68393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D46D303B-F81D-4F57-8F97-F33634B030FB}"/>
              </a:ext>
            </a:extLst>
          </p:cNvPr>
          <p:cNvSpPr txBox="1"/>
          <p:nvPr/>
        </p:nvSpPr>
        <p:spPr>
          <a:xfrm>
            <a:off x="3060032" y="275330"/>
            <a:ext cx="71637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000" b="1"/>
            </a:lvl1pPr>
          </a:lstStyle>
          <a:p>
            <a:r>
              <a:rPr lang="en-US" altLang="ko-KR" sz="1600" dirty="0"/>
              <a:t>Wireless optofluidic neural implant </a:t>
            </a:r>
          </a:p>
          <a:p>
            <a:r>
              <a:rPr lang="en-US" altLang="ko-KR" sz="1600" dirty="0"/>
              <a:t>with modular replaceable drug cartridges for chronic neuromodulation</a:t>
            </a:r>
            <a:endParaRPr lang="ko-KR" altLang="en-US" sz="1600" dirty="0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46F44023-5328-4064-B50D-2B85A7A30B7F}"/>
              </a:ext>
            </a:extLst>
          </p:cNvPr>
          <p:cNvGrpSpPr/>
          <p:nvPr/>
        </p:nvGrpSpPr>
        <p:grpSpPr>
          <a:xfrm>
            <a:off x="977" y="254468"/>
            <a:ext cx="2955583" cy="605637"/>
            <a:chOff x="223737" y="186374"/>
            <a:chExt cx="3751134" cy="605637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36C1F0A2-5D7C-492B-A7D2-3EFDA3E96EE8}"/>
                </a:ext>
              </a:extLst>
            </p:cNvPr>
            <p:cNvSpPr/>
            <p:nvPr/>
          </p:nvSpPr>
          <p:spPr>
            <a:xfrm>
              <a:off x="223737" y="186374"/>
              <a:ext cx="3751134" cy="6056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한수원 한돋움" panose="020B0600000101010101" pitchFamily="50" charset="-127"/>
                <a:ea typeface="한수원 한돋움" panose="020B0600000101010101" pitchFamily="50" charset="-127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E9CF35A-A78C-4020-8B90-B23EC319C217}"/>
                </a:ext>
              </a:extLst>
            </p:cNvPr>
            <p:cNvSpPr txBox="1"/>
            <p:nvPr/>
          </p:nvSpPr>
          <p:spPr>
            <a:xfrm>
              <a:off x="355060" y="227582"/>
              <a:ext cx="3488488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chemeClr val="bg1">
                      <a:lumMod val="95000"/>
                    </a:schemeClr>
                  </a:solidFill>
                  <a:latin typeface="한수원 한돋움" panose="020B0600000101010101" pitchFamily="50" charset="-127"/>
                  <a:ea typeface="한수원 한돋움" panose="020B0600000101010101" pitchFamily="50" charset="-127"/>
                </a:rPr>
                <a:t>Review 1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DA0DF96B-14B6-4F14-8106-1FB8EEC5232E}"/>
              </a:ext>
            </a:extLst>
          </p:cNvPr>
          <p:cNvSpPr txBox="1"/>
          <p:nvPr/>
        </p:nvSpPr>
        <p:spPr>
          <a:xfrm>
            <a:off x="11887108" y="6468791"/>
            <a:ext cx="304892" cy="389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en-US" altLang="ko-KR" sz="1600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5</a:t>
            </a:r>
            <a:endParaRPr lang="ko-KR" altLang="en-US" sz="1600" dirty="0"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E6C8AC4-EF8B-4556-B650-D6A560A97611}"/>
              </a:ext>
            </a:extLst>
          </p:cNvPr>
          <p:cNvSpPr txBox="1"/>
          <p:nvPr/>
        </p:nvSpPr>
        <p:spPr>
          <a:xfrm>
            <a:off x="668036" y="1288854"/>
            <a:ext cx="10230623" cy="7833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스프링이 내장된 전극 핀을 통해 </a:t>
            </a:r>
            <a:r>
              <a:rPr lang="en-US" altLang="ko-KR" sz="1600" dirty="0"/>
              <a:t>neural probe interface</a:t>
            </a:r>
            <a:r>
              <a:rPr lang="ko-KR" altLang="en-US" sz="1600" dirty="0"/>
              <a:t>에 </a:t>
            </a:r>
            <a:r>
              <a:rPr lang="en-US" altLang="ko-KR" sz="1600" dirty="0"/>
              <a:t>LED </a:t>
            </a:r>
            <a:r>
              <a:rPr lang="ko-KR" altLang="en-US" sz="1600" dirty="0"/>
              <a:t>발광 신호 전달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압축된 </a:t>
            </a:r>
            <a:r>
              <a:rPr lang="ko-KR" altLang="en-US" sz="1600" dirty="0" err="1"/>
              <a:t>스프링핀은</a:t>
            </a:r>
            <a:r>
              <a:rPr lang="ko-KR" altLang="en-US" sz="1600" dirty="0"/>
              <a:t> 동물의 움직임 등으로 인한 단선 방지 → </a:t>
            </a:r>
            <a:r>
              <a:rPr lang="en-US" altLang="ko-KR" sz="1600" dirty="0"/>
              <a:t>chronic modulation</a:t>
            </a:r>
            <a:r>
              <a:rPr lang="ko-KR" altLang="en-US" sz="1600" dirty="0"/>
              <a:t>에 용이</a:t>
            </a:r>
            <a:endParaRPr lang="en-US" altLang="ko-KR" sz="16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2990D0E-8F7C-49DC-8C34-3332F99922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7458" y="2337207"/>
            <a:ext cx="5859203" cy="413158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F3B7D21-DC61-4982-BF0A-80364C2A8467}"/>
              </a:ext>
            </a:extLst>
          </p:cNvPr>
          <p:cNvSpPr txBox="1"/>
          <p:nvPr/>
        </p:nvSpPr>
        <p:spPr>
          <a:xfrm>
            <a:off x="7979172" y="3037322"/>
            <a:ext cx="3387965" cy="7833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latin typeface="+mn-ea"/>
              </a:rPr>
              <a:t>자석 조립된 디바이스를</a:t>
            </a:r>
            <a:br>
              <a:rPr lang="en-US" altLang="ko-KR" sz="1600" dirty="0">
                <a:latin typeface="+mn-ea"/>
              </a:rPr>
            </a:br>
            <a:r>
              <a:rPr lang="ko-KR" altLang="en-US" sz="1600" dirty="0">
                <a:latin typeface="+mn-ea"/>
              </a:rPr>
              <a:t>분해하는 데 필요한 힘 </a:t>
            </a:r>
            <a:r>
              <a:rPr lang="en-US" altLang="ko-KR" sz="1600" dirty="0">
                <a:latin typeface="+mn-ea"/>
              </a:rPr>
              <a:t>= 2.35N</a:t>
            </a:r>
            <a:endParaRPr lang="en-US" altLang="ko-KR" sz="1600" dirty="0">
              <a:solidFill>
                <a:schemeClr val="bg1">
                  <a:lumMod val="65000"/>
                </a:schemeClr>
              </a:solidFill>
              <a:latin typeface="+mn-ea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E438E876-F176-4E0D-B45F-6418F0FE5862}"/>
              </a:ext>
            </a:extLst>
          </p:cNvPr>
          <p:cNvCxnSpPr>
            <a:cxnSpLocks/>
            <a:stCxn id="14" idx="1"/>
          </p:cNvCxnSpPr>
          <p:nvPr/>
        </p:nvCxnSpPr>
        <p:spPr>
          <a:xfrm flipH="1">
            <a:off x="7304945" y="3429000"/>
            <a:ext cx="674227" cy="0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2AC01002-6508-4829-A5EF-9358FC80FF19}"/>
              </a:ext>
            </a:extLst>
          </p:cNvPr>
          <p:cNvCxnSpPr>
            <a:cxnSpLocks/>
            <a:stCxn id="24" idx="1"/>
          </p:cNvCxnSpPr>
          <p:nvPr/>
        </p:nvCxnSpPr>
        <p:spPr>
          <a:xfrm flipH="1">
            <a:off x="7278739" y="5443151"/>
            <a:ext cx="700433" cy="0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2CE8B98-EC7C-4EE6-A29D-604275DD7A5D}"/>
              </a:ext>
            </a:extLst>
          </p:cNvPr>
          <p:cNvSpPr txBox="1"/>
          <p:nvPr/>
        </p:nvSpPr>
        <p:spPr>
          <a:xfrm>
            <a:off x="7979172" y="5051473"/>
            <a:ext cx="3387965" cy="7833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/>
              <a:t>스프링핀 </a:t>
            </a:r>
            <a:r>
              <a:rPr lang="en-US" altLang="ko-KR" sz="1600" dirty="0"/>
              <a:t>0.3 mm </a:t>
            </a:r>
            <a:r>
              <a:rPr lang="ko-KR" altLang="en-US" sz="1600" dirty="0"/>
              <a:t>이상 압축됨</a:t>
            </a:r>
            <a:r>
              <a:rPr lang="en-US" altLang="ko-KR" sz="1600" dirty="0"/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1600" dirty="0" err="1"/>
              <a:t>스프링핀에</a:t>
            </a:r>
            <a:r>
              <a:rPr lang="ko-KR" altLang="en-US" sz="1600" dirty="0"/>
              <a:t> 의한 반발력 </a:t>
            </a:r>
            <a:r>
              <a:rPr lang="en-US" altLang="ko-KR" sz="1600" dirty="0"/>
              <a:t>=</a:t>
            </a:r>
            <a:r>
              <a:rPr lang="ko-KR" altLang="en-US" sz="1600" dirty="0"/>
              <a:t> </a:t>
            </a:r>
            <a:r>
              <a:rPr lang="en-US" altLang="ko-KR" sz="1600" dirty="0"/>
              <a:t>0.75 N</a:t>
            </a:r>
            <a:endParaRPr lang="en-US" altLang="ko-KR" sz="1600" dirty="0">
              <a:solidFill>
                <a:schemeClr val="bg1">
                  <a:lumMod val="6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648278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D46D303B-F81D-4F57-8F97-F33634B030FB}"/>
              </a:ext>
            </a:extLst>
          </p:cNvPr>
          <p:cNvSpPr txBox="1"/>
          <p:nvPr/>
        </p:nvSpPr>
        <p:spPr>
          <a:xfrm>
            <a:off x="3060032" y="270306"/>
            <a:ext cx="71637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000" b="1"/>
            </a:lvl1pPr>
          </a:lstStyle>
          <a:p>
            <a:r>
              <a:rPr lang="en-US" altLang="ko-KR" sz="1600" dirty="0"/>
              <a:t>Wireless optofluidic neural implant </a:t>
            </a:r>
          </a:p>
          <a:p>
            <a:r>
              <a:rPr lang="en-US" altLang="ko-KR" sz="1600" dirty="0"/>
              <a:t>with modular replaceable drug cartridges for chronic neuromodulation</a:t>
            </a:r>
            <a:endParaRPr lang="ko-KR" altLang="en-US" sz="1600" dirty="0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46F44023-5328-4064-B50D-2B85A7A30B7F}"/>
              </a:ext>
            </a:extLst>
          </p:cNvPr>
          <p:cNvGrpSpPr/>
          <p:nvPr/>
        </p:nvGrpSpPr>
        <p:grpSpPr>
          <a:xfrm>
            <a:off x="977" y="254468"/>
            <a:ext cx="2955583" cy="605637"/>
            <a:chOff x="223737" y="186374"/>
            <a:chExt cx="3751134" cy="605637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36C1F0A2-5D7C-492B-A7D2-3EFDA3E96EE8}"/>
                </a:ext>
              </a:extLst>
            </p:cNvPr>
            <p:cNvSpPr/>
            <p:nvPr/>
          </p:nvSpPr>
          <p:spPr>
            <a:xfrm>
              <a:off x="223737" y="186374"/>
              <a:ext cx="3751134" cy="6056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한수원 한돋움" panose="020B0600000101010101" pitchFamily="50" charset="-127"/>
                <a:ea typeface="한수원 한돋움" panose="020B0600000101010101" pitchFamily="50" charset="-127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E9CF35A-A78C-4020-8B90-B23EC319C217}"/>
                </a:ext>
              </a:extLst>
            </p:cNvPr>
            <p:cNvSpPr txBox="1"/>
            <p:nvPr/>
          </p:nvSpPr>
          <p:spPr>
            <a:xfrm>
              <a:off x="355060" y="227582"/>
              <a:ext cx="3488488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chemeClr val="bg1">
                      <a:lumMod val="95000"/>
                    </a:schemeClr>
                  </a:solidFill>
                  <a:latin typeface="한수원 한돋움" panose="020B0600000101010101" pitchFamily="50" charset="-127"/>
                  <a:ea typeface="한수원 한돋움" panose="020B0600000101010101" pitchFamily="50" charset="-127"/>
                </a:rPr>
                <a:t>Review 1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DA0DF96B-14B6-4F14-8106-1FB8EEC5232E}"/>
              </a:ext>
            </a:extLst>
          </p:cNvPr>
          <p:cNvSpPr txBox="1"/>
          <p:nvPr/>
        </p:nvSpPr>
        <p:spPr>
          <a:xfrm>
            <a:off x="11887108" y="6468791"/>
            <a:ext cx="304892" cy="389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en-US" altLang="ko-KR" sz="1600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6</a:t>
            </a:r>
            <a:endParaRPr lang="ko-KR" altLang="en-US" sz="1600" dirty="0"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E6C8AC4-EF8B-4556-B650-D6A560A97611}"/>
              </a:ext>
            </a:extLst>
          </p:cNvPr>
          <p:cNvSpPr txBox="1"/>
          <p:nvPr/>
        </p:nvSpPr>
        <p:spPr>
          <a:xfrm>
            <a:off x="905646" y="1367984"/>
            <a:ext cx="9644964" cy="19836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약물 및 전력</a:t>
            </a:r>
            <a:r>
              <a:rPr lang="en-US" altLang="ko-KR" sz="1600" dirty="0"/>
              <a:t> </a:t>
            </a:r>
            <a:r>
              <a:rPr lang="ko-KR" altLang="en-US" sz="1600" dirty="0" err="1"/>
              <a:t>재공급</a:t>
            </a:r>
            <a:r>
              <a:rPr lang="ko-KR" altLang="en-US" sz="1600" dirty="0"/>
              <a:t> </a:t>
            </a:r>
            <a:r>
              <a:rPr lang="en-US" altLang="ko-KR" sz="1600" dirty="0"/>
              <a:t>- one-touch replaceable cartridge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Figure </a:t>
            </a:r>
            <a:r>
              <a:rPr lang="en-US" altLang="ko-KR" sz="1600" dirty="0" err="1"/>
              <a:t>c~e</a:t>
            </a:r>
            <a:r>
              <a:rPr lang="en-US" altLang="ko-KR" sz="1600" dirty="0"/>
              <a:t> : </a:t>
            </a:r>
            <a:r>
              <a:rPr lang="ko-KR" altLang="en-US" sz="1600" dirty="0"/>
              <a:t>블루투스 어플리케이션으로 약물전달 및 </a:t>
            </a:r>
            <a:r>
              <a:rPr lang="en-US" altLang="ko-KR" sz="1600" dirty="0"/>
              <a:t>LED </a:t>
            </a:r>
            <a:r>
              <a:rPr lang="ko-KR" altLang="en-US" sz="1600" dirty="0" err="1"/>
              <a:t>광자극</a:t>
            </a:r>
            <a:r>
              <a:rPr lang="ko-KR" altLang="en-US" sz="1600" dirty="0"/>
              <a:t> </a:t>
            </a:r>
            <a:r>
              <a:rPr lang="en-US" altLang="ko-KR" sz="1600" dirty="0"/>
              <a:t>control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+mn-ea"/>
              </a:rPr>
              <a:t>Implant </a:t>
            </a:r>
            <a:r>
              <a:rPr lang="ko-KR" altLang="en-US" sz="1600" dirty="0">
                <a:latin typeface="+mn-ea"/>
              </a:rPr>
              <a:t>되는 부위는 </a:t>
            </a:r>
            <a:r>
              <a:rPr lang="en-US" altLang="ko-KR" sz="1600" dirty="0">
                <a:latin typeface="+mn-ea"/>
              </a:rPr>
              <a:t>probe </a:t>
            </a:r>
            <a:r>
              <a:rPr lang="ko-KR" altLang="en-US" sz="1600" dirty="0">
                <a:latin typeface="+mn-ea"/>
              </a:rPr>
              <a:t>뿐이기 때문에 동물 실험 시 발열 문제 등은 없었다고 함</a:t>
            </a:r>
            <a:endParaRPr lang="en-US" altLang="ko-KR" sz="1600" dirty="0">
              <a:latin typeface="+mn-ea"/>
            </a:endParaRPr>
          </a:p>
          <a:p>
            <a:pPr>
              <a:lnSpc>
                <a:spcPct val="200000"/>
              </a:lnSpc>
            </a:pPr>
            <a:r>
              <a:rPr lang="en-US" altLang="ko-KR" sz="1600" dirty="0"/>
              <a:t>        long-term neural circuit control </a:t>
            </a:r>
            <a:r>
              <a:rPr lang="ko-KR" altLang="en-US" sz="1600" dirty="0"/>
              <a:t>가능</a:t>
            </a:r>
            <a:r>
              <a:rPr lang="en-US" altLang="ko-KR" sz="1600" dirty="0"/>
              <a:t>,</a:t>
            </a:r>
            <a:r>
              <a:rPr lang="ko-KR" altLang="en-US" sz="1600" dirty="0"/>
              <a:t> 다양한 신경계 질환 치료법 연구에 활용</a:t>
            </a:r>
            <a:endParaRPr lang="en-US" altLang="ko-KR" sz="1600" dirty="0">
              <a:latin typeface="+mn-ea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CD11CDC6-F2CD-4FCD-AF7E-5F39D78C4956}"/>
              </a:ext>
            </a:extLst>
          </p:cNvPr>
          <p:cNvGrpSpPr/>
          <p:nvPr/>
        </p:nvGrpSpPr>
        <p:grpSpPr>
          <a:xfrm>
            <a:off x="1071950" y="3723282"/>
            <a:ext cx="10048101" cy="1965022"/>
            <a:chOff x="1435960" y="4245754"/>
            <a:chExt cx="10048101" cy="1965022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47566C36-612E-4306-B1CA-E9D9CABB47D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50225"/>
            <a:stretch/>
          </p:blipFill>
          <p:spPr>
            <a:xfrm>
              <a:off x="6416761" y="4287795"/>
              <a:ext cx="5067300" cy="1910624"/>
            </a:xfrm>
            <a:prstGeom prst="rect">
              <a:avLst/>
            </a:prstGeom>
          </p:spPr>
        </p:pic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B5D67068-E656-4E17-BA30-678B36F46BF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48808"/>
            <a:stretch/>
          </p:blipFill>
          <p:spPr>
            <a:xfrm>
              <a:off x="1435960" y="4245754"/>
              <a:ext cx="5067300" cy="1965022"/>
            </a:xfrm>
            <a:prstGeom prst="rect">
              <a:avLst/>
            </a:prstGeom>
          </p:spPr>
        </p:pic>
      </p:grp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47D5B106-E090-47D2-9542-F7852DB7B214}"/>
              </a:ext>
            </a:extLst>
          </p:cNvPr>
          <p:cNvSpPr/>
          <p:nvPr/>
        </p:nvSpPr>
        <p:spPr>
          <a:xfrm>
            <a:off x="905646" y="3022801"/>
            <a:ext cx="513567" cy="297976"/>
          </a:xfrm>
          <a:prstGeom prst="rightArrow">
            <a:avLst>
              <a:gd name="adj1" fmla="val 50000"/>
              <a:gd name="adj2" fmla="val 62195"/>
            </a:avLst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9355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D46D303B-F81D-4F57-8F97-F33634B030FB}"/>
              </a:ext>
            </a:extLst>
          </p:cNvPr>
          <p:cNvSpPr txBox="1"/>
          <p:nvPr/>
        </p:nvSpPr>
        <p:spPr>
          <a:xfrm>
            <a:off x="3060032" y="254982"/>
            <a:ext cx="86191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000" b="1"/>
            </a:lvl1pPr>
          </a:lstStyle>
          <a:p>
            <a:r>
              <a:rPr lang="en-US" altLang="ko-KR" sz="1600" dirty="0"/>
              <a:t>Battery-free, wireless ionic liquid-based sensor array for real-time measurement </a:t>
            </a:r>
          </a:p>
          <a:p>
            <a:r>
              <a:rPr lang="en-US" altLang="ko-KR" sz="1600" dirty="0"/>
              <a:t>of pressure and temperature to prevent pressure injuries at bony prominences</a:t>
            </a:r>
            <a:endParaRPr lang="ko-KR" altLang="en-US" sz="1600" dirty="0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46F44023-5328-4064-B50D-2B85A7A30B7F}"/>
              </a:ext>
            </a:extLst>
          </p:cNvPr>
          <p:cNvGrpSpPr/>
          <p:nvPr/>
        </p:nvGrpSpPr>
        <p:grpSpPr>
          <a:xfrm>
            <a:off x="977" y="254468"/>
            <a:ext cx="2955583" cy="605637"/>
            <a:chOff x="223737" y="186374"/>
            <a:chExt cx="3751134" cy="605637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36C1F0A2-5D7C-492B-A7D2-3EFDA3E96EE8}"/>
                </a:ext>
              </a:extLst>
            </p:cNvPr>
            <p:cNvSpPr/>
            <p:nvPr/>
          </p:nvSpPr>
          <p:spPr>
            <a:xfrm>
              <a:off x="223737" y="186374"/>
              <a:ext cx="3751134" cy="6056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한수원 한돋움" panose="020B0600000101010101" pitchFamily="50" charset="-127"/>
                <a:ea typeface="한수원 한돋움" panose="020B0600000101010101" pitchFamily="50" charset="-127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E9CF35A-A78C-4020-8B90-B23EC319C217}"/>
                </a:ext>
              </a:extLst>
            </p:cNvPr>
            <p:cNvSpPr txBox="1"/>
            <p:nvPr/>
          </p:nvSpPr>
          <p:spPr>
            <a:xfrm>
              <a:off x="355060" y="227582"/>
              <a:ext cx="3488488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chemeClr val="bg1">
                      <a:lumMod val="95000"/>
                    </a:schemeClr>
                  </a:solidFill>
                  <a:latin typeface="한수원 한돋움" panose="020B0600000101010101" pitchFamily="50" charset="-127"/>
                  <a:ea typeface="한수원 한돋움" panose="020B0600000101010101" pitchFamily="50" charset="-127"/>
                </a:rPr>
                <a:t>Review 2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DA0DF96B-14B6-4F14-8106-1FB8EEC5232E}"/>
              </a:ext>
            </a:extLst>
          </p:cNvPr>
          <p:cNvSpPr txBox="1"/>
          <p:nvPr/>
        </p:nvSpPr>
        <p:spPr>
          <a:xfrm>
            <a:off x="11887108" y="6468791"/>
            <a:ext cx="304892" cy="389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en-US" altLang="ko-KR" sz="1600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7</a:t>
            </a:r>
            <a:endParaRPr lang="ko-KR" altLang="en-US" sz="1600" dirty="0"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D0D314C-2F23-42C1-B4E5-E71649BAA394}"/>
              </a:ext>
            </a:extLst>
          </p:cNvPr>
          <p:cNvSpPr txBox="1"/>
          <p:nvPr/>
        </p:nvSpPr>
        <p:spPr>
          <a:xfrm>
            <a:off x="746327" y="1197675"/>
            <a:ext cx="10699345" cy="14912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Pressure injuries : </a:t>
            </a:r>
            <a:r>
              <a:rPr lang="ko-KR" altLang="en-US" sz="1600" dirty="0"/>
              <a:t>피부 및 하부조직과 돌출된 뼈에 가해지는 압력이 원인</a:t>
            </a:r>
            <a:r>
              <a:rPr lang="en-US" altLang="ko-KR" sz="1600" dirty="0"/>
              <a:t>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해당 부위의 피부 온도 상승으로 인해 악화됨</a:t>
            </a:r>
            <a:r>
              <a:rPr lang="en-US" altLang="ko-KR" sz="1600" dirty="0"/>
              <a:t>. </a:t>
            </a:r>
            <a:r>
              <a:rPr lang="ko-KR" altLang="en-US" sz="1600" dirty="0"/>
              <a:t>주로 입원 환자들에 발생</a:t>
            </a:r>
            <a:endParaRPr lang="en-US" altLang="ko-KR" sz="1600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지속적인 압력</a:t>
            </a:r>
            <a:r>
              <a:rPr lang="en-US" altLang="ko-KR" sz="1600" dirty="0"/>
              <a:t>&amp;</a:t>
            </a:r>
            <a:r>
              <a:rPr lang="ko-KR" altLang="en-US" sz="1600" dirty="0"/>
              <a:t>온도 모니터링 필요</a:t>
            </a:r>
            <a:endParaRPr lang="en-US" altLang="ko-KR" sz="1600" dirty="0"/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93DB8DDC-76EC-4F7A-A7D7-307DD415FCD7}"/>
              </a:ext>
            </a:extLst>
          </p:cNvPr>
          <p:cNvSpPr/>
          <p:nvPr/>
        </p:nvSpPr>
        <p:spPr>
          <a:xfrm>
            <a:off x="751249" y="2906626"/>
            <a:ext cx="513567" cy="297976"/>
          </a:xfrm>
          <a:prstGeom prst="rightArrow">
            <a:avLst>
              <a:gd name="adj1" fmla="val 50000"/>
              <a:gd name="adj2" fmla="val 62195"/>
            </a:avLst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D7DA41F-EA34-4EB9-972A-3DE81A573CB5}"/>
              </a:ext>
            </a:extLst>
          </p:cNvPr>
          <p:cNvSpPr txBox="1"/>
          <p:nvPr/>
        </p:nvSpPr>
        <p:spPr>
          <a:xfrm>
            <a:off x="1416741" y="2855559"/>
            <a:ext cx="802571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1" dirty="0"/>
              <a:t>battery-free, wireless ionic-liquid based sensor array </a:t>
            </a:r>
            <a:r>
              <a:rPr lang="ko-KR" altLang="en-US" sz="2000" b="1" dirty="0"/>
              <a:t>개발</a:t>
            </a: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0D27FEC9-476C-429E-BB1F-90CB834EA69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108" t="72283" r="65966" b="2624"/>
          <a:stretch/>
        </p:blipFill>
        <p:spPr>
          <a:xfrm>
            <a:off x="4403125" y="3767963"/>
            <a:ext cx="3385751" cy="2700828"/>
          </a:xfrm>
          <a:prstGeom prst="rect">
            <a:avLst/>
          </a:prstGeom>
        </p:spPr>
      </p:pic>
      <p:grpSp>
        <p:nvGrpSpPr>
          <p:cNvPr id="33" name="그룹 32">
            <a:extLst>
              <a:ext uri="{FF2B5EF4-FFF2-40B4-BE49-F238E27FC236}">
                <a16:creationId xmlns:a16="http://schemas.microsoft.com/office/drawing/2014/main" id="{7FAE22CC-9C66-4310-A8BC-898D94EE8FA5}"/>
              </a:ext>
            </a:extLst>
          </p:cNvPr>
          <p:cNvGrpSpPr/>
          <p:nvPr/>
        </p:nvGrpSpPr>
        <p:grpSpPr>
          <a:xfrm>
            <a:off x="2901604" y="4222769"/>
            <a:ext cx="7980139" cy="1356131"/>
            <a:chOff x="2321567" y="4228294"/>
            <a:chExt cx="7980139" cy="1356131"/>
          </a:xfrm>
        </p:grpSpPr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23806564-7C17-4818-AB34-5320EBB28C82}"/>
                </a:ext>
              </a:extLst>
            </p:cNvPr>
            <p:cNvCxnSpPr>
              <a:cxnSpLocks/>
              <a:stCxn id="8" idx="3"/>
            </p:cNvCxnSpPr>
            <p:nvPr/>
          </p:nvCxnSpPr>
          <p:spPr>
            <a:xfrm>
              <a:off x="3399106" y="4397571"/>
              <a:ext cx="1911189" cy="502243"/>
            </a:xfrm>
            <a:prstGeom prst="straightConnector1">
              <a:avLst/>
            </a:prstGeom>
            <a:ln w="28575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BBF4D50-528A-447F-A039-D72835032358}"/>
                </a:ext>
              </a:extLst>
            </p:cNvPr>
            <p:cNvSpPr txBox="1"/>
            <p:nvPr/>
          </p:nvSpPr>
          <p:spPr>
            <a:xfrm>
              <a:off x="2321567" y="4228294"/>
              <a:ext cx="107753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/>
                <a:t>온도 센서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C4954F1-6D55-433A-8216-3297DFA25DE2}"/>
                </a:ext>
              </a:extLst>
            </p:cNvPr>
            <p:cNvSpPr txBox="1"/>
            <p:nvPr/>
          </p:nvSpPr>
          <p:spPr>
            <a:xfrm>
              <a:off x="2321567" y="5245871"/>
              <a:ext cx="103265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/>
                <a:t>NFC SoC</a:t>
              </a:r>
              <a:endParaRPr lang="ko-KR" altLang="en-US" sz="1600" b="1" dirty="0"/>
            </a:p>
          </p:txBody>
        </p: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F6517E4F-FB6A-4766-A3F4-9C87244EB891}"/>
                </a:ext>
              </a:extLst>
            </p:cNvPr>
            <p:cNvCxnSpPr>
              <a:cxnSpLocks/>
              <a:stCxn id="26" idx="3"/>
            </p:cNvCxnSpPr>
            <p:nvPr/>
          </p:nvCxnSpPr>
          <p:spPr>
            <a:xfrm flipV="1">
              <a:off x="3354222" y="5287462"/>
              <a:ext cx="1514340" cy="127686"/>
            </a:xfrm>
            <a:prstGeom prst="straightConnector1">
              <a:avLst/>
            </a:prstGeom>
            <a:ln w="28575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D46462B1-2FA6-4C3C-A877-CE407C2F49A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38554" y="4930558"/>
              <a:ext cx="1162230" cy="187819"/>
            </a:xfrm>
            <a:prstGeom prst="straightConnector1">
              <a:avLst/>
            </a:prstGeom>
            <a:ln w="28575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BC75A21-A63F-437E-9530-CBCEFF217D2B}"/>
                </a:ext>
              </a:extLst>
            </p:cNvPr>
            <p:cNvSpPr txBox="1"/>
            <p:nvPr/>
          </p:nvSpPr>
          <p:spPr>
            <a:xfrm>
              <a:off x="7400784" y="4753761"/>
              <a:ext cx="290092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accent5">
                      <a:lumMod val="75000"/>
                    </a:schemeClr>
                  </a:solidFill>
                </a:rPr>
                <a:t>Ionic liquid-based </a:t>
              </a:r>
              <a:r>
                <a:rPr lang="ko-KR" altLang="en-US" sz="1600" b="1" dirty="0">
                  <a:solidFill>
                    <a:schemeClr val="accent5">
                      <a:lumMod val="75000"/>
                    </a:schemeClr>
                  </a:solidFill>
                </a:rPr>
                <a:t>압력 센서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73233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D46D303B-F81D-4F57-8F97-F33634B030FB}"/>
              </a:ext>
            </a:extLst>
          </p:cNvPr>
          <p:cNvSpPr txBox="1"/>
          <p:nvPr/>
        </p:nvSpPr>
        <p:spPr>
          <a:xfrm>
            <a:off x="3060032" y="254982"/>
            <a:ext cx="86191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000" b="1"/>
            </a:lvl1pPr>
          </a:lstStyle>
          <a:p>
            <a:r>
              <a:rPr lang="en-US" altLang="ko-KR" sz="1600" dirty="0"/>
              <a:t>Battery-free, wireless ionic liquid-based sensor array for real-time measurement </a:t>
            </a:r>
          </a:p>
          <a:p>
            <a:r>
              <a:rPr lang="en-US" altLang="ko-KR" sz="1600" dirty="0"/>
              <a:t>of pressure and temperature to prevent pressure injuries at bony prominences</a:t>
            </a:r>
            <a:endParaRPr lang="ko-KR" altLang="en-US" sz="1600" dirty="0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46F44023-5328-4064-B50D-2B85A7A30B7F}"/>
              </a:ext>
            </a:extLst>
          </p:cNvPr>
          <p:cNvGrpSpPr/>
          <p:nvPr/>
        </p:nvGrpSpPr>
        <p:grpSpPr>
          <a:xfrm>
            <a:off x="977" y="254468"/>
            <a:ext cx="2955583" cy="605637"/>
            <a:chOff x="223737" y="186374"/>
            <a:chExt cx="3751134" cy="605637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36C1F0A2-5D7C-492B-A7D2-3EFDA3E96EE8}"/>
                </a:ext>
              </a:extLst>
            </p:cNvPr>
            <p:cNvSpPr/>
            <p:nvPr/>
          </p:nvSpPr>
          <p:spPr>
            <a:xfrm>
              <a:off x="223737" y="186374"/>
              <a:ext cx="3751134" cy="6056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한수원 한돋움" panose="020B0600000101010101" pitchFamily="50" charset="-127"/>
                <a:ea typeface="한수원 한돋움" panose="020B0600000101010101" pitchFamily="50" charset="-127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E9CF35A-A78C-4020-8B90-B23EC319C217}"/>
                </a:ext>
              </a:extLst>
            </p:cNvPr>
            <p:cNvSpPr txBox="1"/>
            <p:nvPr/>
          </p:nvSpPr>
          <p:spPr>
            <a:xfrm>
              <a:off x="355060" y="227582"/>
              <a:ext cx="3488488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chemeClr val="bg1">
                      <a:lumMod val="95000"/>
                    </a:schemeClr>
                  </a:solidFill>
                  <a:latin typeface="한수원 한돋움" panose="020B0600000101010101" pitchFamily="50" charset="-127"/>
                  <a:ea typeface="한수원 한돋움" panose="020B0600000101010101" pitchFamily="50" charset="-127"/>
                </a:rPr>
                <a:t>Review 2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DA0DF96B-14B6-4F14-8106-1FB8EEC5232E}"/>
              </a:ext>
            </a:extLst>
          </p:cNvPr>
          <p:cNvSpPr txBox="1"/>
          <p:nvPr/>
        </p:nvSpPr>
        <p:spPr>
          <a:xfrm>
            <a:off x="11887108" y="6468791"/>
            <a:ext cx="304892" cy="389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en-US" altLang="ko-KR" sz="1600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8</a:t>
            </a:r>
            <a:endParaRPr lang="ko-KR" altLang="en-US" sz="1600" dirty="0"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260DFA9-F762-436E-8BD4-E8978AC9875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7408"/>
          <a:stretch/>
        </p:blipFill>
        <p:spPr>
          <a:xfrm>
            <a:off x="227973" y="1515110"/>
            <a:ext cx="6889519" cy="475791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E9EF800-F083-40CF-BA59-7694611D069B}"/>
              </a:ext>
            </a:extLst>
          </p:cNvPr>
          <p:cNvSpPr txBox="1"/>
          <p:nvPr/>
        </p:nvSpPr>
        <p:spPr>
          <a:xfrm>
            <a:off x="7171901" y="1660819"/>
            <a:ext cx="4822387" cy="48460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Rigid components &amp; soft frame &amp; membrane</a:t>
            </a:r>
            <a:br>
              <a:rPr lang="en-US" altLang="ko-KR" sz="1600" dirty="0"/>
            </a:br>
            <a:r>
              <a:rPr lang="en-US" altLang="ko-KR" sz="1600" dirty="0"/>
              <a:t>: </a:t>
            </a:r>
            <a:r>
              <a:rPr lang="ko-KR" altLang="en-US" sz="1600" dirty="0"/>
              <a:t>압력</a:t>
            </a:r>
            <a:r>
              <a:rPr lang="en-US" altLang="ko-KR" sz="1600" dirty="0"/>
              <a:t> tuning</a:t>
            </a:r>
            <a:r>
              <a:rPr lang="ko-KR" altLang="en-US" sz="1600" dirty="0"/>
              <a:t>을 위해 포함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전력은 코일 안테나가 내장된 </a:t>
            </a:r>
            <a:r>
              <a:rPr lang="en-US" altLang="ko-KR" sz="1600" dirty="0"/>
              <a:t>NFC SoC</a:t>
            </a:r>
            <a:r>
              <a:rPr lang="ko-KR" altLang="en-US" sz="1600" dirty="0"/>
              <a:t>를 통해 무선으로 생성</a:t>
            </a:r>
            <a:br>
              <a:rPr lang="en-US" altLang="ko-KR" sz="1600" dirty="0"/>
            </a:br>
            <a:r>
              <a:rPr lang="ko-KR" altLang="en-US" sz="1600" dirty="0"/>
              <a:t>→ </a:t>
            </a:r>
            <a:r>
              <a:rPr lang="en-US" altLang="ko-KR" sz="1600" dirty="0"/>
              <a:t>Ionic liquid</a:t>
            </a:r>
            <a:r>
              <a:rPr lang="ko-KR" altLang="en-US" sz="1600" dirty="0"/>
              <a:t>에 </a:t>
            </a:r>
            <a:r>
              <a:rPr lang="en-US" altLang="ko-KR" sz="1600" dirty="0"/>
              <a:t>DC </a:t>
            </a:r>
            <a:r>
              <a:rPr lang="ko-KR" altLang="en-US" sz="1600" dirty="0"/>
              <a:t>전원 연결</a:t>
            </a:r>
            <a:br>
              <a:rPr lang="en-US" altLang="ko-KR" sz="1600" dirty="0"/>
            </a:br>
            <a:r>
              <a:rPr lang="ko-KR" altLang="en-US" sz="1600" dirty="0"/>
              <a:t>→</a:t>
            </a:r>
            <a:r>
              <a:rPr lang="en-US" altLang="ko-KR" sz="1600" dirty="0"/>
              <a:t> anion(EtSO</a:t>
            </a:r>
            <a:r>
              <a:rPr lang="en-US" altLang="ko-KR" sz="1100" dirty="0"/>
              <a:t>4</a:t>
            </a:r>
            <a:r>
              <a:rPr lang="en-US" altLang="ko-KR" sz="1600" dirty="0"/>
              <a:t>)(-) -&gt; anode(+)</a:t>
            </a:r>
            <a:br>
              <a:rPr lang="en-US" altLang="ko-KR" sz="1600" dirty="0"/>
            </a:br>
            <a:r>
              <a:rPr lang="en-US" altLang="ko-KR" sz="1600" dirty="0"/>
              <a:t>   cation(EMIM)(+)</a:t>
            </a:r>
            <a:r>
              <a:rPr lang="ko-KR" altLang="en-US" sz="1600" dirty="0"/>
              <a:t> </a:t>
            </a:r>
            <a:r>
              <a:rPr lang="en-US" altLang="ko-KR" sz="1600" dirty="0"/>
              <a:t>-&gt;</a:t>
            </a:r>
            <a:r>
              <a:rPr lang="ko-KR" altLang="en-US" sz="1600" dirty="0"/>
              <a:t> </a:t>
            </a:r>
            <a:r>
              <a:rPr lang="en-US" altLang="ko-KR" sz="1600" dirty="0"/>
              <a:t>cathode(-)</a:t>
            </a:r>
            <a:br>
              <a:rPr lang="en-US" altLang="ko-KR" sz="1600" dirty="0"/>
            </a:br>
            <a:r>
              <a:rPr lang="en-US" altLang="ko-KR" sz="1600" dirty="0"/>
              <a:t>   (ionic separation)</a:t>
            </a:r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PDMS</a:t>
            </a:r>
            <a:r>
              <a:rPr lang="ko-KR" altLang="en-US" sz="1600" dirty="0"/>
              <a:t>로 만든 </a:t>
            </a:r>
            <a:r>
              <a:rPr lang="en-US" altLang="ko-KR" sz="1600" dirty="0"/>
              <a:t>soft block</a:t>
            </a:r>
            <a:r>
              <a:rPr lang="ko-KR" altLang="en-US" sz="1600" dirty="0"/>
              <a:t>에 압력이 </a:t>
            </a:r>
            <a:r>
              <a:rPr lang="ko-KR" altLang="en-US" sz="1600" dirty="0" err="1"/>
              <a:t>가해짐</a:t>
            </a:r>
            <a:br>
              <a:rPr lang="en-US" altLang="ko-KR" sz="1600" dirty="0"/>
            </a:br>
            <a:r>
              <a:rPr lang="ko-KR" altLang="en-US" sz="1600" dirty="0"/>
              <a:t>→ </a:t>
            </a:r>
            <a:r>
              <a:rPr lang="en-US" altLang="ko-KR" sz="1600" dirty="0"/>
              <a:t>microchannel</a:t>
            </a:r>
            <a:r>
              <a:rPr lang="ko-KR" altLang="en-US" sz="1600" dirty="0"/>
              <a:t>에 </a:t>
            </a:r>
            <a:r>
              <a:rPr lang="en-US" altLang="ko-KR" sz="1600" dirty="0"/>
              <a:t>deformation</a:t>
            </a:r>
            <a:r>
              <a:rPr lang="ko-KR" altLang="en-US" sz="1600" dirty="0"/>
              <a:t> 발생</a:t>
            </a:r>
            <a:br>
              <a:rPr lang="en-US" altLang="ko-KR" sz="1600" dirty="0"/>
            </a:br>
            <a:r>
              <a:rPr lang="ko-KR" altLang="en-US" sz="1600" dirty="0"/>
              <a:t>→</a:t>
            </a:r>
            <a:r>
              <a:rPr lang="en-US" altLang="ko-KR" sz="1600" dirty="0"/>
              <a:t> </a:t>
            </a:r>
            <a:r>
              <a:rPr lang="ko-KR" altLang="en-US" sz="1600" dirty="0"/>
              <a:t>센서 저항 증가</a:t>
            </a:r>
            <a:endParaRPr lang="en-US" altLang="ko-KR" sz="16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27FBB32-70D4-47EB-89D9-0FF04182CAEE}"/>
              </a:ext>
            </a:extLst>
          </p:cNvPr>
          <p:cNvSpPr txBox="1"/>
          <p:nvPr/>
        </p:nvSpPr>
        <p:spPr>
          <a:xfrm>
            <a:off x="7117492" y="1322265"/>
            <a:ext cx="295558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1" dirty="0"/>
              <a:t>Materials &amp; Mechanism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0034337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88BD92F-97E8-4899-8A82-40E7C17E9C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9016" y="3045734"/>
            <a:ext cx="5602326" cy="302489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46D303B-F81D-4F57-8F97-F33634B030FB}"/>
              </a:ext>
            </a:extLst>
          </p:cNvPr>
          <p:cNvSpPr txBox="1"/>
          <p:nvPr/>
        </p:nvSpPr>
        <p:spPr>
          <a:xfrm>
            <a:off x="3060032" y="254982"/>
            <a:ext cx="86191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000" b="1"/>
            </a:lvl1pPr>
          </a:lstStyle>
          <a:p>
            <a:r>
              <a:rPr lang="en-US" altLang="ko-KR" sz="1600" dirty="0"/>
              <a:t>Battery-free, wireless ionic liquid-based sensor array for real-time measurement </a:t>
            </a:r>
          </a:p>
          <a:p>
            <a:r>
              <a:rPr lang="en-US" altLang="ko-KR" sz="1600" dirty="0"/>
              <a:t>of pressure and temperature to prevent pressure injuries at bony prominences</a:t>
            </a:r>
            <a:endParaRPr lang="ko-KR" altLang="en-US" sz="1600" dirty="0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46F44023-5328-4064-B50D-2B85A7A30B7F}"/>
              </a:ext>
            </a:extLst>
          </p:cNvPr>
          <p:cNvGrpSpPr/>
          <p:nvPr/>
        </p:nvGrpSpPr>
        <p:grpSpPr>
          <a:xfrm>
            <a:off x="977" y="254468"/>
            <a:ext cx="2955583" cy="605637"/>
            <a:chOff x="223737" y="186374"/>
            <a:chExt cx="3751134" cy="605637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36C1F0A2-5D7C-492B-A7D2-3EFDA3E96EE8}"/>
                </a:ext>
              </a:extLst>
            </p:cNvPr>
            <p:cNvSpPr/>
            <p:nvPr/>
          </p:nvSpPr>
          <p:spPr>
            <a:xfrm>
              <a:off x="223737" y="186374"/>
              <a:ext cx="3751134" cy="6056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한수원 한돋움" panose="020B0600000101010101" pitchFamily="50" charset="-127"/>
                <a:ea typeface="한수원 한돋움" panose="020B0600000101010101" pitchFamily="50" charset="-127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E9CF35A-A78C-4020-8B90-B23EC319C217}"/>
                </a:ext>
              </a:extLst>
            </p:cNvPr>
            <p:cNvSpPr txBox="1"/>
            <p:nvPr/>
          </p:nvSpPr>
          <p:spPr>
            <a:xfrm>
              <a:off x="355060" y="227582"/>
              <a:ext cx="3488488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chemeClr val="bg1">
                      <a:lumMod val="95000"/>
                    </a:schemeClr>
                  </a:solidFill>
                  <a:latin typeface="한수원 한돋움" panose="020B0600000101010101" pitchFamily="50" charset="-127"/>
                  <a:ea typeface="한수원 한돋움" panose="020B0600000101010101" pitchFamily="50" charset="-127"/>
                </a:rPr>
                <a:t>Review 2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DA0DF96B-14B6-4F14-8106-1FB8EEC5232E}"/>
              </a:ext>
            </a:extLst>
          </p:cNvPr>
          <p:cNvSpPr txBox="1"/>
          <p:nvPr/>
        </p:nvSpPr>
        <p:spPr>
          <a:xfrm>
            <a:off x="11887108" y="6468791"/>
            <a:ext cx="304892" cy="389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en-US" altLang="ko-KR" sz="1600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9</a:t>
            </a:r>
            <a:endParaRPr lang="ko-KR" altLang="en-US" sz="1600" dirty="0"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E6C8AC4-EF8B-4556-B650-D6A560A97611}"/>
              </a:ext>
            </a:extLst>
          </p:cNvPr>
          <p:cNvSpPr txBox="1"/>
          <p:nvPr/>
        </p:nvSpPr>
        <p:spPr>
          <a:xfrm>
            <a:off x="319640" y="2409946"/>
            <a:ext cx="5969950" cy="37380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0" i="0" dirty="0">
                <a:solidFill>
                  <a:srgbClr val="000000"/>
                </a:solidFill>
                <a:effectLst/>
              </a:rPr>
              <a:t>Fig 1.e) </a:t>
            </a:r>
            <a:r>
              <a:rPr lang="ko-KR" altLang="en-US" sz="1600" b="0" i="0" dirty="0">
                <a:solidFill>
                  <a:srgbClr val="000000"/>
                </a:solidFill>
                <a:effectLst/>
              </a:rPr>
              <a:t>센서에 가해진 압력의 크기에 따른 </a:t>
            </a:r>
            <a:r>
              <a:rPr lang="el-GR" altLang="ko-KR" sz="1600" dirty="0"/>
              <a:t>Δ</a:t>
            </a:r>
            <a:r>
              <a:rPr lang="en-US" altLang="ko-KR" sz="1600" dirty="0"/>
              <a:t>R/R</a:t>
            </a:r>
            <a:r>
              <a:rPr lang="ko-KR" altLang="en-US" sz="1600" b="0" i="0" dirty="0">
                <a:solidFill>
                  <a:srgbClr val="000000"/>
                </a:solidFill>
                <a:effectLst/>
              </a:rPr>
              <a:t> 변화</a:t>
            </a:r>
            <a:endParaRPr lang="en-US" altLang="ko-KR" sz="1600" b="0" i="0" dirty="0">
              <a:solidFill>
                <a:srgbClr val="000000"/>
              </a:solidFill>
              <a:effectLst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b="0" i="0" dirty="0">
                <a:solidFill>
                  <a:srgbClr val="000000"/>
                </a:solidFill>
                <a:effectLst/>
              </a:rPr>
              <a:t>b) PDMS soft frame </a:t>
            </a:r>
            <a:r>
              <a:rPr lang="ko-KR" altLang="en-US" sz="1600" b="0" i="0" dirty="0">
                <a:solidFill>
                  <a:srgbClr val="000000"/>
                </a:solidFill>
                <a:effectLst/>
              </a:rPr>
              <a:t>유무에 따른 </a:t>
            </a:r>
            <a:r>
              <a:rPr lang="el-GR" altLang="ko-KR" sz="1600" dirty="0"/>
              <a:t>Δ</a:t>
            </a:r>
            <a:r>
              <a:rPr lang="en-US" altLang="ko-KR" sz="1600" dirty="0"/>
              <a:t>R/R</a:t>
            </a:r>
            <a:r>
              <a:rPr lang="ko-KR" altLang="en-US" sz="1600" b="0" i="0" dirty="0">
                <a:solidFill>
                  <a:srgbClr val="000000"/>
                </a:solidFill>
                <a:effectLst/>
              </a:rPr>
              <a:t> 변화 비교</a:t>
            </a:r>
            <a:br>
              <a:rPr lang="en-US" altLang="ko-KR" sz="1600" dirty="0">
                <a:solidFill>
                  <a:srgbClr val="000000"/>
                </a:solidFill>
              </a:rPr>
            </a:br>
            <a:r>
              <a:rPr lang="ko-KR" altLang="en-US" sz="1600" dirty="0">
                <a:solidFill>
                  <a:srgbClr val="000000"/>
                </a:solidFill>
              </a:rPr>
              <a:t>→</a:t>
            </a:r>
            <a:r>
              <a:rPr lang="ko-KR" altLang="en-US" sz="16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altLang="ko-KR" sz="1600" b="0" i="0" dirty="0">
                <a:solidFill>
                  <a:srgbClr val="000000"/>
                </a:solidFill>
                <a:effectLst/>
              </a:rPr>
              <a:t>soft frame</a:t>
            </a:r>
            <a:r>
              <a:rPr lang="ko-KR" altLang="en-US" sz="1600" b="0" i="0" dirty="0">
                <a:solidFill>
                  <a:srgbClr val="000000"/>
                </a:solidFill>
                <a:effectLst/>
              </a:rPr>
              <a:t>을 포함할 경우 변화가 더 완만해짐</a:t>
            </a:r>
            <a:endParaRPr lang="en-US" altLang="ko-KR" sz="1600" b="0" i="0" dirty="0">
              <a:solidFill>
                <a:srgbClr val="000000"/>
              </a:solidFill>
              <a:effectLst/>
            </a:endParaRPr>
          </a:p>
          <a:p>
            <a:pPr>
              <a:lnSpc>
                <a:spcPct val="150000"/>
              </a:lnSpc>
            </a:pPr>
            <a:endParaRPr lang="en-US" altLang="ko-KR" sz="1600" b="0" i="0" dirty="0">
              <a:solidFill>
                <a:srgbClr val="000000"/>
              </a:solidFill>
              <a:effectLst/>
            </a:endParaRPr>
          </a:p>
          <a:p>
            <a:pPr>
              <a:lnSpc>
                <a:spcPct val="150000"/>
              </a:lnSpc>
            </a:pPr>
            <a:r>
              <a:rPr lang="en-US" altLang="ko-KR" sz="1600" b="0" i="0" dirty="0">
                <a:solidFill>
                  <a:srgbClr val="000000"/>
                </a:solidFill>
                <a:effectLst/>
              </a:rPr>
              <a:t>c) </a:t>
            </a:r>
            <a:r>
              <a:rPr lang="ko-KR" altLang="en-US" sz="16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altLang="ko-KR" sz="1600" b="0" i="0" dirty="0">
                <a:solidFill>
                  <a:srgbClr val="000000"/>
                </a:solidFill>
                <a:effectLst/>
              </a:rPr>
              <a:t>response against 3</a:t>
            </a:r>
            <a:r>
              <a:rPr lang="ko-KR" altLang="en-US" sz="1600" dirty="0">
                <a:solidFill>
                  <a:srgbClr val="000000"/>
                </a:solidFill>
              </a:rPr>
              <a:t> </a:t>
            </a:r>
            <a:r>
              <a:rPr lang="en-US" altLang="ko-KR" sz="1600" dirty="0">
                <a:solidFill>
                  <a:srgbClr val="000000"/>
                </a:solidFill>
              </a:rPr>
              <a:t>cycles</a:t>
            </a:r>
            <a:r>
              <a:rPr lang="ko-KR" altLang="en-US" sz="16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altLang="ko-KR" sz="1600" b="0" i="0" dirty="0">
                <a:solidFill>
                  <a:srgbClr val="000000"/>
                </a:solidFill>
                <a:effectLst/>
              </a:rPr>
              <a:t>of loading (</a:t>
            </a:r>
            <a:r>
              <a:rPr lang="ko-KR" altLang="en-US" sz="1600" b="0" i="0" dirty="0">
                <a:solidFill>
                  <a:srgbClr val="000000"/>
                </a:solidFill>
                <a:effectLst/>
              </a:rPr>
              <a:t>각각 </a:t>
            </a:r>
            <a:r>
              <a:rPr lang="en-US" altLang="ko-KR" sz="1600" b="0" i="0" dirty="0">
                <a:solidFill>
                  <a:srgbClr val="000000"/>
                </a:solidFill>
                <a:effectLst/>
              </a:rPr>
              <a:t>8, 15, 8 kPa)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b="0" i="0" dirty="0">
                <a:solidFill>
                  <a:srgbClr val="000000"/>
                </a:solidFill>
                <a:effectLst/>
              </a:rPr>
              <a:t>d) response against 1000</a:t>
            </a:r>
            <a:r>
              <a:rPr lang="ko-KR" altLang="en-US" sz="1600" dirty="0">
                <a:solidFill>
                  <a:srgbClr val="000000"/>
                </a:solidFill>
              </a:rPr>
              <a:t> </a:t>
            </a:r>
            <a:r>
              <a:rPr lang="en-US" altLang="ko-KR" sz="1600" dirty="0">
                <a:solidFill>
                  <a:srgbClr val="000000"/>
                </a:solidFill>
              </a:rPr>
              <a:t>cycles of loading/unloading (30kPa)</a:t>
            </a:r>
            <a:br>
              <a:rPr lang="en-US" altLang="ko-KR" sz="1600" dirty="0">
                <a:solidFill>
                  <a:srgbClr val="000000"/>
                </a:solidFill>
              </a:rPr>
            </a:br>
            <a:r>
              <a:rPr lang="en-US" altLang="ko-KR" sz="1600" dirty="0">
                <a:solidFill>
                  <a:srgbClr val="000000"/>
                </a:solidFill>
              </a:rPr>
              <a:t>   </a:t>
            </a:r>
            <a:r>
              <a:rPr lang="ko-KR" altLang="en-US" sz="1600" dirty="0">
                <a:solidFill>
                  <a:srgbClr val="000000"/>
                </a:solidFill>
              </a:rPr>
              <a:t>→ </a:t>
            </a:r>
            <a:r>
              <a:rPr lang="en-US" altLang="ko-KR" sz="1600" b="1" dirty="0">
                <a:solidFill>
                  <a:srgbClr val="000000"/>
                </a:solidFill>
              </a:rPr>
              <a:t>stable</a:t>
            </a:r>
            <a:endParaRPr lang="en-US" altLang="ko-KR" sz="1600" b="1" i="0" dirty="0">
              <a:solidFill>
                <a:srgbClr val="000000"/>
              </a:solidFill>
              <a:effectLst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b="0" i="0" dirty="0">
              <a:solidFill>
                <a:srgbClr val="000000"/>
              </a:solidFill>
              <a:effectLst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2A46A2C6-9AEC-423C-8B8A-68F10DF71CB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3824" t="73175" r="-1" b="2549"/>
          <a:stretch/>
        </p:blipFill>
        <p:spPr>
          <a:xfrm>
            <a:off x="7053125" y="1300278"/>
            <a:ext cx="4888217" cy="170589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96FA748-70CB-4121-B85B-B8418B54C078}"/>
              </a:ext>
            </a:extLst>
          </p:cNvPr>
          <p:cNvSpPr txBox="1"/>
          <p:nvPr/>
        </p:nvSpPr>
        <p:spPr>
          <a:xfrm>
            <a:off x="6542322" y="1300278"/>
            <a:ext cx="7661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Fig1.</a:t>
            </a:r>
            <a:endParaRPr lang="ko-KR" altLang="en-US" sz="1400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B482AFF-5404-48AC-9AB6-1703959E75A1}"/>
              </a:ext>
            </a:extLst>
          </p:cNvPr>
          <p:cNvSpPr txBox="1"/>
          <p:nvPr/>
        </p:nvSpPr>
        <p:spPr>
          <a:xfrm>
            <a:off x="282568" y="1866827"/>
            <a:ext cx="628874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1" dirty="0"/>
              <a:t>Design features &amp; performance characteristics (</a:t>
            </a:r>
            <a:r>
              <a:rPr lang="ko-KR" altLang="en-US" sz="1600" b="1" dirty="0"/>
              <a:t>유선으로 실험</a:t>
            </a:r>
            <a:r>
              <a:rPr lang="en-US" altLang="ko-KR" sz="1600" b="1" dirty="0"/>
              <a:t>)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8206076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3779</TotalTime>
  <Words>797</Words>
  <Application>Microsoft Office PowerPoint</Application>
  <PresentationFormat>와이드스크린</PresentationFormat>
  <Paragraphs>111</Paragraphs>
  <Slides>11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Arial</vt:lpstr>
      <vt:lpstr>한수원 한돋움</vt:lpstr>
      <vt:lpstr>맑은 고딕</vt:lpstr>
      <vt:lpstr>한컴산뜻돋움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이나영</dc:creator>
  <cp:lastModifiedBy>나영</cp:lastModifiedBy>
  <cp:revision>132</cp:revision>
  <dcterms:created xsi:type="dcterms:W3CDTF">2020-10-05T08:13:21Z</dcterms:created>
  <dcterms:modified xsi:type="dcterms:W3CDTF">2022-04-10T18:48:10Z</dcterms:modified>
</cp:coreProperties>
</file>