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73" r:id="rId9"/>
    <p:sldId id="269" r:id="rId10"/>
    <p:sldId id="268" r:id="rId11"/>
    <p:sldId id="271" r:id="rId12"/>
    <p:sldId id="267" r:id="rId13"/>
    <p:sldId id="272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6" autoAdjust="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4/22/2025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4/22/2025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4/22/2025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4/22/2025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019" y="1046722"/>
            <a:ext cx="9604310" cy="2382278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Mini Projet Réseau – Conception &amp; Sécurisation d’un Réseau d’Entreprise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50249"/>
          </a:xfrm>
        </p:spPr>
        <p:txBody>
          <a:bodyPr>
            <a:normAutofit lnSpcReduction="10000"/>
          </a:bodyPr>
          <a:lstStyle/>
          <a:p>
            <a:r>
              <a:rPr lang="fr-FR" sz="2800" b="1" dirty="0"/>
              <a:t>Nom de l'étudiant : </a:t>
            </a:r>
            <a:r>
              <a:rPr lang="fr-FR" sz="2800" dirty="0"/>
              <a:t>Nayer Fki</a:t>
            </a:r>
          </a:p>
          <a:p>
            <a:r>
              <a:rPr lang="fr-FR" sz="2800" b="1" dirty="0"/>
              <a:t>Encadrant : </a:t>
            </a:r>
            <a:r>
              <a:rPr lang="fr-FR" sz="2800" dirty="0"/>
              <a:t>Mme. Nour BRINIS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F558A-7896-018F-39CB-B1C41EC81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92528B6-3ECF-CA57-54FF-7E9A0747A76D}"/>
              </a:ext>
            </a:extLst>
          </p:cNvPr>
          <p:cNvSpPr txBox="1"/>
          <p:nvPr/>
        </p:nvSpPr>
        <p:spPr>
          <a:xfrm>
            <a:off x="1295400" y="60962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Motivation de la segmentation:</a:t>
            </a:r>
          </a:p>
        </p:txBody>
      </p:sp>
      <p:pic>
        <p:nvPicPr>
          <p:cNvPr id="3" name="Image 2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68C28F32-8B1F-A773-F8B2-1855FDB2E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6" y="1389165"/>
            <a:ext cx="2634043" cy="3765637"/>
          </a:xfrm>
          <a:prstGeom prst="rect">
            <a:avLst/>
          </a:prstGeom>
        </p:spPr>
      </p:pic>
      <p:pic>
        <p:nvPicPr>
          <p:cNvPr id="6" name="Image 5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F82CEE3E-EB91-DA0A-5EBD-23A097F7C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113" y="1389165"/>
            <a:ext cx="2580942" cy="3765637"/>
          </a:xfrm>
          <a:prstGeom prst="rect">
            <a:avLst/>
          </a:prstGeom>
        </p:spPr>
      </p:pic>
      <p:pic>
        <p:nvPicPr>
          <p:cNvPr id="9" name="Image 8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5C91AA6B-33E4-71AE-3474-008402C95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039" y="1389165"/>
            <a:ext cx="2534819" cy="3765637"/>
          </a:xfrm>
          <a:prstGeom prst="rect">
            <a:avLst/>
          </a:prstGeom>
        </p:spPr>
      </p:pic>
      <p:pic>
        <p:nvPicPr>
          <p:cNvPr id="11" name="Image 10" descr="Une image contenant text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04C67BE0-A1A6-8145-AA33-693C91881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2981" y="2532768"/>
            <a:ext cx="3208298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7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19E54-9C9F-45F3-A3DE-EB6DB7C44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A6D8-AD93-8665-542B-2E08395C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103" y="-115579"/>
            <a:ext cx="9601200" cy="1142385"/>
          </a:xfrm>
        </p:spPr>
        <p:txBody>
          <a:bodyPr/>
          <a:lstStyle/>
          <a:p>
            <a:r>
              <a:rPr lang="fr-FR" dirty="0"/>
              <a:t>Firewall Cisco ASA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CF1E08F-1AA0-00EC-84EF-F3D040C92696}"/>
              </a:ext>
            </a:extLst>
          </p:cNvPr>
          <p:cNvSpPr txBox="1"/>
          <p:nvPr/>
        </p:nvSpPr>
        <p:spPr>
          <a:xfrm>
            <a:off x="1275736" y="102680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Interfaces configurées:</a:t>
            </a:r>
          </a:p>
        </p:txBody>
      </p:sp>
      <p:pic>
        <p:nvPicPr>
          <p:cNvPr id="6" name="Image 5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AA8FAE2A-113B-FC53-DD84-518DE316F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143" y="3265231"/>
            <a:ext cx="5071012" cy="2338201"/>
          </a:xfrm>
          <a:prstGeom prst="rect">
            <a:avLst/>
          </a:prstGeom>
        </p:spPr>
      </p:pic>
      <p:pic>
        <p:nvPicPr>
          <p:cNvPr id="11" name="Image 10" descr="Une image contenant texte, capture d’écran, nombre, logiciel&#10;&#10;Le contenu généré par l’IA peut être incorrect.">
            <a:extLst>
              <a:ext uri="{FF2B5EF4-FFF2-40B4-BE49-F238E27FC236}">
                <a16:creationId xmlns:a16="http://schemas.microsoft.com/office/drawing/2014/main" id="{7B532793-A109-0458-4728-98BCA8656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9" y="1746372"/>
            <a:ext cx="6532058" cy="3209523"/>
          </a:xfrm>
          <a:prstGeom prst="rect">
            <a:avLst/>
          </a:prstGeom>
        </p:spPr>
      </p:pic>
      <p:pic>
        <p:nvPicPr>
          <p:cNvPr id="13" name="Image 12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7D591BCE-3850-2D7B-F222-DB3949897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143" y="288465"/>
            <a:ext cx="5121677" cy="25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8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A2BBD-7037-AEFF-E3CA-A7F4306F4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3D49FCC0-04E8-5BCC-C96A-23BE4D4DD842}"/>
              </a:ext>
            </a:extLst>
          </p:cNvPr>
          <p:cNvSpPr txBox="1"/>
          <p:nvPr/>
        </p:nvSpPr>
        <p:spPr>
          <a:xfrm>
            <a:off x="1275736" y="102680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Interfaces configurées:</a:t>
            </a:r>
          </a:p>
        </p:txBody>
      </p:sp>
      <p:pic>
        <p:nvPicPr>
          <p:cNvPr id="8" name="Image 7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1159CB4A-1BC6-18F2-C6D9-1954CC0F5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25" y="1770679"/>
            <a:ext cx="3247710" cy="3037295"/>
          </a:xfrm>
          <a:prstGeom prst="rect">
            <a:avLst/>
          </a:prstGeom>
        </p:spPr>
      </p:pic>
      <p:pic>
        <p:nvPicPr>
          <p:cNvPr id="10" name="Image 9" descr="Une image contenant texte, Polic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1D81AFAC-4955-68E1-C271-139909FEA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867" y="1360581"/>
            <a:ext cx="3269734" cy="752410"/>
          </a:xfrm>
          <a:prstGeom prst="rect">
            <a:avLst/>
          </a:prstGeom>
        </p:spPr>
      </p:pic>
      <p:pic>
        <p:nvPicPr>
          <p:cNvPr id="16" name="Image 15" descr="Une image contenant texte, Police, capture d’écran, blanc&#10;&#10;Le contenu généré par l’IA peut être incorrect.">
            <a:extLst>
              <a:ext uri="{FF2B5EF4-FFF2-40B4-BE49-F238E27FC236}">
                <a16:creationId xmlns:a16="http://schemas.microsoft.com/office/drawing/2014/main" id="{99A57DCA-0C76-070A-0D7A-14D74919B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867" y="3285279"/>
            <a:ext cx="2639094" cy="619282"/>
          </a:xfrm>
          <a:prstGeom prst="rect">
            <a:avLst/>
          </a:prstGeom>
        </p:spPr>
      </p:pic>
      <p:pic>
        <p:nvPicPr>
          <p:cNvPr id="18" name="Image 17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7A4A79EC-4B4C-97FB-955A-63B956A65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867" y="4191013"/>
            <a:ext cx="6344906" cy="93159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EB34102-9D6D-A435-C88D-B2325187F6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867" y="2446766"/>
            <a:ext cx="3563326" cy="5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0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F329B-004F-A742-C0AD-AA826113A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9256CFC-87C4-EE20-9109-6FB5EED5B802}"/>
              </a:ext>
            </a:extLst>
          </p:cNvPr>
          <p:cNvSpPr txBox="1"/>
          <p:nvPr/>
        </p:nvSpPr>
        <p:spPr>
          <a:xfrm>
            <a:off x="1236407" y="436871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Règles de sécurité :</a:t>
            </a:r>
          </a:p>
        </p:txBody>
      </p:sp>
      <p:pic>
        <p:nvPicPr>
          <p:cNvPr id="4" name="Image 3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1CBBEFBF-4BBF-1922-248E-14746EB3A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03" y="1493724"/>
            <a:ext cx="2546753" cy="28521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4AFF4AF-A2FC-2075-24B0-6DC11A12E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575" y="2449986"/>
            <a:ext cx="4415065" cy="804440"/>
          </a:xfrm>
          <a:prstGeom prst="rect">
            <a:avLst/>
          </a:prstGeom>
        </p:spPr>
      </p:pic>
      <p:pic>
        <p:nvPicPr>
          <p:cNvPr id="11" name="Image 10" descr="Une image contenant text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AE417669-1553-8C66-549B-672FFF292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63" y="4491071"/>
            <a:ext cx="3558848" cy="16613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CA42DE7-8615-3205-48D3-AB150FF9D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575" y="3603574"/>
            <a:ext cx="5668765" cy="253651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66AA4D7-426C-B1B8-6452-1624F504C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575" y="1211472"/>
            <a:ext cx="3631799" cy="92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1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01886-7FB4-300C-3CE8-C76CE3034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F0B3-327B-69D7-1644-1BBE9629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103" y="-115579"/>
            <a:ext cx="9601200" cy="1142385"/>
          </a:xfrm>
        </p:spPr>
        <p:txBody>
          <a:bodyPr/>
          <a:lstStyle/>
          <a:p>
            <a:r>
              <a:rPr lang="fr-FR" dirty="0"/>
              <a:t>Configuration VPN </a:t>
            </a:r>
            <a:r>
              <a:rPr lang="fr-FR" dirty="0" err="1"/>
              <a:t>IPsec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42E66D-CD21-934F-6F2B-F6409998B709}"/>
              </a:ext>
            </a:extLst>
          </p:cNvPr>
          <p:cNvSpPr txBox="1"/>
          <p:nvPr/>
        </p:nvSpPr>
        <p:spPr>
          <a:xfrm>
            <a:off x="1285568" y="1188395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Objectif du tunnel VPN: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0C664E-303E-9871-35A4-C22F9C09520B}"/>
              </a:ext>
            </a:extLst>
          </p:cNvPr>
          <p:cNvSpPr txBox="1"/>
          <p:nvPr/>
        </p:nvSpPr>
        <p:spPr>
          <a:xfrm>
            <a:off x="1838632" y="1750142"/>
            <a:ext cx="7354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tunnel VPN </a:t>
            </a:r>
            <a:r>
              <a:rPr lang="fr-FR" dirty="0" err="1"/>
              <a:t>IPsec</a:t>
            </a:r>
            <a:r>
              <a:rPr lang="fr-FR" dirty="0"/>
              <a:t> a pour objectif de sécuriser les communications entre les succursales en chiffrant les données échangées entre les réseaux 192.168.30.0/24 et 192.168.40.0/24, garantissant ainsi la confidentialité et l’intégrité des informations.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318168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E8A0F-DE30-6E59-6F2B-160C64CE7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9CBB3563-3DE5-41BA-4BB3-48060FA0D8F9}"/>
              </a:ext>
            </a:extLst>
          </p:cNvPr>
          <p:cNvSpPr txBox="1"/>
          <p:nvPr/>
        </p:nvSpPr>
        <p:spPr>
          <a:xfrm>
            <a:off x="1275736" y="102680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Composants principaux :</a:t>
            </a:r>
          </a:p>
        </p:txBody>
      </p:sp>
      <p:pic>
        <p:nvPicPr>
          <p:cNvPr id="8" name="Image 7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84D0AA9A-5C93-9939-E08F-0B8CAF23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32" y="3350711"/>
            <a:ext cx="5982218" cy="120406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1493263-FE2D-9C25-D691-A9EA14193263}"/>
              </a:ext>
            </a:extLst>
          </p:cNvPr>
          <p:cNvSpPr txBox="1"/>
          <p:nvPr/>
        </p:nvSpPr>
        <p:spPr>
          <a:xfrm>
            <a:off x="1486031" y="1707526"/>
            <a:ext cx="8306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translation PAT sur Router0 permet au réseau 192.168.30.0/24 d’accéder à Internet via l’interface GigabitEthernet0/0/0 en utilisant une seule adresse IP publique.</a:t>
            </a:r>
          </a:p>
        </p:txBody>
      </p:sp>
    </p:spTree>
    <p:extLst>
      <p:ext uri="{BB962C8B-B14F-4D97-AF65-F5344CB8AC3E}">
        <p14:creationId xmlns:p14="http://schemas.microsoft.com/office/powerpoint/2010/main" val="82177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61034-B652-8BB3-D626-5993A656A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8C8AFAE-764E-98BE-FCE5-B1B44817BDAE}"/>
              </a:ext>
            </a:extLst>
          </p:cNvPr>
          <p:cNvSpPr txBox="1"/>
          <p:nvPr/>
        </p:nvSpPr>
        <p:spPr>
          <a:xfrm>
            <a:off x="1275736" y="102680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Composants principaux :</a:t>
            </a:r>
          </a:p>
        </p:txBody>
      </p:sp>
      <p:pic>
        <p:nvPicPr>
          <p:cNvPr id="5" name="Image 4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B33AE220-55EA-836C-C78D-2A3FC6C9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768" y="1769806"/>
            <a:ext cx="5274926" cy="364776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7390E11-0F7A-8F60-A4B7-E76905869793}"/>
              </a:ext>
            </a:extLst>
          </p:cNvPr>
          <p:cNvSpPr txBox="1"/>
          <p:nvPr/>
        </p:nvSpPr>
        <p:spPr>
          <a:xfrm>
            <a:off x="1275736" y="1671484"/>
            <a:ext cx="5420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IKE Phase 1 (ISAKMP) </a:t>
            </a:r>
            <a:r>
              <a:rPr lang="fr-FR" dirty="0"/>
              <a:t>: La configuration établit une politique de sécurité avec un chiffrement AES 256, un hachage SHA, une authentification par clé partagée, le groupe </a:t>
            </a:r>
            <a:r>
              <a:rPr lang="fr-FR" dirty="0" err="1"/>
              <a:t>Diffie</a:t>
            </a:r>
            <a:r>
              <a:rPr lang="fr-FR" dirty="0"/>
              <a:t>-Hellman 5, et une durée de vie de 86400 secondes. La clé partagée est définie pour l’adresse 30.0.0.2 (Router1).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IKE Phase 2 (</a:t>
            </a:r>
            <a:r>
              <a:rPr lang="fr-FR" b="1" dirty="0" err="1"/>
              <a:t>IPsec</a:t>
            </a:r>
            <a:r>
              <a:rPr lang="fr-FR" b="1" dirty="0"/>
              <a:t>) et Crypto </a:t>
            </a:r>
            <a:r>
              <a:rPr lang="fr-FR" b="1" dirty="0" err="1"/>
              <a:t>Map</a:t>
            </a:r>
            <a:r>
              <a:rPr lang="fr-FR" b="1" dirty="0"/>
              <a:t> : </a:t>
            </a:r>
            <a:r>
              <a:rPr lang="fr-FR" dirty="0"/>
              <a:t>Cette phase configure le chiffrement du trafic entre les réseaux 192.168.30.0/24 (succursale 1) et 192.168.40.0/24 (succursale 2) avec un </a:t>
            </a:r>
            <a:r>
              <a:rPr lang="fr-FR" dirty="0" err="1"/>
              <a:t>transform</a:t>
            </a:r>
            <a:r>
              <a:rPr lang="fr-FR" dirty="0"/>
              <a:t>-set (R1ToR2), une ACL, et une crypto -</a:t>
            </a:r>
            <a:r>
              <a:rPr lang="fr-FR" dirty="0" err="1"/>
              <a:t>map</a:t>
            </a:r>
            <a:r>
              <a:rPr lang="fr-FR" dirty="0"/>
              <a:t> appliquée à l’interface GigabitEthernet0/0/0.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428852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C1948-9F2B-B994-FA13-BF0B67522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3091-49FE-944E-8B6F-FE9A9C40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73" y="140059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49487A-FBAE-2843-FFFF-5AAD92746DA4}"/>
              </a:ext>
            </a:extLst>
          </p:cNvPr>
          <p:cNvSpPr txBox="1"/>
          <p:nvPr/>
        </p:nvSpPr>
        <p:spPr>
          <a:xfrm>
            <a:off x="2204883" y="1769807"/>
            <a:ext cx="831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 projet a mis en place un réseau sécurisé avec VPN </a:t>
            </a:r>
            <a:r>
              <a:rPr lang="fr-FR" dirty="0" err="1"/>
              <a:t>IPsec</a:t>
            </a:r>
            <a:r>
              <a:rPr lang="fr-FR" dirty="0"/>
              <a:t> et services DMZ, tout en proposant des améliorations comme la redondance et l’utilisation de GNS3.</a:t>
            </a:r>
          </a:p>
          <a:p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38493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Objectifs</a:t>
            </a:r>
            <a:r>
              <a:rPr lang="en-US" b="1" dirty="0"/>
              <a:t> &amp; </a:t>
            </a:r>
            <a:r>
              <a:rPr lang="en-US" b="1" dirty="0" err="1"/>
              <a:t>Contextent</a:t>
            </a:r>
            <a:endParaRPr lang="en-US" b="1" dirty="0"/>
          </a:p>
          <a:p>
            <a:r>
              <a:rPr lang="en-US" b="1" dirty="0"/>
              <a:t> </a:t>
            </a:r>
            <a:r>
              <a:rPr lang="fr-FR" b="1" dirty="0"/>
              <a:t>Vue d’ensemble de la topologie</a:t>
            </a:r>
          </a:p>
          <a:p>
            <a:r>
              <a:rPr lang="en-US" b="1" dirty="0"/>
              <a:t>Conception du LAN (VLANs)</a:t>
            </a:r>
          </a:p>
          <a:p>
            <a:r>
              <a:rPr lang="en-US" b="1" dirty="0"/>
              <a:t>Firewall Cisco ASA</a:t>
            </a:r>
          </a:p>
          <a:p>
            <a:r>
              <a:rPr lang="en-US" b="1" dirty="0"/>
              <a:t>Configuration VPN </a:t>
            </a:r>
            <a:r>
              <a:rPr lang="en-US" b="1" dirty="0" err="1"/>
              <a:t>Ipsec</a:t>
            </a:r>
            <a:endParaRPr lang="en-US" b="1" dirty="0"/>
          </a:p>
          <a:p>
            <a:r>
              <a:rPr lang="en-US" b="1" dirty="0"/>
              <a:t>Conclusion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&amp; Contexte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EDDA34-8488-57BD-CE00-CAEF2613868D}"/>
              </a:ext>
            </a:extLst>
          </p:cNvPr>
          <p:cNvSpPr txBox="1"/>
          <p:nvPr/>
        </p:nvSpPr>
        <p:spPr>
          <a:xfrm>
            <a:off x="1189703" y="2578391"/>
            <a:ext cx="96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L’objectif principal de ce projet est de concevoir et déployer un réseau d’entreprise sécurisé et performant, reliant les succursales via un VPN </a:t>
            </a:r>
            <a:r>
              <a:rPr lang="fr-FR" dirty="0" err="1"/>
              <a:t>IPsec</a:t>
            </a:r>
            <a:r>
              <a:rPr lang="fr-FR" dirty="0"/>
              <a:t>, tout en intégrant des services essentiels comme l’email, le DNS et le web dans une zone DMZ.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TN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6C3875-A1EB-4BA7-6F64-858749ABCBE8}"/>
              </a:ext>
            </a:extLst>
          </p:cNvPr>
          <p:cNvSpPr txBox="1"/>
          <p:nvPr/>
        </p:nvSpPr>
        <p:spPr>
          <a:xfrm>
            <a:off x="1295400" y="192764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Objectif principal du projet</a:t>
            </a:r>
            <a:r>
              <a:rPr lang="fr-F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DA0BB-B2F3-8514-BD93-D68281806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E894-CC23-E214-A966-F42B75B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d’ensemble de la topologie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A55228D-1004-C3CF-AD1F-E340F6CB24F6}"/>
              </a:ext>
            </a:extLst>
          </p:cNvPr>
          <p:cNvSpPr txBox="1"/>
          <p:nvPr/>
        </p:nvSpPr>
        <p:spPr>
          <a:xfrm>
            <a:off x="1295400" y="192764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schéma du réseau global :</a:t>
            </a:r>
          </a:p>
        </p:txBody>
      </p:sp>
      <p:pic>
        <p:nvPicPr>
          <p:cNvPr id="4" name="Image 3" descr="Une image contenant carte, diagramme, ligne, texte&#10;&#10;Le contenu généré par l’IA peut être incorrect.">
            <a:extLst>
              <a:ext uri="{FF2B5EF4-FFF2-40B4-BE49-F238E27FC236}">
                <a16:creationId xmlns:a16="http://schemas.microsoft.com/office/drawing/2014/main" id="{7F0031E2-2930-D5A3-0CF8-37F70C2A3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29" y="2296980"/>
            <a:ext cx="11248103" cy="349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EDF2B-EC52-339F-B15E-2E88B7D5D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1CB2ED34-7066-D6C8-8FB6-9A460ED2A759}"/>
              </a:ext>
            </a:extLst>
          </p:cNvPr>
          <p:cNvSpPr txBox="1"/>
          <p:nvPr/>
        </p:nvSpPr>
        <p:spPr>
          <a:xfrm>
            <a:off x="1295400" y="609626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schéma du réseau zone </a:t>
            </a:r>
            <a:r>
              <a:rPr lang="fr-FR" b="1" dirty="0" err="1"/>
              <a:t>inside</a:t>
            </a:r>
            <a:r>
              <a:rPr lang="fr-FR" b="1" dirty="0"/>
              <a:t>:</a:t>
            </a:r>
          </a:p>
        </p:txBody>
      </p:sp>
      <p:pic>
        <p:nvPicPr>
          <p:cNvPr id="5" name="Image 4" descr="Une image contenant texte, diagramme, ligne, carte&#10;&#10;Le contenu généré par l’IA peut être incorrect.">
            <a:extLst>
              <a:ext uri="{FF2B5EF4-FFF2-40B4-BE49-F238E27FC236}">
                <a16:creationId xmlns:a16="http://schemas.microsoft.com/office/drawing/2014/main" id="{8B1ECD3B-EA65-8D2C-D1F0-B9853D01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21" y="1356466"/>
            <a:ext cx="6852575" cy="41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1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B36C1-4323-D51B-7177-EECE9FF0A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38923A29-6BC8-E808-A54F-F8B6541B0FA9}"/>
              </a:ext>
            </a:extLst>
          </p:cNvPr>
          <p:cNvSpPr txBox="1"/>
          <p:nvPr/>
        </p:nvSpPr>
        <p:spPr>
          <a:xfrm>
            <a:off x="1295400" y="60962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schéma du réseau zone </a:t>
            </a:r>
            <a:r>
              <a:rPr lang="fr-FR" b="1" dirty="0" err="1"/>
              <a:t>outside</a:t>
            </a:r>
            <a:r>
              <a:rPr lang="fr-FR" b="1" dirty="0"/>
              <a:t>:</a:t>
            </a:r>
          </a:p>
        </p:txBody>
      </p:sp>
      <p:pic>
        <p:nvPicPr>
          <p:cNvPr id="3" name="Image 2" descr="Une image contenant texte, capture d’écran, diagramme&#10;&#10;Le contenu généré par l’IA peut être incorrect.">
            <a:extLst>
              <a:ext uri="{FF2B5EF4-FFF2-40B4-BE49-F238E27FC236}">
                <a16:creationId xmlns:a16="http://schemas.microsoft.com/office/drawing/2014/main" id="{8858206E-19FF-63BE-D054-57995F07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396" y="1149600"/>
            <a:ext cx="3387208" cy="42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2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4D217-9ABB-D652-BFBE-981F9108B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330A800C-21CB-DED8-CBEF-73ABA26E40D5}"/>
              </a:ext>
            </a:extLst>
          </p:cNvPr>
          <p:cNvSpPr txBox="1"/>
          <p:nvPr/>
        </p:nvSpPr>
        <p:spPr>
          <a:xfrm>
            <a:off x="1295400" y="609626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schéma du réseau zone DMZ:</a:t>
            </a:r>
          </a:p>
        </p:txBody>
      </p:sp>
      <p:pic>
        <p:nvPicPr>
          <p:cNvPr id="4" name="Image 3" descr="Une image contenant texte, capture d’écran, diagramme, carte&#10;&#10;Le contenu généré par l’IA peut être incorrect.">
            <a:extLst>
              <a:ext uri="{FF2B5EF4-FFF2-40B4-BE49-F238E27FC236}">
                <a16:creationId xmlns:a16="http://schemas.microsoft.com/office/drawing/2014/main" id="{8C50E199-26D1-8BAC-826F-23A2B47C3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078" y="1142972"/>
            <a:ext cx="4922469" cy="45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1BA5F-E403-610C-1CCF-2274A648A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9838CBF7-D722-1EA2-B211-BC85E0CE00AA}"/>
              </a:ext>
            </a:extLst>
          </p:cNvPr>
          <p:cNvSpPr txBox="1"/>
          <p:nvPr/>
        </p:nvSpPr>
        <p:spPr>
          <a:xfrm>
            <a:off x="1295400" y="609626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schéma du réseau zone VPN:</a:t>
            </a:r>
          </a:p>
        </p:txBody>
      </p:sp>
      <p:pic>
        <p:nvPicPr>
          <p:cNvPr id="3" name="Image 2" descr="Une image contenant ligne, diagramme, carte&#10;&#10;Le contenu généré par l’IA peut être incorrect.">
            <a:extLst>
              <a:ext uri="{FF2B5EF4-FFF2-40B4-BE49-F238E27FC236}">
                <a16:creationId xmlns:a16="http://schemas.microsoft.com/office/drawing/2014/main" id="{F0CB34D8-782F-923D-DBB5-A42EA3FE7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6" y="1606952"/>
            <a:ext cx="10791177" cy="33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3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68D7D-0EED-26F5-F18C-EA28479BB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BC3D-E97A-3983-94DD-20BF5B70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du LAN (VLANs)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51A24C-19BB-1469-350B-27ABB4022A21}"/>
              </a:ext>
            </a:extLst>
          </p:cNvPr>
          <p:cNvSpPr txBox="1"/>
          <p:nvPr/>
        </p:nvSpPr>
        <p:spPr>
          <a:xfrm>
            <a:off x="1295400" y="1927648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Tableau des VLANs: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2152D0-BAD9-E85B-1D6B-76F71084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3" y="2515704"/>
            <a:ext cx="6928982" cy="25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54</TotalTime>
  <Words>368</Words>
  <Application>Microsoft Office PowerPoint</Application>
  <PresentationFormat>Grand écran</PresentationFormat>
  <Paragraphs>37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9" baseType="lpstr">
      <vt:lpstr>Arial</vt:lpstr>
      <vt:lpstr>Diamond Grid 16x9</vt:lpstr>
      <vt:lpstr>Mini Projet Réseau – Conception &amp; Sécurisation d’un Réseau d’Entreprise</vt:lpstr>
      <vt:lpstr>Plan</vt:lpstr>
      <vt:lpstr>Objectifs &amp; Contexte</vt:lpstr>
      <vt:lpstr>Vue d’ensemble de la topologie</vt:lpstr>
      <vt:lpstr>Présentation PowerPoint</vt:lpstr>
      <vt:lpstr>Présentation PowerPoint</vt:lpstr>
      <vt:lpstr>Présentation PowerPoint</vt:lpstr>
      <vt:lpstr>Présentation PowerPoint</vt:lpstr>
      <vt:lpstr>Conception du LAN (VLANs)</vt:lpstr>
      <vt:lpstr>Présentation PowerPoint</vt:lpstr>
      <vt:lpstr>Firewall Cisco ASA</vt:lpstr>
      <vt:lpstr>Présentation PowerPoint</vt:lpstr>
      <vt:lpstr>Présentation PowerPoint</vt:lpstr>
      <vt:lpstr>Configuration VPN IPsec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nayer fki</dc:creator>
  <cp:lastModifiedBy>nayer fki</cp:lastModifiedBy>
  <cp:revision>2</cp:revision>
  <dcterms:created xsi:type="dcterms:W3CDTF">2025-04-22T10:02:18Z</dcterms:created>
  <dcterms:modified xsi:type="dcterms:W3CDTF">2025-04-22T10:57:12Z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