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64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Budget Management System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Job Wanjala Nayere</a:t>
            </a:r>
          </a:p>
        </p:txBody>
      </p:sp>
      <p:sp>
        <p:nvSpPr>
          <p:cNvPr id="4" name="Subtitle 2">
            <a:extLst>
              <a:ext uri="{FF2B5EF4-FFF2-40B4-BE49-F238E27FC236}">
                <a16:creationId xmlns:a16="http://schemas.microsoft.com/office/drawing/2014/main" id="{A5DAAF33-AD56-921B-630D-02F67FF6633F}"/>
              </a:ext>
            </a:extLst>
          </p:cNvPr>
          <p:cNvSpPr txBox="1">
            <a:spLocks/>
          </p:cNvSpPr>
          <p:nvPr/>
        </p:nvSpPr>
        <p:spPr>
          <a:xfrm>
            <a:off x="1381273" y="850424"/>
            <a:ext cx="9440034" cy="13979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sz="2800" dirty="0"/>
              <a:t>ALX Project</a:t>
            </a:r>
          </a:p>
        </p:txBody>
      </p:sp>
    </p:spTree>
    <p:extLst>
      <p:ext uri="{BB962C8B-B14F-4D97-AF65-F5344CB8AC3E}">
        <p14:creationId xmlns:p14="http://schemas.microsoft.com/office/powerpoint/2010/main" val="6337383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81273" y="1437803"/>
            <a:ext cx="9440034" cy="2903378"/>
          </a:xfrm>
        </p:spPr>
        <p:txBody>
          <a:bodyPr>
            <a:normAutofit/>
          </a:bodyPr>
          <a:lstStyle/>
          <a:p>
            <a:r>
              <a:rPr lang="en-IO" sz="1800" kern="100" dirty="0">
                <a:effectLst/>
                <a:latin typeface="Calibri" panose="020F0502020204030204" pitchFamily="34" charset="0"/>
                <a:ea typeface="Calibri" panose="020F0502020204030204" pitchFamily="34" charset="0"/>
                <a:cs typeface="Times New Roman" panose="02020603050405020304" pitchFamily="18" charset="0"/>
              </a:rPr>
              <a:t>This Budget Management System will be an effective tool for managing personal finances and also a practical way to hone my software development skills. The 3-week timeline provides a structured approach to ensure the delivery of a fully functional, user-friendly system.</a:t>
            </a:r>
          </a:p>
          <a:p>
            <a:r>
              <a:rPr lang="en-US" sz="2800" dirty="0"/>
              <a:t>Job Wanjala Nayere</a:t>
            </a:r>
          </a:p>
          <a:p>
            <a:endParaRPr lang="en-US" sz="2800" dirty="0"/>
          </a:p>
        </p:txBody>
      </p:sp>
      <p:sp>
        <p:nvSpPr>
          <p:cNvPr id="4" name="Subtitle 2">
            <a:extLst>
              <a:ext uri="{FF2B5EF4-FFF2-40B4-BE49-F238E27FC236}">
                <a16:creationId xmlns:a16="http://schemas.microsoft.com/office/drawing/2014/main" id="{A5DAAF33-AD56-921B-630D-02F67FF6633F}"/>
              </a:ext>
            </a:extLst>
          </p:cNvPr>
          <p:cNvSpPr txBox="1">
            <a:spLocks/>
          </p:cNvSpPr>
          <p:nvPr/>
        </p:nvSpPr>
        <p:spPr>
          <a:xfrm>
            <a:off x="1381273" y="850424"/>
            <a:ext cx="9440034" cy="13979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IO" sz="18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800" dirty="0"/>
          </a:p>
        </p:txBody>
      </p:sp>
    </p:spTree>
    <p:extLst>
      <p:ext uri="{BB962C8B-B14F-4D97-AF65-F5344CB8AC3E}">
        <p14:creationId xmlns:p14="http://schemas.microsoft.com/office/powerpoint/2010/main" val="36180716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1407-4882-DB70-C4AD-D2A542CA1EC3}"/>
              </a:ext>
            </a:extLst>
          </p:cNvPr>
          <p:cNvSpPr>
            <a:spLocks noGrp="1"/>
          </p:cNvSpPr>
          <p:nvPr>
            <p:ph type="title"/>
          </p:nvPr>
        </p:nvSpPr>
        <p:spPr/>
        <p:txBody>
          <a:bodyPr/>
          <a:lstStyle/>
          <a:p>
            <a:r>
              <a:rPr lang="en-IO" sz="1800" dirty="0">
                <a:effectLst/>
                <a:latin typeface="Calibri" panose="020F0502020204030204" pitchFamily="34" charset="0"/>
                <a:ea typeface="Calibri" panose="020F0502020204030204" pitchFamily="34" charset="0"/>
                <a:cs typeface="Times New Roman" panose="02020603050405020304" pitchFamily="18" charset="0"/>
              </a:rPr>
              <a:t>Project Overview</a:t>
            </a:r>
            <a:endParaRPr lang="en-IO" dirty="0"/>
          </a:p>
        </p:txBody>
      </p:sp>
      <p:grpSp>
        <p:nvGrpSpPr>
          <p:cNvPr id="4" name="Group 3">
            <a:extLst>
              <a:ext uri="{FF2B5EF4-FFF2-40B4-BE49-F238E27FC236}">
                <a16:creationId xmlns:a16="http://schemas.microsoft.com/office/drawing/2014/main" id="{B6F82943-A912-3CFD-7F29-B8A2227BF150}"/>
              </a:ext>
            </a:extLst>
          </p:cNvPr>
          <p:cNvGrpSpPr/>
          <p:nvPr/>
        </p:nvGrpSpPr>
        <p:grpSpPr>
          <a:xfrm>
            <a:off x="913795" y="2169413"/>
            <a:ext cx="10353762" cy="3497803"/>
            <a:chOff x="808" y="0"/>
            <a:chExt cx="3275967" cy="3714750"/>
          </a:xfrm>
        </p:grpSpPr>
        <p:sp>
          <p:nvSpPr>
            <p:cNvPr id="5" name="Rectangle 4">
              <a:extLst>
                <a:ext uri="{FF2B5EF4-FFF2-40B4-BE49-F238E27FC236}">
                  <a16:creationId xmlns:a16="http://schemas.microsoft.com/office/drawing/2014/main" id="{E0DD7078-3BEA-B7F5-3538-7E1BEC786A41}"/>
                </a:ext>
              </a:extLst>
            </p:cNvPr>
            <p:cNvSpPr/>
            <p:nvPr/>
          </p:nvSpPr>
          <p:spPr>
            <a:xfrm>
              <a:off x="808" y="0"/>
              <a:ext cx="327596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O" dirty="0"/>
            </a:p>
          </p:txBody>
        </p:sp>
        <p:sp>
          <p:nvSpPr>
            <p:cNvPr id="6" name="TextBox 5">
              <a:extLst>
                <a:ext uri="{FF2B5EF4-FFF2-40B4-BE49-F238E27FC236}">
                  <a16:creationId xmlns:a16="http://schemas.microsoft.com/office/drawing/2014/main" id="{7EF8ABAF-BB31-56B5-2D8B-3249C5422A6E}"/>
                </a:ext>
              </a:extLst>
            </p:cNvPr>
            <p:cNvSpPr txBox="1"/>
            <p:nvPr/>
          </p:nvSpPr>
          <p:spPr>
            <a:xfrm>
              <a:off x="808" y="100248"/>
              <a:ext cx="3275967" cy="36145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The Budget Management System is a PHP-based application designed to help users manage their daily, monthly, or annual expenses. The system offers essential features like adding, updating, deleting, and viewing expenses, as well as automatically calculating the total expenditure. It aims to provide a simple, efficient way for users to track their finances, improve their budgeting habits, and prepare for the future. This project will also contribute to my learning journey as I enhance my coding skills through a real-world application.</a:t>
              </a:r>
            </a:p>
          </p:txBody>
        </p:sp>
      </p:grpSp>
    </p:spTree>
    <p:extLst>
      <p:ext uri="{BB962C8B-B14F-4D97-AF65-F5344CB8AC3E}">
        <p14:creationId xmlns:p14="http://schemas.microsoft.com/office/powerpoint/2010/main" val="31014884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1407-4882-DB70-C4AD-D2A542CA1EC3}"/>
              </a:ext>
            </a:extLst>
          </p:cNvPr>
          <p:cNvSpPr>
            <a:spLocks noGrp="1"/>
          </p:cNvSpPr>
          <p:nvPr>
            <p:ph type="title"/>
          </p:nvPr>
        </p:nvSpPr>
        <p:spPr/>
        <p:txBody>
          <a:bodyPr/>
          <a:lstStyle/>
          <a:p>
            <a:r>
              <a:rPr lang="en-IO" sz="1800" dirty="0">
                <a:effectLst/>
                <a:latin typeface="Calibri" panose="020F0502020204030204" pitchFamily="34" charset="0"/>
                <a:ea typeface="Calibri" panose="020F0502020204030204" pitchFamily="34" charset="0"/>
                <a:cs typeface="Times New Roman" panose="02020603050405020304" pitchFamily="18" charset="0"/>
              </a:rPr>
              <a:t>Project Objectives</a:t>
            </a:r>
            <a:endParaRPr lang="en-IO" dirty="0"/>
          </a:p>
        </p:txBody>
      </p:sp>
      <p:grpSp>
        <p:nvGrpSpPr>
          <p:cNvPr id="4" name="Group 3">
            <a:extLst>
              <a:ext uri="{FF2B5EF4-FFF2-40B4-BE49-F238E27FC236}">
                <a16:creationId xmlns:a16="http://schemas.microsoft.com/office/drawing/2014/main" id="{B6F82943-A912-3CFD-7F29-B8A2227BF150}"/>
              </a:ext>
            </a:extLst>
          </p:cNvPr>
          <p:cNvGrpSpPr/>
          <p:nvPr/>
        </p:nvGrpSpPr>
        <p:grpSpPr>
          <a:xfrm>
            <a:off x="913795" y="2169413"/>
            <a:ext cx="10353762" cy="3497803"/>
            <a:chOff x="808" y="0"/>
            <a:chExt cx="3275967" cy="3714750"/>
          </a:xfrm>
        </p:grpSpPr>
        <p:sp>
          <p:nvSpPr>
            <p:cNvPr id="5" name="Rectangle 4">
              <a:extLst>
                <a:ext uri="{FF2B5EF4-FFF2-40B4-BE49-F238E27FC236}">
                  <a16:creationId xmlns:a16="http://schemas.microsoft.com/office/drawing/2014/main" id="{E0DD7078-3BEA-B7F5-3538-7E1BEC786A41}"/>
                </a:ext>
              </a:extLst>
            </p:cNvPr>
            <p:cNvSpPr/>
            <p:nvPr/>
          </p:nvSpPr>
          <p:spPr>
            <a:xfrm>
              <a:off x="808" y="0"/>
              <a:ext cx="327596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O" dirty="0"/>
            </a:p>
          </p:txBody>
        </p:sp>
        <p:sp>
          <p:nvSpPr>
            <p:cNvPr id="6" name="TextBox 5">
              <a:extLst>
                <a:ext uri="{FF2B5EF4-FFF2-40B4-BE49-F238E27FC236}">
                  <a16:creationId xmlns:a16="http://schemas.microsoft.com/office/drawing/2014/main" id="{7EF8ABAF-BB31-56B5-2D8B-3249C5422A6E}"/>
                </a:ext>
              </a:extLst>
            </p:cNvPr>
            <p:cNvSpPr txBox="1"/>
            <p:nvPr/>
          </p:nvSpPr>
          <p:spPr>
            <a:xfrm>
              <a:off x="808" y="100248"/>
              <a:ext cx="3275967" cy="36145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Develop a user-friendly interface for tracking expenses.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Implement functionalities such as adding, updating, deleting, and listing expenses.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Automate the computation and display of total expenses.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Provide a system that helps users improve financial management habits.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Enhance my knowledge in back-end and front-end development.</a:t>
              </a:r>
            </a:p>
          </p:txBody>
        </p:sp>
      </p:grpSp>
    </p:spTree>
    <p:extLst>
      <p:ext uri="{BB962C8B-B14F-4D97-AF65-F5344CB8AC3E}">
        <p14:creationId xmlns:p14="http://schemas.microsoft.com/office/powerpoint/2010/main" val="206918199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1407-4882-DB70-C4AD-D2A542CA1EC3}"/>
              </a:ext>
            </a:extLst>
          </p:cNvPr>
          <p:cNvSpPr>
            <a:spLocks noGrp="1"/>
          </p:cNvSpPr>
          <p:nvPr>
            <p:ph type="title"/>
          </p:nvPr>
        </p:nvSpPr>
        <p:spPr/>
        <p:txBody>
          <a:bodyPr/>
          <a:lstStyle/>
          <a:p>
            <a:r>
              <a:rPr lang="en-IO" sz="1800" dirty="0">
                <a:effectLst/>
                <a:latin typeface="Calibri" panose="020F0502020204030204" pitchFamily="34" charset="0"/>
                <a:ea typeface="Calibri" panose="020F0502020204030204" pitchFamily="34" charset="0"/>
                <a:cs typeface="Times New Roman" panose="02020603050405020304" pitchFamily="18" charset="0"/>
              </a:rPr>
              <a:t>Learning Objectives</a:t>
            </a:r>
            <a:endParaRPr lang="en-IO" dirty="0"/>
          </a:p>
        </p:txBody>
      </p:sp>
      <p:grpSp>
        <p:nvGrpSpPr>
          <p:cNvPr id="4" name="Group 3">
            <a:extLst>
              <a:ext uri="{FF2B5EF4-FFF2-40B4-BE49-F238E27FC236}">
                <a16:creationId xmlns:a16="http://schemas.microsoft.com/office/drawing/2014/main" id="{B6F82943-A912-3CFD-7F29-B8A2227BF150}"/>
              </a:ext>
            </a:extLst>
          </p:cNvPr>
          <p:cNvGrpSpPr/>
          <p:nvPr/>
        </p:nvGrpSpPr>
        <p:grpSpPr>
          <a:xfrm>
            <a:off x="913795" y="2169413"/>
            <a:ext cx="10353762" cy="3497803"/>
            <a:chOff x="808" y="0"/>
            <a:chExt cx="3275967" cy="3714750"/>
          </a:xfrm>
        </p:grpSpPr>
        <p:sp>
          <p:nvSpPr>
            <p:cNvPr id="5" name="Rectangle 4">
              <a:extLst>
                <a:ext uri="{FF2B5EF4-FFF2-40B4-BE49-F238E27FC236}">
                  <a16:creationId xmlns:a16="http://schemas.microsoft.com/office/drawing/2014/main" id="{E0DD7078-3BEA-B7F5-3538-7E1BEC786A41}"/>
                </a:ext>
              </a:extLst>
            </p:cNvPr>
            <p:cNvSpPr/>
            <p:nvPr/>
          </p:nvSpPr>
          <p:spPr>
            <a:xfrm>
              <a:off x="808" y="0"/>
              <a:ext cx="327596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O" dirty="0"/>
            </a:p>
          </p:txBody>
        </p:sp>
        <p:sp>
          <p:nvSpPr>
            <p:cNvPr id="6" name="TextBox 5">
              <a:extLst>
                <a:ext uri="{FF2B5EF4-FFF2-40B4-BE49-F238E27FC236}">
                  <a16:creationId xmlns:a16="http://schemas.microsoft.com/office/drawing/2014/main" id="{7EF8ABAF-BB31-56B5-2D8B-3249C5422A6E}"/>
                </a:ext>
              </a:extLst>
            </p:cNvPr>
            <p:cNvSpPr txBox="1"/>
            <p:nvPr/>
          </p:nvSpPr>
          <p:spPr>
            <a:xfrm>
              <a:off x="808" y="100248"/>
              <a:ext cx="3275967" cy="36145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a:lnSpc>
                  <a:spcPct val="107000"/>
                </a:lnSpc>
                <a:spcAft>
                  <a:spcPts val="800"/>
                </a:spcAft>
              </a:pPr>
              <a:r>
                <a:rPr lang="en-IO" sz="1800" dirty="0">
                  <a:effectLst/>
                  <a:latin typeface="Calibri" panose="020F0502020204030204" pitchFamily="34" charset="0"/>
                  <a:ea typeface="Calibri" panose="020F0502020204030204" pitchFamily="34" charset="0"/>
                  <a:cs typeface="Times New Roman" panose="02020603050405020304" pitchFamily="18" charset="0"/>
                </a:rPr>
                <a:t>1. PHP &amp; </a:t>
              </a:r>
              <a:r>
                <a:rPr lang="en-IO" sz="1800" dirty="0" err="1">
                  <a:effectLst/>
                  <a:latin typeface="Calibri" panose="020F0502020204030204" pitchFamily="34" charset="0"/>
                  <a:ea typeface="Calibri" panose="020F0502020204030204" pitchFamily="34" charset="0"/>
                  <a:cs typeface="Times New Roman" panose="02020603050405020304" pitchFamily="18" charset="0"/>
                </a:rPr>
                <a:t>MySQLi</a:t>
              </a:r>
              <a:r>
                <a:rPr lang="en-IO" sz="1800" dirty="0">
                  <a:effectLst/>
                  <a:latin typeface="Calibri" panose="020F0502020204030204" pitchFamily="34" charset="0"/>
                  <a:ea typeface="Calibri" panose="020F0502020204030204" pitchFamily="34" charset="0"/>
                  <a:cs typeface="Times New Roman" panose="02020603050405020304" pitchFamily="18" charset="0"/>
                </a:rPr>
                <a:t> Mastery: Improve my understanding of PHP and </a:t>
              </a:r>
              <a:r>
                <a:rPr lang="en-IO" sz="1800" dirty="0" err="1">
                  <a:effectLst/>
                  <a:latin typeface="Calibri" panose="020F0502020204030204" pitchFamily="34" charset="0"/>
                  <a:ea typeface="Calibri" panose="020F0502020204030204" pitchFamily="34" charset="0"/>
                  <a:cs typeface="Times New Roman" panose="02020603050405020304" pitchFamily="18" charset="0"/>
                </a:rPr>
                <a:t>MySQLi</a:t>
              </a:r>
              <a:r>
                <a:rPr lang="en-IO" sz="1800" dirty="0">
                  <a:effectLst/>
                  <a:latin typeface="Calibri" panose="020F0502020204030204" pitchFamily="34" charset="0"/>
                  <a:ea typeface="Calibri" panose="020F0502020204030204" pitchFamily="34" charset="0"/>
                  <a:cs typeface="Times New Roman" panose="02020603050405020304" pitchFamily="18" charset="0"/>
                </a:rPr>
                <a:t>, especially in handling </a:t>
              </a: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dynamic data like expenses.</a:t>
              </a:r>
            </a:p>
            <a:p>
              <a:pPr marL="342900" indent="-342900">
                <a:lnSpc>
                  <a:spcPct val="107000"/>
                </a:lnSpc>
                <a:spcAft>
                  <a:spcPts val="800"/>
                </a:spcAft>
                <a:buFont typeface="+mj-lt"/>
                <a:buAutoNum type="arabicPeriod"/>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2. Front-End Development: Strengthen my skills in HTML, CSS, and </a:t>
              </a:r>
              <a:r>
                <a:rPr lang="en-IO" sz="1800" kern="100" dirty="0" err="1">
                  <a:effectLst/>
                  <a:latin typeface="Calibri" panose="020F0502020204030204" pitchFamily="34" charset="0"/>
                  <a:ea typeface="Calibri" panose="020F0502020204030204" pitchFamily="34" charset="0"/>
                  <a:cs typeface="Times New Roman" panose="02020603050405020304" pitchFamily="18" charset="0"/>
                </a:rPr>
                <a:t>Javascript</a:t>
              </a: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to create intuitive and responsive user interfaces.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3. Database Design: Learn how to design efficient and scalable databases to handle user data securely.</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4. Error Handling &amp; Validation: Understand how to implement proper error handling and data validation for a smoother user experience.</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5. Version Control: Practice using version control systems like Git for code management and collaboration.</a:t>
              </a:r>
            </a:p>
          </p:txBody>
        </p:sp>
      </p:grpSp>
    </p:spTree>
    <p:extLst>
      <p:ext uri="{BB962C8B-B14F-4D97-AF65-F5344CB8AC3E}">
        <p14:creationId xmlns:p14="http://schemas.microsoft.com/office/powerpoint/2010/main" val="41803527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1407-4882-DB70-C4AD-D2A542CA1EC3}"/>
              </a:ext>
            </a:extLst>
          </p:cNvPr>
          <p:cNvSpPr>
            <a:spLocks noGrp="1"/>
          </p:cNvSpPr>
          <p:nvPr>
            <p:ph type="title"/>
          </p:nvPr>
        </p:nvSpPr>
        <p:spPr/>
        <p:txBody>
          <a:bodyPr/>
          <a:lstStyle/>
          <a:p>
            <a:r>
              <a:rPr lang="en-IO" sz="1800" dirty="0">
                <a:effectLst/>
                <a:latin typeface="Calibri" panose="020F0502020204030204" pitchFamily="34" charset="0"/>
                <a:ea typeface="Calibri" panose="020F0502020204030204" pitchFamily="34" charset="0"/>
                <a:cs typeface="Times New Roman" panose="02020603050405020304" pitchFamily="18" charset="0"/>
              </a:rPr>
              <a:t>Technologies Used</a:t>
            </a:r>
            <a:endParaRPr lang="en-IO" dirty="0"/>
          </a:p>
        </p:txBody>
      </p:sp>
      <p:grpSp>
        <p:nvGrpSpPr>
          <p:cNvPr id="4" name="Group 3">
            <a:extLst>
              <a:ext uri="{FF2B5EF4-FFF2-40B4-BE49-F238E27FC236}">
                <a16:creationId xmlns:a16="http://schemas.microsoft.com/office/drawing/2014/main" id="{B6F82943-A912-3CFD-7F29-B8A2227BF150}"/>
              </a:ext>
            </a:extLst>
          </p:cNvPr>
          <p:cNvGrpSpPr/>
          <p:nvPr/>
        </p:nvGrpSpPr>
        <p:grpSpPr>
          <a:xfrm>
            <a:off x="913795" y="2169413"/>
            <a:ext cx="10353762" cy="3497803"/>
            <a:chOff x="808" y="0"/>
            <a:chExt cx="3275967" cy="3714750"/>
          </a:xfrm>
        </p:grpSpPr>
        <p:sp>
          <p:nvSpPr>
            <p:cNvPr id="5" name="Rectangle 4">
              <a:extLst>
                <a:ext uri="{FF2B5EF4-FFF2-40B4-BE49-F238E27FC236}">
                  <a16:creationId xmlns:a16="http://schemas.microsoft.com/office/drawing/2014/main" id="{E0DD7078-3BEA-B7F5-3538-7E1BEC786A41}"/>
                </a:ext>
              </a:extLst>
            </p:cNvPr>
            <p:cNvSpPr/>
            <p:nvPr/>
          </p:nvSpPr>
          <p:spPr>
            <a:xfrm>
              <a:off x="808" y="0"/>
              <a:ext cx="327596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O" dirty="0"/>
            </a:p>
          </p:txBody>
        </p:sp>
        <p:sp>
          <p:nvSpPr>
            <p:cNvPr id="6" name="TextBox 5">
              <a:extLst>
                <a:ext uri="{FF2B5EF4-FFF2-40B4-BE49-F238E27FC236}">
                  <a16:creationId xmlns:a16="http://schemas.microsoft.com/office/drawing/2014/main" id="{7EF8ABAF-BB31-56B5-2D8B-3249C5422A6E}"/>
                </a:ext>
              </a:extLst>
            </p:cNvPr>
            <p:cNvSpPr txBox="1"/>
            <p:nvPr/>
          </p:nvSpPr>
          <p:spPr>
            <a:xfrm>
              <a:off x="808" y="100248"/>
              <a:ext cx="3275967" cy="36145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285750" indent="-285750">
                <a:lnSpc>
                  <a:spcPct val="107000"/>
                </a:lnSpc>
                <a:spcAft>
                  <a:spcPts val="800"/>
                </a:spcAft>
                <a:buFont typeface="Arial" panose="020B0604020202020204" pitchFamily="34" charset="0"/>
                <a:buChar char="•"/>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Front-End: HTML, CSS, </a:t>
              </a:r>
              <a:r>
                <a:rPr lang="en-IO" sz="1800" kern="100" dirty="0" err="1">
                  <a:effectLst/>
                  <a:latin typeface="Calibri" panose="020F0502020204030204" pitchFamily="34" charset="0"/>
                  <a:ea typeface="Calibri" panose="020F0502020204030204" pitchFamily="34" charset="0"/>
                  <a:cs typeface="Times New Roman" panose="02020603050405020304" pitchFamily="18" charset="0"/>
                </a:rPr>
                <a:t>Javascript</a:t>
              </a:r>
              <a:endParaRPr lang="en-I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Back-End: PHP (for server-side scripting)</a:t>
              </a:r>
            </a:p>
            <a:p>
              <a:pPr marL="285750" indent="-285750">
                <a:lnSpc>
                  <a:spcPct val="107000"/>
                </a:lnSpc>
                <a:spcAft>
                  <a:spcPts val="800"/>
                </a:spcAft>
                <a:buFont typeface="Arial" panose="020B0604020202020204" pitchFamily="34" charset="0"/>
                <a:buChar char="•"/>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Database: </a:t>
              </a:r>
              <a:r>
                <a:rPr lang="en-IO" sz="1800" kern="100" dirty="0" err="1">
                  <a:effectLst/>
                  <a:latin typeface="Calibri" panose="020F0502020204030204" pitchFamily="34" charset="0"/>
                  <a:ea typeface="Calibri" panose="020F0502020204030204" pitchFamily="34" charset="0"/>
                  <a:cs typeface="Times New Roman" panose="02020603050405020304" pitchFamily="18" charset="0"/>
                </a:rPr>
                <a:t>MySQLi</a:t>
              </a: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(for storing and retrieving data)</a:t>
              </a:r>
            </a:p>
            <a:p>
              <a:pPr marL="285750" indent="-285750">
                <a:lnSpc>
                  <a:spcPct val="107000"/>
                </a:lnSpc>
                <a:spcAft>
                  <a:spcPts val="800"/>
                </a:spcAft>
                <a:buFont typeface="Arial" panose="020B0604020202020204" pitchFamily="34" charset="0"/>
                <a:buChar char="•"/>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Development Environment: XAMPP (to run a local server, PHP, and </a:t>
              </a:r>
              <a:r>
                <a:rPr lang="en-IO" sz="1800" kern="100" dirty="0" err="1">
                  <a:effectLst/>
                  <a:latin typeface="Calibri" panose="020F0502020204030204" pitchFamily="34" charset="0"/>
                  <a:ea typeface="Calibri" panose="020F0502020204030204" pitchFamily="34" charset="0"/>
                  <a:cs typeface="Times New Roman" panose="02020603050405020304" pitchFamily="18" charset="0"/>
                </a:rPr>
                <a:t>MySQLi</a:t>
              </a: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Other Tools:</a:t>
              </a:r>
            </a:p>
            <a:p>
              <a:pPr marL="285750" indent="-285750">
                <a:lnSpc>
                  <a:spcPct val="107000"/>
                </a:lnSpc>
                <a:spcAft>
                  <a:spcPts val="800"/>
                </a:spcAft>
                <a:buFont typeface="Arial" panose="020B0604020202020204" pitchFamily="34" charset="0"/>
                <a:buChar char="•"/>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O" sz="1800" kern="100" dirty="0" err="1">
                  <a:effectLst/>
                  <a:latin typeface="Calibri" panose="020F0502020204030204" pitchFamily="34" charset="0"/>
                  <a:ea typeface="Calibri" panose="020F0502020204030204" pitchFamily="34" charset="0"/>
                  <a:cs typeface="Times New Roman" panose="02020603050405020304" pitchFamily="18" charset="0"/>
                </a:rPr>
                <a:t>PHPMyAdmin</a:t>
              </a: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For managing MySQL databases.</a:t>
              </a:r>
            </a:p>
            <a:p>
              <a:pPr marL="285750" indent="-285750">
                <a:lnSpc>
                  <a:spcPct val="107000"/>
                </a:lnSpc>
                <a:spcAft>
                  <a:spcPts val="800"/>
                </a:spcAft>
                <a:buFont typeface="Arial" panose="020B0604020202020204" pitchFamily="34" charset="0"/>
                <a:buChar char="•"/>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AJAX: For asynchronous communication between the client-side and the server.</a:t>
              </a:r>
            </a:p>
            <a:p>
              <a:pPr>
                <a:lnSpc>
                  <a:spcPct val="107000"/>
                </a:lnSpc>
                <a:spcAft>
                  <a:spcPts val="800"/>
                </a:spcAft>
              </a:pPr>
              <a:endParaRPr lang="en-I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69032140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1407-4882-DB70-C4AD-D2A542CA1EC3}"/>
              </a:ext>
            </a:extLst>
          </p:cNvPr>
          <p:cNvSpPr>
            <a:spLocks noGrp="1"/>
          </p:cNvSpPr>
          <p:nvPr>
            <p:ph type="title"/>
          </p:nvPr>
        </p:nvSpPr>
        <p:spPr/>
        <p:txBody>
          <a:bodyPr/>
          <a:lstStyle/>
          <a:p>
            <a:r>
              <a:rPr lang="en-IO" sz="1800" dirty="0">
                <a:effectLst/>
                <a:latin typeface="Calibri" panose="020F0502020204030204" pitchFamily="34" charset="0"/>
                <a:ea typeface="Calibri" panose="020F0502020204030204" pitchFamily="34" charset="0"/>
                <a:cs typeface="Times New Roman" panose="02020603050405020304" pitchFamily="18" charset="0"/>
              </a:rPr>
              <a:t>Third-Party Services </a:t>
            </a:r>
            <a:endParaRPr lang="en-IO" dirty="0"/>
          </a:p>
        </p:txBody>
      </p:sp>
      <p:grpSp>
        <p:nvGrpSpPr>
          <p:cNvPr id="4" name="Group 3">
            <a:extLst>
              <a:ext uri="{FF2B5EF4-FFF2-40B4-BE49-F238E27FC236}">
                <a16:creationId xmlns:a16="http://schemas.microsoft.com/office/drawing/2014/main" id="{B6F82943-A912-3CFD-7F29-B8A2227BF150}"/>
              </a:ext>
            </a:extLst>
          </p:cNvPr>
          <p:cNvGrpSpPr/>
          <p:nvPr/>
        </p:nvGrpSpPr>
        <p:grpSpPr>
          <a:xfrm>
            <a:off x="913795" y="2169413"/>
            <a:ext cx="10353762" cy="3497803"/>
            <a:chOff x="808" y="0"/>
            <a:chExt cx="3275967" cy="3714750"/>
          </a:xfrm>
        </p:grpSpPr>
        <p:sp>
          <p:nvSpPr>
            <p:cNvPr id="5" name="Rectangle 4">
              <a:extLst>
                <a:ext uri="{FF2B5EF4-FFF2-40B4-BE49-F238E27FC236}">
                  <a16:creationId xmlns:a16="http://schemas.microsoft.com/office/drawing/2014/main" id="{E0DD7078-3BEA-B7F5-3538-7E1BEC786A41}"/>
                </a:ext>
              </a:extLst>
            </p:cNvPr>
            <p:cNvSpPr/>
            <p:nvPr/>
          </p:nvSpPr>
          <p:spPr>
            <a:xfrm>
              <a:off x="808" y="0"/>
              <a:ext cx="327596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O" dirty="0"/>
            </a:p>
          </p:txBody>
        </p:sp>
        <p:sp>
          <p:nvSpPr>
            <p:cNvPr id="6" name="TextBox 5">
              <a:extLst>
                <a:ext uri="{FF2B5EF4-FFF2-40B4-BE49-F238E27FC236}">
                  <a16:creationId xmlns:a16="http://schemas.microsoft.com/office/drawing/2014/main" id="{7EF8ABAF-BB31-56B5-2D8B-3249C5422A6E}"/>
                </a:ext>
              </a:extLst>
            </p:cNvPr>
            <p:cNvSpPr txBox="1"/>
            <p:nvPr/>
          </p:nvSpPr>
          <p:spPr>
            <a:xfrm>
              <a:off x="808" y="100248"/>
              <a:ext cx="3275967" cy="36145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Email Notifications (optional): Integration of an SMTP service to send users notifications or summaries of their expenses. This could be achieved using services like Gmail's SMTP or </a:t>
              </a:r>
              <a:r>
                <a:rPr lang="en-IO" sz="1800" kern="100" dirty="0" err="1">
                  <a:effectLst/>
                  <a:latin typeface="Calibri" panose="020F0502020204030204" pitchFamily="34" charset="0"/>
                  <a:ea typeface="Calibri" panose="020F0502020204030204" pitchFamily="34" charset="0"/>
                  <a:cs typeface="Times New Roman" panose="02020603050405020304" pitchFamily="18" charset="0"/>
                </a:rPr>
                <a:t>Mailtrap</a:t>
              </a: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for testing.</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Security Enhancements: Using libraries like `</a:t>
              </a:r>
              <a:r>
                <a:rPr lang="en-IO" sz="1800" kern="100" dirty="0" err="1">
                  <a:effectLst/>
                  <a:latin typeface="Calibri" panose="020F0502020204030204" pitchFamily="34" charset="0"/>
                  <a:ea typeface="Calibri" panose="020F0502020204030204" pitchFamily="34" charset="0"/>
                  <a:cs typeface="Times New Roman" panose="02020603050405020304" pitchFamily="18" charset="0"/>
                </a:rPr>
                <a:t>bcrypt</a:t>
              </a: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for password hashing to secure user data if user authentication is implemented in the future.</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Xammp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run the backend database</a:t>
              </a:r>
              <a:endParaRPr lang="en-I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07780300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1407-4882-DB70-C4AD-D2A542CA1EC3}"/>
              </a:ext>
            </a:extLst>
          </p:cNvPr>
          <p:cNvSpPr>
            <a:spLocks noGrp="1"/>
          </p:cNvSpPr>
          <p:nvPr>
            <p:ph type="title"/>
          </p:nvPr>
        </p:nvSpPr>
        <p:spPr/>
        <p:txBody>
          <a:bodyPr/>
          <a:lstStyle/>
          <a:p>
            <a:r>
              <a:rPr lang="en-IO" sz="1800" dirty="0">
                <a:effectLst/>
                <a:latin typeface="Calibri" panose="020F0502020204030204" pitchFamily="34" charset="0"/>
                <a:ea typeface="Calibri" panose="020F0502020204030204" pitchFamily="34" charset="0"/>
                <a:cs typeface="Times New Roman" panose="02020603050405020304" pitchFamily="18" charset="0"/>
              </a:rPr>
              <a:t> Features of the System</a:t>
            </a:r>
            <a:endParaRPr lang="en-IO" dirty="0"/>
          </a:p>
        </p:txBody>
      </p:sp>
      <p:grpSp>
        <p:nvGrpSpPr>
          <p:cNvPr id="4" name="Group 3">
            <a:extLst>
              <a:ext uri="{FF2B5EF4-FFF2-40B4-BE49-F238E27FC236}">
                <a16:creationId xmlns:a16="http://schemas.microsoft.com/office/drawing/2014/main" id="{B6F82943-A912-3CFD-7F29-B8A2227BF150}"/>
              </a:ext>
            </a:extLst>
          </p:cNvPr>
          <p:cNvGrpSpPr/>
          <p:nvPr/>
        </p:nvGrpSpPr>
        <p:grpSpPr>
          <a:xfrm>
            <a:off x="913795" y="2169413"/>
            <a:ext cx="10353762" cy="3497803"/>
            <a:chOff x="808" y="0"/>
            <a:chExt cx="3275967" cy="3714750"/>
          </a:xfrm>
        </p:grpSpPr>
        <p:sp>
          <p:nvSpPr>
            <p:cNvPr id="5" name="Rectangle 4">
              <a:extLst>
                <a:ext uri="{FF2B5EF4-FFF2-40B4-BE49-F238E27FC236}">
                  <a16:creationId xmlns:a16="http://schemas.microsoft.com/office/drawing/2014/main" id="{E0DD7078-3BEA-B7F5-3538-7E1BEC786A41}"/>
                </a:ext>
              </a:extLst>
            </p:cNvPr>
            <p:cNvSpPr/>
            <p:nvPr/>
          </p:nvSpPr>
          <p:spPr>
            <a:xfrm>
              <a:off x="808" y="0"/>
              <a:ext cx="327596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O" dirty="0"/>
            </a:p>
          </p:txBody>
        </p:sp>
        <p:sp>
          <p:nvSpPr>
            <p:cNvPr id="6" name="TextBox 5">
              <a:extLst>
                <a:ext uri="{FF2B5EF4-FFF2-40B4-BE49-F238E27FC236}">
                  <a16:creationId xmlns:a16="http://schemas.microsoft.com/office/drawing/2014/main" id="{7EF8ABAF-BB31-56B5-2D8B-3249C5422A6E}"/>
                </a:ext>
              </a:extLst>
            </p:cNvPr>
            <p:cNvSpPr txBox="1"/>
            <p:nvPr/>
          </p:nvSpPr>
          <p:spPr>
            <a:xfrm>
              <a:off x="808" y="100248"/>
              <a:ext cx="3275967" cy="36145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1. Add New Expense: Users can enter new expenses with an amount and description.</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2. Update Existing Expense: Users can modify previously entered expenses.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3. Delete Expense: Users can remove unwanted or incorrect expenses.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4. List of Expenses: A detailed view of all recorded expenses.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5. Total Expense Calculation: The system auto-calculates and displays total expenses.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6. Simple Interface: Designed for ease of use, even for users with no technical background.</a:t>
              </a:r>
            </a:p>
          </p:txBody>
        </p:sp>
      </p:grpSp>
    </p:spTree>
    <p:extLst>
      <p:ext uri="{BB962C8B-B14F-4D97-AF65-F5344CB8AC3E}">
        <p14:creationId xmlns:p14="http://schemas.microsoft.com/office/powerpoint/2010/main" val="3965759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1407-4882-DB70-C4AD-D2A542CA1EC3}"/>
              </a:ext>
            </a:extLst>
          </p:cNvPr>
          <p:cNvSpPr>
            <a:spLocks noGrp="1"/>
          </p:cNvSpPr>
          <p:nvPr>
            <p:ph type="title"/>
          </p:nvPr>
        </p:nvSpPr>
        <p:spPr/>
        <p:txBody>
          <a:bodyPr/>
          <a:lstStyle/>
          <a:p>
            <a:pPr>
              <a:lnSpc>
                <a:spcPct val="107000"/>
              </a:lnSpc>
              <a:spcAft>
                <a:spcPts val="800"/>
              </a:spcAft>
            </a:pPr>
            <a:r>
              <a:rPr lang="en-IO" sz="1800" dirty="0">
                <a:effectLst/>
                <a:latin typeface="Calibri" panose="020F0502020204030204" pitchFamily="34" charset="0"/>
                <a:ea typeface="Calibri" panose="020F0502020204030204" pitchFamily="34" charset="0"/>
                <a:cs typeface="Times New Roman" panose="02020603050405020304" pitchFamily="18" charset="0"/>
              </a:rPr>
              <a:t>Project Milestones and Timeline</a:t>
            </a:r>
            <a:endParaRPr lang="en-I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EF8ABAF-BB31-56B5-2D8B-3249C5422A6E}"/>
              </a:ext>
            </a:extLst>
          </p:cNvPr>
          <p:cNvSpPr txBox="1"/>
          <p:nvPr/>
        </p:nvSpPr>
        <p:spPr>
          <a:xfrm>
            <a:off x="381133" y="2165275"/>
            <a:ext cx="3596061" cy="3827151"/>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Week 1: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Planning and requirement gathering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Set up XAMPP environment and database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Basic UI/UX design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Deliverable: Finalized system design and database schema.</a:t>
            </a:r>
          </a:p>
        </p:txBody>
      </p:sp>
      <p:sp>
        <p:nvSpPr>
          <p:cNvPr id="8" name="TextBox 7">
            <a:extLst>
              <a:ext uri="{FF2B5EF4-FFF2-40B4-BE49-F238E27FC236}">
                <a16:creationId xmlns:a16="http://schemas.microsoft.com/office/drawing/2014/main" id="{3C12B9FF-C9A3-794D-8A6A-C144C48DB5C6}"/>
              </a:ext>
            </a:extLst>
          </p:cNvPr>
          <p:cNvSpPr txBox="1"/>
          <p:nvPr/>
        </p:nvSpPr>
        <p:spPr>
          <a:xfrm>
            <a:off x="4199138" y="2165275"/>
            <a:ext cx="3852909" cy="3827152"/>
          </a:xfrm>
          <a:prstGeom prst="rect">
            <a:avLst/>
          </a:prstGeom>
          <a:solidFill>
            <a:schemeClr val="accent6">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Week 2:  </a:t>
            </a:r>
          </a:p>
          <a:p>
            <a:pPr marL="285750" indent="-285750">
              <a:lnSpc>
                <a:spcPct val="107000"/>
              </a:lnSpc>
              <a:spcAft>
                <a:spcPts val="800"/>
              </a:spcAft>
              <a:buFontTx/>
              <a:buChar char="-"/>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Development of core functionalities (Add, Update, Delete)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Integration of PHP and MySQL for data management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Real-time total expense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calculation with AJAX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Deliverable: Functional expense tracking system.</a:t>
            </a:r>
          </a:p>
        </p:txBody>
      </p:sp>
      <p:sp>
        <p:nvSpPr>
          <p:cNvPr id="14" name="TextBox 13">
            <a:extLst>
              <a:ext uri="{FF2B5EF4-FFF2-40B4-BE49-F238E27FC236}">
                <a16:creationId xmlns:a16="http://schemas.microsoft.com/office/drawing/2014/main" id="{3B72E80F-EAB1-D4F1-871D-7826F6833A87}"/>
              </a:ext>
            </a:extLst>
          </p:cNvPr>
          <p:cNvSpPr txBox="1"/>
          <p:nvPr/>
        </p:nvSpPr>
        <p:spPr>
          <a:xfrm>
            <a:off x="8335527" y="2165276"/>
            <a:ext cx="3596061" cy="3827150"/>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Week 3: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Testing and debugging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Implement front-end enhancements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Final documentation and review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Deliverable: Tested, polished system ready for deployment.</a:t>
            </a:r>
          </a:p>
        </p:txBody>
      </p:sp>
    </p:spTree>
    <p:extLst>
      <p:ext uri="{BB962C8B-B14F-4D97-AF65-F5344CB8AC3E}">
        <p14:creationId xmlns:p14="http://schemas.microsoft.com/office/powerpoint/2010/main" val="32356208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1407-4882-DB70-C4AD-D2A542CA1EC3}"/>
              </a:ext>
            </a:extLst>
          </p:cNvPr>
          <p:cNvSpPr>
            <a:spLocks noGrp="1"/>
          </p:cNvSpPr>
          <p:nvPr>
            <p:ph type="title"/>
          </p:nvPr>
        </p:nvSpPr>
        <p:spPr/>
        <p:txBody>
          <a:bodyPr/>
          <a:lstStyle/>
          <a:p>
            <a:r>
              <a:rPr lang="en-IO" sz="1800" dirty="0">
                <a:effectLst/>
                <a:latin typeface="Calibri" panose="020F0502020204030204" pitchFamily="34" charset="0"/>
                <a:ea typeface="Calibri" panose="020F0502020204030204" pitchFamily="34" charset="0"/>
                <a:cs typeface="Times New Roman" panose="02020603050405020304" pitchFamily="18" charset="0"/>
              </a:rPr>
              <a:t>Challenges Identified</a:t>
            </a:r>
            <a:endParaRPr lang="en-IO" dirty="0"/>
          </a:p>
        </p:txBody>
      </p:sp>
      <p:grpSp>
        <p:nvGrpSpPr>
          <p:cNvPr id="4" name="Group 3">
            <a:extLst>
              <a:ext uri="{FF2B5EF4-FFF2-40B4-BE49-F238E27FC236}">
                <a16:creationId xmlns:a16="http://schemas.microsoft.com/office/drawing/2014/main" id="{B6F82943-A912-3CFD-7F29-B8A2227BF150}"/>
              </a:ext>
            </a:extLst>
          </p:cNvPr>
          <p:cNvGrpSpPr/>
          <p:nvPr/>
        </p:nvGrpSpPr>
        <p:grpSpPr>
          <a:xfrm>
            <a:off x="913795" y="2169413"/>
            <a:ext cx="10353762" cy="3497803"/>
            <a:chOff x="808" y="0"/>
            <a:chExt cx="3275967" cy="3714750"/>
          </a:xfrm>
        </p:grpSpPr>
        <p:sp>
          <p:nvSpPr>
            <p:cNvPr id="5" name="Rectangle 4">
              <a:extLst>
                <a:ext uri="{FF2B5EF4-FFF2-40B4-BE49-F238E27FC236}">
                  <a16:creationId xmlns:a16="http://schemas.microsoft.com/office/drawing/2014/main" id="{E0DD7078-3BEA-B7F5-3538-7E1BEC786A41}"/>
                </a:ext>
              </a:extLst>
            </p:cNvPr>
            <p:cNvSpPr/>
            <p:nvPr/>
          </p:nvSpPr>
          <p:spPr>
            <a:xfrm>
              <a:off x="808" y="0"/>
              <a:ext cx="327596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O" dirty="0"/>
            </a:p>
          </p:txBody>
        </p:sp>
        <p:sp>
          <p:nvSpPr>
            <p:cNvPr id="6" name="TextBox 5">
              <a:extLst>
                <a:ext uri="{FF2B5EF4-FFF2-40B4-BE49-F238E27FC236}">
                  <a16:creationId xmlns:a16="http://schemas.microsoft.com/office/drawing/2014/main" id="{7EF8ABAF-BB31-56B5-2D8B-3249C5422A6E}"/>
                </a:ext>
              </a:extLst>
            </p:cNvPr>
            <p:cNvSpPr txBox="1"/>
            <p:nvPr/>
          </p:nvSpPr>
          <p:spPr>
            <a:xfrm>
              <a:off x="808" y="100248"/>
              <a:ext cx="3275967" cy="3614502"/>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1. Error Handling &amp; Data Validation: Ensuring that all user inputs are properly validated (e.g., non-numeric inputs in the expense field) to prevent data corruption.</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2. Database Management: Optimizing the database structure to handle an increasing number of entries efficiently.</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3. User Experience: Keeping the user interface simple but effective, especially when managing multiple expenses.</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4. Security: Ensuring data security, particularly when managing sensitive financial information.</a:t>
              </a:r>
            </a:p>
            <a:p>
              <a:pPr>
                <a:lnSpc>
                  <a:spcPct val="107000"/>
                </a:lnSpc>
                <a:spcAft>
                  <a:spcPts val="800"/>
                </a:spcAft>
              </a:pPr>
              <a:r>
                <a:rPr lang="en-IO" sz="1800" kern="100" dirty="0">
                  <a:effectLst/>
                  <a:latin typeface="Calibri" panose="020F0502020204030204" pitchFamily="34" charset="0"/>
                  <a:ea typeface="Calibri" panose="020F0502020204030204" pitchFamily="34" charset="0"/>
                  <a:cs typeface="Times New Roman" panose="02020603050405020304" pitchFamily="18" charset="0"/>
                </a:rPr>
                <a:t>5. Cross-browser Compatibility: Ensuring that the system works smoothly across different web browsers.</a:t>
              </a:r>
            </a:p>
          </p:txBody>
        </p:sp>
      </p:grpSp>
    </p:spTree>
    <p:extLst>
      <p:ext uri="{BB962C8B-B14F-4D97-AF65-F5344CB8AC3E}">
        <p14:creationId xmlns:p14="http://schemas.microsoft.com/office/powerpoint/2010/main" val="80079455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{7AFA85BC-FBB3-4A71-8DC6-80BBB8605930}tf12214701_win32</Template>
  <TotalTime>22</TotalTime>
  <Words>751</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Goudy Old Style</vt:lpstr>
      <vt:lpstr>Wingdings 2</vt:lpstr>
      <vt:lpstr>SlateVTI</vt:lpstr>
      <vt:lpstr>Budget Management System </vt:lpstr>
      <vt:lpstr>Project Overview</vt:lpstr>
      <vt:lpstr>Project Objectives</vt:lpstr>
      <vt:lpstr>Learning Objectives</vt:lpstr>
      <vt:lpstr>Technologies Used</vt:lpstr>
      <vt:lpstr>Third-Party Services </vt:lpstr>
      <vt:lpstr> Features of the System</vt:lpstr>
      <vt:lpstr>Project Milestones and Timeline</vt:lpstr>
      <vt:lpstr>Challenges Identified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job davy</dc:creator>
  <cp:lastModifiedBy>job davy</cp:lastModifiedBy>
  <cp:revision>2</cp:revision>
  <dcterms:created xsi:type="dcterms:W3CDTF">2024-09-13T09:13:06Z</dcterms:created>
  <dcterms:modified xsi:type="dcterms:W3CDTF">2024-09-13T09:36:18Z</dcterms:modified>
</cp:coreProperties>
</file>