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6" r:id="rId14"/>
    <p:sldId id="269" r:id="rId15"/>
    <p:sldId id="270" r:id="rId16"/>
    <p:sldId id="273" r:id="rId17"/>
    <p:sldId id="281" r:id="rId18"/>
    <p:sldId id="282" r:id="rId19"/>
    <p:sldId id="274" r:id="rId20"/>
    <p:sldId id="283" r:id="rId21"/>
    <p:sldId id="278" r:id="rId22"/>
    <p:sldId id="279" r:id="rId23"/>
    <p:sldId id="280" r:id="rId24"/>
    <p:sldId id="275" r:id="rId25"/>
    <p:sldId id="276" r:id="rId26"/>
    <p:sldId id="286" r:id="rId27"/>
    <p:sldId id="277" r:id="rId28"/>
    <p:sldId id="284" r:id="rId29"/>
    <p:sldId id="285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4960B-0B8A-8942-8BB8-F5D265148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PREDICTIVO DE LAS 4 GRANDES LIGAS EUROPEAS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81EF4F-6112-BB4B-B0C0-F72B0E6F0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POR NAYIB AHUED AKELE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FBD51-5511-F84A-A736-4BAF0670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06" y="1459136"/>
            <a:ext cx="4631418" cy="16719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441773-2243-794A-9CCA-D55A131D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40" y="1459135"/>
            <a:ext cx="4328425" cy="16719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9E588C-2828-1F4B-AB84-CD8CE2DCA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833164"/>
            <a:ext cx="1408544" cy="159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1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9B3AC3FF-9915-634A-85EF-B591A9DE5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10276"/>
              </p:ext>
            </p:extLst>
          </p:nvPr>
        </p:nvGraphicFramePr>
        <p:xfrm>
          <a:off x="1439575" y="462280"/>
          <a:ext cx="3090862" cy="593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90862">
                  <a:extLst>
                    <a:ext uri="{9D8B030D-6E8A-4147-A177-3AD203B41FA5}">
                      <a16:colId xmlns:a16="http://schemas.microsoft.com/office/drawing/2014/main" val="1652186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/>
                        <a:t>2005/06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1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2006/07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2007/08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8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2008/09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7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2009/10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2010/11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3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2012/13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7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2013/14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4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2014/15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3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2015/16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5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2017/18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0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2018/19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3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2020/21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0719"/>
                  </a:ext>
                </a:extLst>
              </a:tr>
            </a:tbl>
          </a:graphicData>
        </a:graphic>
      </p:graphicFrame>
      <p:grpSp>
        <p:nvGrpSpPr>
          <p:cNvPr id="14" name="Grupo 13">
            <a:extLst>
              <a:ext uri="{FF2B5EF4-FFF2-40B4-BE49-F238E27FC236}">
                <a16:creationId xmlns:a16="http://schemas.microsoft.com/office/drawing/2014/main" id="{62656843-C5F3-E640-A52A-1A7490915789}"/>
              </a:ext>
            </a:extLst>
          </p:cNvPr>
          <p:cNvGrpSpPr/>
          <p:nvPr/>
        </p:nvGrpSpPr>
        <p:grpSpPr>
          <a:xfrm>
            <a:off x="4530437" y="462280"/>
            <a:ext cx="3852861" cy="1075575"/>
            <a:chOff x="4530437" y="462280"/>
            <a:chExt cx="3852861" cy="1075575"/>
          </a:xfrm>
        </p:grpSpPr>
        <p:sp>
          <p:nvSpPr>
            <p:cNvPr id="12" name="Cerrar llave 11">
              <a:extLst>
                <a:ext uri="{FF2B5EF4-FFF2-40B4-BE49-F238E27FC236}">
                  <a16:creationId xmlns:a16="http://schemas.microsoft.com/office/drawing/2014/main" id="{695F344C-B521-4D46-9955-28E3A762527A}"/>
                </a:ext>
              </a:extLst>
            </p:cNvPr>
            <p:cNvSpPr/>
            <p:nvPr/>
          </p:nvSpPr>
          <p:spPr>
            <a:xfrm>
              <a:off x="4530437" y="462280"/>
              <a:ext cx="761999" cy="1075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CE9E5B8-0997-D549-8B21-236A6A870AF7}"/>
                </a:ext>
              </a:extLst>
            </p:cNvPr>
            <p:cNvSpPr/>
            <p:nvPr/>
          </p:nvSpPr>
          <p:spPr>
            <a:xfrm>
              <a:off x="5563295" y="538402"/>
              <a:ext cx="28200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MX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2008/09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954237E-F5BC-BA40-9FC7-47A5725AC784}"/>
              </a:ext>
            </a:extLst>
          </p:cNvPr>
          <p:cNvGrpSpPr/>
          <p:nvPr/>
        </p:nvGrpSpPr>
        <p:grpSpPr>
          <a:xfrm>
            <a:off x="4613567" y="1972426"/>
            <a:ext cx="3852862" cy="1075575"/>
            <a:chOff x="4530437" y="462280"/>
            <a:chExt cx="3852862" cy="1075575"/>
          </a:xfrm>
        </p:grpSpPr>
        <p:sp>
          <p:nvSpPr>
            <p:cNvPr id="16" name="Cerrar llave 15">
              <a:extLst>
                <a:ext uri="{FF2B5EF4-FFF2-40B4-BE49-F238E27FC236}">
                  <a16:creationId xmlns:a16="http://schemas.microsoft.com/office/drawing/2014/main" id="{A5AB0865-00AE-9442-8BAA-961FE870E7A7}"/>
                </a:ext>
              </a:extLst>
            </p:cNvPr>
            <p:cNvSpPr/>
            <p:nvPr/>
          </p:nvSpPr>
          <p:spPr>
            <a:xfrm>
              <a:off x="4530437" y="462280"/>
              <a:ext cx="761999" cy="1075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644048-2652-FA49-9422-AEC779B5BDBA}"/>
                </a:ext>
              </a:extLst>
            </p:cNvPr>
            <p:cNvSpPr/>
            <p:nvPr/>
          </p:nvSpPr>
          <p:spPr>
            <a:xfrm>
              <a:off x="5563296" y="538402"/>
              <a:ext cx="28200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MX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2012/13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7513E18-FC6F-8442-94E7-D35F483576AB}"/>
              </a:ext>
            </a:extLst>
          </p:cNvPr>
          <p:cNvGrpSpPr/>
          <p:nvPr/>
        </p:nvGrpSpPr>
        <p:grpSpPr>
          <a:xfrm>
            <a:off x="4613568" y="3429000"/>
            <a:ext cx="3852862" cy="1075575"/>
            <a:chOff x="4530437" y="462280"/>
            <a:chExt cx="3852862" cy="1075575"/>
          </a:xfrm>
        </p:grpSpPr>
        <p:sp>
          <p:nvSpPr>
            <p:cNvPr id="19" name="Cerrar llave 18">
              <a:extLst>
                <a:ext uri="{FF2B5EF4-FFF2-40B4-BE49-F238E27FC236}">
                  <a16:creationId xmlns:a16="http://schemas.microsoft.com/office/drawing/2014/main" id="{CD26F3B0-8AB0-4742-92EE-15876000B414}"/>
                </a:ext>
              </a:extLst>
            </p:cNvPr>
            <p:cNvSpPr/>
            <p:nvPr/>
          </p:nvSpPr>
          <p:spPr>
            <a:xfrm>
              <a:off x="4530437" y="462280"/>
              <a:ext cx="761999" cy="1075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0BFA0A2-6C49-B843-BF05-6F4E1B93C4AF}"/>
                </a:ext>
              </a:extLst>
            </p:cNvPr>
            <p:cNvSpPr/>
            <p:nvPr/>
          </p:nvSpPr>
          <p:spPr>
            <a:xfrm>
              <a:off x="5563296" y="538402"/>
              <a:ext cx="28200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MX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2016/17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ECF7A958-1287-3240-A3AC-BEA03EE7FC24}"/>
              </a:ext>
            </a:extLst>
          </p:cNvPr>
          <p:cNvGrpSpPr/>
          <p:nvPr/>
        </p:nvGrpSpPr>
        <p:grpSpPr>
          <a:xfrm>
            <a:off x="4641277" y="4961696"/>
            <a:ext cx="3852862" cy="1075575"/>
            <a:chOff x="4530437" y="462280"/>
            <a:chExt cx="3852862" cy="1075575"/>
          </a:xfrm>
        </p:grpSpPr>
        <p:sp>
          <p:nvSpPr>
            <p:cNvPr id="22" name="Cerrar llave 21">
              <a:extLst>
                <a:ext uri="{FF2B5EF4-FFF2-40B4-BE49-F238E27FC236}">
                  <a16:creationId xmlns:a16="http://schemas.microsoft.com/office/drawing/2014/main" id="{1611B2FD-902C-6546-830A-B197CE9B2C4F}"/>
                </a:ext>
              </a:extLst>
            </p:cNvPr>
            <p:cNvSpPr/>
            <p:nvPr/>
          </p:nvSpPr>
          <p:spPr>
            <a:xfrm>
              <a:off x="4530437" y="462280"/>
              <a:ext cx="761999" cy="1075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F8FC320-9C11-C347-BD09-BAFB09D22BE5}"/>
                </a:ext>
              </a:extLst>
            </p:cNvPr>
            <p:cNvSpPr/>
            <p:nvPr/>
          </p:nvSpPr>
          <p:spPr>
            <a:xfrm>
              <a:off x="5563296" y="538402"/>
              <a:ext cx="28200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MX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2020/21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1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C9205-C9E0-3744-B323-086ECD0B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7894AE-1496-004D-9F06-3A9A12D5E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87" t="35780" r="5250" b="17342"/>
          <a:stretch/>
        </p:blipFill>
        <p:spPr>
          <a:xfrm>
            <a:off x="354801" y="585216"/>
            <a:ext cx="12225974" cy="4435358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3C0E0CC0-C03A-3341-8B17-305EEDFE7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7" t="35780" r="5250" b="17342"/>
          <a:stretch/>
        </p:blipFill>
        <p:spPr>
          <a:xfrm>
            <a:off x="0" y="792250"/>
            <a:ext cx="12225974" cy="46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4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CED2B-9993-EA45-B544-8C75F214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Holgura para 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28DF2F-FD53-484F-AA0F-388359951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95" y="2084832"/>
            <a:ext cx="11532426" cy="2228376"/>
          </a:xfrm>
        </p:spPr>
      </p:pic>
    </p:spTree>
    <p:extLst>
      <p:ext uri="{BB962C8B-B14F-4D97-AF65-F5344CB8AC3E}">
        <p14:creationId xmlns:p14="http://schemas.microsoft.com/office/powerpoint/2010/main" val="187153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C44BC9-7209-D74D-88B7-68D640F8C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32" y="457200"/>
            <a:ext cx="10784147" cy="5236234"/>
          </a:xfrm>
        </p:spPr>
      </p:pic>
    </p:spTree>
    <p:extLst>
      <p:ext uri="{BB962C8B-B14F-4D97-AF65-F5344CB8AC3E}">
        <p14:creationId xmlns:p14="http://schemas.microsoft.com/office/powerpoint/2010/main" val="177737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1CB78-60C8-E149-8995-F33B746F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GET_DUMMIES MANUAL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8213AE-2D16-B04B-A345-3F330165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0" y="2424150"/>
            <a:ext cx="11214340" cy="20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2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6E763-42C6-BE48-B1F4-807A3BCF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tester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8374D2A-2CBD-2640-92C0-D46D54E1C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10483700" cy="4233801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4C2CD75-B206-B245-B241-72E1B967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78" y="985774"/>
            <a:ext cx="3429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CCE20-06AC-A044-9A48-0D2A690F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314588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RESULTADOS DE MODELOS DE DISTRIBUCIÓN DE POISSON</a:t>
            </a:r>
          </a:p>
        </p:txBody>
      </p:sp>
    </p:spTree>
    <p:extLst>
      <p:ext uri="{BB962C8B-B14F-4D97-AF65-F5344CB8AC3E}">
        <p14:creationId xmlns:p14="http://schemas.microsoft.com/office/powerpoint/2010/main" val="173428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8BDF-3981-D341-9ED2-BD92AD1C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C05C1EE-412D-8746-B151-1250F6286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520049"/>
              </p:ext>
            </p:extLst>
          </p:nvPr>
        </p:nvGraphicFramePr>
        <p:xfrm>
          <a:off x="1024128" y="415637"/>
          <a:ext cx="9720260" cy="574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31331994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09499693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05058210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919311437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500" dirty="0"/>
                        <a:t>LIGA</a:t>
                      </a:r>
                    </a:p>
                    <a:p>
                      <a:endParaRPr lang="es-MX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500" dirty="0"/>
                        <a:t>Linear Regresion</a:t>
                      </a:r>
                    </a:p>
                    <a:p>
                      <a:r>
                        <a:rPr lang="es-MX" sz="2500" dirty="0"/>
                        <a:t>Train /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Bernoulli Naive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80513"/>
                  </a:ext>
                </a:extLst>
              </a:tr>
              <a:tr h="12219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0.725 / 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69.1 %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72.53 %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78963"/>
                  </a:ext>
                </a:extLst>
              </a:tr>
              <a:tr h="12219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0.778 / 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67.24 %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77.59 %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1225"/>
                  </a:ext>
                </a:extLst>
              </a:tr>
              <a:tr h="12219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0.752 / 0.733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66.67 %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76.92 %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28796"/>
                  </a:ext>
                </a:extLst>
              </a:tr>
              <a:tr h="12219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0.741 / 0.759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62.77 %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64.89 %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80344"/>
                  </a:ext>
                </a:extLst>
              </a:tr>
            </a:tbl>
          </a:graphicData>
        </a:graphic>
      </p:graphicFrame>
      <p:grpSp>
        <p:nvGrpSpPr>
          <p:cNvPr id="10" name="Grupo 9">
            <a:extLst>
              <a:ext uri="{FF2B5EF4-FFF2-40B4-BE49-F238E27FC236}">
                <a16:creationId xmlns:a16="http://schemas.microsoft.com/office/drawing/2014/main" id="{C3BDBCE2-0ABB-3541-AECC-E677C109DF15}"/>
              </a:ext>
            </a:extLst>
          </p:cNvPr>
          <p:cNvGrpSpPr/>
          <p:nvPr/>
        </p:nvGrpSpPr>
        <p:grpSpPr>
          <a:xfrm>
            <a:off x="1774400" y="1335024"/>
            <a:ext cx="1257300" cy="4821937"/>
            <a:chOff x="1774400" y="1335024"/>
            <a:chExt cx="1257300" cy="4821937"/>
          </a:xfrm>
        </p:grpSpPr>
        <p:pic>
          <p:nvPicPr>
            <p:cNvPr id="5" name="Marcador de contenido 4">
              <a:extLst>
                <a:ext uri="{FF2B5EF4-FFF2-40B4-BE49-F238E27FC236}">
                  <a16:creationId xmlns:a16="http://schemas.microsoft.com/office/drawing/2014/main" id="{8C72C122-61FF-1340-B374-26FC8126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4892" y="1335024"/>
              <a:ext cx="1119980" cy="1063511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2C7B878-197F-D045-81F7-C4C11B08E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4892" y="3715301"/>
              <a:ext cx="1119980" cy="1124894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9CBB6E3-645F-BF42-9960-C50B89BC0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1229" y="2612142"/>
              <a:ext cx="1123643" cy="889551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DB60379-DC91-B44B-89D6-33538683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4400" y="4988561"/>
              <a:ext cx="12573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418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E3032-B2FC-EC4B-8278-BD356A85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95" y="2679192"/>
            <a:ext cx="9720072" cy="1499616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MATRICES DE CONFUSIÓN Gaussian Naive Bayes </a:t>
            </a:r>
          </a:p>
        </p:txBody>
      </p:sp>
    </p:spTree>
    <p:extLst>
      <p:ext uri="{BB962C8B-B14F-4D97-AF65-F5344CB8AC3E}">
        <p14:creationId xmlns:p14="http://schemas.microsoft.com/office/powerpoint/2010/main" val="273513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30C8F37-DC44-2B4D-9D25-17EC4B46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" y="128708"/>
            <a:ext cx="6026153" cy="34442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266A01-D9FD-1748-B6BD-BE8CF2353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7" y="199821"/>
            <a:ext cx="5571066" cy="330200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4440EC-0236-2F40-B949-697B1AC3E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21" y="128708"/>
            <a:ext cx="747579" cy="709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23DC29-01E8-3F48-A3F0-3D6E1D019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830" y="165669"/>
            <a:ext cx="850010" cy="672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D62576-8C65-6640-B7BC-A014583D5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785" y="3501821"/>
            <a:ext cx="6026153" cy="3251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875991-434F-6F4C-8023-949FE7689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21" y="3429000"/>
            <a:ext cx="685294" cy="6883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13F6F25-C1EE-1E48-9476-DDA46C370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793" y="3429000"/>
            <a:ext cx="5427740" cy="32004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FBA443-FFB5-7F4B-A8F6-CC56AC2C53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0174" y="3342569"/>
            <a:ext cx="812247" cy="7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DD9DC-2BA4-2942-8CF5-676B98AD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891763" cy="1499616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Extracción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77CBEA-99BD-4546-B7FD-F1AB1BB36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733060"/>
            <a:ext cx="2294805" cy="453972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8251BA-9D79-BC4D-85B8-34EEEBA5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33" y="2932250"/>
            <a:ext cx="8240857" cy="17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8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CBD04-1C68-314D-9FCD-6857B765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95" y="2679192"/>
            <a:ext cx="9720072" cy="1499616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MATRICES DE CONFUSIÓN BERNOULLI Naive Bayes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458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C2D3DD9-8865-3A48-B42D-03DBC7B7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0" y="0"/>
            <a:ext cx="6365857" cy="37720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837E383-34ED-3B4E-ABE2-20D64BC5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32" y="-1"/>
            <a:ext cx="5685368" cy="3589867"/>
          </a:xfrm>
          <a:prstGeom prst="rect">
            <a:avLst/>
          </a:prstGeo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21D9450B-145B-A846-AAE8-99EBC1A7D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31" y="0"/>
            <a:ext cx="748963" cy="711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B5FA05-2D5F-B347-9C71-F9CBD0972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988" y="90979"/>
            <a:ext cx="783437" cy="6202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0A93C0-0CD8-3D4D-8FDE-477099404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34" y="3676866"/>
            <a:ext cx="6096000" cy="3251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3C2468-61F0-CC4F-8D5A-11ED86EC2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040" y="3429000"/>
            <a:ext cx="708093" cy="711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BB9EE-B30F-3C49-BB14-5CEF269405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872" y="3657600"/>
            <a:ext cx="5282123" cy="32004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0A2D3A8-6E94-9B4B-8680-B7852828CD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4805" y="3553755"/>
            <a:ext cx="783438" cy="7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CC6F6-F262-DC45-8136-8B496AEC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95" y="3023616"/>
            <a:ext cx="9720072" cy="1499616"/>
          </a:xfrm>
        </p:spPr>
        <p:txBody>
          <a:bodyPr/>
          <a:lstStyle/>
          <a:p>
            <a:r>
              <a:rPr lang="es-MX" dirty="0">
                <a:solidFill>
                  <a:schemeClr val="accent2"/>
                </a:solidFill>
              </a:rPr>
              <a:t>BET365</a:t>
            </a:r>
          </a:p>
        </p:txBody>
      </p:sp>
    </p:spTree>
    <p:extLst>
      <p:ext uri="{BB962C8B-B14F-4D97-AF65-F5344CB8AC3E}">
        <p14:creationId xmlns:p14="http://schemas.microsoft.com/office/powerpoint/2010/main" val="412638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10C9C-0B8C-FE43-B63F-F88784F0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53CA07-1A67-5849-8243-99A2CC301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31" y="585216"/>
            <a:ext cx="11521738" cy="4867317"/>
          </a:xfrm>
        </p:spPr>
      </p:pic>
    </p:spTree>
    <p:extLst>
      <p:ext uri="{BB962C8B-B14F-4D97-AF65-F5344CB8AC3E}">
        <p14:creationId xmlns:p14="http://schemas.microsoft.com/office/powerpoint/2010/main" val="403309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EBDB7-E623-6E4D-B97D-FBE49758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TESTER</a:t>
            </a:r>
            <a:br>
              <a:rPr lang="es-MX" dirty="0"/>
            </a:b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DA8CED-7310-7B44-9D7A-A5900AA08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277" y="363544"/>
            <a:ext cx="7743633" cy="5455365"/>
          </a:xfrm>
        </p:spPr>
      </p:pic>
    </p:spTree>
    <p:extLst>
      <p:ext uri="{BB962C8B-B14F-4D97-AF65-F5344CB8AC3E}">
        <p14:creationId xmlns:p14="http://schemas.microsoft.com/office/powerpoint/2010/main" val="21872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9EE44-E14F-7747-908A-2A60B8C0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A53E2-40EC-394F-93B5-B2DBDDA4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5490EAD-3F84-9749-B618-315A56646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315206"/>
              </p:ext>
            </p:extLst>
          </p:nvPr>
        </p:nvGraphicFramePr>
        <p:xfrm>
          <a:off x="1024128" y="415637"/>
          <a:ext cx="9720260" cy="574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31331994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09499693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05058210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919311437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500" dirty="0"/>
                        <a:t>LIGA</a:t>
                      </a:r>
                    </a:p>
                    <a:p>
                      <a:endParaRPr lang="es-MX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500" dirty="0"/>
                        <a:t>Linear Regresion</a:t>
                      </a:r>
                    </a:p>
                    <a:p>
                      <a:r>
                        <a:rPr lang="es-MX" sz="2500" dirty="0"/>
                        <a:t>Train /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Bernoulli Naive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80513"/>
                  </a:ext>
                </a:extLst>
              </a:tr>
              <a:tr h="12219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0.729 / 0.731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67.83 %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72.8 %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78963"/>
                  </a:ext>
                </a:extLst>
              </a:tr>
              <a:tr h="12219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0.766 / 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76.64 %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69.38 %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1225"/>
                  </a:ext>
                </a:extLst>
              </a:tr>
              <a:tr h="12219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0.737 / 0.749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74.61 %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74.35 %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28796"/>
                  </a:ext>
                </a:extLst>
              </a:tr>
              <a:tr h="12219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0.747 / 0.728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78.2 %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69.96 %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80344"/>
                  </a:ext>
                </a:extLst>
              </a:tr>
            </a:tbl>
          </a:graphicData>
        </a:graphic>
      </p:graphicFrame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5544CDE1-A098-5547-B95D-CC60EE1EC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92" y="1335024"/>
            <a:ext cx="1119980" cy="10635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E45777-DD80-0F40-A5EE-C4CBF36D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92" y="3715301"/>
            <a:ext cx="1119980" cy="11248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122AD9-6270-E641-96AB-0CD85008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29" y="2612142"/>
            <a:ext cx="1123643" cy="8895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D6ECC9-410E-B84F-83F5-9AE29F32E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400" y="4988561"/>
            <a:ext cx="1257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636B1-CB55-EA48-9C48-0CB75121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19" y="2286000"/>
            <a:ext cx="9720072" cy="1499616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MATRICES DE CONFUSIÓN Gaussian Naive Bayes (MOMIOS)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39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13A163-9503-D549-BD01-98A13949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1" y="-1"/>
            <a:ext cx="5874135" cy="3479501"/>
          </a:xfrm>
          <a:prstGeom prst="rect">
            <a:avLst/>
          </a:prstGeo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24574D03-6AD0-8F41-BABE-DE344FB72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28" y="0"/>
            <a:ext cx="578354" cy="5491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DC7D09-EE43-2B47-B2CF-00A7F71DE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57" y="-1"/>
            <a:ext cx="5596011" cy="3276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5A7EEC-EA05-7A44-A955-EA3075EA5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730" y="0"/>
            <a:ext cx="755337" cy="597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B12518-AB92-364A-83A4-712CF3839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17" y="3479500"/>
            <a:ext cx="6007940" cy="33909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12F092F-A718-B544-A9DA-8C1227AA6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87" y="3378500"/>
            <a:ext cx="752295" cy="75559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7707C48-DD23-604A-94E0-6F8EE37017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7312" y="3276599"/>
            <a:ext cx="5117488" cy="32893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98F2933-C0DF-A34E-92AA-1737DEEF1E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3913" y="3175473"/>
            <a:ext cx="752295" cy="6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2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9A223-F3F5-F54E-8789-E2A58ACF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469434"/>
            <a:ext cx="9720072" cy="1499616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MATRICES DE CONFUSIÓN BERNOULLI Naive Bayes (MOMIOS)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7718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E7E3E3-F36C-4F43-9E79-C5C0654F9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74" y="165100"/>
            <a:ext cx="5995626" cy="3263900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26918D50-5403-A249-BB30-3A1B61092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1" y="165100"/>
            <a:ext cx="578354" cy="5491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7024D3-A5D6-2D43-86B6-DDAF195A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165100"/>
            <a:ext cx="5225582" cy="3263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A14600-1DFF-C74D-BC85-F53546097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577" y="116319"/>
            <a:ext cx="755337" cy="597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621626-6F9F-1547-8706-FCEDA300B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33" y="3657600"/>
            <a:ext cx="5638799" cy="3200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FF0DEE6-5F8C-FB49-9EDE-EB1022F88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03" y="3429000"/>
            <a:ext cx="752295" cy="75559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F1A5D9-A8E2-AF4A-B498-55CF77EE6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249" y="3429000"/>
            <a:ext cx="4876800" cy="3238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752D057-79E1-A543-BC09-D7243C52A1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558" y="3308049"/>
            <a:ext cx="752295" cy="6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D1C84-680D-804C-B9B4-17813D7B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87339" cy="1971718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-FUNCIÓN PARA CADA LIGA</a:t>
            </a:r>
            <a:br>
              <a:rPr lang="es-MX" dirty="0">
                <a:solidFill>
                  <a:schemeClr val="accent1"/>
                </a:solidFill>
              </a:rPr>
            </a:br>
            <a:r>
              <a:rPr lang="es-MX" dirty="0">
                <a:solidFill>
                  <a:schemeClr val="accent1"/>
                </a:solidFill>
              </a:rPr>
              <a:t>-LIMPIEZA</a:t>
            </a:r>
            <a:br>
              <a:rPr lang="es-MX" dirty="0">
                <a:solidFill>
                  <a:schemeClr val="accent1"/>
                </a:solidFill>
              </a:rPr>
            </a:br>
            <a:r>
              <a:rPr lang="es-MX" dirty="0">
                <a:solidFill>
                  <a:schemeClr val="accent1"/>
                </a:solidFill>
              </a:rPr>
              <a:t>-HOMOGENIZACIÓN DE DATOS</a:t>
            </a:r>
            <a:br>
              <a:rPr lang="es-MX" dirty="0">
                <a:solidFill>
                  <a:schemeClr val="accent1"/>
                </a:solidFill>
              </a:rPr>
            </a:br>
            <a:r>
              <a:rPr lang="es-MX" dirty="0">
                <a:solidFill>
                  <a:schemeClr val="accent1"/>
                </a:solidFill>
              </a:rPr>
              <a:t>-ADICIÓN DE TEMPORADA</a:t>
            </a:r>
            <a:br>
              <a:rPr lang="es-MX" dirty="0">
                <a:solidFill>
                  <a:schemeClr val="accent1"/>
                </a:solidFill>
              </a:rPr>
            </a:b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18FFE1-49BF-2F4F-8123-95BE1CD0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387985"/>
            <a:ext cx="87249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0155D-9976-4342-9930-4C66EADC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843507"/>
            <a:ext cx="9720072" cy="924929"/>
          </a:xfrm>
        </p:spPr>
        <p:txBody>
          <a:bodyPr/>
          <a:lstStyle/>
          <a:p>
            <a:r>
              <a:rPr lang="es-MX" dirty="0">
                <a:solidFill>
                  <a:schemeClr val="accent2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96377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3AA6F-2FCC-0D48-A1FD-AA8DAE99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982052"/>
            <a:ext cx="9720072" cy="1499616"/>
          </a:xfrm>
        </p:spPr>
        <p:txBody>
          <a:bodyPr/>
          <a:lstStyle/>
          <a:p>
            <a:r>
              <a:rPr lang="es-MX" dirty="0"/>
              <a:t>PRIMEROS INSIGHTS</a:t>
            </a:r>
          </a:p>
        </p:txBody>
      </p:sp>
    </p:spTree>
    <p:extLst>
      <p:ext uri="{BB962C8B-B14F-4D97-AF65-F5344CB8AC3E}">
        <p14:creationId xmlns:p14="http://schemas.microsoft.com/office/powerpoint/2010/main" val="144271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DAECF3-4DFB-A74C-99F9-0A286B91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BUNDESLIGA TIROS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C999CD-C3EB-054F-817D-9BA4875F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74" y="575345"/>
            <a:ext cx="8045003" cy="392193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8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174D-4F7D-8244-AF99-D4A4E49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349772-B808-0640-8C99-D73724396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50" y="355600"/>
            <a:ext cx="10784622" cy="5588000"/>
          </a:xfrm>
        </p:spPr>
      </p:pic>
    </p:spTree>
    <p:extLst>
      <p:ext uri="{BB962C8B-B14F-4D97-AF65-F5344CB8AC3E}">
        <p14:creationId xmlns:p14="http://schemas.microsoft.com/office/powerpoint/2010/main" val="145483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B8CDC-30AE-0644-94C4-ED0CC830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483"/>
            <a:ext cx="9720072" cy="1499616"/>
          </a:xfrm>
        </p:spPr>
        <p:txBody>
          <a:bodyPr/>
          <a:lstStyle/>
          <a:p>
            <a:r>
              <a:rPr lang="es-MX" dirty="0"/>
              <a:t>LA LIGA GOLES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D527E0-214B-574D-8A95-73398EC23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61" y="1187840"/>
            <a:ext cx="11143762" cy="5660677"/>
          </a:xfrm>
        </p:spPr>
      </p:pic>
    </p:spTree>
    <p:extLst>
      <p:ext uri="{BB962C8B-B14F-4D97-AF65-F5344CB8AC3E}">
        <p14:creationId xmlns:p14="http://schemas.microsoft.com/office/powerpoint/2010/main" val="37327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359BE-5024-0143-84DF-192E3F5D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5BE00E-D466-1448-B00D-296F36289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423334"/>
            <a:ext cx="11099182" cy="5672667"/>
          </a:xfrm>
        </p:spPr>
      </p:pic>
    </p:spTree>
    <p:extLst>
      <p:ext uri="{BB962C8B-B14F-4D97-AF65-F5344CB8AC3E}">
        <p14:creationId xmlns:p14="http://schemas.microsoft.com/office/powerpoint/2010/main" val="6033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891F6-FCF2-2243-8AA0-E2544A9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995907"/>
            <a:ext cx="9720072" cy="1499616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DISTRIBUCIÓN DE POISSON</a:t>
            </a:r>
          </a:p>
        </p:txBody>
      </p:sp>
    </p:spTree>
    <p:extLst>
      <p:ext uri="{BB962C8B-B14F-4D97-AF65-F5344CB8AC3E}">
        <p14:creationId xmlns:p14="http://schemas.microsoft.com/office/powerpoint/2010/main" val="15710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193</Words>
  <Application>Microsoft Macintosh PowerPoint</Application>
  <PresentationFormat>Panorámica</PresentationFormat>
  <Paragraphs>73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Tw Cen MT</vt:lpstr>
      <vt:lpstr>Tw Cen MT Condensed</vt:lpstr>
      <vt:lpstr>Wingdings 3</vt:lpstr>
      <vt:lpstr>Integral</vt:lpstr>
      <vt:lpstr>ANÁLISIS PREDICTIVO DE LAS 4 GRANDES LIGAS EUROPEAS</vt:lpstr>
      <vt:lpstr>Extracción de datos</vt:lpstr>
      <vt:lpstr>-FUNCIÓN PARA CADA LIGA -LIMPIEZA -HOMOGENIZACIÓN DE DATOS -ADICIÓN DE TEMPORADA </vt:lpstr>
      <vt:lpstr>PRIMEROS INSIGHTS</vt:lpstr>
      <vt:lpstr>BUNDESLIGA TIROS</vt:lpstr>
      <vt:lpstr>Presentación de PowerPoint</vt:lpstr>
      <vt:lpstr>LA LIGA GOLES</vt:lpstr>
      <vt:lpstr>Presentación de PowerPoint</vt:lpstr>
      <vt:lpstr>DISTRIBUCIÓN DE POISSON</vt:lpstr>
      <vt:lpstr>Presentación de PowerPoint</vt:lpstr>
      <vt:lpstr>Presentación de PowerPoint</vt:lpstr>
      <vt:lpstr>Holgura para resultados</vt:lpstr>
      <vt:lpstr>Presentación de PowerPoint</vt:lpstr>
      <vt:lpstr>GET_DUMMIES MANUAL</vt:lpstr>
      <vt:lpstr>tester</vt:lpstr>
      <vt:lpstr>RESULTADOS DE MODELOS DE DISTRIBUCIÓN DE POISSON</vt:lpstr>
      <vt:lpstr>Presentación de PowerPoint</vt:lpstr>
      <vt:lpstr>MATRICES DE CONFUSIÓN Gaussian Naive Bayes </vt:lpstr>
      <vt:lpstr>Presentación de PowerPoint</vt:lpstr>
      <vt:lpstr>MATRICES DE CONFUSIÓN BERNOULLI Naive Bayes </vt:lpstr>
      <vt:lpstr>Presentación de PowerPoint</vt:lpstr>
      <vt:lpstr>BET365</vt:lpstr>
      <vt:lpstr>Presentación de PowerPoint</vt:lpstr>
      <vt:lpstr>TESTER </vt:lpstr>
      <vt:lpstr>Presentación de PowerPoint</vt:lpstr>
      <vt:lpstr>MATRICES DE CONFUSIÓN Gaussian Naive Bayes (MOMIOS)</vt:lpstr>
      <vt:lpstr>Presentación de PowerPoint</vt:lpstr>
      <vt:lpstr>MATRICES DE CONFUSIÓN BERNOULLI Naive Bayes (MOMIOS)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PREDICTIVO DE LAS 4 GRANDES LIGAS EUROPEAS</dc:title>
  <dc:creator>Nayib Ahued</dc:creator>
  <cp:lastModifiedBy>Nayib Ahued</cp:lastModifiedBy>
  <cp:revision>19</cp:revision>
  <dcterms:created xsi:type="dcterms:W3CDTF">2020-10-02T05:12:27Z</dcterms:created>
  <dcterms:modified xsi:type="dcterms:W3CDTF">2020-10-02T18:34:42Z</dcterms:modified>
</cp:coreProperties>
</file>