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37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5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770" name="Group 2"/>
          <p:cNvGrpSpPr>
            <a:grpSpLocks/>
          </p:cNvGrpSpPr>
          <p:nvPr/>
        </p:nvGrpSpPr>
        <p:grpSpPr bwMode="auto">
          <a:xfrm>
            <a:off x="-498475" y="1311276"/>
            <a:ext cx="10429875" cy="5908675"/>
            <a:chOff x="-313" y="824"/>
            <a:chExt cx="6570" cy="3722"/>
          </a:xfrm>
        </p:grpSpPr>
        <p:sp>
          <p:nvSpPr>
            <p:cNvPr id="160771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60772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60773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60774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60775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60776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60777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60778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60779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60780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60781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60782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60783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60784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60785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2" y="3504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/>
              <a:endParaRPr lang="en-US"/>
            </a:p>
          </p:txBody>
        </p:sp>
        <p:sp>
          <p:nvSpPr>
            <p:cNvPr id="160786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/>
              <a:endParaRPr lang="en-US"/>
            </a:p>
          </p:txBody>
        </p:sp>
        <p:sp>
          <p:nvSpPr>
            <p:cNvPr id="160787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160788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160789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160790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160791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160792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160793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60794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160795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160796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160797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/>
            </a:p>
          </p:txBody>
        </p:sp>
        <p:sp>
          <p:nvSpPr>
            <p:cNvPr id="160798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60799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60800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60801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60802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/>
            </a:p>
          </p:txBody>
        </p:sp>
        <p:sp>
          <p:nvSpPr>
            <p:cNvPr id="160803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04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05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06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07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08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09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10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11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12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13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14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15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16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17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18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19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20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21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22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23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24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25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26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27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28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29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30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31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32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33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34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35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36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37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38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39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40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41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42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43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44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45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46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47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48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49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50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51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52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53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54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55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56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57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58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59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60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61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62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63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64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65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66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67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68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69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70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71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72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73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74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75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76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77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78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79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80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81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82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83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84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85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86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87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88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89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90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91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92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93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94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95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96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97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98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899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00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01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02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03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04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05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06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07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08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09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10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11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12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13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14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15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16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17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18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19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20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21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22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23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24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25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26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27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28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29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30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31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32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33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34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35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36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37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38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39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40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41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42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43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44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45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46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47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48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49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50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51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52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53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54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55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56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57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58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59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60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61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62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63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64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65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66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67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68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69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70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71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72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73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74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75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76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77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78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79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80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81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82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83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84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85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0986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6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0987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60988" name="Rectangle 22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0989" name="Rectangle 22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0990" name="Rectangle 2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4B08712-E105-43FD-833E-EFE1886761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6645AC-F74A-48D3-804A-29A529FD39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F5B609-1CEA-4BDE-A4C7-0AA854A0AE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07E282-5FC4-4959-887E-B057AFA4ED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7E68CA-D1DE-4F1E-B07D-79F5972AAB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6527FD-3F22-480F-A66D-CF25E8B268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96D6C-B459-4686-AB55-3DCE62EA3EB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CC18CB-05FD-4C21-A6F8-2DFFD2AFE9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167F43-69E0-43A3-ABE4-860B9456244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DC78B1-5894-4F93-8735-BC23CADCDE4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0E66FF-69F7-4079-8BFF-6EFB2E947C2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6" name="Group 2"/>
          <p:cNvGrpSpPr>
            <a:grpSpLocks/>
          </p:cNvGrpSpPr>
          <p:nvPr/>
        </p:nvGrpSpPr>
        <p:grpSpPr bwMode="auto">
          <a:xfrm>
            <a:off x="-496887" y="1308101"/>
            <a:ext cx="10429876" cy="5908675"/>
            <a:chOff x="-313" y="824"/>
            <a:chExt cx="6570" cy="3722"/>
          </a:xfrm>
        </p:grpSpPr>
        <p:sp>
          <p:nvSpPr>
            <p:cNvPr id="159747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48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51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52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53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54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55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56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57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58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59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60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61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2" y="3504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62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63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64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65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66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67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68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69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70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71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72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73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74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75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76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77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78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779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80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81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82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83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84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85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86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87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88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89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90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91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92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93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94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95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96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97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98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99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00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01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02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03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04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05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06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07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08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09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10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11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12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13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14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15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16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17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18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19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20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21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22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23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24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25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26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27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28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29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30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31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32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33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34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35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36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37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38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39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40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41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42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43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44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45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46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47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48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49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50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51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52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53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54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55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56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57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58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59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60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61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62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63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64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65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66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67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68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69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70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71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72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73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74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75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76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77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78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79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80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81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82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83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84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85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86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87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88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89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90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91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92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93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94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95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96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97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98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899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00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01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02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03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04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05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06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07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08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09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10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11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12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13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14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15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16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17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18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19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20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21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22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23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24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25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26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27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28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29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30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31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32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33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34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35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36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37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38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39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40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41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42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43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44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45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46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47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48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49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50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51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52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53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54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55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56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57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58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59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60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961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9962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795B484D-597F-4E01-BC7B-3A5C425A90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9964" name="Rectangle 2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59965" name="Rectangle 2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59966" name="Rectangle 2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9969" name="Rectangle 22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WOMEN AND MEN IN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Seth </a:t>
            </a:r>
            <a:r>
              <a:rPr lang="en-US" dirty="0" err="1"/>
              <a:t>Rono</a:t>
            </a:r>
            <a:r>
              <a:rPr lang="en-US" dirty="0"/>
              <a:t> 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Egerton University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Invented Air post Social :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</a:t>
            </a:r>
            <a:r>
              <a:rPr lang="en-US" sz="2000" dirty="0" smtClean="0"/>
              <a:t>is </a:t>
            </a:r>
            <a:r>
              <a:rPr lang="en-US" sz="2000" dirty="0"/>
              <a:t>a social media platform </a:t>
            </a:r>
            <a:r>
              <a:rPr lang="en-US" sz="2000" dirty="0" smtClean="0"/>
              <a:t>that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mainly targets young </a:t>
            </a:r>
            <a:r>
              <a:rPr lang="en-US" sz="2000" dirty="0" smtClean="0"/>
              <a:t>Africans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It operates like facebook and twitter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Users an also stream </a:t>
            </a:r>
            <a:r>
              <a:rPr lang="en-US" sz="2000" dirty="0" smtClean="0"/>
              <a:t>and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listen to music, sell or buy goods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Ngalula</a:t>
            </a:r>
            <a:r>
              <a:rPr lang="en-US" b="1" dirty="0"/>
              <a:t> </a:t>
            </a:r>
            <a:r>
              <a:rPr lang="en-US" b="1" dirty="0" err="1" smtClean="0"/>
              <a:t>Mubenga</a:t>
            </a:r>
            <a:r>
              <a:rPr lang="en-US" b="1" dirty="0" smtClean="0"/>
              <a:t>(</a:t>
            </a:r>
            <a:r>
              <a:rPr lang="en-US" b="1" dirty="0" err="1" smtClean="0"/>
              <a:t>congolese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an electrical engineer at the University of Toledo 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Mar </a:t>
            </a:r>
            <a:r>
              <a:rPr lang="en-US" sz="2000" dirty="0"/>
              <a:t>7, </a:t>
            </a:r>
            <a:r>
              <a:rPr lang="en-US" sz="2000" dirty="0" smtClean="0"/>
              <a:t>2018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Invented </a:t>
            </a:r>
            <a:r>
              <a:rPr lang="en-US" sz="2000" dirty="0"/>
              <a:t>a new </a:t>
            </a:r>
            <a:r>
              <a:rPr lang="en-US" sz="2000" dirty="0" smtClean="0"/>
              <a:t>alternative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technology designed to </a:t>
            </a:r>
            <a:r>
              <a:rPr lang="en-US" sz="2000" dirty="0" smtClean="0"/>
              <a:t>equalise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/>
              <a:t> battery power </a:t>
            </a:r>
            <a:r>
              <a:rPr lang="en-US" sz="2000" dirty="0" smtClean="0"/>
              <a:t>referred </a:t>
            </a:r>
            <a:r>
              <a:rPr lang="en-US" sz="2000" dirty="0"/>
              <a:t>to as a “bilevel equalizer.”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It could </a:t>
            </a:r>
            <a:r>
              <a:rPr lang="en-US" sz="2000" dirty="0"/>
              <a:t>lead to longer-life </a:t>
            </a:r>
            <a:r>
              <a:rPr lang="en-US" sz="2000" dirty="0" smtClean="0"/>
              <a:t>batteries</a:t>
            </a: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pic>
        <p:nvPicPr>
          <p:cNvPr id="4" name="Picture 3" descr="ngalul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3886200"/>
            <a:ext cx="4267200" cy="2362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4400" dirty="0" smtClean="0"/>
              <a:t>Everyone can invent something as long as you have the passion on it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r"/>
            <a:r>
              <a:rPr lang="en-US" dirty="0" smtClean="0"/>
              <a:t> 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NYAGAKA ANYONA OUKO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March 2007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JKUAT student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Invented Mpesa( the world’s leading mobile money transfer)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By 2016 almost 29.5 m active customers had been served by more than 287400 agents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ouk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581400"/>
            <a:ext cx="3962400" cy="2609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GEOFFREY GICHEHA,CYRUS KIPCOTICH AND SIMON WAMBUA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2015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computer science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year students from Maseno university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Invented BIMA BORA INSURANCE APP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It helps someone in purchasing insurance cover right from your phone with the possibility of comparing different ensurance covers and choosing the one that fit you best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bim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733800"/>
            <a:ext cx="39624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Kevin Burke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Sept 4,2018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Moi university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Invented TSA Masomo app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Enables a student to conveniently access coursework , revision…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Registered members can access revision materials and past exam papers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Charles Ogingo, Robert Achoge and James Ogola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all final year </a:t>
            </a:r>
            <a:r>
              <a:rPr lang="en-US" sz="2000" dirty="0" smtClean="0"/>
              <a:t>students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Oct 2015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Invented a system called Ecotran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Which </a:t>
            </a:r>
            <a:r>
              <a:rPr lang="en-US" sz="2000" dirty="0"/>
              <a:t>captures the sun’s energy, stores it in batteries, and uses it to charge a motorcycle’s electric motor.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 descr="m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429000"/>
            <a:ext cx="3900487" cy="25955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Emma </a:t>
            </a:r>
            <a:r>
              <a:rPr lang="en-US" sz="4000" b="1" dirty="0" err="1" smtClean="0"/>
              <a:t>Masibo</a:t>
            </a:r>
            <a:r>
              <a:rPr lang="en-US" sz="4000" b="1" dirty="0" smtClean="0"/>
              <a:t> and </a:t>
            </a:r>
            <a:r>
              <a:rPr lang="en-US" sz="4000" b="1" dirty="0"/>
              <a:t>Lucy </a:t>
            </a:r>
            <a:r>
              <a:rPr lang="en-US" sz="4000" b="1" dirty="0" err="1"/>
              <a:t>Bwire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students from Sang’alo </a:t>
            </a:r>
            <a:r>
              <a:rPr lang="en-US" sz="2000" dirty="0"/>
              <a:t>Technical Institute in </a:t>
            </a:r>
            <a:r>
              <a:rPr lang="en-US" sz="2000" dirty="0" smtClean="0"/>
              <a:t>Bungoma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A solar-powered </a:t>
            </a:r>
            <a:r>
              <a:rPr lang="en-US" sz="2000" b="1" dirty="0" smtClean="0"/>
              <a:t>mower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May </a:t>
            </a:r>
            <a:r>
              <a:rPr lang="en-US" sz="2000" b="1" dirty="0"/>
              <a:t>16, </a:t>
            </a:r>
            <a:r>
              <a:rPr lang="en-US" sz="2000" b="1" dirty="0" smtClean="0"/>
              <a:t>2016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To facilitate mowing at night, the solar mower has a bulb that provides lighting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 descr="solar-mower-629x47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581400"/>
            <a:ext cx="5008574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Verone Mankou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Jan. 30, 2012 </a:t>
            </a:r>
            <a:r>
              <a:rPr lang="en-US" sz="2000" dirty="0" smtClean="0"/>
              <a:t>he founded VMK </a:t>
            </a:r>
            <a:r>
              <a:rPr lang="en-US" sz="2000" dirty="0"/>
              <a:t>and the inventor of Way-C </a:t>
            </a:r>
            <a:r>
              <a:rPr lang="en-US" sz="2000" dirty="0" smtClean="0"/>
              <a:t>tablet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He is also the creator of the </a:t>
            </a:r>
            <a:r>
              <a:rPr lang="en-US" sz="2000" dirty="0" smtClean="0"/>
              <a:t>first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/>
              <a:t>African made mobile phone, Elikia (“Hope”).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Also</a:t>
            </a:r>
            <a:r>
              <a:rPr lang="en-US" sz="2000" dirty="0"/>
              <a:t> </a:t>
            </a:r>
            <a:r>
              <a:rPr lang="en-US" sz="2000" dirty="0" smtClean="0"/>
              <a:t>increased internet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/>
              <a:t>access in the </a:t>
            </a:r>
            <a:r>
              <a:rPr lang="en-US" sz="2000" dirty="0" smtClean="0"/>
              <a:t>country</a:t>
            </a:r>
            <a:r>
              <a:rPr lang="en-US" sz="2000" dirty="0"/>
              <a:t> </a:t>
            </a:r>
            <a:r>
              <a:rPr lang="en-US" sz="2000" dirty="0" smtClean="0"/>
              <a:t>(DRC)</a:t>
            </a:r>
            <a:r>
              <a:rPr lang="en-US" sz="2000" dirty="0"/>
              <a:t> </a:t>
            </a:r>
            <a:endParaRPr lang="en-US" sz="2000" b="1" dirty="0" smtClean="0"/>
          </a:p>
        </p:txBody>
      </p:sp>
      <p:pic>
        <p:nvPicPr>
          <p:cNvPr id="4" name="Picture 3" descr="vero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971800"/>
            <a:ext cx="2235200" cy="343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Nivi</a:t>
            </a:r>
            <a:r>
              <a:rPr lang="en-US" dirty="0" smtClean="0"/>
              <a:t> </a:t>
            </a:r>
            <a:r>
              <a:rPr lang="en-US" dirty="0" err="1" smtClean="0"/>
              <a:t>Mukherjee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Aug 10, </a:t>
            </a:r>
            <a:r>
              <a:rPr lang="en-US" sz="2000" dirty="0" smtClean="0"/>
              <a:t>2015 :the </a:t>
            </a:r>
            <a:r>
              <a:rPr lang="en-US" sz="2000" dirty="0"/>
              <a:t>co-founder and CEO of eLimu, an interactive educational platform with </a:t>
            </a:r>
            <a:r>
              <a:rPr lang="en-US" sz="2000" dirty="0" smtClean="0"/>
              <a:t>rich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digital localized content for the 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Kenyan </a:t>
            </a:r>
            <a:r>
              <a:rPr lang="en-US" sz="2000" dirty="0"/>
              <a:t>Primary School curriculum. 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. She also </a:t>
            </a:r>
            <a:r>
              <a:rPr lang="en-US" sz="2000" dirty="0" smtClean="0"/>
              <a:t>runs</a:t>
            </a:r>
            <a:r>
              <a:rPr lang="en-US" sz="2000" dirty="0"/>
              <a:t> </a:t>
            </a:r>
            <a:r>
              <a:rPr lang="en-US" sz="2000" i="1" dirty="0" smtClean="0"/>
              <a:t>Maisha ni matamu</a:t>
            </a:r>
            <a:r>
              <a:rPr lang="en-US" sz="2000" dirty="0"/>
              <a:t> 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a </a:t>
            </a:r>
            <a:r>
              <a:rPr lang="en-US" sz="2000" dirty="0"/>
              <a:t>social project that aims to </a:t>
            </a:r>
            <a:r>
              <a:rPr lang="en-US" sz="2000" dirty="0" smtClean="0"/>
              <a:t>bring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a day full of joy every month </a:t>
            </a:r>
            <a:r>
              <a:rPr lang="en-US" sz="2000" dirty="0" smtClean="0"/>
              <a:t>to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/>
              <a:t>children who are </a:t>
            </a:r>
            <a:r>
              <a:rPr lang="en-US" sz="2000" dirty="0" smtClean="0"/>
              <a:t>underprivileged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/>
              <a:t>and/or orphaned.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pic>
        <p:nvPicPr>
          <p:cNvPr id="4" name="Picture 3" descr="nikh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438400"/>
            <a:ext cx="3200400" cy="3962400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Thérèse </a:t>
            </a:r>
            <a:r>
              <a:rPr lang="en-US" b="1" dirty="0" smtClean="0"/>
              <a:t>Izay</a:t>
            </a:r>
            <a:r>
              <a:rPr lang="en-US" dirty="0" smtClean="0"/>
              <a:t>,congolese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an engineer from </a:t>
            </a:r>
            <a:r>
              <a:rPr lang="en-US" sz="2000" dirty="0" smtClean="0"/>
              <a:t>Kinshasa (Congo)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2013:designed </a:t>
            </a:r>
            <a:r>
              <a:rPr lang="en-US" sz="2000" dirty="0"/>
              <a:t>traffic robots 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that </a:t>
            </a:r>
            <a:r>
              <a:rPr lang="en-US" sz="2000" dirty="0"/>
              <a:t>were initially placed </a:t>
            </a:r>
            <a:r>
              <a:rPr lang="en-US" sz="2000" dirty="0" smtClean="0"/>
              <a:t>in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two </a:t>
            </a:r>
            <a:r>
              <a:rPr lang="en-US" sz="2000" dirty="0" smtClean="0"/>
              <a:t>locations their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By 2015 five robot traffic police 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were </a:t>
            </a:r>
            <a:r>
              <a:rPr lang="en-US" sz="2000" dirty="0"/>
              <a:t>in use in </a:t>
            </a:r>
            <a:r>
              <a:rPr lang="en-US" sz="2000" dirty="0" smtClean="0"/>
              <a:t>Kinshasa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/>
              <a:t>and one in Lubumbashi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 descr="congole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447800"/>
            <a:ext cx="3733800" cy="495300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203767 (5)">
  <a:themeElements>
    <a:clrScheme name="Office Theme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TF10203767 (5)</Template>
  <TotalTime>366</TotalTime>
  <Words>384</Words>
  <Application>Microsoft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TF10203767 (5)</vt:lpstr>
      <vt:lpstr>WOMEN AND MEN IN TECHNOLOGY</vt:lpstr>
      <vt:lpstr>NYAGAKA ANYONA OUKO</vt:lpstr>
      <vt:lpstr>GEOFFREY GICHEHA,CYRUS KIPCOTICH AND SIMON WAMBUA</vt:lpstr>
      <vt:lpstr>Kevin Burke</vt:lpstr>
      <vt:lpstr>Charles Ogingo, Robert Achoge and James Ogola </vt:lpstr>
      <vt:lpstr>Emma Masibo and Lucy Bwire</vt:lpstr>
      <vt:lpstr>Verone Mankou</vt:lpstr>
      <vt:lpstr>Nivi Mukherjee</vt:lpstr>
      <vt:lpstr> Thérèse Izay,congolese</vt:lpstr>
      <vt:lpstr>Seth Rono  </vt:lpstr>
      <vt:lpstr>Ngalula Mubenga(congolese)</vt:lpstr>
      <vt:lpstr>Everyone can invent something as long as you have the passion on 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33</cp:revision>
  <cp:lastPrinted>1601-01-01T00:00:00Z</cp:lastPrinted>
  <dcterms:created xsi:type="dcterms:W3CDTF">2019-02-21T14:26:15Z</dcterms:created>
  <dcterms:modified xsi:type="dcterms:W3CDTF">2019-02-22T09:56:08Z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TC102037671033</vt:lpwstr>
  </property>
</Properties>
</file>