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9"/>
  </p:notesMasterIdLst>
  <p:sldIdLst>
    <p:sldId id="256" r:id="rId2"/>
    <p:sldId id="321" r:id="rId3"/>
    <p:sldId id="322" r:id="rId4"/>
    <p:sldId id="323" r:id="rId5"/>
    <p:sldId id="324" r:id="rId6"/>
    <p:sldId id="352" r:id="rId7"/>
    <p:sldId id="356" r:id="rId8"/>
    <p:sldId id="353" r:id="rId9"/>
    <p:sldId id="354" r:id="rId10"/>
    <p:sldId id="350" r:id="rId11"/>
    <p:sldId id="330" r:id="rId12"/>
    <p:sldId id="351" r:id="rId13"/>
    <p:sldId id="357" r:id="rId14"/>
    <p:sldId id="329" r:id="rId15"/>
    <p:sldId id="332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64DA-5EDD-4B3F-A1C3-5878CD61F5E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72C3F-B7EF-4E92-B72F-F2A9721A6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8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83E4-18B5-F44B-B2FF-713BC0D702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183E4-18B5-F44B-B2FF-713BC0D702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8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7714-9880-CE9C-C343-52863A574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0B60-74B8-E9A3-7DD2-F2CA23B9F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5D75-9824-FD22-EB50-06B81DF4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745C-50D3-8A3A-3300-5EFCDAA1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2A9-E955-8E88-D888-3FCF873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E46-3F07-3909-7B62-C854240B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D03CD-CF0B-9C00-5764-E43D0239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C59D-FD3D-5EAD-34B0-C5166D50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4A50-76B1-3995-381D-6F30C1F1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32F0-1EAF-B3AA-7A78-7A2FEAFA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C9B06-B96D-A0B7-7F85-3533EAE12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506-BD20-8E93-F255-E1BCDBF7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9C0E-DA12-0091-1B05-C48A793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00FB-74B8-F697-BB1A-88449BE7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446C3-F107-D457-5E7F-66521E97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8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A970-B1D2-3A9E-8B1E-D9C6CBB9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7E8D-4327-11A3-FC35-8610E10D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2895-23E0-66DE-C39B-037C84F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891B-0D69-2348-3133-89F84C5F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A0C9-C44D-2D12-6EB0-9AA4A3BF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1C5B-9B15-D40C-6100-B6782A80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9AF88-4718-4A81-11CC-404E600D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7CD2-E3B1-A1C4-0613-45DE7DA8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C233-E6F8-4916-1AB6-994DF373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D7DC-DE21-F8A3-F3FC-4B1C3E48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5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1276-3235-4367-21FA-4D93AA24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C7FB4-E2F8-DB0D-EE78-ACF224E41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EF77-FEBA-9461-C226-05A266FE1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B438-9C9B-6A61-CFAD-27D52ADF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2E17C-7CC9-C869-F41D-C68E56D9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27553-FE21-C839-7A3A-4F973ED4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FEDE-6857-264F-23D1-6835BD5F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A0636-06B8-ED49-E57D-BE875039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A68B-D184-9EF8-AC27-8F59B2F4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616AC-7279-6906-F9C5-A23643A9B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A8FA-94FA-7DA1-0D6A-448F95CEF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AC7A4-8698-8F3D-3CFF-006C09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752-E599-A569-E6D3-B9926319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2802A-B4D8-590C-1732-E0616206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8D31-334A-6332-3B23-2307B9BC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B6168-0FAE-82BC-54DE-CF5889E2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8B9B8-252B-50A0-6FD1-AFCB8055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59134-FEA0-A5C5-1709-6660D3CD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77E97-BE9D-4CE6-ABD7-7AE6BFA5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F4B19-09C8-CEBD-5BB7-B13538F9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3D52-E361-A336-5410-ED17ED3D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172-C99C-FA89-1383-58C77C55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727B-819C-2876-5A9C-72C79477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8B572-4ED6-92F7-5FDA-E25FFE14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04B83-3176-03E2-D31C-F96B2373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3D01-609D-32AE-48CB-E8D972BD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7AF14-5E3D-CB23-F885-C06B276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1593-2BA0-BB5D-9A97-4F11E8F4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EEFD1-3C9B-F32F-D7FD-2E6D214D7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1EC9E-E949-64A9-D2A5-464F5737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AA219-3571-9094-7487-38E01F21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C97B5-482D-3CB9-10B8-0924E7CD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D1E8A-DAD0-F10A-E6EF-CC6A1EA0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7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1D0C0-122B-F35F-A569-6D4D8A8B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36879-41CD-17DA-96D5-0031BD1C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00C2-9D52-4F31-66D3-445B325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9B105-2519-45B6-8C80-A1F60538D6D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8656-A9B2-4591-657D-BC92FEEA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A6D02-4526-6C50-56E5-7FFF29D3C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5AC8-2898-4DF0-B561-ECB6556A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220" y="2911210"/>
            <a:ext cx="8305800" cy="794961"/>
          </a:xfrm>
          <a:prstGeom prst="rect">
            <a:avLst/>
          </a:prstGeom>
        </p:spPr>
        <p:txBody>
          <a:bodyPr vert="horz" wrap="square" lIns="0" tIns="62230" rIns="0" bIns="0" rtlCol="0" anchor="ctr">
            <a:spAutoFit/>
          </a:bodyPr>
          <a:lstStyle/>
          <a:p>
            <a:pPr marL="1701800" marR="5080" indent="-1341438" algn="ctr">
              <a:lnSpc>
                <a:spcPts val="5510"/>
              </a:lnSpc>
              <a:spcBef>
                <a:spcPts val="490"/>
              </a:spcBef>
            </a:pPr>
            <a:r>
              <a:rPr lang="en-US" sz="6000" b="1" dirty="0"/>
              <a:t>Angular-6</a:t>
            </a:r>
            <a:endParaRPr sz="6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DB3B2-BB36-BB41-837F-EB6EFB76ACB6}"/>
              </a:ext>
            </a:extLst>
          </p:cNvPr>
          <p:cNvSpPr txBox="1"/>
          <p:nvPr/>
        </p:nvSpPr>
        <p:spPr>
          <a:xfrm>
            <a:off x="-47244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5220" y="2911210"/>
            <a:ext cx="8305800" cy="794961"/>
          </a:xfrm>
          <a:prstGeom prst="rect">
            <a:avLst/>
          </a:prstGeom>
        </p:spPr>
        <p:txBody>
          <a:bodyPr vert="horz" wrap="square" lIns="0" tIns="62230" rIns="0" bIns="0" rtlCol="0" anchor="ctr">
            <a:spAutoFit/>
          </a:bodyPr>
          <a:lstStyle/>
          <a:p>
            <a:pPr marL="1701800" marR="5080" indent="-1341438" algn="ctr">
              <a:lnSpc>
                <a:spcPts val="5510"/>
              </a:lnSpc>
              <a:spcBef>
                <a:spcPts val="490"/>
              </a:spcBef>
            </a:pPr>
            <a:r>
              <a:rPr lang="en-US" sz="6000" b="1" dirty="0"/>
              <a:t>Essentials of Angular</a:t>
            </a:r>
            <a:endParaRPr sz="6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DB3B2-BB36-BB41-837F-EB6EFB76ACB6}"/>
              </a:ext>
            </a:extLst>
          </p:cNvPr>
          <p:cNvSpPr txBox="1"/>
          <p:nvPr/>
        </p:nvSpPr>
        <p:spPr>
          <a:xfrm>
            <a:off x="-47244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5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ing Blocks of Angular - Troposal">
            <a:extLst>
              <a:ext uri="{FF2B5EF4-FFF2-40B4-BE49-F238E27FC236}">
                <a16:creationId xmlns:a16="http://schemas.microsoft.com/office/drawing/2014/main" id="{6501CD8B-4EED-F983-AF8D-EA54981F3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"/>
          <a:stretch/>
        </p:blipFill>
        <p:spPr bwMode="auto">
          <a:xfrm>
            <a:off x="855679" y="878606"/>
            <a:ext cx="10239786" cy="51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57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D79B-F939-5C58-D91A-F3C1428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333333"/>
                </a:solidFill>
                <a:effectLst/>
                <a:latin typeface="+mn-lt"/>
              </a:rPr>
              <a:t>Components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7DBE-C0DE-9B3E-291A-6638486A14B5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44862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basic building blocks of the Angular framework are Angular </a:t>
            </a:r>
            <a:r>
              <a:rPr lang="en-US" b="1" dirty="0"/>
              <a:t>components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Components define </a:t>
            </a:r>
            <a:r>
              <a:rPr lang="en-US" b="1" i="1" dirty="0"/>
              <a:t>views</a:t>
            </a:r>
            <a:r>
              <a:rPr lang="en-US" dirty="0"/>
              <a:t>, which are sets of screen elements that Angular can choose among and modify according to your program logic and data</a:t>
            </a:r>
          </a:p>
          <a:p>
            <a:pPr algn="just"/>
            <a:r>
              <a:rPr lang="en-US" dirty="0"/>
              <a:t>Components use </a:t>
            </a:r>
            <a:r>
              <a:rPr lang="en-US" b="1" i="1" dirty="0"/>
              <a:t>services</a:t>
            </a:r>
            <a:r>
              <a:rPr lang="en-US" dirty="0"/>
              <a:t>, which provide background functionality not directly related to views such as fetching data. Such services can be </a:t>
            </a:r>
            <a:r>
              <a:rPr lang="en-US" b="1" i="1" dirty="0"/>
              <a:t>injected</a:t>
            </a:r>
            <a:r>
              <a:rPr lang="en-US" dirty="0"/>
              <a:t> into components as </a:t>
            </a:r>
            <a:r>
              <a:rPr lang="en-US" b="1" i="1" dirty="0"/>
              <a:t>dependencies</a:t>
            </a:r>
            <a:r>
              <a:rPr lang="en-US" dirty="0"/>
              <a:t>, making your code modular, reusable, and efficient.</a:t>
            </a:r>
          </a:p>
          <a:p>
            <a:pPr algn="just"/>
            <a:r>
              <a:rPr lang="en-US" dirty="0"/>
              <a:t>Components and services are classes marked with </a:t>
            </a:r>
            <a:r>
              <a:rPr lang="en-US" b="1" i="1" dirty="0"/>
              <a:t>decorators</a:t>
            </a:r>
            <a:r>
              <a:rPr lang="en-US" dirty="0"/>
              <a:t>. These decorators provide </a:t>
            </a:r>
            <a:r>
              <a:rPr lang="en-US" b="1" dirty="0"/>
              <a:t>metadata</a:t>
            </a:r>
            <a:r>
              <a:rPr lang="en-US" dirty="0"/>
              <a:t> that tells Angular how to use them.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0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46C20-F11B-6CDD-8252-F29AB9A16E79}"/>
              </a:ext>
            </a:extLst>
          </p:cNvPr>
          <p:cNvSpPr txBox="1"/>
          <p:nvPr/>
        </p:nvSpPr>
        <p:spPr>
          <a:xfrm>
            <a:off x="838200" y="652791"/>
            <a:ext cx="10515600" cy="555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component made up of three parts: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Class(Typescript class)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Template(HTML Template or Template URL)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Decorator(@Component)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:-we can write a code which is required for a template to render in the browser.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:-user-interface, </a:t>
            </a:r>
            <a:r>
              <a:rPr lang="en-US" sz="2800" dirty="0"/>
              <a:t>is a form of HTML that tells Angular how to render the component 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Decorator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etadata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:(@Component):-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</a:rPr>
              <a:t> </a:t>
            </a:r>
            <a:r>
              <a:rPr lang="en-US" sz="2800" dirty="0"/>
              <a:t>Metadata tells Angular how to process a class. We can attach metadata to a class by using a decorator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297B-870B-FD60-E4D6-DD2A11CC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123B-F3F3-C226-EBE2-339076FF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Module</a:t>
            </a:r>
            <a:r>
              <a:rPr lang="en-US" dirty="0"/>
              <a:t> in Angular refers to a place where the components, directives, pipes, and services can be grouped, which are related to the application.</a:t>
            </a:r>
          </a:p>
          <a:p>
            <a:pPr algn="just"/>
            <a:r>
              <a:rPr lang="en-US" dirty="0"/>
              <a:t>In case you are developing a website, the header, footer, left, center and the right section become part of a module.</a:t>
            </a:r>
          </a:p>
          <a:p>
            <a:pPr algn="just"/>
            <a:r>
              <a:rPr lang="en-US" dirty="0"/>
              <a:t>To define module, the </a:t>
            </a:r>
            <a:r>
              <a:rPr lang="en-US" b="1" dirty="0" err="1"/>
              <a:t>NgModule</a:t>
            </a:r>
            <a:r>
              <a:rPr lang="en-US" b="1" dirty="0"/>
              <a:t> </a:t>
            </a:r>
            <a:r>
              <a:rPr lang="en-US" dirty="0"/>
              <a:t>can be used.</a:t>
            </a:r>
          </a:p>
          <a:p>
            <a:pPr algn="just"/>
            <a:r>
              <a:rPr lang="en-US" dirty="0"/>
              <a:t>Angular apps are modular and Angular has its own modularity system called </a:t>
            </a:r>
            <a:r>
              <a:rPr lang="en-US" b="1" dirty="0" err="1"/>
              <a:t>NgModule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Every Angular app has at least one </a:t>
            </a:r>
            <a:r>
              <a:rPr lang="en-US" dirty="0" err="1"/>
              <a:t>NgModule</a:t>
            </a:r>
            <a:r>
              <a:rPr lang="en-US" dirty="0"/>
              <a:t> class, the root module, conventionally named </a:t>
            </a:r>
            <a:r>
              <a:rPr lang="en-US" b="1" dirty="0" err="1"/>
              <a:t>AppModule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808D-3AD6-3F5B-5944-1520D2E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296" y="625642"/>
            <a:ext cx="10424738" cy="9047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Angular libraries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64C8D-A793-C42A-5EA7-5831A906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28" y="1742173"/>
            <a:ext cx="10950496" cy="449018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■ Angular ships as a collection of JavaScript modules. You can think of them as library modules.</a:t>
            </a:r>
          </a:p>
          <a:p>
            <a:pPr algn="l"/>
            <a:r>
              <a:rPr lang="en-US" dirty="0"/>
              <a:t>■ Each Angular library name begins with the @angular prefix. You install them with the </a:t>
            </a:r>
            <a:r>
              <a:rPr lang="en-US" dirty="0" err="1"/>
              <a:t>npm</a:t>
            </a:r>
            <a:r>
              <a:rPr lang="en-US" dirty="0"/>
              <a:t> package manager and import parts of them with JavaScript import statements.</a:t>
            </a:r>
          </a:p>
          <a:p>
            <a:pPr algn="l"/>
            <a:r>
              <a:rPr lang="en-US" dirty="0"/>
              <a:t> – Component @angular/core </a:t>
            </a:r>
          </a:p>
          <a:p>
            <a:pPr algn="l"/>
            <a:r>
              <a:rPr lang="en-US" dirty="0"/>
              <a:t>– </a:t>
            </a:r>
            <a:r>
              <a:rPr lang="en-US" dirty="0" err="1"/>
              <a:t>BrowserModule</a:t>
            </a:r>
            <a:r>
              <a:rPr lang="en-US" dirty="0"/>
              <a:t> @angular/platform-browser </a:t>
            </a:r>
          </a:p>
          <a:p>
            <a:pPr algn="l"/>
            <a:r>
              <a:rPr lang="en-US" dirty="0"/>
              <a:t>– </a:t>
            </a:r>
            <a:r>
              <a:rPr lang="en-US" dirty="0" err="1"/>
              <a:t>FormsModule</a:t>
            </a:r>
            <a:r>
              <a:rPr lang="en-US" dirty="0"/>
              <a:t> @angular/forms</a:t>
            </a:r>
          </a:p>
        </p:txBody>
      </p:sp>
    </p:spTree>
    <p:extLst>
      <p:ext uri="{BB962C8B-B14F-4D97-AF65-F5344CB8AC3E}">
        <p14:creationId xmlns:p14="http://schemas.microsoft.com/office/powerpoint/2010/main" val="34203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808D-3AD6-3F5B-5944-1520D2E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296" y="625642"/>
            <a:ext cx="10424738" cy="9047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App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64C8D-A793-C42A-5EA7-5831A906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28" y="1742173"/>
            <a:ext cx="10950496" cy="449018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■ </a:t>
            </a:r>
            <a:r>
              <a:rPr lang="en-US" b="1" dirty="0"/>
              <a:t>declarations</a:t>
            </a:r>
            <a:r>
              <a:rPr lang="en-US" dirty="0"/>
              <a:t> − In declarations, the reference to the components is stored. The </a:t>
            </a:r>
            <a:r>
              <a:rPr lang="en-US" dirty="0" err="1"/>
              <a:t>Appcomponent</a:t>
            </a:r>
            <a:r>
              <a:rPr lang="en-US" dirty="0"/>
              <a:t> is the default component that is created whenever a new project is initiated. We will learn about creating new components in a different section. </a:t>
            </a:r>
          </a:p>
          <a:p>
            <a:pPr algn="just"/>
            <a:r>
              <a:rPr lang="en-US" dirty="0"/>
              <a:t>■ </a:t>
            </a:r>
            <a:r>
              <a:rPr lang="en-US" b="1" dirty="0"/>
              <a:t>imports</a:t>
            </a:r>
            <a:r>
              <a:rPr lang="en-US" dirty="0"/>
              <a:t> − This will have the modules imported as shown above. At present, </a:t>
            </a:r>
            <a:r>
              <a:rPr lang="en-US" dirty="0" err="1"/>
              <a:t>BrowserModule</a:t>
            </a:r>
            <a:r>
              <a:rPr lang="en-US" dirty="0"/>
              <a:t> is part of the imports which is imported from @angular/platformbrowser. </a:t>
            </a:r>
          </a:p>
          <a:p>
            <a:pPr algn="just"/>
            <a:r>
              <a:rPr lang="en-US" dirty="0"/>
              <a:t>■ </a:t>
            </a:r>
            <a:r>
              <a:rPr lang="en-US" b="1" dirty="0"/>
              <a:t>providers</a:t>
            </a:r>
            <a:r>
              <a:rPr lang="en-US" dirty="0"/>
              <a:t> − This will have reference to the services created. The service will be discussed in a subsequent chapter. </a:t>
            </a:r>
          </a:p>
          <a:p>
            <a:pPr algn="just"/>
            <a:r>
              <a:rPr lang="en-US" dirty="0"/>
              <a:t>■ </a:t>
            </a:r>
            <a:r>
              <a:rPr lang="en-US" b="1" dirty="0"/>
              <a:t>bootstrap</a:t>
            </a:r>
            <a:r>
              <a:rPr lang="en-US" dirty="0"/>
              <a:t> − This has reference to the default component created, i.e., </a:t>
            </a:r>
            <a:r>
              <a:rPr lang="en-US" dirty="0" err="1"/>
              <a:t>AppComponent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808D-3AD6-3F5B-5944-1520D2EBD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296" y="625642"/>
            <a:ext cx="10424738" cy="904775"/>
          </a:xfrm>
        </p:spPr>
        <p:txBody>
          <a:bodyPr>
            <a:normAutofit fontScale="90000"/>
          </a:bodyPr>
          <a:lstStyle/>
          <a:p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64C8D-A793-C42A-5EA7-5831A906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528" y="1742173"/>
            <a:ext cx="10950496" cy="449018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■ app.component.css − You can write your </a:t>
            </a:r>
            <a:r>
              <a:rPr lang="en-US" sz="2800" dirty="0" err="1"/>
              <a:t>css</a:t>
            </a:r>
            <a:r>
              <a:rPr lang="en-US" sz="2800" dirty="0"/>
              <a:t> structure over here. </a:t>
            </a:r>
          </a:p>
          <a:p>
            <a:pPr algn="just"/>
            <a:r>
              <a:rPr lang="en-US" sz="2800" dirty="0"/>
              <a:t>■ app.component.html − The html code will be available in this file. </a:t>
            </a:r>
          </a:p>
          <a:p>
            <a:pPr algn="just"/>
            <a:r>
              <a:rPr lang="en-US" sz="2800" dirty="0"/>
              <a:t>■ </a:t>
            </a:r>
            <a:r>
              <a:rPr lang="en-US" sz="2800" dirty="0" err="1"/>
              <a:t>app.component.spec.ts</a:t>
            </a:r>
            <a:r>
              <a:rPr lang="en-US" sz="2800" dirty="0"/>
              <a:t> − These are automatically generated files which contain unit tests for source component. </a:t>
            </a:r>
          </a:p>
          <a:p>
            <a:pPr algn="just"/>
            <a:r>
              <a:rPr lang="en-US" sz="2800" dirty="0"/>
              <a:t>■ </a:t>
            </a:r>
            <a:r>
              <a:rPr lang="en-US" sz="2800" dirty="0" err="1"/>
              <a:t>app.component.ts</a:t>
            </a:r>
            <a:r>
              <a:rPr lang="en-US" sz="2800" dirty="0"/>
              <a:t> − The class for the component is defined over here. You can do the processing of the html structure in the .</a:t>
            </a:r>
            <a:r>
              <a:rPr lang="en-US" sz="2800" dirty="0" err="1"/>
              <a:t>ts</a:t>
            </a:r>
            <a:r>
              <a:rPr lang="en-US" sz="2800" dirty="0"/>
              <a:t> file. The processing will include activities such as connecting to the database, interacting with other components, routing, services</a:t>
            </a:r>
            <a:r>
              <a:rPr lang="en-US" sz="2800"/>
              <a:t>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91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B37B-B525-A72E-6588-1ABF384CD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846" y="688677"/>
            <a:ext cx="8243325" cy="914400"/>
          </a:xfrm>
        </p:spPr>
        <p:txBody>
          <a:bodyPr>
            <a:normAutofit/>
          </a:bodyPr>
          <a:lstStyle/>
          <a:p>
            <a:r>
              <a:rPr lang="en-US" b="1" dirty="0"/>
              <a:t>Introduction to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250FD-5912-0C3A-CF00-CF90A7FC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82" y="1945888"/>
            <a:ext cx="10615961" cy="4410307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■ Angular is a framework for building single-page client applications using HTML and TypeScript.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■ Angular is written in Typescript.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■ It implements core functionality as a set of Typescript libraries that you import into your apps.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■ Sponsored and maintained by Google.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09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18F5-4DEB-C773-7FC4-03FEF409E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24240"/>
            <a:ext cx="7766936" cy="110830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Why Angular?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3BB62-0BB0-81B7-E25E-55C562370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830" y="2096429"/>
            <a:ext cx="10983950" cy="3702205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■ </a:t>
            </a:r>
            <a:r>
              <a:rPr lang="en-US" sz="2800" dirty="0"/>
              <a:t>Angular combines declarative templates, dependency injection, services, end to end testing, and integrated best practices to solve development challenges</a:t>
            </a:r>
          </a:p>
          <a:p>
            <a:pPr algn="just"/>
            <a:r>
              <a:rPr lang="en-US" sz="2800" dirty="0"/>
              <a:t>■ Cross Platform</a:t>
            </a:r>
          </a:p>
          <a:p>
            <a:pPr algn="just"/>
            <a:r>
              <a:rPr lang="en-US" sz="2800" dirty="0"/>
              <a:t>■ Speed and Performance</a:t>
            </a:r>
          </a:p>
          <a:p>
            <a:pPr algn="just"/>
            <a:r>
              <a:rPr lang="en-US" sz="2800" dirty="0"/>
              <a:t>■ Productivity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7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7C63-4605-371B-7735-A00AFB7B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Angular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C98F0-4440-C6FD-3DDE-218F4E10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9294"/>
            <a:ext cx="10786120" cy="44623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■ </a:t>
            </a:r>
            <a:r>
              <a:rPr lang="en-US" sz="3200" b="1" dirty="0"/>
              <a:t>Extendable</a:t>
            </a:r>
            <a:r>
              <a:rPr lang="en-US" sz="3200" dirty="0"/>
              <a:t>: easily enhance applications to create new and useful features for your users.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■ </a:t>
            </a:r>
            <a:r>
              <a:rPr lang="en-US" sz="3200" b="1" dirty="0"/>
              <a:t>Maintainable</a:t>
            </a:r>
            <a:r>
              <a:rPr lang="en-US" sz="3200" dirty="0"/>
              <a:t>: Angular apps are easy to debug and fix, which means that long-term maintenance is simplified.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■ </a:t>
            </a:r>
            <a:r>
              <a:rPr lang="en-US" sz="3200" b="1" dirty="0"/>
              <a:t>Testable</a:t>
            </a:r>
            <a:r>
              <a:rPr lang="en-US" sz="3200" dirty="0"/>
              <a:t>: Angular has good support for unit and end-to-end testing, meaning that you can find and fix defects before your users do. </a:t>
            </a:r>
          </a:p>
        </p:txBody>
      </p:sp>
    </p:spTree>
    <p:extLst>
      <p:ext uri="{BB962C8B-B14F-4D97-AF65-F5344CB8AC3E}">
        <p14:creationId xmlns:p14="http://schemas.microsoft.com/office/powerpoint/2010/main" val="202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634C-4BE0-7CF7-6514-7C1A4CC7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03" y="1825082"/>
            <a:ext cx="8596668" cy="26726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Pre-requisites</a:t>
            </a:r>
            <a:br>
              <a:rPr lang="en-US" dirty="0"/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■ HTML5 fundamentals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■ CSS3 fundamentals</a:t>
            </a: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■ JavaScript Basics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7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EFB66-BD18-8E2C-7E9C-72993E2E1A18}"/>
              </a:ext>
            </a:extLst>
          </p:cNvPr>
          <p:cNvSpPr txBox="1"/>
          <p:nvPr/>
        </p:nvSpPr>
        <p:spPr>
          <a:xfrm>
            <a:off x="2957861" y="2608714"/>
            <a:ext cx="66767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rgbClr val="000000"/>
                </a:solidFill>
                <a:effectLst/>
              </a:rPr>
              <a:t>Angular 6 -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147389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D79B-F939-5C58-D91A-F3C14285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solidFill>
                  <a:srgbClr val="333333"/>
                </a:solidFill>
                <a:effectLst/>
                <a:latin typeface="+mn-lt"/>
              </a:rPr>
              <a:t>Angular Installation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7DBE-C0DE-9B3E-291A-6638486A14B5}"/>
              </a:ext>
            </a:extLst>
          </p:cNvPr>
          <p:cNvSpPr txBox="1">
            <a:spLocks/>
          </p:cNvSpPr>
          <p:nvPr/>
        </p:nvSpPr>
        <p:spPr>
          <a:xfrm>
            <a:off x="838199" y="1349298"/>
            <a:ext cx="10970942" cy="51435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/>
              <a:t>To install Angular 6</a:t>
            </a:r>
          </a:p>
          <a:p>
            <a:pPr lvl="1" algn="just"/>
            <a:r>
              <a:rPr lang="en-US" sz="3000" dirty="0"/>
              <a:t>Nodejs and Node Package Manager(</a:t>
            </a:r>
            <a:r>
              <a:rPr lang="en-US" sz="3000" dirty="0" err="1"/>
              <a:t>npm</a:t>
            </a:r>
            <a:r>
              <a:rPr lang="en-US" sz="3000" dirty="0"/>
              <a:t>)</a:t>
            </a:r>
          </a:p>
          <a:p>
            <a:pPr lvl="2" algn="just"/>
            <a:r>
              <a:rPr lang="en-US" sz="2800" dirty="0"/>
              <a:t>To get started with Angular, you’ll need to have Node.js installed</a:t>
            </a:r>
          </a:p>
          <a:p>
            <a:pPr lvl="2" algn="just"/>
            <a:r>
              <a:rPr lang="en-IN" sz="3000" dirty="0">
                <a:hlinkClick r:id="rId2"/>
              </a:rPr>
              <a:t>https://nodejs.org/en/download/</a:t>
            </a:r>
            <a:endParaRPr lang="en-IN" sz="3000" dirty="0"/>
          </a:p>
          <a:p>
            <a:pPr lvl="2" algn="just"/>
            <a:endParaRPr lang="en-US" sz="3000" dirty="0"/>
          </a:p>
          <a:p>
            <a:pPr lvl="1" algn="just"/>
            <a:r>
              <a:rPr lang="en-US" sz="3000" dirty="0"/>
              <a:t>Angular CLI(command Line Interface)</a:t>
            </a:r>
          </a:p>
          <a:p>
            <a:pPr lvl="2" algn="just"/>
            <a:r>
              <a:rPr lang="en-US" sz="2800" dirty="0"/>
              <a:t>Command Line Interface – This is simply a tool set, which is used for creating, managing and building angular applications quickly. </a:t>
            </a:r>
          </a:p>
          <a:p>
            <a:pPr lvl="2" algn="just"/>
            <a:r>
              <a:rPr lang="en-IN" sz="3000" dirty="0" err="1">
                <a:solidFill>
                  <a:srgbClr val="0070C0"/>
                </a:solidFill>
              </a:rPr>
              <a:t>npm</a:t>
            </a:r>
            <a:r>
              <a:rPr lang="en-IN" sz="3000" dirty="0">
                <a:solidFill>
                  <a:srgbClr val="0070C0"/>
                </a:solidFill>
              </a:rPr>
              <a:t> install -g @angular/cli</a:t>
            </a:r>
          </a:p>
          <a:p>
            <a:pPr lvl="2" algn="just"/>
            <a:endParaRPr lang="en-US" sz="3000" dirty="0">
              <a:solidFill>
                <a:srgbClr val="0070C0"/>
              </a:solidFill>
            </a:endParaRPr>
          </a:p>
          <a:p>
            <a:pPr lvl="1" algn="just"/>
            <a:r>
              <a:rPr lang="en-US" sz="3000" dirty="0"/>
              <a:t>Typescript</a:t>
            </a:r>
          </a:p>
          <a:p>
            <a:pPr lvl="2" algn="just"/>
            <a:r>
              <a:rPr lang="en-IN" sz="3000" dirty="0" err="1">
                <a:solidFill>
                  <a:srgbClr val="0070C0"/>
                </a:solidFill>
              </a:rPr>
              <a:t>npm</a:t>
            </a:r>
            <a:r>
              <a:rPr lang="en-IN" sz="3000" dirty="0">
                <a:solidFill>
                  <a:srgbClr val="0070C0"/>
                </a:solidFill>
              </a:rPr>
              <a:t> install -g </a:t>
            </a:r>
            <a:r>
              <a:rPr lang="en-US" sz="3000" dirty="0">
                <a:solidFill>
                  <a:srgbClr val="0070C0"/>
                </a:solidFill>
              </a:rPr>
              <a:t>typescript</a:t>
            </a:r>
          </a:p>
          <a:p>
            <a:pPr lvl="2" algn="just"/>
            <a:endParaRPr lang="en-US" sz="3400" dirty="0">
              <a:solidFill>
                <a:srgbClr val="0070C0"/>
              </a:solidFill>
            </a:endParaRPr>
          </a:p>
          <a:p>
            <a:pPr lvl="1" algn="just"/>
            <a:r>
              <a:rPr lang="en-US" sz="3000" dirty="0"/>
              <a:t>IDE for writing your code-Visual Studio</a:t>
            </a:r>
          </a:p>
          <a:p>
            <a:pPr lvl="2" algn="just"/>
            <a:r>
              <a:rPr lang="en-US" sz="3000" u="sng" dirty="0">
                <a:solidFill>
                  <a:srgbClr val="0070C0"/>
                </a:solidFill>
              </a:rPr>
              <a:t>https://code.visualstudio.com/download#</a:t>
            </a:r>
          </a:p>
          <a:p>
            <a:pPr lvl="1" algn="just"/>
            <a:endParaRPr lang="en-US" sz="32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2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D79B-F939-5C58-D91A-F3C14285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333333"/>
                </a:solidFill>
                <a:effectLst/>
                <a:latin typeface="+mn-lt"/>
              </a:rPr>
              <a:t>Angular Installation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7DBE-C0DE-9B3E-291A-6638486A14B5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0658707" cy="46766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000" dirty="0"/>
              <a:t>To check installed versions</a:t>
            </a:r>
          </a:p>
          <a:p>
            <a:pPr algn="just"/>
            <a:r>
              <a:rPr lang="en-US" sz="3000" dirty="0"/>
              <a:t>Nodejs-</a:t>
            </a:r>
          </a:p>
          <a:p>
            <a:pPr lvl="1" algn="just"/>
            <a:r>
              <a:rPr lang="en-US" sz="3000" dirty="0"/>
              <a:t>node –v</a:t>
            </a:r>
          </a:p>
          <a:p>
            <a:pPr algn="just"/>
            <a:r>
              <a:rPr lang="en-US" sz="3000" dirty="0" err="1"/>
              <a:t>Npm</a:t>
            </a:r>
            <a:endParaRPr lang="en-US" sz="3000" dirty="0"/>
          </a:p>
          <a:p>
            <a:pPr lvl="1" algn="just"/>
            <a:r>
              <a:rPr lang="en-US" sz="3000" dirty="0" err="1"/>
              <a:t>npm</a:t>
            </a:r>
            <a:r>
              <a:rPr lang="en-US" sz="3000" dirty="0"/>
              <a:t> –v</a:t>
            </a:r>
          </a:p>
          <a:p>
            <a:pPr algn="just"/>
            <a:r>
              <a:rPr lang="en-US" sz="3000" dirty="0"/>
              <a:t>Typescript</a:t>
            </a:r>
          </a:p>
          <a:p>
            <a:pPr lvl="1" algn="just"/>
            <a:r>
              <a:rPr lang="en-US" sz="3000" dirty="0" err="1"/>
              <a:t>tsc</a:t>
            </a:r>
            <a:r>
              <a:rPr lang="en-US" sz="3000" dirty="0"/>
              <a:t> -v</a:t>
            </a:r>
          </a:p>
          <a:p>
            <a:pPr algn="just"/>
            <a:r>
              <a:rPr lang="en-US" sz="3000" dirty="0"/>
              <a:t>Angular CLI</a:t>
            </a:r>
          </a:p>
          <a:p>
            <a:pPr lvl="1" algn="just"/>
            <a:r>
              <a:rPr lang="en-US" sz="3000" dirty="0"/>
              <a:t>ng version</a:t>
            </a:r>
          </a:p>
          <a:p>
            <a:pPr lvl="1" algn="just"/>
            <a:endParaRPr lang="en-US" sz="3200" dirty="0"/>
          </a:p>
          <a:p>
            <a:pPr lvl="1" algn="just"/>
            <a:endParaRPr lang="en-US" sz="32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2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3F78-3563-A304-4DCD-2E14721F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C07F8-B0AC-AFC6-09E4-CB43833E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2" t="14866" r="27068" b="23525"/>
          <a:stretch/>
        </p:blipFill>
        <p:spPr>
          <a:xfrm>
            <a:off x="939253" y="941443"/>
            <a:ext cx="10414547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9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873</Words>
  <Application>Microsoft Office PowerPoint</Application>
  <PresentationFormat>Widescreen</PresentationFormat>
  <Paragraphs>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Angular-6</vt:lpstr>
      <vt:lpstr>Introduction to Angular</vt:lpstr>
      <vt:lpstr>Why Angular?</vt:lpstr>
      <vt:lpstr>Angular Framework</vt:lpstr>
      <vt:lpstr>Pre-requisites  ■ HTML5 fundamentals ■ CSS3 fundamentals ■ JavaScript Basics </vt:lpstr>
      <vt:lpstr>PowerPoint Presentation</vt:lpstr>
      <vt:lpstr>Angular Installation</vt:lpstr>
      <vt:lpstr>Angular Installation</vt:lpstr>
      <vt:lpstr>PowerPoint Presentation</vt:lpstr>
      <vt:lpstr>Essentials of Angular</vt:lpstr>
      <vt:lpstr>PowerPoint Presentation</vt:lpstr>
      <vt:lpstr>Components</vt:lpstr>
      <vt:lpstr>PowerPoint Presentation</vt:lpstr>
      <vt:lpstr>Modules</vt:lpstr>
      <vt:lpstr>Angular libraries </vt:lpstr>
      <vt:lpstr>App Module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Angular-6</dc:title>
  <dc:creator>PC</dc:creator>
  <cp:lastModifiedBy>TNS INDIA</cp:lastModifiedBy>
  <cp:revision>40</cp:revision>
  <dcterms:created xsi:type="dcterms:W3CDTF">2022-09-12T20:22:39Z</dcterms:created>
  <dcterms:modified xsi:type="dcterms:W3CDTF">2023-11-20T07:26:13Z</dcterms:modified>
</cp:coreProperties>
</file>