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8"/>
  </p:notesMasterIdLst>
  <p:sldIdLst>
    <p:sldId id="1054" r:id="rId3"/>
    <p:sldId id="998" r:id="rId4"/>
    <p:sldId id="1194" r:id="rId5"/>
    <p:sldId id="1195" r:id="rId6"/>
    <p:sldId id="95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CAE33-D95D-4C26-9EE1-5A8D287414B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5EEC3-F90E-48CB-85FB-EE33BBF11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6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9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7F9956F-FF8C-463F-8F19-B1CB7BC6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F79B5EB-AA4A-4128-9086-4EFB714A0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368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1903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1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423;p35">
            <a:extLst>
              <a:ext uri="{FF2B5EF4-FFF2-40B4-BE49-F238E27FC236}">
                <a16:creationId xmlns:a16="http://schemas.microsoft.com/office/drawing/2014/main" id="{4A44F51F-D066-4BC8-8F88-AA3B78921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150" y="866775"/>
            <a:ext cx="1143000" cy="3705225"/>
          </a:xfrm>
          <a:prstGeom prst="rect">
            <a:avLst/>
          </a:prstGeom>
          <a:solidFill>
            <a:schemeClr val="bg1"/>
          </a:solidFill>
          <a:ln w="9525">
            <a:solidFill>
              <a:srgbClr val="A5A5A5"/>
            </a:solidFill>
            <a:round/>
            <a:headEnd type="none" w="sm" len="sm"/>
            <a:tailEnd type="none" w="sm" len="sm"/>
          </a:ln>
        </p:spPr>
        <p:txBody>
          <a:bodyPr lIns="0" tIns="45700" rIns="0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900" dirty="0">
                <a:solidFill>
                  <a:srgbClr val="7F7F7F"/>
                </a:solidFill>
                <a:latin typeface="+mn-ea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LNB</a:t>
            </a:r>
            <a:endParaRPr lang="ko-KR" altLang="ko-KR" sz="900" dirty="0">
              <a:solidFill>
                <a:srgbClr val="7F7F7F"/>
              </a:solidFill>
              <a:latin typeface="+mn-ea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래픽 9">
            <a:extLst>
              <a:ext uri="{FF2B5EF4-FFF2-40B4-BE49-F238E27FC236}">
                <a16:creationId xmlns:a16="http://schemas.microsoft.com/office/drawing/2014/main" id="{97E8A028-2258-4906-9BE0-C18DE32F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3" b="89286"/>
          <a:stretch/>
        </p:blipFill>
        <p:spPr>
          <a:xfrm>
            <a:off x="44450" y="422275"/>
            <a:ext cx="8516938" cy="4492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07D8C9-276F-4A49-A3F8-CFF7A88C244A}"/>
              </a:ext>
            </a:extLst>
          </p:cNvPr>
          <p:cNvGraphicFramePr>
            <a:graphicFrameLocks noGrp="1"/>
          </p:cNvGraphicFramePr>
          <p:nvPr/>
        </p:nvGraphicFramePr>
        <p:xfrm>
          <a:off x="49213" y="688975"/>
          <a:ext cx="4022725" cy="1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스튜디오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관리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고객지원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</a:t>
                      </a:r>
                    </a:p>
                  </a:txBody>
                  <a:tcPr marL="20314" marR="20314" marT="20320" marB="20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33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B62EA9-86F6-4E17-BF22-0E8EB956AE4F}"/>
              </a:ext>
            </a:extLst>
          </p:cNvPr>
          <p:cNvGraphicFramePr>
            <a:graphicFrameLocks noGrp="1"/>
          </p:cNvGraphicFramePr>
          <p:nvPr/>
        </p:nvGraphicFramePr>
        <p:xfrm>
          <a:off x="47625" y="60325"/>
          <a:ext cx="12095163" cy="639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0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ID.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43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6" marR="91436" marT="45717" marB="45717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15" marR="121915" marT="60956" marB="60956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A8385A60-2A49-4BE8-8F1C-22B36C9F080F}"/>
              </a:ext>
            </a:extLst>
          </p:cNvPr>
          <p:cNvSpPr txBox="1">
            <a:spLocks/>
          </p:cNvSpPr>
          <p:nvPr userDrawn="1"/>
        </p:nvSpPr>
        <p:spPr>
          <a:xfrm>
            <a:off x="11534775" y="90488"/>
            <a:ext cx="549275" cy="274637"/>
          </a:xfrm>
          <a:prstGeom prst="rect">
            <a:avLst/>
          </a:prstGeom>
        </p:spPr>
        <p:txBody>
          <a:bodyPr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algn="r" eaLnBrk="1" latinLnBrk="1" hangingPunct="1">
              <a:defRPr/>
            </a:pPr>
            <a:fld id="{FFE0D0E2-318A-4D3A-8331-CC06B75CBF58}" type="slidenum">
              <a:rPr kumimoji="0" lang="ko-KR" altLang="en-US" smtClean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kumimoji="0" lang="ko-KR" altLang="en-US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0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4106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>
            <a:extLst>
              <a:ext uri="{FF2B5EF4-FFF2-40B4-BE49-F238E27FC236}">
                <a16:creationId xmlns:a16="http://schemas.microsoft.com/office/drawing/2014/main" id="{526D9496-1E75-4FDC-BE3F-FDAC21E93D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>
            <a:extLst>
              <a:ext uri="{FF2B5EF4-FFF2-40B4-BE49-F238E27FC236}">
                <a16:creationId xmlns:a16="http://schemas.microsoft.com/office/drawing/2014/main" id="{3B678C5C-200A-4388-B0E3-AC6094B2D6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8800-B108-467F-B589-C53B645C7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26B7C6E-74F6-4543-A275-B1E83E4F2339}" type="datetimeFigureOut">
              <a:rPr lang="ko-KR" altLang="en-US"/>
              <a:pPr>
                <a:defRPr/>
              </a:pPr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4B67E-07AE-44F5-B198-F89125B0F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3A9BB-D3C7-4EF6-B149-E6E443DFF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F5446FF-39E7-43E2-AAF9-A957371234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.png"/><Relationship Id="rId1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2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4.png"/><Relationship Id="rId10" Type="http://schemas.openxmlformats.org/officeDocument/2006/relationships/image" Target="../media/image19.svg"/><Relationship Id="rId4" Type="http://schemas.openxmlformats.org/officeDocument/2006/relationships/image" Target="../media/image7.svg"/><Relationship Id="rId9" Type="http://schemas.openxmlformats.org/officeDocument/2006/relationships/image" Target="../media/image18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563AEA-1FC5-412B-A09A-B0A572A079F7}"/>
              </a:ext>
            </a:extLst>
          </p:cNvPr>
          <p:cNvSpPr txBox="1">
            <a:spLocks/>
          </p:cNvSpPr>
          <p:nvPr/>
        </p:nvSpPr>
        <p:spPr>
          <a:xfrm>
            <a:off x="214736" y="1324520"/>
            <a:ext cx="8379217" cy="378565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외주 솔루션 참고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편집기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HTML) +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전송 솔루션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나모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에디터</a:t>
            </a: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URL : https://www.namoeditor.co.kr/</a:t>
            </a: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전문가 관리시스템에서 </a:t>
            </a:r>
            <a:r>
              <a:rPr lang="ko-KR" altLang="en-US" sz="2400" b="1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사용중</a:t>
            </a:r>
            <a:endParaRPr lang="en-US" altLang="ko-KR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 편집기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이든 아이티</a:t>
            </a: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URL : http://www.edenitsolution.com/</a:t>
            </a: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그리드 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리아모어</a:t>
            </a:r>
            <a:r>
              <a:rPr lang="en-US" altLang="ko-KR" sz="24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(http://www.riamore.net/)</a:t>
            </a:r>
            <a:endParaRPr lang="ko-KR" altLang="en-US" sz="24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98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개발관리 </a:t>
            </a:r>
            <a:r>
              <a:rPr lang="en-US" altLang="ko-KR" dirty="0"/>
              <a:t>– </a:t>
            </a:r>
            <a:r>
              <a:rPr lang="ko-KR" altLang="en-US" dirty="0"/>
              <a:t>과정추가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5FB4985-3AEF-4C3C-B7E8-0C6F6312C628}"/>
              </a:ext>
            </a:extLst>
          </p:cNvPr>
          <p:cNvGraphicFramePr>
            <a:graphicFrameLocks noGrp="1"/>
          </p:cNvGraphicFramePr>
          <p:nvPr/>
        </p:nvGraphicFramePr>
        <p:xfrm>
          <a:off x="8535988" y="361950"/>
          <a:ext cx="3668430" cy="618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1836902466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3239014303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1662815083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765064566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신규 과정을 추가하는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SFR-SCMS-010-01 : </a:t>
                      </a:r>
                      <a:r>
                        <a:rPr lang="ko-KR" altLang="en-US" sz="800" dirty="0"/>
                        <a:t>콘텐츠의 일반사항을 저장하는 최상위 구조</a:t>
                      </a:r>
                    </a:p>
                    <a:p>
                      <a:pPr algn="just" latinLnBrk="1"/>
                      <a:r>
                        <a:rPr lang="ko-KR" altLang="en-US" sz="800" dirty="0"/>
                        <a:t>  </a:t>
                      </a: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과목코드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/>
                        <a:t>버전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 err="1"/>
                        <a:t>회차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/>
                        <a:t>클립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/>
                        <a:t>페이지 순서이며 모두 </a:t>
                      </a:r>
                      <a:r>
                        <a:rPr lang="en-US" altLang="ko-KR" sz="800" dirty="0"/>
                        <a:t>1:N </a:t>
                      </a:r>
                      <a:r>
                        <a:rPr lang="ko-KR" altLang="en-US" sz="800" dirty="0"/>
                        <a:t>관계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SFR-SCMS-010-02 : </a:t>
                      </a:r>
                      <a:r>
                        <a:rPr lang="ko-KR" altLang="en-US" sz="800" dirty="0"/>
                        <a:t>과목코드 검색 기능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SFR-SCMS-010-03 : </a:t>
                      </a:r>
                      <a:r>
                        <a:rPr lang="ko-KR" altLang="en-US" sz="800" dirty="0"/>
                        <a:t>콘텐츠 고유 관리번호는 제작기관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주관부서에 따른 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en-US" altLang="ko-KR" sz="800" dirty="0"/>
                        <a:t>                            </a:t>
                      </a:r>
                      <a:r>
                        <a:rPr lang="ko-KR" altLang="en-US" sz="800" dirty="0"/>
                        <a:t>자동 생성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SFR-SCMS-010-04 : </a:t>
                      </a:r>
                      <a:r>
                        <a:rPr lang="ko-KR" altLang="en-US" sz="800" dirty="0"/>
                        <a:t>과목코드 생성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편집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삭제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검색 기능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/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 </a:t>
                      </a:r>
                      <a:r>
                        <a:rPr lang="ko-KR" altLang="en-US" sz="800" b="1" dirty="0" err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타입별</a:t>
                      </a:r>
                      <a:r>
                        <a:rPr lang="ko-KR" altLang="en-US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 권한</a:t>
                      </a: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33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시스템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학교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운영자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</a:t>
                      </a:r>
                      <a:r>
                        <a:rPr lang="ko-KR" altLang="en-US" sz="800" dirty="0"/>
                        <a:t>사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수행사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  <a:endParaRPr lang="en-US" altLang="ko-KR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CP</a:t>
                      </a:r>
                      <a:r>
                        <a:rPr lang="ko-KR" altLang="en-US" sz="800" dirty="0"/>
                        <a:t>사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수행사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개발자</a:t>
                      </a:r>
                      <a:endParaRPr lang="en-US" altLang="ko-KR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개인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콘텐츠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제작자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내용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전문가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548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 영역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과정 추가시에는 빈칸으로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3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전환을 위해 필요한 탭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12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개정이력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93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대량 업로드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대량 업로드시 화면은 다음 페이지 참조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29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편집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3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647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7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온평원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개발 담당자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9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온평원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개발 담당자 연락처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77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수요 연도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7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연도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93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 구분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98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53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 과정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공고명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 관리 시스템에 등록된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공고명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 개요서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과정에 대한 과정 개요서 등록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24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 과정에 등록되어 있는 지난 공고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3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 과정에 등록된 수기 입력 정보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52211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33ECB-67A0-4CAD-896D-1DC369547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작업 중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E4E102-6AD9-4680-A1CA-37BF13CD7226}"/>
              </a:ext>
            </a:extLst>
          </p:cNvPr>
          <p:cNvSpPr/>
          <p:nvPr/>
        </p:nvSpPr>
        <p:spPr>
          <a:xfrm>
            <a:off x="25519" y="2088392"/>
            <a:ext cx="8507708" cy="4769608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1BFDBA4-BEA7-435D-A295-68A332FC53F4}"/>
              </a:ext>
            </a:extLst>
          </p:cNvPr>
          <p:cNvGrpSpPr/>
          <p:nvPr/>
        </p:nvGrpSpPr>
        <p:grpSpPr>
          <a:xfrm>
            <a:off x="59682" y="485312"/>
            <a:ext cx="865310" cy="230832"/>
            <a:chOff x="104132" y="1495576"/>
            <a:chExt cx="865310" cy="23083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53D5576-EA4C-40B6-8C81-065EA0E6B713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EED0B21-373E-4A75-9A09-9EE64777F5C2}"/>
                </a:ext>
              </a:extLst>
            </p:cNvPr>
            <p:cNvSpPr txBox="1"/>
            <p:nvPr/>
          </p:nvSpPr>
          <p:spPr>
            <a:xfrm>
              <a:off x="104132" y="1495576"/>
              <a:ext cx="86531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상세 정보</a:t>
              </a:r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8BBE174A-BFAF-4C47-9395-500654633967}"/>
              </a:ext>
            </a:extLst>
          </p:cNvPr>
          <p:cNvGraphicFramePr>
            <a:graphicFrameLocks noGrp="1"/>
          </p:cNvGraphicFramePr>
          <p:nvPr/>
        </p:nvGraphicFramePr>
        <p:xfrm>
          <a:off x="143128" y="700635"/>
          <a:ext cx="8314016" cy="10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504">
                  <a:extLst>
                    <a:ext uri="{9D8B030D-6E8A-4147-A177-3AD203B41FA5}">
                      <a16:colId xmlns:a16="http://schemas.microsoft.com/office/drawing/2014/main" val="3605697941"/>
                    </a:ext>
                  </a:extLst>
                </a:gridCol>
                <a:gridCol w="2078504">
                  <a:extLst>
                    <a:ext uri="{9D8B030D-6E8A-4147-A177-3AD203B41FA5}">
                      <a16:colId xmlns:a16="http://schemas.microsoft.com/office/drawing/2014/main" val="70101972"/>
                    </a:ext>
                  </a:extLst>
                </a:gridCol>
              </a:tblGrid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894626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0499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사 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94980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진행율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360802"/>
                  </a:ext>
                </a:extLst>
              </a:tr>
            </a:tbl>
          </a:graphicData>
        </a:graphic>
      </p:graphicFrame>
      <p:pic>
        <p:nvPicPr>
          <p:cNvPr id="292" name="그래픽 291">
            <a:extLst>
              <a:ext uri="{FF2B5EF4-FFF2-40B4-BE49-F238E27FC236}">
                <a16:creationId xmlns:a16="http://schemas.microsoft.com/office/drawing/2014/main" id="{CC7BD146-DA92-4764-B19A-58A325F5F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4758" y="2152361"/>
            <a:ext cx="695325" cy="285750"/>
          </a:xfrm>
          <a:prstGeom prst="rect">
            <a:avLst/>
          </a:prstGeom>
        </p:spPr>
      </p:pic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D0037578-9898-4FB1-B9C1-F41EDCCFB615}"/>
              </a:ext>
            </a:extLst>
          </p:cNvPr>
          <p:cNvGrpSpPr/>
          <p:nvPr/>
        </p:nvGrpSpPr>
        <p:grpSpPr>
          <a:xfrm>
            <a:off x="59681" y="2282751"/>
            <a:ext cx="1139775" cy="230832"/>
            <a:chOff x="104131" y="1495576"/>
            <a:chExt cx="1139775" cy="230832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A4B08388-85F8-4068-A241-4A864A571172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CEB819D-FE91-45B9-81D0-D86E67BA9A4E}"/>
                </a:ext>
              </a:extLst>
            </p:cNvPr>
            <p:cNvSpPr txBox="1"/>
            <p:nvPr/>
          </p:nvSpPr>
          <p:spPr>
            <a:xfrm>
              <a:off x="104131" y="1495576"/>
              <a:ext cx="113977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과정 기본 정보</a:t>
              </a:r>
            </a:p>
          </p:txBody>
        </p:sp>
      </p:grpSp>
      <p:pic>
        <p:nvPicPr>
          <p:cNvPr id="296" name="그래픽 295">
            <a:extLst>
              <a:ext uri="{FF2B5EF4-FFF2-40B4-BE49-F238E27FC236}">
                <a16:creationId xmlns:a16="http://schemas.microsoft.com/office/drawing/2014/main" id="{0B0AA478-F81F-4A65-A4D5-50C576A1D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3661" y="2144167"/>
            <a:ext cx="695325" cy="285750"/>
          </a:xfrm>
          <a:prstGeom prst="rect">
            <a:avLst/>
          </a:prstGeom>
        </p:spPr>
      </p:pic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4499FF7-B0FA-4066-8017-027258864FB1}"/>
              </a:ext>
            </a:extLst>
          </p:cNvPr>
          <p:cNvGrpSpPr/>
          <p:nvPr/>
        </p:nvGrpSpPr>
        <p:grpSpPr>
          <a:xfrm>
            <a:off x="5455121" y="2149085"/>
            <a:ext cx="815510" cy="284071"/>
            <a:chOff x="530378" y="2922678"/>
            <a:chExt cx="815510" cy="284071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070F971-9AC4-44B6-B68B-A25A4E09F0D3}"/>
                </a:ext>
              </a:extLst>
            </p:cNvPr>
            <p:cNvSpPr/>
            <p:nvPr/>
          </p:nvSpPr>
          <p:spPr>
            <a:xfrm>
              <a:off x="541579" y="2922678"/>
              <a:ext cx="801254" cy="284071"/>
            </a:xfrm>
            <a:prstGeom prst="roundRect">
              <a:avLst/>
            </a:prstGeom>
            <a:gradFill>
              <a:gsLst>
                <a:gs pos="47000">
                  <a:srgbClr val="FAFAFA"/>
                </a:gs>
                <a:gs pos="0">
                  <a:sysClr val="window" lastClr="FFFFFF"/>
                </a:gs>
                <a:gs pos="100000">
                  <a:srgbClr val="F5F5F5"/>
                </a:gs>
              </a:gsLst>
              <a:lin ang="5400000" scaled="0"/>
            </a:gradFill>
            <a:ln w="9525" cap="flat" cmpd="sng" algn="ctr">
              <a:solidFill>
                <a:srgbClr val="85858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36F10C7-81D7-4466-9A5C-5B49636A281A}"/>
                </a:ext>
              </a:extLst>
            </p:cNvPr>
            <p:cNvSpPr txBox="1"/>
            <p:nvPr/>
          </p:nvSpPr>
          <p:spPr>
            <a:xfrm>
              <a:off x="530378" y="2949533"/>
              <a:ext cx="815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대량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업로드</a:t>
              </a:r>
            </a:p>
          </p:txBody>
        </p:sp>
      </p:grp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5DE3D7A7-21FA-4394-B654-18B35E414B82}"/>
              </a:ext>
            </a:extLst>
          </p:cNvPr>
          <p:cNvGraphicFramePr>
            <a:graphicFrameLocks noGrp="1"/>
          </p:cNvGraphicFramePr>
          <p:nvPr/>
        </p:nvGraphicFramePr>
        <p:xfrm>
          <a:off x="143328" y="2548346"/>
          <a:ext cx="8314020" cy="172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742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1184763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  <a:gridCol w="859589">
                  <a:extLst>
                    <a:ext uri="{9D8B030D-6E8A-4147-A177-3AD203B41FA5}">
                      <a16:colId xmlns:a16="http://schemas.microsoft.com/office/drawing/2014/main" val="2331649171"/>
                    </a:ext>
                  </a:extLst>
                </a:gridCol>
                <a:gridCol w="1218916">
                  <a:extLst>
                    <a:ext uri="{9D8B030D-6E8A-4147-A177-3AD203B41FA5}">
                      <a16:colId xmlns:a16="http://schemas.microsoft.com/office/drawing/2014/main" val="1243195973"/>
                    </a:ext>
                  </a:extLst>
                </a:gridCol>
              </a:tblGrid>
              <a:tr h="27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594112"/>
                  </a:ext>
                </a:extLst>
              </a:tr>
              <a:tr h="27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 연락처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수요연도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개발연도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23652"/>
                  </a:ext>
                </a:extLst>
              </a:tr>
              <a:tr h="273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능력단위 분류번호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2001070306_19v1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6951"/>
                  </a:ext>
                </a:extLst>
              </a:tr>
              <a:tr h="900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41255"/>
                  </a:ext>
                </a:extLst>
              </a:tr>
            </a:tbl>
          </a:graphicData>
        </a:graphic>
      </p:graphicFrame>
      <p:pic>
        <p:nvPicPr>
          <p:cNvPr id="457" name="그래픽 456">
            <a:extLst>
              <a:ext uri="{FF2B5EF4-FFF2-40B4-BE49-F238E27FC236}">
                <a16:creationId xmlns:a16="http://schemas.microsoft.com/office/drawing/2014/main" id="{E0E05C37-52B7-4983-B80C-D3B358FCAD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048" t="49289" r="76293" b="17734"/>
          <a:stretch/>
        </p:blipFill>
        <p:spPr>
          <a:xfrm>
            <a:off x="1083348" y="2835298"/>
            <a:ext cx="1048507" cy="211439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:a16="http://schemas.microsoft.com/office/drawing/2014/main" id="{B78B9144-9A9F-4AFF-AE1D-EFE99A5E45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048" t="49289" r="76293" b="17734"/>
          <a:stretch/>
        </p:blipFill>
        <p:spPr>
          <a:xfrm>
            <a:off x="3149728" y="2835298"/>
            <a:ext cx="1048507" cy="211439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:a16="http://schemas.microsoft.com/office/drawing/2014/main" id="{9BE39B01-DF64-4FE9-8372-B702753D4F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048" t="49289" r="76293" b="17734"/>
          <a:stretch/>
        </p:blipFill>
        <p:spPr>
          <a:xfrm>
            <a:off x="5254208" y="2835298"/>
            <a:ext cx="1048507" cy="211439"/>
          </a:xfrm>
          <a:prstGeom prst="rect">
            <a:avLst/>
          </a:prstGeom>
        </p:spPr>
      </p:pic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BD2319B9-C13B-4243-AA4A-1965E2C21D3A}"/>
              </a:ext>
            </a:extLst>
          </p:cNvPr>
          <p:cNvGrpSpPr/>
          <p:nvPr/>
        </p:nvGrpSpPr>
        <p:grpSpPr>
          <a:xfrm>
            <a:off x="1231378" y="3166141"/>
            <a:ext cx="599199" cy="215444"/>
            <a:chOff x="3151809" y="3432372"/>
            <a:chExt cx="599199" cy="215444"/>
          </a:xfrm>
        </p:grpSpPr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77D4F195-67B5-453F-8FA2-F06BD14370EE}"/>
                </a:ext>
              </a:extLst>
            </p:cNvPr>
            <p:cNvSpPr txBox="1"/>
            <p:nvPr/>
          </p:nvSpPr>
          <p:spPr>
            <a:xfrm>
              <a:off x="3297067" y="3432372"/>
              <a:ext cx="45394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자체</a:t>
              </a:r>
            </a:p>
          </p:txBody>
        </p:sp>
        <p:pic>
          <p:nvPicPr>
            <p:cNvPr id="419" name="그래픽 418">
              <a:extLst>
                <a:ext uri="{FF2B5EF4-FFF2-40B4-BE49-F238E27FC236}">
                  <a16:creationId xmlns:a16="http://schemas.microsoft.com/office/drawing/2014/main" id="{A8EA0195-0513-4915-8CBA-D02F14C7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1809" y="3452405"/>
              <a:ext cx="161925" cy="161925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5A8568-40AE-41AB-B097-8DB984D80C9B}"/>
              </a:ext>
            </a:extLst>
          </p:cNvPr>
          <p:cNvGrpSpPr/>
          <p:nvPr/>
        </p:nvGrpSpPr>
        <p:grpSpPr>
          <a:xfrm>
            <a:off x="2657633" y="3150273"/>
            <a:ext cx="3498495" cy="228258"/>
            <a:chOff x="2657633" y="3150273"/>
            <a:chExt cx="3498495" cy="228258"/>
          </a:xfrm>
        </p:grpSpPr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8824ED05-2C37-4DDB-849A-AA581287C217}"/>
                </a:ext>
              </a:extLst>
            </p:cNvPr>
            <p:cNvSpPr txBox="1"/>
            <p:nvPr/>
          </p:nvSpPr>
          <p:spPr>
            <a:xfrm>
              <a:off x="2802891" y="3150273"/>
              <a:ext cx="8072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마켓 구매</a:t>
              </a:r>
            </a:p>
          </p:txBody>
        </p:sp>
        <p:pic>
          <p:nvPicPr>
            <p:cNvPr id="415" name="그래픽 414">
              <a:extLst>
                <a:ext uri="{FF2B5EF4-FFF2-40B4-BE49-F238E27FC236}">
                  <a16:creationId xmlns:a16="http://schemas.microsoft.com/office/drawing/2014/main" id="{2400C1A9-C6C1-48BE-80D2-A4761E6D1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57633" y="3170306"/>
              <a:ext cx="161925" cy="161925"/>
            </a:xfrm>
            <a:prstGeom prst="rect">
              <a:avLst/>
            </a:prstGeom>
          </p:spPr>
        </p:pic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16835C3C-6660-42D4-B20D-28F83793C539}"/>
                </a:ext>
              </a:extLst>
            </p:cNvPr>
            <p:cNvSpPr txBox="1"/>
            <p:nvPr/>
          </p:nvSpPr>
          <p:spPr>
            <a:xfrm>
              <a:off x="4231123" y="3159798"/>
              <a:ext cx="92752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개인 콘텐츠</a:t>
              </a:r>
            </a:p>
          </p:txBody>
        </p:sp>
        <p:pic>
          <p:nvPicPr>
            <p:cNvPr id="413" name="그래픽 412">
              <a:extLst>
                <a:ext uri="{FF2B5EF4-FFF2-40B4-BE49-F238E27FC236}">
                  <a16:creationId xmlns:a16="http://schemas.microsoft.com/office/drawing/2014/main" id="{C00B630B-8EBC-4EEA-B0F6-7ABFAEB60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5865" y="3179831"/>
              <a:ext cx="161925" cy="161925"/>
            </a:xfrm>
            <a:prstGeom prst="rect">
              <a:avLst/>
            </a:prstGeom>
          </p:spPr>
        </p:pic>
        <p:grpSp>
          <p:nvGrpSpPr>
            <p:cNvPr id="307" name="그룹 306">
              <a:extLst>
                <a:ext uri="{FF2B5EF4-FFF2-40B4-BE49-F238E27FC236}">
                  <a16:creationId xmlns:a16="http://schemas.microsoft.com/office/drawing/2014/main" id="{BC6A75C5-291A-454D-96A3-5604CCD6ACD5}"/>
                </a:ext>
              </a:extLst>
            </p:cNvPr>
            <p:cNvGrpSpPr/>
            <p:nvPr/>
          </p:nvGrpSpPr>
          <p:grpSpPr>
            <a:xfrm>
              <a:off x="5565326" y="3163087"/>
              <a:ext cx="590802" cy="215444"/>
              <a:chOff x="2320439" y="3432372"/>
              <a:chExt cx="590802" cy="215444"/>
            </a:xfrm>
          </p:grpSpPr>
          <p:pic>
            <p:nvPicPr>
              <p:cNvPr id="416" name="그래픽 415">
                <a:extLst>
                  <a:ext uri="{FF2B5EF4-FFF2-40B4-BE49-F238E27FC236}">
                    <a16:creationId xmlns:a16="http://schemas.microsoft.com/office/drawing/2014/main" id="{DC5923FC-22DD-44A4-8295-78D4FF2BA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20439" y="3452404"/>
                <a:ext cx="161925" cy="161925"/>
              </a:xfrm>
              <a:prstGeom prst="rect">
                <a:avLst/>
              </a:prstGeom>
            </p:spPr>
          </p:pic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2E46CFFF-F51E-4D16-A641-06B232DCD9D2}"/>
                  </a:ext>
                </a:extLst>
              </p:cNvPr>
              <p:cNvSpPr txBox="1"/>
              <p:nvPr/>
            </p:nvSpPr>
            <p:spPr>
              <a:xfrm>
                <a:off x="2457300" y="3432372"/>
                <a:ext cx="45394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외부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DEFB15-B522-4280-88F2-6E9171AD529E}"/>
              </a:ext>
            </a:extLst>
          </p:cNvPr>
          <p:cNvGrpSpPr/>
          <p:nvPr/>
        </p:nvGrpSpPr>
        <p:grpSpPr>
          <a:xfrm>
            <a:off x="1231378" y="3539917"/>
            <a:ext cx="7041129" cy="670747"/>
            <a:chOff x="1231378" y="3293079"/>
            <a:chExt cx="7041129" cy="670747"/>
          </a:xfrm>
        </p:grpSpPr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1116CB0A-4951-42CE-BD9A-4782C0BD9C79}"/>
                </a:ext>
              </a:extLst>
            </p:cNvPr>
            <p:cNvGrpSpPr/>
            <p:nvPr/>
          </p:nvGrpSpPr>
          <p:grpSpPr>
            <a:xfrm>
              <a:off x="1231378" y="3293079"/>
              <a:ext cx="1336110" cy="338554"/>
              <a:chOff x="3151809" y="3384747"/>
              <a:chExt cx="1336110" cy="338554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BCB41023-BE22-4856-8BB8-45061710CCC6}"/>
                  </a:ext>
                </a:extLst>
              </p:cNvPr>
              <p:cNvSpPr txBox="1"/>
              <p:nvPr/>
            </p:nvSpPr>
            <p:spPr>
              <a:xfrm>
                <a:off x="3297067" y="3384747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평생능력개발 과목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(lifelong)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99" name="그래픽 398">
                <a:extLst>
                  <a:ext uri="{FF2B5EF4-FFF2-40B4-BE49-F238E27FC236}">
                    <a16:creationId xmlns:a16="http://schemas.microsoft.com/office/drawing/2014/main" id="{B6073049-6BBD-4274-B3A9-6C4D58105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51809" y="3452405"/>
                <a:ext cx="161925" cy="161925"/>
              </a:xfrm>
              <a:prstGeom prst="rect">
                <a:avLst/>
              </a:prstGeom>
            </p:spPr>
          </p:pic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7138087C-3274-4F7A-AADD-8A6C6E74ED5C}"/>
                </a:ext>
              </a:extLst>
            </p:cNvPr>
            <p:cNvGrpSpPr/>
            <p:nvPr/>
          </p:nvGrpSpPr>
          <p:grpSpPr>
            <a:xfrm>
              <a:off x="2657633" y="3293079"/>
              <a:ext cx="1336110" cy="338554"/>
              <a:chOff x="3151809" y="3375222"/>
              <a:chExt cx="1336110" cy="338554"/>
            </a:xfrm>
          </p:grpSpPr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5460FA25-DEDC-455C-BF4A-A6F6AA50CEA5}"/>
                  </a:ext>
                </a:extLst>
              </p:cNvPr>
              <p:cNvSpPr txBox="1"/>
              <p:nvPr/>
            </p:nvSpPr>
            <p:spPr>
              <a:xfrm>
                <a:off x="3297067" y="3375222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비형식과목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(nonformal)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97" name="그래픽 396">
                <a:extLst>
                  <a:ext uri="{FF2B5EF4-FFF2-40B4-BE49-F238E27FC236}">
                    <a16:creationId xmlns:a16="http://schemas.microsoft.com/office/drawing/2014/main" id="{5011FE8D-0C06-4AAA-A081-285E87135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51809" y="3452405"/>
                <a:ext cx="161925" cy="161925"/>
              </a:xfrm>
              <a:prstGeom prst="rect">
                <a:avLst/>
              </a:prstGeom>
            </p:spPr>
          </p:pic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25841582-1199-4E7B-B3CC-E042985E0CF9}"/>
                </a:ext>
              </a:extLst>
            </p:cNvPr>
            <p:cNvGrpSpPr/>
            <p:nvPr/>
          </p:nvGrpSpPr>
          <p:grpSpPr>
            <a:xfrm>
              <a:off x="4083888" y="3293079"/>
              <a:ext cx="1336110" cy="338554"/>
              <a:chOff x="3151809" y="3375222"/>
              <a:chExt cx="1336110" cy="338554"/>
            </a:xfrm>
          </p:grpSpPr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DA3F68C6-B3A9-4E9F-A3A3-0A3F466CF097}"/>
                  </a:ext>
                </a:extLst>
              </p:cNvPr>
              <p:cNvSpPr txBox="1"/>
              <p:nvPr/>
            </p:nvSpPr>
            <p:spPr>
              <a:xfrm>
                <a:off x="3297067" y="3375222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마켓플레이스과목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(market)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95" name="그래픽 394">
                <a:extLst>
                  <a:ext uri="{FF2B5EF4-FFF2-40B4-BE49-F238E27FC236}">
                    <a16:creationId xmlns:a16="http://schemas.microsoft.com/office/drawing/2014/main" id="{C002F54A-B996-4DEE-9D55-46A1A4B4E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51809" y="3452405"/>
                <a:ext cx="161925" cy="161925"/>
              </a:xfrm>
              <a:prstGeom prst="rect">
                <a:avLst/>
              </a:prstGeom>
            </p:spPr>
          </p:pic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3AA62855-601A-4282-BAE3-5DB15593B536}"/>
                </a:ext>
              </a:extLst>
            </p:cNvPr>
            <p:cNvGrpSpPr/>
            <p:nvPr/>
          </p:nvGrpSpPr>
          <p:grpSpPr>
            <a:xfrm>
              <a:off x="5510143" y="3293079"/>
              <a:ext cx="1336110" cy="338554"/>
              <a:chOff x="3151809" y="3373104"/>
              <a:chExt cx="1336110" cy="338554"/>
            </a:xfrm>
          </p:grpSpPr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2E198CA1-6EEE-41AE-AD8D-323ADEEC38ED}"/>
                  </a:ext>
                </a:extLst>
              </p:cNvPr>
              <p:cNvSpPr txBox="1"/>
              <p:nvPr/>
            </p:nvSpPr>
            <p:spPr>
              <a:xfrm>
                <a:off x="3297067" y="3373104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학점은행과목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(bank)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93" name="그래픽 392">
                <a:extLst>
                  <a:ext uri="{FF2B5EF4-FFF2-40B4-BE49-F238E27FC236}">
                    <a16:creationId xmlns:a16="http://schemas.microsoft.com/office/drawing/2014/main" id="{A97D1AE2-28C0-4995-A607-BF68EE4D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51809" y="3452405"/>
                <a:ext cx="161925" cy="161925"/>
              </a:xfrm>
              <a:prstGeom prst="rect">
                <a:avLst/>
              </a:prstGeom>
            </p:spPr>
          </p:pic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3823DE38-2CCD-491A-A858-3B98B130EDDD}"/>
                </a:ext>
              </a:extLst>
            </p:cNvPr>
            <p:cNvGrpSpPr/>
            <p:nvPr/>
          </p:nvGrpSpPr>
          <p:grpSpPr>
            <a:xfrm>
              <a:off x="6936397" y="3293079"/>
              <a:ext cx="1336110" cy="338554"/>
              <a:chOff x="3151809" y="3375222"/>
              <a:chExt cx="1336110" cy="338554"/>
            </a:xfrm>
          </p:grpSpPr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C94A1059-BBC4-4EE8-968A-9527ADB1C6F0}"/>
                  </a:ext>
                </a:extLst>
              </p:cNvPr>
              <p:cNvSpPr txBox="1"/>
              <p:nvPr/>
            </p:nvSpPr>
            <p:spPr>
              <a:xfrm>
                <a:off x="3297067" y="3375222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구매 과목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(buying)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91" name="그래픽 390">
                <a:extLst>
                  <a:ext uri="{FF2B5EF4-FFF2-40B4-BE49-F238E27FC236}">
                    <a16:creationId xmlns:a16="http://schemas.microsoft.com/office/drawing/2014/main" id="{96C0A6C1-201D-4B8F-90A4-92E4493F7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51809" y="3452405"/>
                <a:ext cx="161925" cy="161925"/>
              </a:xfrm>
              <a:prstGeom prst="rect">
                <a:avLst/>
              </a:prstGeom>
            </p:spPr>
          </p:pic>
        </p:grpSp>
        <p:grpSp>
          <p:nvGrpSpPr>
            <p:cNvPr id="378" name="그룹 377">
              <a:extLst>
                <a:ext uri="{FF2B5EF4-FFF2-40B4-BE49-F238E27FC236}">
                  <a16:creationId xmlns:a16="http://schemas.microsoft.com/office/drawing/2014/main" id="{A5516AF4-C3D4-46B8-A55B-CB7FA508DF92}"/>
                </a:ext>
              </a:extLst>
            </p:cNvPr>
            <p:cNvGrpSpPr/>
            <p:nvPr/>
          </p:nvGrpSpPr>
          <p:grpSpPr>
            <a:xfrm>
              <a:off x="1231378" y="3625272"/>
              <a:ext cx="1336110" cy="338554"/>
              <a:chOff x="3151809" y="3384747"/>
              <a:chExt cx="1336110" cy="338554"/>
            </a:xfrm>
          </p:grpSpPr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EAA5F5C2-A3B1-44B9-BFF9-35F896F00937}"/>
                  </a:ext>
                </a:extLst>
              </p:cNvPr>
              <p:cNvSpPr txBox="1"/>
              <p:nvPr/>
            </p:nvSpPr>
            <p:spPr>
              <a:xfrm>
                <a:off x="3297067" y="3384747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교류과목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(exchange)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89" name="그래픽 388">
                <a:extLst>
                  <a:ext uri="{FF2B5EF4-FFF2-40B4-BE49-F238E27FC236}">
                    <a16:creationId xmlns:a16="http://schemas.microsoft.com/office/drawing/2014/main" id="{CEC2EB26-9395-4410-BA46-5BBA0E680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51809" y="3452405"/>
                <a:ext cx="161925" cy="161925"/>
              </a:xfrm>
              <a:prstGeom prst="rect">
                <a:avLst/>
              </a:prstGeom>
            </p:spPr>
          </p:pic>
        </p:grpSp>
        <p:grpSp>
          <p:nvGrpSpPr>
            <p:cNvPr id="379" name="그룹 378">
              <a:extLst>
                <a:ext uri="{FF2B5EF4-FFF2-40B4-BE49-F238E27FC236}">
                  <a16:creationId xmlns:a16="http://schemas.microsoft.com/office/drawing/2014/main" id="{10891005-9696-4285-9600-37254D40DDDD}"/>
                </a:ext>
              </a:extLst>
            </p:cNvPr>
            <p:cNvGrpSpPr/>
            <p:nvPr/>
          </p:nvGrpSpPr>
          <p:grpSpPr>
            <a:xfrm>
              <a:off x="2657633" y="3625272"/>
              <a:ext cx="1336110" cy="338554"/>
              <a:chOff x="3151809" y="3371511"/>
              <a:chExt cx="1336110" cy="338554"/>
            </a:xfrm>
          </p:grpSpPr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995B87F8-F2E8-4700-A189-46E22CF8FA47}"/>
                  </a:ext>
                </a:extLst>
              </p:cNvPr>
              <p:cNvSpPr txBox="1"/>
              <p:nvPr/>
            </p:nvSpPr>
            <p:spPr>
              <a:xfrm>
                <a:off x="3297067" y="3371511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가상훈련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(virtual)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87" name="그래픽 386">
                <a:extLst>
                  <a:ext uri="{FF2B5EF4-FFF2-40B4-BE49-F238E27FC236}">
                    <a16:creationId xmlns:a16="http://schemas.microsoft.com/office/drawing/2014/main" id="{8412296F-C65B-4FFB-83CB-EFAC296E0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51809" y="3452405"/>
                <a:ext cx="161925" cy="161925"/>
              </a:xfrm>
              <a:prstGeom prst="rect">
                <a:avLst/>
              </a:prstGeom>
            </p:spPr>
          </p:pic>
        </p:grpSp>
        <p:grpSp>
          <p:nvGrpSpPr>
            <p:cNvPr id="380" name="그룹 379">
              <a:extLst>
                <a:ext uri="{FF2B5EF4-FFF2-40B4-BE49-F238E27FC236}">
                  <a16:creationId xmlns:a16="http://schemas.microsoft.com/office/drawing/2014/main" id="{2A5637B7-E6A6-4484-964E-3A5FD479C006}"/>
                </a:ext>
              </a:extLst>
            </p:cNvPr>
            <p:cNvGrpSpPr/>
            <p:nvPr/>
          </p:nvGrpSpPr>
          <p:grpSpPr>
            <a:xfrm>
              <a:off x="4083888" y="3625272"/>
              <a:ext cx="1336110" cy="338554"/>
              <a:chOff x="3151809" y="3384014"/>
              <a:chExt cx="1336110" cy="338554"/>
            </a:xfrm>
          </p:grpSpPr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8B4402D7-CD07-461F-AF09-D0D98E30725F}"/>
                  </a:ext>
                </a:extLst>
              </p:cNvPr>
              <p:cNvSpPr txBox="1"/>
              <p:nvPr/>
            </p:nvSpPr>
            <p:spPr>
              <a:xfrm>
                <a:off x="3297067" y="3384014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온라인실습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(online lab)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85" name="그래픽 384">
                <a:extLst>
                  <a:ext uri="{FF2B5EF4-FFF2-40B4-BE49-F238E27FC236}">
                    <a16:creationId xmlns:a16="http://schemas.microsoft.com/office/drawing/2014/main" id="{8F7444FE-9B7A-4FDD-AD59-E4461C335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51809" y="3452405"/>
                <a:ext cx="161925" cy="161925"/>
              </a:xfrm>
              <a:prstGeom prst="rect">
                <a:avLst/>
              </a:prstGeom>
            </p:spPr>
          </p:pic>
        </p:grpSp>
        <p:grpSp>
          <p:nvGrpSpPr>
            <p:cNvPr id="381" name="그룹 380">
              <a:extLst>
                <a:ext uri="{FF2B5EF4-FFF2-40B4-BE49-F238E27FC236}">
                  <a16:creationId xmlns:a16="http://schemas.microsoft.com/office/drawing/2014/main" id="{5F2414A1-EFB6-4E27-A85F-915F755A6E45}"/>
                </a:ext>
              </a:extLst>
            </p:cNvPr>
            <p:cNvGrpSpPr/>
            <p:nvPr/>
          </p:nvGrpSpPr>
          <p:grpSpPr>
            <a:xfrm>
              <a:off x="5510143" y="3625272"/>
              <a:ext cx="2755796" cy="338554"/>
              <a:chOff x="3151809" y="3375222"/>
              <a:chExt cx="2755796" cy="338554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D897EA2B-8B64-4BD4-BE12-3949684541F9}"/>
                  </a:ext>
                </a:extLst>
              </p:cNvPr>
              <p:cNvSpPr txBox="1"/>
              <p:nvPr/>
            </p:nvSpPr>
            <p:spPr>
              <a:xfrm>
                <a:off x="3297067" y="3375222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국가훈련과목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(voucher)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83" name="그래픽 382">
                <a:extLst>
                  <a:ext uri="{FF2B5EF4-FFF2-40B4-BE49-F238E27FC236}">
                    <a16:creationId xmlns:a16="http://schemas.microsoft.com/office/drawing/2014/main" id="{79499C53-BF6C-4380-99F1-B4E732C68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51809" y="3452405"/>
                <a:ext cx="161925" cy="161925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3F2D9BB-295E-42F8-8C2E-A5D68217E28C}"/>
                  </a:ext>
                </a:extLst>
              </p:cNvPr>
              <p:cNvSpPr txBox="1"/>
              <p:nvPr/>
            </p:nvSpPr>
            <p:spPr>
              <a:xfrm>
                <a:off x="4716753" y="3375222"/>
                <a:ext cx="11908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학부</a:t>
                </a:r>
                <a:endParaRPr kumimoji="1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just" defTabSz="914400" rtl="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(EL)</a:t>
                </a:r>
                <a:endPara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32" name="그래픽 131">
                <a:extLst>
                  <a:ext uri="{FF2B5EF4-FFF2-40B4-BE49-F238E27FC236}">
                    <a16:creationId xmlns:a16="http://schemas.microsoft.com/office/drawing/2014/main" id="{97DE8386-3035-4A50-98CD-73AC1061E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71495" y="3452405"/>
                <a:ext cx="161925" cy="161925"/>
              </a:xfrm>
              <a:prstGeom prst="rect">
                <a:avLst/>
              </a:prstGeom>
            </p:spPr>
          </p:pic>
        </p:grpSp>
      </p:grpSp>
      <p:pic>
        <p:nvPicPr>
          <p:cNvPr id="125" name="그래픽 124">
            <a:extLst>
              <a:ext uri="{FF2B5EF4-FFF2-40B4-BE49-F238E27FC236}">
                <a16:creationId xmlns:a16="http://schemas.microsoft.com/office/drawing/2014/main" id="{866F9F7D-5587-49A9-AC5D-A2638741F2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048" t="49289" r="76293" b="17734"/>
          <a:stretch/>
        </p:blipFill>
        <p:spPr>
          <a:xfrm>
            <a:off x="7332777" y="2835298"/>
            <a:ext cx="1048507" cy="211439"/>
          </a:xfrm>
          <a:prstGeom prst="rect">
            <a:avLst/>
          </a:prstGeom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21780C4-D134-45C5-844C-EF0850A13A09}"/>
              </a:ext>
            </a:extLst>
          </p:cNvPr>
          <p:cNvGrpSpPr/>
          <p:nvPr/>
        </p:nvGrpSpPr>
        <p:grpSpPr>
          <a:xfrm>
            <a:off x="59682" y="4384526"/>
            <a:ext cx="1586846" cy="230832"/>
            <a:chOff x="104132" y="1495576"/>
            <a:chExt cx="1586846" cy="230832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E7502AD-9FFB-43D5-83D6-CD1C8E9BDC2A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B56BA99-1FCC-4500-9B6F-B6DA10F3F6E8}"/>
                </a:ext>
              </a:extLst>
            </p:cNvPr>
            <p:cNvSpPr txBox="1"/>
            <p:nvPr/>
          </p:nvSpPr>
          <p:spPr>
            <a:xfrm>
              <a:off x="104132" y="1495576"/>
              <a:ext cx="158684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전문가 과정 </a:t>
              </a:r>
              <a:r>
                <a:rPr kumimoji="1" lang="ko-KR" altLang="en-US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공고명</a:t>
              </a: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11211E60-F093-4F15-B430-7E2F7A0D691A}"/>
              </a:ext>
            </a:extLst>
          </p:cNvPr>
          <p:cNvGraphicFramePr>
            <a:graphicFrameLocks noGrp="1"/>
          </p:cNvGraphicFramePr>
          <p:nvPr/>
        </p:nvGraphicFramePr>
        <p:xfrm>
          <a:off x="143328" y="4650122"/>
          <a:ext cx="8314020" cy="99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42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3263268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</a:tblGrid>
              <a:tr h="264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 과정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공고명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내용 전문가가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섭외된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공고명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과정개요서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과정 개요서명이 노출되고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다운로드 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92698"/>
                  </a:ext>
                </a:extLst>
              </a:tr>
              <a:tr h="264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지난 공고 이력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수기 입력 이력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수기로 입력한 내용이 노출됩니다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867258"/>
                  </a:ext>
                </a:extLst>
              </a:tr>
            </a:tbl>
          </a:graphicData>
        </a:graphic>
      </p:graphicFrame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8F16E3A-0A46-49AA-95C7-24EF3BAF3141}"/>
              </a:ext>
            </a:extLst>
          </p:cNvPr>
          <p:cNvGrpSpPr/>
          <p:nvPr/>
        </p:nvGrpSpPr>
        <p:grpSpPr>
          <a:xfrm>
            <a:off x="1105903" y="4786603"/>
            <a:ext cx="707781" cy="284071"/>
            <a:chOff x="4041694" y="4220241"/>
            <a:chExt cx="707781" cy="284071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3E95F135-DAD6-45E0-9C75-3C0A9BDEFE55}"/>
                </a:ext>
              </a:extLst>
            </p:cNvPr>
            <p:cNvSpPr/>
            <p:nvPr/>
          </p:nvSpPr>
          <p:spPr>
            <a:xfrm>
              <a:off x="4086771" y="4220241"/>
              <a:ext cx="611897" cy="284071"/>
            </a:xfrm>
            <a:prstGeom prst="roundRect">
              <a:avLst/>
            </a:prstGeom>
            <a:gradFill>
              <a:gsLst>
                <a:gs pos="47000">
                  <a:srgbClr val="FAFAFA"/>
                </a:gs>
                <a:gs pos="0">
                  <a:sysClr val="window" lastClr="FFFFFF"/>
                </a:gs>
                <a:gs pos="100000">
                  <a:srgbClr val="F5F5F5"/>
                </a:gs>
              </a:gsLst>
              <a:lin ang="5400000" scaled="0"/>
            </a:gradFill>
            <a:ln w="9525" cap="flat" cmpd="sng" algn="ctr">
              <a:solidFill>
                <a:srgbClr val="85858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55CBA3E-46C5-4B90-880D-A771AA299295}"/>
                </a:ext>
              </a:extLst>
            </p:cNvPr>
            <p:cNvSpPr txBox="1"/>
            <p:nvPr/>
          </p:nvSpPr>
          <p:spPr>
            <a:xfrm>
              <a:off x="4041694" y="4243375"/>
              <a:ext cx="707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바로 보기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031056-15AB-4B3F-A722-CC7BB5F4BC52}"/>
              </a:ext>
            </a:extLst>
          </p:cNvPr>
          <p:cNvGrpSpPr/>
          <p:nvPr/>
        </p:nvGrpSpPr>
        <p:grpSpPr>
          <a:xfrm>
            <a:off x="5253495" y="4891625"/>
            <a:ext cx="3127789" cy="249604"/>
            <a:chOff x="5253495" y="4494671"/>
            <a:chExt cx="3127789" cy="249604"/>
          </a:xfrm>
        </p:grpSpPr>
        <p:grpSp>
          <p:nvGrpSpPr>
            <p:cNvPr id="586" name="그룹 585">
              <a:extLst>
                <a:ext uri="{FF2B5EF4-FFF2-40B4-BE49-F238E27FC236}">
                  <a16:creationId xmlns:a16="http://schemas.microsoft.com/office/drawing/2014/main" id="{6220E63F-5C83-4B19-B774-5281E6C127B0}"/>
                </a:ext>
              </a:extLst>
            </p:cNvPr>
            <p:cNvGrpSpPr/>
            <p:nvPr/>
          </p:nvGrpSpPr>
          <p:grpSpPr>
            <a:xfrm>
              <a:off x="5253495" y="4528831"/>
              <a:ext cx="643437" cy="215444"/>
              <a:chOff x="4041694" y="4218351"/>
              <a:chExt cx="707781" cy="315432"/>
            </a:xfrm>
          </p:grpSpPr>
          <p:sp>
            <p:nvSpPr>
              <p:cNvPr id="587" name="사각형: 둥근 모서리 586">
                <a:extLst>
                  <a:ext uri="{FF2B5EF4-FFF2-40B4-BE49-F238E27FC236}">
                    <a16:creationId xmlns:a16="http://schemas.microsoft.com/office/drawing/2014/main" id="{6AB4F4E6-7252-43AA-A242-55B837D783D7}"/>
                  </a:ext>
                </a:extLst>
              </p:cNvPr>
              <p:cNvSpPr/>
              <p:nvPr/>
            </p:nvSpPr>
            <p:spPr>
              <a:xfrm>
                <a:off x="4083596" y="4220241"/>
                <a:ext cx="611897" cy="284071"/>
              </a:xfrm>
              <a:prstGeom prst="roundRect">
                <a:avLst/>
              </a:prstGeom>
              <a:gradFill>
                <a:gsLst>
                  <a:gs pos="47000">
                    <a:srgbClr val="FAFAFA"/>
                  </a:gs>
                  <a:gs pos="0">
                    <a:sysClr val="window" lastClr="FFFFFF"/>
                  </a:gs>
                  <a:gs pos="100000">
                    <a:srgbClr val="F5F5F5"/>
                  </a:gs>
                </a:gsLst>
                <a:lin ang="5400000" scaled="0"/>
              </a:gradFill>
              <a:ln w="9525" cap="flat" cmpd="sng" algn="ctr">
                <a:solidFill>
                  <a:srgbClr val="85858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9BB65A07-9A0E-411D-805A-B80A3B97CEE7}"/>
                  </a:ext>
                </a:extLst>
              </p:cNvPr>
              <p:cNvSpPr txBox="1"/>
              <p:nvPr/>
            </p:nvSpPr>
            <p:spPr>
              <a:xfrm>
                <a:off x="4041694" y="4218351"/>
                <a:ext cx="707781" cy="31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A4A4A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파일 찾기</a:t>
                </a:r>
              </a:p>
            </p:txBody>
          </p:sp>
        </p:grpSp>
        <p:pic>
          <p:nvPicPr>
            <p:cNvPr id="589" name="그래픽 588">
              <a:extLst>
                <a:ext uri="{FF2B5EF4-FFF2-40B4-BE49-F238E27FC236}">
                  <a16:creationId xmlns:a16="http://schemas.microsoft.com/office/drawing/2014/main" id="{D44EE94A-FB4D-452A-94DA-772263FA2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6048" t="49289" r="76293" b="17734"/>
            <a:stretch/>
          </p:blipFill>
          <p:spPr>
            <a:xfrm>
              <a:off x="5966958" y="4494671"/>
              <a:ext cx="2414326" cy="240182"/>
            </a:xfrm>
            <a:prstGeom prst="rect">
              <a:avLst/>
            </a:prstGeom>
          </p:spPr>
        </p:pic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BF0DBD03-A830-4139-8AEC-1BF7DC59044D}"/>
              </a:ext>
            </a:extLst>
          </p:cNvPr>
          <p:cNvGrpSpPr/>
          <p:nvPr/>
        </p:nvGrpSpPr>
        <p:grpSpPr>
          <a:xfrm>
            <a:off x="1887040" y="5330742"/>
            <a:ext cx="1046315" cy="187945"/>
            <a:chOff x="2523884" y="2409267"/>
            <a:chExt cx="1107054" cy="206739"/>
          </a:xfrm>
        </p:grpSpPr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75F39BB0-FA28-432D-9B11-290CDF12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87" name="그래픽 186">
              <a:extLst>
                <a:ext uri="{FF2B5EF4-FFF2-40B4-BE49-F238E27FC236}">
                  <a16:creationId xmlns:a16="http://schemas.microsoft.com/office/drawing/2014/main" id="{93B5968E-61E2-4EAE-B2C2-79E116FA7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45E82AD9-BA61-402D-8ACA-94BB88D60EF5}"/>
              </a:ext>
            </a:extLst>
          </p:cNvPr>
          <p:cNvGrpSpPr/>
          <p:nvPr/>
        </p:nvGrpSpPr>
        <p:grpSpPr>
          <a:xfrm>
            <a:off x="1105903" y="5282679"/>
            <a:ext cx="707781" cy="284071"/>
            <a:chOff x="4041694" y="4220241"/>
            <a:chExt cx="707781" cy="284071"/>
          </a:xfrm>
        </p:grpSpPr>
        <p:sp>
          <p:nvSpPr>
            <p:cNvPr id="189" name="사각형: 둥근 모서리 188">
              <a:extLst>
                <a:ext uri="{FF2B5EF4-FFF2-40B4-BE49-F238E27FC236}">
                  <a16:creationId xmlns:a16="http://schemas.microsoft.com/office/drawing/2014/main" id="{6D71F2EC-C296-49CD-AE1A-6B23C64FF5C8}"/>
                </a:ext>
              </a:extLst>
            </p:cNvPr>
            <p:cNvSpPr/>
            <p:nvPr/>
          </p:nvSpPr>
          <p:spPr>
            <a:xfrm>
              <a:off x="4086771" y="4220241"/>
              <a:ext cx="611897" cy="284071"/>
            </a:xfrm>
            <a:prstGeom prst="roundRect">
              <a:avLst/>
            </a:prstGeom>
            <a:gradFill>
              <a:gsLst>
                <a:gs pos="47000">
                  <a:srgbClr val="FAFAFA"/>
                </a:gs>
                <a:gs pos="0">
                  <a:sysClr val="window" lastClr="FFFFFF"/>
                </a:gs>
                <a:gs pos="100000">
                  <a:srgbClr val="F5F5F5"/>
                </a:gs>
              </a:gsLst>
              <a:lin ang="5400000" scaled="0"/>
            </a:gradFill>
            <a:ln w="9525" cap="flat" cmpd="sng" algn="ctr">
              <a:solidFill>
                <a:srgbClr val="85858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7D27BA7-AE2B-4CE4-ACD6-A4B0052E989B}"/>
                </a:ext>
              </a:extLst>
            </p:cNvPr>
            <p:cNvSpPr txBox="1"/>
            <p:nvPr/>
          </p:nvSpPr>
          <p:spPr>
            <a:xfrm>
              <a:off x="4041694" y="4243375"/>
              <a:ext cx="7077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바로 보기</a:t>
              </a:r>
            </a:p>
          </p:txBody>
        </p:sp>
      </p:grpSp>
      <p:pic>
        <p:nvPicPr>
          <p:cNvPr id="115" name="그래픽 114">
            <a:extLst>
              <a:ext uri="{FF2B5EF4-FFF2-40B4-BE49-F238E27FC236}">
                <a16:creationId xmlns:a16="http://schemas.microsoft.com/office/drawing/2014/main" id="{07F59017-AEF9-40A7-8E1F-07F41CFF66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048" t="49289" r="76293" b="17734"/>
          <a:stretch/>
        </p:blipFill>
        <p:spPr>
          <a:xfrm>
            <a:off x="1083348" y="2589429"/>
            <a:ext cx="7293030" cy="211439"/>
          </a:xfrm>
          <a:prstGeom prst="rect">
            <a:avLst/>
          </a:prstGeom>
        </p:spPr>
      </p:pic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8838EF85-8446-4526-BBFE-57377331D585}"/>
              </a:ext>
            </a:extLst>
          </p:cNvPr>
          <p:cNvGraphicFramePr>
            <a:graphicFrameLocks noGrp="1"/>
          </p:cNvGraphicFramePr>
          <p:nvPr/>
        </p:nvGraphicFramePr>
        <p:xfrm>
          <a:off x="112410" y="1794140"/>
          <a:ext cx="2773167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89">
                  <a:extLst>
                    <a:ext uri="{9D8B030D-6E8A-4147-A177-3AD203B41FA5}">
                      <a16:colId xmlns:a16="http://schemas.microsoft.com/office/drawing/2014/main" val="2196452864"/>
                    </a:ext>
                  </a:extLst>
                </a:gridCol>
                <a:gridCol w="924389">
                  <a:extLst>
                    <a:ext uri="{9D8B030D-6E8A-4147-A177-3AD203B41FA5}">
                      <a16:colId xmlns:a16="http://schemas.microsoft.com/office/drawing/2014/main" val="111035425"/>
                    </a:ext>
                  </a:extLst>
                </a:gridCol>
                <a:gridCol w="924389">
                  <a:extLst>
                    <a:ext uri="{9D8B030D-6E8A-4147-A177-3AD203B41FA5}">
                      <a16:colId xmlns:a16="http://schemas.microsoft.com/office/drawing/2014/main" val="112569870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정보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및 사업 매칭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21363A1-F8D7-408C-89FF-4D2CE542C305}"/>
              </a:ext>
            </a:extLst>
          </p:cNvPr>
          <p:cNvGrpSpPr/>
          <p:nvPr/>
        </p:nvGrpSpPr>
        <p:grpSpPr>
          <a:xfrm>
            <a:off x="4773184" y="2149085"/>
            <a:ext cx="647810" cy="284071"/>
            <a:chOff x="698078" y="2922678"/>
            <a:chExt cx="647810" cy="284071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888F7144-AD0B-4617-ACA7-767C0FC9A2DB}"/>
                </a:ext>
              </a:extLst>
            </p:cNvPr>
            <p:cNvSpPr/>
            <p:nvPr/>
          </p:nvSpPr>
          <p:spPr>
            <a:xfrm>
              <a:off x="715203" y="2922678"/>
              <a:ext cx="627630" cy="284071"/>
            </a:xfrm>
            <a:prstGeom prst="roundRect">
              <a:avLst/>
            </a:prstGeom>
            <a:gradFill>
              <a:gsLst>
                <a:gs pos="47000">
                  <a:srgbClr val="FAFAFA"/>
                </a:gs>
                <a:gs pos="0">
                  <a:sysClr val="window" lastClr="FFFFFF"/>
                </a:gs>
                <a:gs pos="100000">
                  <a:srgbClr val="F5F5F5"/>
                </a:gs>
              </a:gsLst>
              <a:lin ang="5400000" scaled="0"/>
            </a:gradFill>
            <a:ln w="9525" cap="flat" cmpd="sng" algn="ctr">
              <a:solidFill>
                <a:srgbClr val="85858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8586876-E4E1-4789-85E7-73F447696D64}"/>
                </a:ext>
              </a:extLst>
            </p:cNvPr>
            <p:cNvSpPr txBox="1"/>
            <p:nvPr/>
          </p:nvSpPr>
          <p:spPr>
            <a:xfrm>
              <a:off x="698078" y="2949533"/>
              <a:ext cx="6478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</p:grpSp>
      <p:pic>
        <p:nvPicPr>
          <p:cNvPr id="130" name="그래픽 129">
            <a:extLst>
              <a:ext uri="{FF2B5EF4-FFF2-40B4-BE49-F238E27FC236}">
                <a16:creationId xmlns:a16="http://schemas.microsoft.com/office/drawing/2014/main" id="{FD1BC20C-7648-4C20-9912-80B335D5B4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34210" y="2152327"/>
            <a:ext cx="695325" cy="285750"/>
          </a:xfrm>
          <a:prstGeom prst="rect">
            <a:avLst/>
          </a:prstGeom>
        </p:spPr>
      </p:pic>
      <p:grpSp>
        <p:nvGrpSpPr>
          <p:cNvPr id="92" name="그룹 107">
            <a:extLst>
              <a:ext uri="{FF2B5EF4-FFF2-40B4-BE49-F238E27FC236}">
                <a16:creationId xmlns:a16="http://schemas.microsoft.com/office/drawing/2014/main" id="{B41354FC-2189-4BA7-A47F-9B629A420E13}"/>
              </a:ext>
            </a:extLst>
          </p:cNvPr>
          <p:cNvGrpSpPr>
            <a:grpSpLocks/>
          </p:cNvGrpSpPr>
          <p:nvPr/>
        </p:nvGrpSpPr>
        <p:grpSpPr bwMode="auto">
          <a:xfrm>
            <a:off x="2091809" y="2815325"/>
            <a:ext cx="201070" cy="246063"/>
            <a:chOff x="2012774" y="1441458"/>
            <a:chExt cx="201401" cy="245280"/>
          </a:xfrm>
        </p:grpSpPr>
        <p:sp>
          <p:nvSpPr>
            <p:cNvPr id="93" name="Google Shape;2970;p125">
              <a:extLst>
                <a:ext uri="{FF2B5EF4-FFF2-40B4-BE49-F238E27FC236}">
                  <a16:creationId xmlns:a16="http://schemas.microsoft.com/office/drawing/2014/main" id="{EBE5C8A5-FF54-49CC-A5F2-EC22ED9ECED4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94" name="Google Shape;423;p35">
              <a:extLst>
                <a:ext uri="{FF2B5EF4-FFF2-40B4-BE49-F238E27FC236}">
                  <a16:creationId xmlns:a16="http://schemas.microsoft.com/office/drawing/2014/main" id="{6ABF9A11-2C5B-4477-9158-433BBAEF1DD3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 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sp>
        <p:nvSpPr>
          <p:cNvPr id="95" name="Google Shape;2970;p125">
            <a:extLst>
              <a:ext uri="{FF2B5EF4-FFF2-40B4-BE49-F238E27FC236}">
                <a16:creationId xmlns:a16="http://schemas.microsoft.com/office/drawing/2014/main" id="{1D536679-A1C9-48B3-AE19-170A9639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76" y="368833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7" name="Google Shape;2970;p125">
            <a:extLst>
              <a:ext uri="{FF2B5EF4-FFF2-40B4-BE49-F238E27FC236}">
                <a16:creationId xmlns:a16="http://schemas.microsoft.com/office/drawing/2014/main" id="{8A9EDC3E-4DE1-42D6-A22D-10285805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76" y="16714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8" name="Google Shape;2970;p125">
            <a:extLst>
              <a:ext uri="{FF2B5EF4-FFF2-40B4-BE49-F238E27FC236}">
                <a16:creationId xmlns:a16="http://schemas.microsoft.com/office/drawing/2014/main" id="{014EFEE5-EF4D-453B-8D2F-C30090B7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193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9" name="Google Shape;2970;p125">
            <a:extLst>
              <a:ext uri="{FF2B5EF4-FFF2-40B4-BE49-F238E27FC236}">
                <a16:creationId xmlns:a16="http://schemas.microsoft.com/office/drawing/2014/main" id="{2FE1522C-851C-454B-8257-54917E4D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962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0" name="Google Shape;2970;p125">
            <a:extLst>
              <a:ext uri="{FF2B5EF4-FFF2-40B4-BE49-F238E27FC236}">
                <a16:creationId xmlns:a16="http://schemas.microsoft.com/office/drawing/2014/main" id="{015D389D-3686-4395-B86B-7146C3F2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540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1" name="Google Shape;2970;p125">
            <a:extLst>
              <a:ext uri="{FF2B5EF4-FFF2-40B4-BE49-F238E27FC236}">
                <a16:creationId xmlns:a16="http://schemas.microsoft.com/office/drawing/2014/main" id="{267A4E0F-89EB-426B-B234-CE09D24B3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297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" name="Google Shape;2970;p125">
            <a:extLst>
              <a:ext uri="{FF2B5EF4-FFF2-40B4-BE49-F238E27FC236}">
                <a16:creationId xmlns:a16="http://schemas.microsoft.com/office/drawing/2014/main" id="{321657AC-5238-4DA8-8B63-6B9D5C816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97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" name="Google Shape;2970;p125">
            <a:extLst>
              <a:ext uri="{FF2B5EF4-FFF2-40B4-BE49-F238E27FC236}">
                <a16:creationId xmlns:a16="http://schemas.microsoft.com/office/drawing/2014/main" id="{415CA765-D166-4413-B1D4-9A6CF6CD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8" y="259196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" name="Google Shape;2970;p125">
            <a:extLst>
              <a:ext uri="{FF2B5EF4-FFF2-40B4-BE49-F238E27FC236}">
                <a16:creationId xmlns:a16="http://schemas.microsoft.com/office/drawing/2014/main" id="{75AA6522-69A0-4779-BB46-CA8D99A61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8" y="2861363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7" name="그룹 107">
            <a:extLst>
              <a:ext uri="{FF2B5EF4-FFF2-40B4-BE49-F238E27FC236}">
                <a16:creationId xmlns:a16="http://schemas.microsoft.com/office/drawing/2014/main" id="{55214F67-6939-47BD-ACD9-CDE9EB382BF6}"/>
              </a:ext>
            </a:extLst>
          </p:cNvPr>
          <p:cNvGrpSpPr>
            <a:grpSpLocks/>
          </p:cNvGrpSpPr>
          <p:nvPr/>
        </p:nvGrpSpPr>
        <p:grpSpPr bwMode="auto">
          <a:xfrm>
            <a:off x="4225916" y="2815325"/>
            <a:ext cx="201070" cy="246063"/>
            <a:chOff x="2012774" y="1441458"/>
            <a:chExt cx="201401" cy="245280"/>
          </a:xfrm>
        </p:grpSpPr>
        <p:sp>
          <p:nvSpPr>
            <p:cNvPr id="108" name="Google Shape;2970;p125">
              <a:extLst>
                <a:ext uri="{FF2B5EF4-FFF2-40B4-BE49-F238E27FC236}">
                  <a16:creationId xmlns:a16="http://schemas.microsoft.com/office/drawing/2014/main" id="{939988CD-8D36-4D7D-9E1D-60E11F9826DE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09" name="Google Shape;423;p35">
              <a:extLst>
                <a:ext uri="{FF2B5EF4-FFF2-40B4-BE49-F238E27FC236}">
                  <a16:creationId xmlns:a16="http://schemas.microsoft.com/office/drawing/2014/main" id="{D9476FAB-BED2-4F6A-BD6B-F2A197F379FA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56" name="그룹 107">
            <a:extLst>
              <a:ext uri="{FF2B5EF4-FFF2-40B4-BE49-F238E27FC236}">
                <a16:creationId xmlns:a16="http://schemas.microsoft.com/office/drawing/2014/main" id="{32F89A3E-FE62-4F6C-9E9C-16456289BEF3}"/>
              </a:ext>
            </a:extLst>
          </p:cNvPr>
          <p:cNvGrpSpPr>
            <a:grpSpLocks/>
          </p:cNvGrpSpPr>
          <p:nvPr/>
        </p:nvGrpSpPr>
        <p:grpSpPr bwMode="auto">
          <a:xfrm>
            <a:off x="6336394" y="2815325"/>
            <a:ext cx="201070" cy="246063"/>
            <a:chOff x="2012774" y="1441458"/>
            <a:chExt cx="201401" cy="245280"/>
          </a:xfrm>
        </p:grpSpPr>
        <p:sp>
          <p:nvSpPr>
            <p:cNvPr id="157" name="Google Shape;2970;p125">
              <a:extLst>
                <a:ext uri="{FF2B5EF4-FFF2-40B4-BE49-F238E27FC236}">
                  <a16:creationId xmlns:a16="http://schemas.microsoft.com/office/drawing/2014/main" id="{B1A51600-BBC9-4916-9311-BF99522E4804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58" name="Google Shape;423;p35">
              <a:extLst>
                <a:ext uri="{FF2B5EF4-FFF2-40B4-BE49-F238E27FC236}">
                  <a16:creationId xmlns:a16="http://schemas.microsoft.com/office/drawing/2014/main" id="{0E667C45-4307-410E-9069-0439C279AF78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59" name="그룹 107">
            <a:extLst>
              <a:ext uri="{FF2B5EF4-FFF2-40B4-BE49-F238E27FC236}">
                <a16:creationId xmlns:a16="http://schemas.microsoft.com/office/drawing/2014/main" id="{D1A62D6F-B778-4601-8848-4655411451E2}"/>
              </a:ext>
            </a:extLst>
          </p:cNvPr>
          <p:cNvGrpSpPr>
            <a:grpSpLocks/>
          </p:cNvGrpSpPr>
          <p:nvPr/>
        </p:nvGrpSpPr>
        <p:grpSpPr bwMode="auto">
          <a:xfrm>
            <a:off x="219989" y="3119654"/>
            <a:ext cx="201070" cy="246063"/>
            <a:chOff x="2012774" y="1441458"/>
            <a:chExt cx="201401" cy="245280"/>
          </a:xfrm>
        </p:grpSpPr>
        <p:sp>
          <p:nvSpPr>
            <p:cNvPr id="160" name="Google Shape;2970;p125">
              <a:extLst>
                <a:ext uri="{FF2B5EF4-FFF2-40B4-BE49-F238E27FC236}">
                  <a16:creationId xmlns:a16="http://schemas.microsoft.com/office/drawing/2014/main" id="{D2DA812A-0BD7-4BBF-984E-54720AAEF63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61" name="Google Shape;423;p35">
              <a:extLst>
                <a:ext uri="{FF2B5EF4-FFF2-40B4-BE49-F238E27FC236}">
                  <a16:creationId xmlns:a16="http://schemas.microsoft.com/office/drawing/2014/main" id="{B957112C-F813-4346-B997-E21A7CE97796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62" name="그룹 107">
            <a:extLst>
              <a:ext uri="{FF2B5EF4-FFF2-40B4-BE49-F238E27FC236}">
                <a16:creationId xmlns:a16="http://schemas.microsoft.com/office/drawing/2014/main" id="{483C082F-1E16-407B-A792-75ED3FE0EA20}"/>
              </a:ext>
            </a:extLst>
          </p:cNvPr>
          <p:cNvGrpSpPr>
            <a:grpSpLocks/>
          </p:cNvGrpSpPr>
          <p:nvPr/>
        </p:nvGrpSpPr>
        <p:grpSpPr bwMode="auto">
          <a:xfrm>
            <a:off x="219989" y="3688537"/>
            <a:ext cx="201070" cy="246063"/>
            <a:chOff x="2012774" y="1441458"/>
            <a:chExt cx="201401" cy="245280"/>
          </a:xfrm>
        </p:grpSpPr>
        <p:sp>
          <p:nvSpPr>
            <p:cNvPr id="163" name="Google Shape;2970;p125">
              <a:extLst>
                <a:ext uri="{FF2B5EF4-FFF2-40B4-BE49-F238E27FC236}">
                  <a16:creationId xmlns:a16="http://schemas.microsoft.com/office/drawing/2014/main" id="{26792F9E-1D1F-4F4D-9948-9FEEED48A983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64" name="Google Shape;423;p35">
              <a:extLst>
                <a:ext uri="{FF2B5EF4-FFF2-40B4-BE49-F238E27FC236}">
                  <a16:creationId xmlns:a16="http://schemas.microsoft.com/office/drawing/2014/main" id="{225C6C4F-198D-4321-9FC5-C5A785380E5E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65" name="그룹 107">
            <a:extLst>
              <a:ext uri="{FF2B5EF4-FFF2-40B4-BE49-F238E27FC236}">
                <a16:creationId xmlns:a16="http://schemas.microsoft.com/office/drawing/2014/main" id="{6393B664-A009-4661-81C3-A5160A043397}"/>
              </a:ext>
            </a:extLst>
          </p:cNvPr>
          <p:cNvGrpSpPr>
            <a:grpSpLocks/>
          </p:cNvGrpSpPr>
          <p:nvPr/>
        </p:nvGrpSpPr>
        <p:grpSpPr bwMode="auto">
          <a:xfrm>
            <a:off x="77114" y="4764680"/>
            <a:ext cx="201070" cy="246063"/>
            <a:chOff x="2012774" y="1441458"/>
            <a:chExt cx="201401" cy="245280"/>
          </a:xfrm>
        </p:grpSpPr>
        <p:sp>
          <p:nvSpPr>
            <p:cNvPr id="166" name="Google Shape;2970;p125">
              <a:extLst>
                <a:ext uri="{FF2B5EF4-FFF2-40B4-BE49-F238E27FC236}">
                  <a16:creationId xmlns:a16="http://schemas.microsoft.com/office/drawing/2014/main" id="{645C08C6-34A1-4718-8A90-C2EC9699D30B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67" name="Google Shape;423;p35">
              <a:extLst>
                <a:ext uri="{FF2B5EF4-FFF2-40B4-BE49-F238E27FC236}">
                  <a16:creationId xmlns:a16="http://schemas.microsoft.com/office/drawing/2014/main" id="{1DA11537-2D2C-4F25-A86B-2E3373B8BC02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68" name="그룹 107">
            <a:extLst>
              <a:ext uri="{FF2B5EF4-FFF2-40B4-BE49-F238E27FC236}">
                <a16:creationId xmlns:a16="http://schemas.microsoft.com/office/drawing/2014/main" id="{933075AC-831F-4DE1-8542-E41D2BE5ECA4}"/>
              </a:ext>
            </a:extLst>
          </p:cNvPr>
          <p:cNvGrpSpPr>
            <a:grpSpLocks/>
          </p:cNvGrpSpPr>
          <p:nvPr/>
        </p:nvGrpSpPr>
        <p:grpSpPr bwMode="auto">
          <a:xfrm>
            <a:off x="4213456" y="4764680"/>
            <a:ext cx="201070" cy="246063"/>
            <a:chOff x="2012774" y="1441458"/>
            <a:chExt cx="201401" cy="245280"/>
          </a:xfrm>
        </p:grpSpPr>
        <p:sp>
          <p:nvSpPr>
            <p:cNvPr id="169" name="Google Shape;2970;p125">
              <a:extLst>
                <a:ext uri="{FF2B5EF4-FFF2-40B4-BE49-F238E27FC236}">
                  <a16:creationId xmlns:a16="http://schemas.microsoft.com/office/drawing/2014/main" id="{9F03B8E8-FDDD-4F2C-A5E7-69115D58621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70" name="Google Shape;423;p35">
              <a:extLst>
                <a:ext uri="{FF2B5EF4-FFF2-40B4-BE49-F238E27FC236}">
                  <a16:creationId xmlns:a16="http://schemas.microsoft.com/office/drawing/2014/main" id="{BF943501-7274-4628-A450-81E8E61C5A36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71" name="그룹 107">
            <a:extLst>
              <a:ext uri="{FF2B5EF4-FFF2-40B4-BE49-F238E27FC236}">
                <a16:creationId xmlns:a16="http://schemas.microsoft.com/office/drawing/2014/main" id="{4C70FF48-8A5B-447B-98F7-F2226EE083C7}"/>
              </a:ext>
            </a:extLst>
          </p:cNvPr>
          <p:cNvGrpSpPr>
            <a:grpSpLocks/>
          </p:cNvGrpSpPr>
          <p:nvPr/>
        </p:nvGrpSpPr>
        <p:grpSpPr bwMode="auto">
          <a:xfrm>
            <a:off x="77114" y="5327562"/>
            <a:ext cx="201070" cy="246063"/>
            <a:chOff x="2012774" y="1441458"/>
            <a:chExt cx="201401" cy="245280"/>
          </a:xfrm>
        </p:grpSpPr>
        <p:sp>
          <p:nvSpPr>
            <p:cNvPr id="172" name="Google Shape;2970;p125">
              <a:extLst>
                <a:ext uri="{FF2B5EF4-FFF2-40B4-BE49-F238E27FC236}">
                  <a16:creationId xmlns:a16="http://schemas.microsoft.com/office/drawing/2014/main" id="{B23828A7-1F19-4C39-A561-2E0B0D50F110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73" name="Google Shape;423;p35">
              <a:extLst>
                <a:ext uri="{FF2B5EF4-FFF2-40B4-BE49-F238E27FC236}">
                  <a16:creationId xmlns:a16="http://schemas.microsoft.com/office/drawing/2014/main" id="{AA1C70EE-4CBD-4EBD-A16F-7D5430E84C09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74" name="그룹 107">
            <a:extLst>
              <a:ext uri="{FF2B5EF4-FFF2-40B4-BE49-F238E27FC236}">
                <a16:creationId xmlns:a16="http://schemas.microsoft.com/office/drawing/2014/main" id="{03A43D83-5E56-4426-B6D6-A07AB49CEF30}"/>
              </a:ext>
            </a:extLst>
          </p:cNvPr>
          <p:cNvGrpSpPr>
            <a:grpSpLocks/>
          </p:cNvGrpSpPr>
          <p:nvPr/>
        </p:nvGrpSpPr>
        <p:grpSpPr bwMode="auto">
          <a:xfrm>
            <a:off x="4213456" y="5327562"/>
            <a:ext cx="201070" cy="246063"/>
            <a:chOff x="2012774" y="1441458"/>
            <a:chExt cx="201401" cy="245280"/>
          </a:xfrm>
        </p:grpSpPr>
        <p:sp>
          <p:nvSpPr>
            <p:cNvPr id="175" name="Google Shape;2970;p125">
              <a:extLst>
                <a:ext uri="{FF2B5EF4-FFF2-40B4-BE49-F238E27FC236}">
                  <a16:creationId xmlns:a16="http://schemas.microsoft.com/office/drawing/2014/main" id="{47D73ADF-D5F5-496C-9EA4-1745B82A23F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76" name="Google Shape;423;p35">
              <a:extLst>
                <a:ext uri="{FF2B5EF4-FFF2-40B4-BE49-F238E27FC236}">
                  <a16:creationId xmlns:a16="http://schemas.microsoft.com/office/drawing/2014/main" id="{5FD8105F-2353-4B40-96AE-D093A2AADCF6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E266ED8-13B3-40E4-A52C-CB1449AEB9AA}"/>
              </a:ext>
            </a:extLst>
          </p:cNvPr>
          <p:cNvSpPr/>
          <p:nvPr/>
        </p:nvSpPr>
        <p:spPr>
          <a:xfrm>
            <a:off x="4915900" y="6255016"/>
            <a:ext cx="3608508" cy="601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확인이 필요한 사항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4. 6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전문가 관리시스템 내용 확인 후 반영 예정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4B7F0-6B90-42EB-B43A-099E1ACE918B}"/>
              </a:ext>
            </a:extLst>
          </p:cNvPr>
          <p:cNvSpPr/>
          <p:nvPr/>
        </p:nvSpPr>
        <p:spPr>
          <a:xfrm>
            <a:off x="0" y="2413491"/>
            <a:ext cx="8561373" cy="194361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5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개발관리 </a:t>
            </a:r>
            <a:r>
              <a:rPr lang="en-US" altLang="ko-KR" dirty="0"/>
              <a:t>– </a:t>
            </a:r>
            <a:r>
              <a:rPr lang="ko-KR" altLang="en-US" dirty="0"/>
              <a:t>과정추가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5FB4985-3AEF-4C3C-B7E8-0C6F6312C628}"/>
              </a:ext>
            </a:extLst>
          </p:cNvPr>
          <p:cNvGraphicFramePr>
            <a:graphicFrameLocks noGrp="1"/>
          </p:cNvGraphicFramePr>
          <p:nvPr/>
        </p:nvGraphicFramePr>
        <p:xfrm>
          <a:off x="8526463" y="361950"/>
          <a:ext cx="3668430" cy="515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302238887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721833861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3490822737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326680769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개발중인 과정의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전체 </a:t>
                      </a:r>
                      <a:r>
                        <a:rPr lang="ko-KR" altLang="en-US" sz="8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진행율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에서는 기존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미사용에 따라 대체로 운영 중이던 구글시트에서 해당 데이터를 입력 및 관리하고 있었습니다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SFR-SCMS-010-01 : </a:t>
                      </a:r>
                      <a:r>
                        <a:rPr lang="ko-KR" altLang="en-US" sz="800" dirty="0"/>
                        <a:t>콘텐츠의 일반사항을 저장하는 최상위 구조</a:t>
                      </a:r>
                    </a:p>
                    <a:p>
                      <a:pPr algn="just" latinLnBrk="1"/>
                      <a:r>
                        <a:rPr lang="ko-KR" altLang="en-US" sz="800" dirty="0"/>
                        <a:t>  </a:t>
                      </a: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과목코드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/>
                        <a:t>버전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 err="1"/>
                        <a:t>회차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/>
                        <a:t>클립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/>
                        <a:t>페이지 순서이며 모두 </a:t>
                      </a:r>
                      <a:r>
                        <a:rPr lang="en-US" altLang="ko-KR" sz="800" dirty="0"/>
                        <a:t>1:N </a:t>
                      </a:r>
                      <a:r>
                        <a:rPr lang="ko-KR" altLang="en-US" sz="800" dirty="0"/>
                        <a:t>관계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SFR-SCMS-010-02 : </a:t>
                      </a:r>
                      <a:r>
                        <a:rPr lang="ko-KR" altLang="en-US" sz="800" dirty="0"/>
                        <a:t>과목코드 검색 기능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SFR-SCMS-010-03 : </a:t>
                      </a:r>
                      <a:r>
                        <a:rPr lang="ko-KR" altLang="en-US" sz="800" dirty="0"/>
                        <a:t>콘텐츠 고유 관리번호는 제작기관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주관부서에 따른 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en-US" altLang="ko-KR" sz="800" dirty="0"/>
                        <a:t>                            </a:t>
                      </a:r>
                      <a:r>
                        <a:rPr lang="ko-KR" altLang="en-US" sz="800" dirty="0"/>
                        <a:t>자동 생성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SFR-SCMS-010-04 : </a:t>
                      </a:r>
                      <a:r>
                        <a:rPr lang="ko-KR" altLang="en-US" sz="800" dirty="0"/>
                        <a:t>과목코드 생성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편집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삭제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검색 기능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/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 </a:t>
                      </a:r>
                      <a:r>
                        <a:rPr lang="ko-KR" altLang="en-US" sz="800" b="1" dirty="0" err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타입별</a:t>
                      </a:r>
                      <a:r>
                        <a:rPr lang="ko-KR" altLang="en-US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 권한</a:t>
                      </a: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743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시스템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학교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운영자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</a:t>
                      </a:r>
                      <a:r>
                        <a:rPr lang="ko-KR" altLang="en-US" sz="800" dirty="0"/>
                        <a:t>사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수행사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  <a:endParaRPr lang="en-US" altLang="ko-KR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CP</a:t>
                      </a:r>
                      <a:r>
                        <a:rPr lang="ko-KR" altLang="en-US" sz="800" dirty="0"/>
                        <a:t>사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수행사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개발자</a:t>
                      </a:r>
                      <a:endParaRPr lang="en-US" altLang="ko-KR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개인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콘텐츠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제작자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내용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전문가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88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 영역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과정 추가시에는 빈칸으로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3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전환을 위해 필요한 탭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4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개정이력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84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대량 업로드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대량 업로드시 화면은 다음 페이지 참조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1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63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편집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53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27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입찰 사업명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86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9~12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 정보선택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25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목표과정 개수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0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14~18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부분별 일정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86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사업예산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17468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33ECB-67A0-4CAD-896D-1DC369547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작업 중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E4E102-6AD9-4680-A1CA-37BF13CD7226}"/>
              </a:ext>
            </a:extLst>
          </p:cNvPr>
          <p:cNvSpPr/>
          <p:nvPr/>
        </p:nvSpPr>
        <p:spPr>
          <a:xfrm>
            <a:off x="25519" y="2088392"/>
            <a:ext cx="8507708" cy="4769608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1BFDBA4-BEA7-435D-A295-68A332FC53F4}"/>
              </a:ext>
            </a:extLst>
          </p:cNvPr>
          <p:cNvGrpSpPr/>
          <p:nvPr/>
        </p:nvGrpSpPr>
        <p:grpSpPr>
          <a:xfrm>
            <a:off x="59682" y="485312"/>
            <a:ext cx="865310" cy="230832"/>
            <a:chOff x="104132" y="1495576"/>
            <a:chExt cx="865310" cy="23083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53D5576-EA4C-40B6-8C81-065EA0E6B713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EED0B21-373E-4A75-9A09-9EE64777F5C2}"/>
                </a:ext>
              </a:extLst>
            </p:cNvPr>
            <p:cNvSpPr txBox="1"/>
            <p:nvPr/>
          </p:nvSpPr>
          <p:spPr>
            <a:xfrm>
              <a:off x="104132" y="1495576"/>
              <a:ext cx="86531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상세 정보</a:t>
              </a:r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8BBE174A-BFAF-4C47-9395-500654633967}"/>
              </a:ext>
            </a:extLst>
          </p:cNvPr>
          <p:cNvGraphicFramePr>
            <a:graphicFrameLocks noGrp="1"/>
          </p:cNvGraphicFramePr>
          <p:nvPr/>
        </p:nvGraphicFramePr>
        <p:xfrm>
          <a:off x="143128" y="700635"/>
          <a:ext cx="8314016" cy="10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504">
                  <a:extLst>
                    <a:ext uri="{9D8B030D-6E8A-4147-A177-3AD203B41FA5}">
                      <a16:colId xmlns:a16="http://schemas.microsoft.com/office/drawing/2014/main" val="3605697941"/>
                    </a:ext>
                  </a:extLst>
                </a:gridCol>
                <a:gridCol w="2078504">
                  <a:extLst>
                    <a:ext uri="{9D8B030D-6E8A-4147-A177-3AD203B41FA5}">
                      <a16:colId xmlns:a16="http://schemas.microsoft.com/office/drawing/2014/main" val="70101972"/>
                    </a:ext>
                  </a:extLst>
                </a:gridCol>
              </a:tblGrid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894626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0499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사 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94980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진행율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360802"/>
                  </a:ext>
                </a:extLst>
              </a:tr>
            </a:tbl>
          </a:graphicData>
        </a:graphic>
      </p:graphicFrame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D0037578-9898-4FB1-B9C1-F41EDCCFB615}"/>
              </a:ext>
            </a:extLst>
          </p:cNvPr>
          <p:cNvGrpSpPr/>
          <p:nvPr/>
        </p:nvGrpSpPr>
        <p:grpSpPr>
          <a:xfrm>
            <a:off x="59681" y="2282751"/>
            <a:ext cx="1311535" cy="230832"/>
            <a:chOff x="104131" y="1495576"/>
            <a:chExt cx="1311535" cy="230832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A4B08388-85F8-4068-A241-4A864A571172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CEB819D-FE91-45B9-81D0-D86E67BA9A4E}"/>
                </a:ext>
              </a:extLst>
            </p:cNvPr>
            <p:cNvSpPr txBox="1"/>
            <p:nvPr/>
          </p:nvSpPr>
          <p:spPr>
            <a:xfrm>
              <a:off x="104131" y="1495576"/>
              <a:ext cx="131153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사업 기본 정보</a:t>
              </a:r>
            </a:p>
          </p:txBody>
        </p:sp>
      </p:grp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11211E60-F093-4F15-B430-7E2F7A0D691A}"/>
              </a:ext>
            </a:extLst>
          </p:cNvPr>
          <p:cNvGraphicFramePr>
            <a:graphicFrameLocks noGrp="1"/>
          </p:cNvGraphicFramePr>
          <p:nvPr/>
        </p:nvGraphicFramePr>
        <p:xfrm>
          <a:off x="143328" y="2567958"/>
          <a:ext cx="8314020" cy="79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742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1184763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  <a:gridCol w="919717">
                  <a:extLst>
                    <a:ext uri="{9D8B030D-6E8A-4147-A177-3AD203B41FA5}">
                      <a16:colId xmlns:a16="http://schemas.microsoft.com/office/drawing/2014/main" val="2331649171"/>
                    </a:ext>
                  </a:extLst>
                </a:gridCol>
                <a:gridCol w="1158788">
                  <a:extLst>
                    <a:ext uri="{9D8B030D-6E8A-4147-A177-3AD203B41FA5}">
                      <a16:colId xmlns:a16="http://schemas.microsoft.com/office/drawing/2014/main" val="1243195973"/>
                    </a:ext>
                  </a:extLst>
                </a:gridCol>
              </a:tblGrid>
              <a:tr h="264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입찰 사업명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indent="0" algn="just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823652"/>
                  </a:ext>
                </a:extLst>
              </a:tr>
              <a:tr h="264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사업분야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세부분야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연수구분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69178"/>
                  </a:ext>
                </a:extLst>
              </a:tr>
              <a:tr h="264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목표과정 개수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544117"/>
                  </a:ext>
                </a:extLst>
              </a:tr>
            </a:tbl>
          </a:graphicData>
        </a:graphic>
      </p:graphicFrame>
      <p:pic>
        <p:nvPicPr>
          <p:cNvPr id="192" name="그래픽 191">
            <a:extLst>
              <a:ext uri="{FF2B5EF4-FFF2-40B4-BE49-F238E27FC236}">
                <a16:creationId xmlns:a16="http://schemas.microsoft.com/office/drawing/2014/main" id="{82F516BE-D006-4DB2-BC0A-F0CB7D1FD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048" t="49289" r="76293" b="17734"/>
          <a:stretch/>
        </p:blipFill>
        <p:spPr>
          <a:xfrm>
            <a:off x="1150232" y="2580649"/>
            <a:ext cx="7231052" cy="240182"/>
          </a:xfrm>
          <a:prstGeom prst="rect">
            <a:avLst/>
          </a:prstGeom>
        </p:spPr>
      </p:pic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8838EF85-8446-4526-BBFE-57377331D585}"/>
              </a:ext>
            </a:extLst>
          </p:cNvPr>
          <p:cNvGraphicFramePr>
            <a:graphicFrameLocks noGrp="1"/>
          </p:cNvGraphicFramePr>
          <p:nvPr/>
        </p:nvGraphicFramePr>
        <p:xfrm>
          <a:off x="112410" y="1794140"/>
          <a:ext cx="2736678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226">
                  <a:extLst>
                    <a:ext uri="{9D8B030D-6E8A-4147-A177-3AD203B41FA5}">
                      <a16:colId xmlns:a16="http://schemas.microsoft.com/office/drawing/2014/main" val="2196452864"/>
                    </a:ext>
                  </a:extLst>
                </a:gridCol>
                <a:gridCol w="912226">
                  <a:extLst>
                    <a:ext uri="{9D8B030D-6E8A-4147-A177-3AD203B41FA5}">
                      <a16:colId xmlns:a16="http://schemas.microsoft.com/office/drawing/2014/main" val="111035425"/>
                    </a:ext>
                  </a:extLst>
                </a:gridCol>
                <a:gridCol w="912226">
                  <a:extLst>
                    <a:ext uri="{9D8B030D-6E8A-4147-A177-3AD203B41FA5}">
                      <a16:colId xmlns:a16="http://schemas.microsoft.com/office/drawing/2014/main" val="112569870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사업정보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및 사업 매칭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1911F99-1AA6-4695-B1BF-012571337F14}"/>
              </a:ext>
            </a:extLst>
          </p:cNvPr>
          <p:cNvGrpSpPr/>
          <p:nvPr/>
        </p:nvGrpSpPr>
        <p:grpSpPr>
          <a:xfrm>
            <a:off x="1086326" y="2853373"/>
            <a:ext cx="1046315" cy="187945"/>
            <a:chOff x="2523884" y="2409267"/>
            <a:chExt cx="1107054" cy="206739"/>
          </a:xfrm>
        </p:grpSpPr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09EC1040-36A4-4F75-AC9A-EAECA2C95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38" name="그래픽 137">
              <a:extLst>
                <a:ext uri="{FF2B5EF4-FFF2-40B4-BE49-F238E27FC236}">
                  <a16:creationId xmlns:a16="http://schemas.microsoft.com/office/drawing/2014/main" id="{8F8F14CE-26B4-4252-BABD-C5AB92D4D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29D0979-51F7-4C42-9F43-BA9C5CBD07BF}"/>
              </a:ext>
            </a:extLst>
          </p:cNvPr>
          <p:cNvGrpSpPr/>
          <p:nvPr/>
        </p:nvGrpSpPr>
        <p:grpSpPr>
          <a:xfrm>
            <a:off x="3138613" y="2853373"/>
            <a:ext cx="1046315" cy="187945"/>
            <a:chOff x="2523884" y="2409267"/>
            <a:chExt cx="1107054" cy="206739"/>
          </a:xfrm>
        </p:grpSpPr>
        <p:pic>
          <p:nvPicPr>
            <p:cNvPr id="140" name="그래픽 139">
              <a:extLst>
                <a:ext uri="{FF2B5EF4-FFF2-40B4-BE49-F238E27FC236}">
                  <a16:creationId xmlns:a16="http://schemas.microsoft.com/office/drawing/2014/main" id="{FB56A0DF-03B5-40E9-AF9A-67E8124CC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41" name="그래픽 140">
              <a:extLst>
                <a:ext uri="{FF2B5EF4-FFF2-40B4-BE49-F238E27FC236}">
                  <a16:creationId xmlns:a16="http://schemas.microsoft.com/office/drawing/2014/main" id="{89C66199-8D23-420D-AC17-28F7789EA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0B1CC9F-46CE-4E81-961F-D07F2A0617CF}"/>
              </a:ext>
            </a:extLst>
          </p:cNvPr>
          <p:cNvGrpSpPr/>
          <p:nvPr/>
        </p:nvGrpSpPr>
        <p:grpSpPr>
          <a:xfrm>
            <a:off x="5231904" y="2853373"/>
            <a:ext cx="1046315" cy="187945"/>
            <a:chOff x="2523884" y="2409267"/>
            <a:chExt cx="1107054" cy="206739"/>
          </a:xfrm>
        </p:grpSpPr>
        <p:pic>
          <p:nvPicPr>
            <p:cNvPr id="143" name="그래픽 142">
              <a:extLst>
                <a:ext uri="{FF2B5EF4-FFF2-40B4-BE49-F238E27FC236}">
                  <a16:creationId xmlns:a16="http://schemas.microsoft.com/office/drawing/2014/main" id="{5534C19B-36BE-41C5-AA8C-C679EE6D3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22825DD2-0E0B-4115-81D0-BAD1F945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6D133DC-7EF1-40CB-AEFC-587A8C57EA3B}"/>
              </a:ext>
            </a:extLst>
          </p:cNvPr>
          <p:cNvGrpSpPr/>
          <p:nvPr/>
        </p:nvGrpSpPr>
        <p:grpSpPr>
          <a:xfrm>
            <a:off x="7394677" y="2853373"/>
            <a:ext cx="1046315" cy="187945"/>
            <a:chOff x="2523884" y="2409267"/>
            <a:chExt cx="1107054" cy="206739"/>
          </a:xfrm>
        </p:grpSpPr>
        <p:pic>
          <p:nvPicPr>
            <p:cNvPr id="146" name="그래픽 145">
              <a:extLst>
                <a:ext uri="{FF2B5EF4-FFF2-40B4-BE49-F238E27FC236}">
                  <a16:creationId xmlns:a16="http://schemas.microsoft.com/office/drawing/2014/main" id="{CD1916A6-4946-4A7F-A649-377F30BBC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23884" y="2409267"/>
              <a:ext cx="1107054" cy="206739"/>
            </a:xfrm>
            <a:prstGeom prst="rect">
              <a:avLst/>
            </a:prstGeom>
          </p:spPr>
        </p:pic>
        <p:pic>
          <p:nvPicPr>
            <p:cNvPr id="147" name="그래픽 146">
              <a:extLst>
                <a:ext uri="{FF2B5EF4-FFF2-40B4-BE49-F238E27FC236}">
                  <a16:creationId xmlns:a16="http://schemas.microsoft.com/office/drawing/2014/main" id="{9B5BEBC1-A8D8-4412-8405-0EA50CC34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6086" y="2466952"/>
              <a:ext cx="114300" cy="85725"/>
            </a:xfrm>
            <a:prstGeom prst="rect">
              <a:avLst/>
            </a:prstGeom>
          </p:spPr>
        </p:pic>
      </p:grpSp>
      <p:pic>
        <p:nvPicPr>
          <p:cNvPr id="148" name="그래픽 147">
            <a:extLst>
              <a:ext uri="{FF2B5EF4-FFF2-40B4-BE49-F238E27FC236}">
                <a16:creationId xmlns:a16="http://schemas.microsoft.com/office/drawing/2014/main" id="{EEFF3E38-AEC3-48D6-95B6-37640282F0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048" t="49289" r="76293" b="17734"/>
          <a:stretch/>
        </p:blipFill>
        <p:spPr>
          <a:xfrm>
            <a:off x="1079045" y="3106930"/>
            <a:ext cx="1048507" cy="211439"/>
          </a:xfrm>
          <a:prstGeom prst="rect">
            <a:avLst/>
          </a:prstGeom>
        </p:spPr>
      </p:pic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C939617-44FA-46C1-9475-0F31FADD8E79}"/>
              </a:ext>
            </a:extLst>
          </p:cNvPr>
          <p:cNvGrpSpPr/>
          <p:nvPr/>
        </p:nvGrpSpPr>
        <p:grpSpPr>
          <a:xfrm>
            <a:off x="59681" y="3920208"/>
            <a:ext cx="1139775" cy="230832"/>
            <a:chOff x="104131" y="1495576"/>
            <a:chExt cx="1139775" cy="230832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1CDFFB4-4C8D-4470-B8BE-BB27F39347AE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0F70050-DF88-4B45-A64D-A1B993F7A47F}"/>
                </a:ext>
              </a:extLst>
            </p:cNvPr>
            <p:cNvSpPr txBox="1"/>
            <p:nvPr/>
          </p:nvSpPr>
          <p:spPr>
            <a:xfrm>
              <a:off x="104131" y="1495576"/>
              <a:ext cx="113977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주요 일정 및 예산</a:t>
              </a:r>
            </a:p>
          </p:txBody>
        </p:sp>
      </p:grpSp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1D39F6D1-DB48-4C72-BD04-E7353AA0FDE2}"/>
              </a:ext>
            </a:extLst>
          </p:cNvPr>
          <p:cNvGraphicFramePr>
            <a:graphicFrameLocks noGrp="1"/>
          </p:cNvGraphicFramePr>
          <p:nvPr/>
        </p:nvGraphicFramePr>
        <p:xfrm>
          <a:off x="143328" y="4173264"/>
          <a:ext cx="8314020" cy="79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742">
                  <a:extLst>
                    <a:ext uri="{9D8B030D-6E8A-4147-A177-3AD203B41FA5}">
                      <a16:colId xmlns:a16="http://schemas.microsoft.com/office/drawing/2014/main" val="954224208"/>
                    </a:ext>
                  </a:extLst>
                </a:gridCol>
                <a:gridCol w="1184763">
                  <a:extLst>
                    <a:ext uri="{9D8B030D-6E8A-4147-A177-3AD203B41FA5}">
                      <a16:colId xmlns:a16="http://schemas.microsoft.com/office/drawing/2014/main" val="2670060815"/>
                    </a:ext>
                  </a:extLst>
                </a:gridCol>
                <a:gridCol w="859589">
                  <a:extLst>
                    <a:ext uri="{9D8B030D-6E8A-4147-A177-3AD203B41FA5}">
                      <a16:colId xmlns:a16="http://schemas.microsoft.com/office/drawing/2014/main" val="2331649171"/>
                    </a:ext>
                  </a:extLst>
                </a:gridCol>
                <a:gridCol w="1218916">
                  <a:extLst>
                    <a:ext uri="{9D8B030D-6E8A-4147-A177-3AD203B41FA5}">
                      <a16:colId xmlns:a16="http://schemas.microsoft.com/office/drawing/2014/main" val="1243195973"/>
                    </a:ext>
                  </a:extLst>
                </a:gridCol>
              </a:tblGrid>
              <a:tr h="264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계획안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구매기안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E-</a:t>
                      </a:r>
                      <a:r>
                        <a:rPr lang="ko-KR" altLang="en-US" sz="800" b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발주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사전규격 기간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본공고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70613"/>
                  </a:ext>
                </a:extLst>
              </a:tr>
              <a:tr h="264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사업예산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539064"/>
                  </a:ext>
                </a:extLst>
              </a:tr>
            </a:tbl>
          </a:graphicData>
        </a:graphic>
      </p:graphicFrame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577DF7B-2C49-4B8A-999B-D256ABE59F42}"/>
              </a:ext>
            </a:extLst>
          </p:cNvPr>
          <p:cNvGrpSpPr/>
          <p:nvPr/>
        </p:nvGrpSpPr>
        <p:grpSpPr>
          <a:xfrm>
            <a:off x="1105381" y="4200617"/>
            <a:ext cx="1054413" cy="214688"/>
            <a:chOff x="1105381" y="5463827"/>
            <a:chExt cx="1054413" cy="214688"/>
          </a:xfrm>
        </p:grpSpPr>
        <p:pic>
          <p:nvPicPr>
            <p:cNvPr id="157" name="그래픽 156">
              <a:extLst>
                <a:ext uri="{FF2B5EF4-FFF2-40B4-BE49-F238E27FC236}">
                  <a16:creationId xmlns:a16="http://schemas.microsoft.com/office/drawing/2014/main" id="{AD0B145A-FB8F-4E40-9156-AC50C1E2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5381" y="5463827"/>
              <a:ext cx="1054413" cy="214688"/>
            </a:xfrm>
            <a:prstGeom prst="rect">
              <a:avLst/>
            </a:prstGeom>
          </p:spPr>
        </p:pic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FEE00A25-CA39-47BA-BFDA-5D0BD54F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15160" y="5509146"/>
              <a:ext cx="133822" cy="128813"/>
            </a:xfrm>
            <a:prstGeom prst="rect">
              <a:avLst/>
            </a:prstGeom>
          </p:spPr>
        </p:pic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1C8DC4C-B718-4435-829D-FDBC7B489E29}"/>
                </a:ext>
              </a:extLst>
            </p:cNvPr>
            <p:cNvSpPr/>
            <p:nvPr/>
          </p:nvSpPr>
          <p:spPr>
            <a:xfrm>
              <a:off x="1172207" y="5506765"/>
              <a:ext cx="714130" cy="120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E87A75B-473C-4409-9239-07132AC0E3B3}"/>
              </a:ext>
            </a:extLst>
          </p:cNvPr>
          <p:cNvGrpSpPr/>
          <p:nvPr/>
        </p:nvGrpSpPr>
        <p:grpSpPr>
          <a:xfrm>
            <a:off x="3140040" y="4200617"/>
            <a:ext cx="1054413" cy="214688"/>
            <a:chOff x="1105381" y="5463827"/>
            <a:chExt cx="1054413" cy="214688"/>
          </a:xfrm>
        </p:grpSpPr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3DDFF6C3-7242-47C5-A2C3-6D649EB31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5381" y="5463827"/>
              <a:ext cx="1054413" cy="214688"/>
            </a:xfrm>
            <a:prstGeom prst="rect">
              <a:avLst/>
            </a:prstGeom>
          </p:spPr>
        </p:pic>
        <p:pic>
          <p:nvPicPr>
            <p:cNvPr id="162" name="그래픽 161">
              <a:extLst>
                <a:ext uri="{FF2B5EF4-FFF2-40B4-BE49-F238E27FC236}">
                  <a16:creationId xmlns:a16="http://schemas.microsoft.com/office/drawing/2014/main" id="{DE99C455-045B-49EF-9C76-0849A5761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15160" y="5509146"/>
              <a:ext cx="133822" cy="128813"/>
            </a:xfrm>
            <a:prstGeom prst="rect">
              <a:avLst/>
            </a:prstGeom>
          </p:spPr>
        </p:pic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BE12DBC-47DE-482A-83CE-6942E6FADF94}"/>
                </a:ext>
              </a:extLst>
            </p:cNvPr>
            <p:cNvSpPr/>
            <p:nvPr/>
          </p:nvSpPr>
          <p:spPr>
            <a:xfrm>
              <a:off x="1172207" y="5506765"/>
              <a:ext cx="714130" cy="120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A5B3AB6-C438-476F-BCFA-0ADF474D1CAF}"/>
              </a:ext>
            </a:extLst>
          </p:cNvPr>
          <p:cNvGrpSpPr/>
          <p:nvPr/>
        </p:nvGrpSpPr>
        <p:grpSpPr>
          <a:xfrm>
            <a:off x="5229712" y="4200617"/>
            <a:ext cx="1054413" cy="214688"/>
            <a:chOff x="1105381" y="5463827"/>
            <a:chExt cx="1054413" cy="214688"/>
          </a:xfrm>
        </p:grpSpPr>
        <p:pic>
          <p:nvPicPr>
            <p:cNvPr id="165" name="그래픽 164">
              <a:extLst>
                <a:ext uri="{FF2B5EF4-FFF2-40B4-BE49-F238E27FC236}">
                  <a16:creationId xmlns:a16="http://schemas.microsoft.com/office/drawing/2014/main" id="{67703380-511A-4895-9C1C-B271984ED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5381" y="5463827"/>
              <a:ext cx="1054413" cy="214688"/>
            </a:xfrm>
            <a:prstGeom prst="rect">
              <a:avLst/>
            </a:prstGeom>
          </p:spPr>
        </p:pic>
        <p:pic>
          <p:nvPicPr>
            <p:cNvPr id="166" name="그래픽 165">
              <a:extLst>
                <a:ext uri="{FF2B5EF4-FFF2-40B4-BE49-F238E27FC236}">
                  <a16:creationId xmlns:a16="http://schemas.microsoft.com/office/drawing/2014/main" id="{CAFD9FF3-4D03-4A76-BF0F-D426A95BD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15160" y="5509146"/>
              <a:ext cx="133822" cy="128813"/>
            </a:xfrm>
            <a:prstGeom prst="rect">
              <a:avLst/>
            </a:prstGeom>
          </p:spPr>
        </p:pic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DBE4556-8466-4DEE-BDFA-D1F968B6B5AB}"/>
                </a:ext>
              </a:extLst>
            </p:cNvPr>
            <p:cNvSpPr/>
            <p:nvPr/>
          </p:nvSpPr>
          <p:spPr>
            <a:xfrm>
              <a:off x="1172207" y="5506765"/>
              <a:ext cx="714130" cy="120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4BE7131-F83C-4F22-96CB-ECBB3C72C82D}"/>
              </a:ext>
            </a:extLst>
          </p:cNvPr>
          <p:cNvGrpSpPr/>
          <p:nvPr/>
        </p:nvGrpSpPr>
        <p:grpSpPr>
          <a:xfrm>
            <a:off x="1105381" y="4477195"/>
            <a:ext cx="1054413" cy="214688"/>
            <a:chOff x="1105381" y="5463827"/>
            <a:chExt cx="1054413" cy="214688"/>
          </a:xfrm>
        </p:grpSpPr>
        <p:pic>
          <p:nvPicPr>
            <p:cNvPr id="169" name="그래픽 168">
              <a:extLst>
                <a:ext uri="{FF2B5EF4-FFF2-40B4-BE49-F238E27FC236}">
                  <a16:creationId xmlns:a16="http://schemas.microsoft.com/office/drawing/2014/main" id="{4F2AB355-7801-4167-86DA-1793D33D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5381" y="5463827"/>
              <a:ext cx="1054413" cy="214688"/>
            </a:xfrm>
            <a:prstGeom prst="rect">
              <a:avLst/>
            </a:prstGeom>
          </p:spPr>
        </p:pic>
        <p:pic>
          <p:nvPicPr>
            <p:cNvPr id="170" name="그래픽 169">
              <a:extLst>
                <a:ext uri="{FF2B5EF4-FFF2-40B4-BE49-F238E27FC236}">
                  <a16:creationId xmlns:a16="http://schemas.microsoft.com/office/drawing/2014/main" id="{1B548870-A786-4891-A3D7-8A4F81812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15160" y="5509146"/>
              <a:ext cx="133822" cy="128813"/>
            </a:xfrm>
            <a:prstGeom prst="rect">
              <a:avLst/>
            </a:prstGeom>
          </p:spPr>
        </p:pic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A30250E-5165-4208-A99D-76D2A703DDAC}"/>
                </a:ext>
              </a:extLst>
            </p:cNvPr>
            <p:cNvSpPr/>
            <p:nvPr/>
          </p:nvSpPr>
          <p:spPr>
            <a:xfrm>
              <a:off x="1172207" y="5506765"/>
              <a:ext cx="714130" cy="120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F21D41C-4A50-4D45-ABDA-E6DE36D3AF0C}"/>
              </a:ext>
            </a:extLst>
          </p:cNvPr>
          <p:cNvGrpSpPr/>
          <p:nvPr/>
        </p:nvGrpSpPr>
        <p:grpSpPr>
          <a:xfrm>
            <a:off x="3140040" y="4477195"/>
            <a:ext cx="1054413" cy="214688"/>
            <a:chOff x="1105381" y="5463827"/>
            <a:chExt cx="1054413" cy="214688"/>
          </a:xfrm>
        </p:grpSpPr>
        <p:pic>
          <p:nvPicPr>
            <p:cNvPr id="173" name="그래픽 172">
              <a:extLst>
                <a:ext uri="{FF2B5EF4-FFF2-40B4-BE49-F238E27FC236}">
                  <a16:creationId xmlns:a16="http://schemas.microsoft.com/office/drawing/2014/main" id="{4C8A8FD1-52E1-4397-8D53-5C8929AD2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5381" y="5463827"/>
              <a:ext cx="1054413" cy="214688"/>
            </a:xfrm>
            <a:prstGeom prst="rect">
              <a:avLst/>
            </a:prstGeom>
          </p:spPr>
        </p:pic>
        <p:pic>
          <p:nvPicPr>
            <p:cNvPr id="174" name="그래픽 173">
              <a:extLst>
                <a:ext uri="{FF2B5EF4-FFF2-40B4-BE49-F238E27FC236}">
                  <a16:creationId xmlns:a16="http://schemas.microsoft.com/office/drawing/2014/main" id="{33921C35-6CF5-4F6D-9A92-3CEDF2D2A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15160" y="5509146"/>
              <a:ext cx="133822" cy="128813"/>
            </a:xfrm>
            <a:prstGeom prst="rect">
              <a:avLst/>
            </a:prstGeom>
          </p:spPr>
        </p:pic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4B5E3DF0-9563-4184-B6D1-7A86C6FC8D72}"/>
                </a:ext>
              </a:extLst>
            </p:cNvPr>
            <p:cNvSpPr/>
            <p:nvPr/>
          </p:nvSpPr>
          <p:spPr>
            <a:xfrm>
              <a:off x="1172207" y="5506765"/>
              <a:ext cx="714130" cy="120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31C6769-8807-45D7-8348-DF3AF8C9E5CA}"/>
              </a:ext>
            </a:extLst>
          </p:cNvPr>
          <p:cNvGrpSpPr/>
          <p:nvPr/>
        </p:nvGrpSpPr>
        <p:grpSpPr>
          <a:xfrm>
            <a:off x="5229712" y="4477195"/>
            <a:ext cx="1054413" cy="214688"/>
            <a:chOff x="1105381" y="5463827"/>
            <a:chExt cx="1054413" cy="214688"/>
          </a:xfrm>
        </p:grpSpPr>
        <p:pic>
          <p:nvPicPr>
            <p:cNvPr id="177" name="그래픽 176">
              <a:extLst>
                <a:ext uri="{FF2B5EF4-FFF2-40B4-BE49-F238E27FC236}">
                  <a16:creationId xmlns:a16="http://schemas.microsoft.com/office/drawing/2014/main" id="{CFC1C62B-6981-4279-ABEE-B12A49136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5381" y="5463827"/>
              <a:ext cx="1054413" cy="214688"/>
            </a:xfrm>
            <a:prstGeom prst="rect">
              <a:avLst/>
            </a:prstGeom>
          </p:spPr>
        </p:pic>
        <p:pic>
          <p:nvPicPr>
            <p:cNvPr id="178" name="그래픽 177">
              <a:extLst>
                <a:ext uri="{FF2B5EF4-FFF2-40B4-BE49-F238E27FC236}">
                  <a16:creationId xmlns:a16="http://schemas.microsoft.com/office/drawing/2014/main" id="{AA4E7776-642C-4D9D-837E-D3E67D11F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15160" y="5509146"/>
              <a:ext cx="133822" cy="128813"/>
            </a:xfrm>
            <a:prstGeom prst="rect">
              <a:avLst/>
            </a:prstGeom>
          </p:spPr>
        </p:pic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67C64AF-A776-471C-97F2-4A79599D62AE}"/>
                </a:ext>
              </a:extLst>
            </p:cNvPr>
            <p:cNvSpPr/>
            <p:nvPr/>
          </p:nvSpPr>
          <p:spPr>
            <a:xfrm>
              <a:off x="1172207" y="5506765"/>
              <a:ext cx="714130" cy="120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14" name="그래픽 213">
            <a:extLst>
              <a:ext uri="{FF2B5EF4-FFF2-40B4-BE49-F238E27FC236}">
                <a16:creationId xmlns:a16="http://schemas.microsoft.com/office/drawing/2014/main" id="{421CD5B3-60E7-4890-90B7-07D037945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048" t="49289" r="76293" b="17734"/>
          <a:stretch/>
        </p:blipFill>
        <p:spPr>
          <a:xfrm>
            <a:off x="1119923" y="4742191"/>
            <a:ext cx="1048507" cy="211439"/>
          </a:xfrm>
          <a:prstGeom prst="rect">
            <a:avLst/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81147A1D-E88E-4035-8339-A08435CE26EA}"/>
              </a:ext>
            </a:extLst>
          </p:cNvPr>
          <p:cNvGrpSpPr/>
          <p:nvPr/>
        </p:nvGrpSpPr>
        <p:grpSpPr>
          <a:xfrm>
            <a:off x="7272911" y="4477195"/>
            <a:ext cx="1054413" cy="214688"/>
            <a:chOff x="1105381" y="5463827"/>
            <a:chExt cx="1054413" cy="214688"/>
          </a:xfrm>
        </p:grpSpPr>
        <p:pic>
          <p:nvPicPr>
            <p:cNvPr id="218" name="그래픽 217">
              <a:extLst>
                <a:ext uri="{FF2B5EF4-FFF2-40B4-BE49-F238E27FC236}">
                  <a16:creationId xmlns:a16="http://schemas.microsoft.com/office/drawing/2014/main" id="{6B2091BC-43C7-4CE8-B611-B76B82385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05381" y="5463827"/>
              <a:ext cx="1054413" cy="214688"/>
            </a:xfrm>
            <a:prstGeom prst="rect">
              <a:avLst/>
            </a:prstGeom>
          </p:spPr>
        </p:pic>
        <p:pic>
          <p:nvPicPr>
            <p:cNvPr id="219" name="그래픽 218">
              <a:extLst>
                <a:ext uri="{FF2B5EF4-FFF2-40B4-BE49-F238E27FC236}">
                  <a16:creationId xmlns:a16="http://schemas.microsoft.com/office/drawing/2014/main" id="{307CC7A6-DB90-49BE-B09E-6B65363C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15160" y="5509146"/>
              <a:ext cx="133822" cy="128813"/>
            </a:xfrm>
            <a:prstGeom prst="rect">
              <a:avLst/>
            </a:prstGeom>
          </p:spPr>
        </p:pic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1BF63786-B7B4-4B26-B2A1-6E87B9E6AAB7}"/>
                </a:ext>
              </a:extLst>
            </p:cNvPr>
            <p:cNvSpPr/>
            <p:nvPr/>
          </p:nvSpPr>
          <p:spPr>
            <a:xfrm>
              <a:off x="1172207" y="5506765"/>
              <a:ext cx="714130" cy="120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21" name="그래픽 220">
            <a:extLst>
              <a:ext uri="{FF2B5EF4-FFF2-40B4-BE49-F238E27FC236}">
                <a16:creationId xmlns:a16="http://schemas.microsoft.com/office/drawing/2014/main" id="{FF6493AF-C14F-4786-AA15-B7E2CC24E0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4758" y="2152361"/>
            <a:ext cx="695325" cy="285750"/>
          </a:xfrm>
          <a:prstGeom prst="rect">
            <a:avLst/>
          </a:prstGeom>
        </p:spPr>
      </p:pic>
      <p:pic>
        <p:nvPicPr>
          <p:cNvPr id="222" name="그래픽 221">
            <a:extLst>
              <a:ext uri="{FF2B5EF4-FFF2-40B4-BE49-F238E27FC236}">
                <a16:creationId xmlns:a16="http://schemas.microsoft.com/office/drawing/2014/main" id="{C93E6BEA-2F82-4BAE-8502-D2FF15D1C8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63661" y="2144167"/>
            <a:ext cx="695325" cy="285750"/>
          </a:xfrm>
          <a:prstGeom prst="rect">
            <a:avLst/>
          </a:prstGeom>
        </p:spPr>
      </p:pic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A27F5B2-188E-453C-AFAC-225FCB625987}"/>
              </a:ext>
            </a:extLst>
          </p:cNvPr>
          <p:cNvGrpSpPr/>
          <p:nvPr/>
        </p:nvGrpSpPr>
        <p:grpSpPr>
          <a:xfrm>
            <a:off x="5455121" y="2149085"/>
            <a:ext cx="815510" cy="284071"/>
            <a:chOff x="530378" y="2922678"/>
            <a:chExt cx="815510" cy="284071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8B3DB1A5-BF06-4B7A-9ED5-3ABCBF31CCF6}"/>
                </a:ext>
              </a:extLst>
            </p:cNvPr>
            <p:cNvSpPr/>
            <p:nvPr/>
          </p:nvSpPr>
          <p:spPr>
            <a:xfrm>
              <a:off x="541579" y="2922678"/>
              <a:ext cx="801254" cy="284071"/>
            </a:xfrm>
            <a:prstGeom prst="roundRect">
              <a:avLst/>
            </a:prstGeom>
            <a:gradFill>
              <a:gsLst>
                <a:gs pos="47000">
                  <a:srgbClr val="FAFAFA"/>
                </a:gs>
                <a:gs pos="0">
                  <a:sysClr val="window" lastClr="FFFFFF"/>
                </a:gs>
                <a:gs pos="100000">
                  <a:srgbClr val="F5F5F5"/>
                </a:gs>
              </a:gsLst>
              <a:lin ang="5400000" scaled="0"/>
            </a:gradFill>
            <a:ln w="9525" cap="flat" cmpd="sng" algn="ctr">
              <a:solidFill>
                <a:srgbClr val="85858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86681F5-6552-4BE6-BBBC-7AB3AB72C98C}"/>
                </a:ext>
              </a:extLst>
            </p:cNvPr>
            <p:cNvSpPr txBox="1"/>
            <p:nvPr/>
          </p:nvSpPr>
          <p:spPr>
            <a:xfrm>
              <a:off x="530378" y="2949533"/>
              <a:ext cx="8155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대량 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업로드</a:t>
              </a: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F3B613A6-32EA-4AC8-94C2-E4DABED971C8}"/>
              </a:ext>
            </a:extLst>
          </p:cNvPr>
          <p:cNvGrpSpPr/>
          <p:nvPr/>
        </p:nvGrpSpPr>
        <p:grpSpPr>
          <a:xfrm>
            <a:off x="4773184" y="2149085"/>
            <a:ext cx="647810" cy="284071"/>
            <a:chOff x="698078" y="2922678"/>
            <a:chExt cx="647810" cy="284071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C08C9EE9-EC80-46D2-B2A4-3C06356D211B}"/>
                </a:ext>
              </a:extLst>
            </p:cNvPr>
            <p:cNvSpPr/>
            <p:nvPr/>
          </p:nvSpPr>
          <p:spPr>
            <a:xfrm>
              <a:off x="715203" y="2922678"/>
              <a:ext cx="627630" cy="284071"/>
            </a:xfrm>
            <a:prstGeom prst="roundRect">
              <a:avLst/>
            </a:prstGeom>
            <a:gradFill>
              <a:gsLst>
                <a:gs pos="47000">
                  <a:srgbClr val="FAFAFA"/>
                </a:gs>
                <a:gs pos="0">
                  <a:sysClr val="window" lastClr="FFFFFF"/>
                </a:gs>
                <a:gs pos="100000">
                  <a:srgbClr val="F5F5F5"/>
                </a:gs>
              </a:gsLst>
              <a:lin ang="5400000" scaled="0"/>
            </a:gradFill>
            <a:ln w="9525" cap="flat" cmpd="sng" algn="ctr">
              <a:solidFill>
                <a:srgbClr val="85858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51AD81C-1F65-4700-8898-105F1C23F763}"/>
                </a:ext>
              </a:extLst>
            </p:cNvPr>
            <p:cNvSpPr txBox="1"/>
            <p:nvPr/>
          </p:nvSpPr>
          <p:spPr>
            <a:xfrm>
              <a:off x="698078" y="2949533"/>
              <a:ext cx="6478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</p:grpSp>
      <p:pic>
        <p:nvPicPr>
          <p:cNvPr id="229" name="그래픽 228">
            <a:extLst>
              <a:ext uri="{FF2B5EF4-FFF2-40B4-BE49-F238E27FC236}">
                <a16:creationId xmlns:a16="http://schemas.microsoft.com/office/drawing/2014/main" id="{E639A249-2278-4729-81C7-1ED0054C99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34210" y="2152327"/>
            <a:ext cx="695325" cy="285750"/>
          </a:xfrm>
          <a:prstGeom prst="rect">
            <a:avLst/>
          </a:prstGeom>
        </p:spPr>
      </p:pic>
      <p:sp>
        <p:nvSpPr>
          <p:cNvPr id="72" name="Google Shape;2970;p125">
            <a:extLst>
              <a:ext uri="{FF2B5EF4-FFF2-40B4-BE49-F238E27FC236}">
                <a16:creationId xmlns:a16="http://schemas.microsoft.com/office/drawing/2014/main" id="{E1BFF55C-1086-4F4A-813A-11F0D26C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76" y="368833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Google Shape;2970;p125">
            <a:extLst>
              <a:ext uri="{FF2B5EF4-FFF2-40B4-BE49-F238E27FC236}">
                <a16:creationId xmlns:a16="http://schemas.microsoft.com/office/drawing/2014/main" id="{50CA600E-4D0F-4975-B7E7-76F8DB82E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76" y="16714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Google Shape;2970;p125">
            <a:extLst>
              <a:ext uri="{FF2B5EF4-FFF2-40B4-BE49-F238E27FC236}">
                <a16:creationId xmlns:a16="http://schemas.microsoft.com/office/drawing/2014/main" id="{CFDA9C82-2CA2-4B3B-9E33-F5C063AB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193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Google Shape;2970;p125">
            <a:extLst>
              <a:ext uri="{FF2B5EF4-FFF2-40B4-BE49-F238E27FC236}">
                <a16:creationId xmlns:a16="http://schemas.microsoft.com/office/drawing/2014/main" id="{9C1EF10F-D2B5-402A-AC10-64AD902D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962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Google Shape;2970;p125">
            <a:extLst>
              <a:ext uri="{FF2B5EF4-FFF2-40B4-BE49-F238E27FC236}">
                <a16:creationId xmlns:a16="http://schemas.microsoft.com/office/drawing/2014/main" id="{F9C3A08C-E2B3-4FE6-80E8-E443D0C0D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540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Google Shape;2970;p125">
            <a:extLst>
              <a:ext uri="{FF2B5EF4-FFF2-40B4-BE49-F238E27FC236}">
                <a16:creationId xmlns:a16="http://schemas.microsoft.com/office/drawing/2014/main" id="{4703EAEB-1073-43AB-A77E-A4F7C9422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297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Google Shape;2970;p125">
            <a:extLst>
              <a:ext uri="{FF2B5EF4-FFF2-40B4-BE49-F238E27FC236}">
                <a16:creationId xmlns:a16="http://schemas.microsoft.com/office/drawing/2014/main" id="{9B11C9EB-1FB4-423E-8391-077DF559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97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Google Shape;2970;p125">
            <a:extLst>
              <a:ext uri="{FF2B5EF4-FFF2-40B4-BE49-F238E27FC236}">
                <a16:creationId xmlns:a16="http://schemas.microsoft.com/office/drawing/2014/main" id="{72247E00-2944-494A-B748-9BA0EB287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76" y="2587382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9" name="그룹 107">
            <a:extLst>
              <a:ext uri="{FF2B5EF4-FFF2-40B4-BE49-F238E27FC236}">
                <a16:creationId xmlns:a16="http://schemas.microsoft.com/office/drawing/2014/main" id="{D61A8B68-8E43-4C35-A5A7-0448553798EE}"/>
              </a:ext>
            </a:extLst>
          </p:cNvPr>
          <p:cNvGrpSpPr>
            <a:grpSpLocks/>
          </p:cNvGrpSpPr>
          <p:nvPr/>
        </p:nvGrpSpPr>
        <p:grpSpPr bwMode="auto">
          <a:xfrm>
            <a:off x="2091809" y="2815325"/>
            <a:ext cx="201070" cy="246063"/>
            <a:chOff x="2012774" y="1441458"/>
            <a:chExt cx="201401" cy="245280"/>
          </a:xfrm>
        </p:grpSpPr>
        <p:sp>
          <p:nvSpPr>
            <p:cNvPr id="110" name="Google Shape;2970;p125">
              <a:extLst>
                <a:ext uri="{FF2B5EF4-FFF2-40B4-BE49-F238E27FC236}">
                  <a16:creationId xmlns:a16="http://schemas.microsoft.com/office/drawing/2014/main" id="{A964004F-EE6E-49C6-8618-4A58E41396BC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1" name="Google Shape;423;p35">
              <a:extLst>
                <a:ext uri="{FF2B5EF4-FFF2-40B4-BE49-F238E27FC236}">
                  <a16:creationId xmlns:a16="http://schemas.microsoft.com/office/drawing/2014/main" id="{56575BDF-9E8B-439B-8CB6-AB0D86D5FE73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 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sp>
        <p:nvSpPr>
          <p:cNvPr id="112" name="Google Shape;2970;p125">
            <a:extLst>
              <a:ext uri="{FF2B5EF4-FFF2-40B4-BE49-F238E27FC236}">
                <a16:creationId xmlns:a16="http://schemas.microsoft.com/office/drawing/2014/main" id="{6B06D8DE-8757-4FBE-9804-B255B329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76" y="2861363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13" name="그룹 107">
            <a:extLst>
              <a:ext uri="{FF2B5EF4-FFF2-40B4-BE49-F238E27FC236}">
                <a16:creationId xmlns:a16="http://schemas.microsoft.com/office/drawing/2014/main" id="{4B54B7A2-F768-43DF-97C1-0E49B76B826E}"/>
              </a:ext>
            </a:extLst>
          </p:cNvPr>
          <p:cNvGrpSpPr>
            <a:grpSpLocks/>
          </p:cNvGrpSpPr>
          <p:nvPr/>
        </p:nvGrpSpPr>
        <p:grpSpPr bwMode="auto">
          <a:xfrm>
            <a:off x="4225916" y="2815325"/>
            <a:ext cx="201070" cy="246063"/>
            <a:chOff x="2012774" y="1441458"/>
            <a:chExt cx="201401" cy="245280"/>
          </a:xfrm>
        </p:grpSpPr>
        <p:sp>
          <p:nvSpPr>
            <p:cNvPr id="114" name="Google Shape;2970;p125">
              <a:extLst>
                <a:ext uri="{FF2B5EF4-FFF2-40B4-BE49-F238E27FC236}">
                  <a16:creationId xmlns:a16="http://schemas.microsoft.com/office/drawing/2014/main" id="{1F0250BD-0DA0-4C37-9970-880D48A2CC96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5" name="Google Shape;423;p35">
              <a:extLst>
                <a:ext uri="{FF2B5EF4-FFF2-40B4-BE49-F238E27FC236}">
                  <a16:creationId xmlns:a16="http://schemas.microsoft.com/office/drawing/2014/main" id="{B63AE21C-76D2-4062-B574-C353D88A7EF0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17" name="그룹 107">
            <a:extLst>
              <a:ext uri="{FF2B5EF4-FFF2-40B4-BE49-F238E27FC236}">
                <a16:creationId xmlns:a16="http://schemas.microsoft.com/office/drawing/2014/main" id="{4BF6F712-58A6-4D0C-8E0A-87C5497523A2}"/>
              </a:ext>
            </a:extLst>
          </p:cNvPr>
          <p:cNvGrpSpPr>
            <a:grpSpLocks/>
          </p:cNvGrpSpPr>
          <p:nvPr/>
        </p:nvGrpSpPr>
        <p:grpSpPr bwMode="auto">
          <a:xfrm>
            <a:off x="6336394" y="2815325"/>
            <a:ext cx="201070" cy="246063"/>
            <a:chOff x="2012774" y="1441458"/>
            <a:chExt cx="201401" cy="245280"/>
          </a:xfrm>
        </p:grpSpPr>
        <p:sp>
          <p:nvSpPr>
            <p:cNvPr id="118" name="Google Shape;2970;p125">
              <a:extLst>
                <a:ext uri="{FF2B5EF4-FFF2-40B4-BE49-F238E27FC236}">
                  <a16:creationId xmlns:a16="http://schemas.microsoft.com/office/drawing/2014/main" id="{9AA872DE-063F-4FC5-AC78-CF385A68C7C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19" name="Google Shape;423;p35">
              <a:extLst>
                <a:ext uri="{FF2B5EF4-FFF2-40B4-BE49-F238E27FC236}">
                  <a16:creationId xmlns:a16="http://schemas.microsoft.com/office/drawing/2014/main" id="{0D78C495-BFA9-4EE5-A9ED-07A658FDFDD2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0" name="그룹 107">
            <a:extLst>
              <a:ext uri="{FF2B5EF4-FFF2-40B4-BE49-F238E27FC236}">
                <a16:creationId xmlns:a16="http://schemas.microsoft.com/office/drawing/2014/main" id="{627C6C57-B18E-411E-BC76-28C0968236C7}"/>
              </a:ext>
            </a:extLst>
          </p:cNvPr>
          <p:cNvGrpSpPr>
            <a:grpSpLocks/>
          </p:cNvGrpSpPr>
          <p:nvPr/>
        </p:nvGrpSpPr>
        <p:grpSpPr bwMode="auto">
          <a:xfrm>
            <a:off x="-6576" y="3119654"/>
            <a:ext cx="201070" cy="246063"/>
            <a:chOff x="2012774" y="1441458"/>
            <a:chExt cx="201401" cy="245280"/>
          </a:xfrm>
        </p:grpSpPr>
        <p:sp>
          <p:nvSpPr>
            <p:cNvPr id="121" name="Google Shape;2970;p125">
              <a:extLst>
                <a:ext uri="{FF2B5EF4-FFF2-40B4-BE49-F238E27FC236}">
                  <a16:creationId xmlns:a16="http://schemas.microsoft.com/office/drawing/2014/main" id="{F701A360-54D8-495D-831E-A1492E214421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2" name="Google Shape;423;p35">
              <a:extLst>
                <a:ext uri="{FF2B5EF4-FFF2-40B4-BE49-F238E27FC236}">
                  <a16:creationId xmlns:a16="http://schemas.microsoft.com/office/drawing/2014/main" id="{3C05ABA5-ED70-4F79-BBEC-7163A2C7B80F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3" name="그룹 107">
            <a:extLst>
              <a:ext uri="{FF2B5EF4-FFF2-40B4-BE49-F238E27FC236}">
                <a16:creationId xmlns:a16="http://schemas.microsoft.com/office/drawing/2014/main" id="{AB59F0A0-DA5A-4BA5-8AF4-352C07FBEA1C}"/>
              </a:ext>
            </a:extLst>
          </p:cNvPr>
          <p:cNvGrpSpPr>
            <a:grpSpLocks/>
          </p:cNvGrpSpPr>
          <p:nvPr/>
        </p:nvGrpSpPr>
        <p:grpSpPr bwMode="auto">
          <a:xfrm>
            <a:off x="-6576" y="4150536"/>
            <a:ext cx="201070" cy="246063"/>
            <a:chOff x="2012774" y="1441458"/>
            <a:chExt cx="201401" cy="245280"/>
          </a:xfrm>
        </p:grpSpPr>
        <p:sp>
          <p:nvSpPr>
            <p:cNvPr id="124" name="Google Shape;2970;p125">
              <a:extLst>
                <a:ext uri="{FF2B5EF4-FFF2-40B4-BE49-F238E27FC236}">
                  <a16:creationId xmlns:a16="http://schemas.microsoft.com/office/drawing/2014/main" id="{183A9B65-5A58-4995-B999-5DDDFF891533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5" name="Google Shape;423;p35">
              <a:extLst>
                <a:ext uri="{FF2B5EF4-FFF2-40B4-BE49-F238E27FC236}">
                  <a16:creationId xmlns:a16="http://schemas.microsoft.com/office/drawing/2014/main" id="{498F207A-6C29-4485-80FB-D6818195E288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26" name="그룹 107">
            <a:extLst>
              <a:ext uri="{FF2B5EF4-FFF2-40B4-BE49-F238E27FC236}">
                <a16:creationId xmlns:a16="http://schemas.microsoft.com/office/drawing/2014/main" id="{065E227A-174E-46FE-96F8-4BD0ABA4540F}"/>
              </a:ext>
            </a:extLst>
          </p:cNvPr>
          <p:cNvGrpSpPr>
            <a:grpSpLocks/>
          </p:cNvGrpSpPr>
          <p:nvPr/>
        </p:nvGrpSpPr>
        <p:grpSpPr bwMode="auto">
          <a:xfrm>
            <a:off x="2188082" y="4150536"/>
            <a:ext cx="201070" cy="246063"/>
            <a:chOff x="2012774" y="1441458"/>
            <a:chExt cx="201401" cy="245280"/>
          </a:xfrm>
        </p:grpSpPr>
        <p:sp>
          <p:nvSpPr>
            <p:cNvPr id="127" name="Google Shape;2970;p125">
              <a:extLst>
                <a:ext uri="{FF2B5EF4-FFF2-40B4-BE49-F238E27FC236}">
                  <a16:creationId xmlns:a16="http://schemas.microsoft.com/office/drawing/2014/main" id="{A7391455-70AD-4CFA-B286-63E9A786D3E1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28" name="Google Shape;423;p35">
              <a:extLst>
                <a:ext uri="{FF2B5EF4-FFF2-40B4-BE49-F238E27FC236}">
                  <a16:creationId xmlns:a16="http://schemas.microsoft.com/office/drawing/2014/main" id="{A872EAD4-0F1F-4AF1-9F4A-EA5D0EC98CF8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15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30" name="그룹 107">
            <a:extLst>
              <a:ext uri="{FF2B5EF4-FFF2-40B4-BE49-F238E27FC236}">
                <a16:creationId xmlns:a16="http://schemas.microsoft.com/office/drawing/2014/main" id="{8774A7DA-6431-4826-88B1-C870A4249422}"/>
              </a:ext>
            </a:extLst>
          </p:cNvPr>
          <p:cNvGrpSpPr>
            <a:grpSpLocks/>
          </p:cNvGrpSpPr>
          <p:nvPr/>
        </p:nvGrpSpPr>
        <p:grpSpPr bwMode="auto">
          <a:xfrm>
            <a:off x="4291946" y="4150536"/>
            <a:ext cx="201070" cy="246063"/>
            <a:chOff x="2012774" y="1441458"/>
            <a:chExt cx="201401" cy="245280"/>
          </a:xfrm>
        </p:grpSpPr>
        <p:sp>
          <p:nvSpPr>
            <p:cNvPr id="131" name="Google Shape;2970;p125">
              <a:extLst>
                <a:ext uri="{FF2B5EF4-FFF2-40B4-BE49-F238E27FC236}">
                  <a16:creationId xmlns:a16="http://schemas.microsoft.com/office/drawing/2014/main" id="{43BF178F-F9A6-450F-89CB-403ACF78DD24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2" name="Google Shape;423;p35">
              <a:extLst>
                <a:ext uri="{FF2B5EF4-FFF2-40B4-BE49-F238E27FC236}">
                  <a16:creationId xmlns:a16="http://schemas.microsoft.com/office/drawing/2014/main" id="{82EB0409-6229-43FD-B93A-3B51FFA4CC13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33" name="그룹 107">
            <a:extLst>
              <a:ext uri="{FF2B5EF4-FFF2-40B4-BE49-F238E27FC236}">
                <a16:creationId xmlns:a16="http://schemas.microsoft.com/office/drawing/2014/main" id="{5931703F-5C87-41C7-8AC5-B04CF4F500E2}"/>
              </a:ext>
            </a:extLst>
          </p:cNvPr>
          <p:cNvGrpSpPr>
            <a:grpSpLocks/>
          </p:cNvGrpSpPr>
          <p:nvPr/>
        </p:nvGrpSpPr>
        <p:grpSpPr bwMode="auto">
          <a:xfrm>
            <a:off x="-6576" y="4425018"/>
            <a:ext cx="201070" cy="246063"/>
            <a:chOff x="2012774" y="1441458"/>
            <a:chExt cx="201401" cy="245280"/>
          </a:xfrm>
        </p:grpSpPr>
        <p:sp>
          <p:nvSpPr>
            <p:cNvPr id="134" name="Google Shape;2970;p125">
              <a:extLst>
                <a:ext uri="{FF2B5EF4-FFF2-40B4-BE49-F238E27FC236}">
                  <a16:creationId xmlns:a16="http://schemas.microsoft.com/office/drawing/2014/main" id="{CC00388B-D392-4A76-AA47-0849B750515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35" name="Google Shape;423;p35">
              <a:extLst>
                <a:ext uri="{FF2B5EF4-FFF2-40B4-BE49-F238E27FC236}">
                  <a16:creationId xmlns:a16="http://schemas.microsoft.com/office/drawing/2014/main" id="{B9D60467-D719-4A40-84B9-342147797834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49" name="그룹 107">
            <a:extLst>
              <a:ext uri="{FF2B5EF4-FFF2-40B4-BE49-F238E27FC236}">
                <a16:creationId xmlns:a16="http://schemas.microsoft.com/office/drawing/2014/main" id="{0A0A65D6-4E6C-428C-A560-BF930E7F709B}"/>
              </a:ext>
            </a:extLst>
          </p:cNvPr>
          <p:cNvGrpSpPr>
            <a:grpSpLocks/>
          </p:cNvGrpSpPr>
          <p:nvPr/>
        </p:nvGrpSpPr>
        <p:grpSpPr bwMode="auto">
          <a:xfrm>
            <a:off x="4291946" y="4425018"/>
            <a:ext cx="201070" cy="246063"/>
            <a:chOff x="2012774" y="1441458"/>
            <a:chExt cx="201401" cy="245280"/>
          </a:xfrm>
        </p:grpSpPr>
        <p:sp>
          <p:nvSpPr>
            <p:cNvPr id="150" name="Google Shape;2970;p125">
              <a:extLst>
                <a:ext uri="{FF2B5EF4-FFF2-40B4-BE49-F238E27FC236}">
                  <a16:creationId xmlns:a16="http://schemas.microsoft.com/office/drawing/2014/main" id="{C238CE6E-6774-443D-B86E-BBAE6D8FDB2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51" name="Google Shape;423;p35">
              <a:extLst>
                <a:ext uri="{FF2B5EF4-FFF2-40B4-BE49-F238E27FC236}">
                  <a16:creationId xmlns:a16="http://schemas.microsoft.com/office/drawing/2014/main" id="{F8CDF6E9-9C0A-4D3C-BE77-20136144170B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180" name="그룹 107">
            <a:extLst>
              <a:ext uri="{FF2B5EF4-FFF2-40B4-BE49-F238E27FC236}">
                <a16:creationId xmlns:a16="http://schemas.microsoft.com/office/drawing/2014/main" id="{C5365425-F664-430E-8E34-6EF3590E1546}"/>
              </a:ext>
            </a:extLst>
          </p:cNvPr>
          <p:cNvGrpSpPr>
            <a:grpSpLocks/>
          </p:cNvGrpSpPr>
          <p:nvPr/>
        </p:nvGrpSpPr>
        <p:grpSpPr bwMode="auto">
          <a:xfrm>
            <a:off x="-6576" y="4702451"/>
            <a:ext cx="201070" cy="246063"/>
            <a:chOff x="2012774" y="1441458"/>
            <a:chExt cx="201401" cy="245280"/>
          </a:xfrm>
        </p:grpSpPr>
        <p:sp>
          <p:nvSpPr>
            <p:cNvPr id="181" name="Google Shape;2970;p125">
              <a:extLst>
                <a:ext uri="{FF2B5EF4-FFF2-40B4-BE49-F238E27FC236}">
                  <a16:creationId xmlns:a16="http://schemas.microsoft.com/office/drawing/2014/main" id="{0DD9227F-7A0C-4624-80F7-2B67F034D72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182" name="Google Shape;423;p35">
              <a:extLst>
                <a:ext uri="{FF2B5EF4-FFF2-40B4-BE49-F238E27FC236}">
                  <a16:creationId xmlns:a16="http://schemas.microsoft.com/office/drawing/2014/main" id="{E1A0F41E-4A77-440E-9CAB-69799C141C26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19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AD4FBF7-3993-495A-A362-2B1BDECDB029}"/>
              </a:ext>
            </a:extLst>
          </p:cNvPr>
          <p:cNvSpPr/>
          <p:nvPr/>
        </p:nvSpPr>
        <p:spPr>
          <a:xfrm>
            <a:off x="0" y="3982045"/>
            <a:ext cx="8561373" cy="109711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13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개발관리 </a:t>
            </a:r>
            <a:r>
              <a:rPr lang="en-US" altLang="ko-KR" dirty="0"/>
              <a:t>– </a:t>
            </a:r>
            <a:r>
              <a:rPr lang="ko-KR" altLang="en-US" dirty="0"/>
              <a:t>과정추가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5FB4985-3AEF-4C3C-B7E8-0C6F6312C628}"/>
              </a:ext>
            </a:extLst>
          </p:cNvPr>
          <p:cNvGraphicFramePr>
            <a:graphicFrameLocks noGrp="1"/>
          </p:cNvGraphicFramePr>
          <p:nvPr/>
        </p:nvGraphicFramePr>
        <p:xfrm>
          <a:off x="8535988" y="361950"/>
          <a:ext cx="3668430" cy="515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121613215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3451399915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4101076462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761115194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개발중인 과정의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전체 </a:t>
                      </a:r>
                      <a:r>
                        <a:rPr lang="ko-KR" altLang="en-US" sz="8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진행율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에서는 기존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미사용에 따라 대체로 운영 중이던 구글시트에서 해당 데이터를 입력 및 관리하고 있었습니다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SFR-SCMS-010-01 : </a:t>
                      </a:r>
                      <a:r>
                        <a:rPr lang="ko-KR" altLang="en-US" sz="800" dirty="0"/>
                        <a:t>콘텐츠의 일반사항을 저장하는 최상위 구조</a:t>
                      </a:r>
                    </a:p>
                    <a:p>
                      <a:pPr algn="just" latinLnBrk="1"/>
                      <a:r>
                        <a:rPr lang="ko-KR" altLang="en-US" sz="800" dirty="0"/>
                        <a:t>  </a:t>
                      </a: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과목코드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/>
                        <a:t>버전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 err="1"/>
                        <a:t>회차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/>
                        <a:t>클립 </a:t>
                      </a:r>
                      <a:r>
                        <a:rPr lang="en-US" altLang="ko-KR" sz="800" dirty="0"/>
                        <a:t>– </a:t>
                      </a:r>
                      <a:r>
                        <a:rPr lang="ko-KR" altLang="en-US" sz="800" dirty="0"/>
                        <a:t>페이지 순서이며 모두 </a:t>
                      </a:r>
                      <a:r>
                        <a:rPr lang="en-US" altLang="ko-KR" sz="800" dirty="0"/>
                        <a:t>1:N </a:t>
                      </a:r>
                      <a:r>
                        <a:rPr lang="ko-KR" altLang="en-US" sz="800" dirty="0"/>
                        <a:t>관계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SFR-SCMS-010-02 : </a:t>
                      </a:r>
                      <a:r>
                        <a:rPr lang="ko-KR" altLang="en-US" sz="800" dirty="0"/>
                        <a:t>과목코드 검색 기능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SFR-SCMS-010-03 : </a:t>
                      </a:r>
                      <a:r>
                        <a:rPr lang="ko-KR" altLang="en-US" sz="800" dirty="0"/>
                        <a:t>콘텐츠 고유 관리번호는 제작기관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주관부서에 따른 </a:t>
                      </a:r>
                      <a:endParaRPr lang="en-US" altLang="ko-KR" sz="800" dirty="0"/>
                    </a:p>
                    <a:p>
                      <a:pPr algn="just" latinLnBrk="1"/>
                      <a:r>
                        <a:rPr lang="en-US" altLang="ko-KR" sz="800" dirty="0"/>
                        <a:t>                            </a:t>
                      </a:r>
                      <a:r>
                        <a:rPr lang="ko-KR" altLang="en-US" sz="800" dirty="0"/>
                        <a:t>자동 생성</a:t>
                      </a:r>
                    </a:p>
                    <a:p>
                      <a:pPr algn="just" latinLnBrk="1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/>
                        <a:t>SFR-SCMS-010-04 : </a:t>
                      </a:r>
                      <a:r>
                        <a:rPr lang="ko-KR" altLang="en-US" sz="800" dirty="0"/>
                        <a:t>과목코드 생성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편집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삭제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검색 기능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/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 </a:t>
                      </a:r>
                      <a:r>
                        <a:rPr lang="ko-KR" altLang="en-US" sz="800" b="1" dirty="0" err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타입별</a:t>
                      </a:r>
                      <a:r>
                        <a:rPr lang="ko-KR" altLang="en-US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 권한</a:t>
                      </a: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93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시스템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학교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운영자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</a:t>
                      </a:r>
                      <a:r>
                        <a:rPr lang="ko-KR" altLang="en-US" sz="800" dirty="0"/>
                        <a:t>사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수행사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  <a:endParaRPr lang="en-US" altLang="ko-KR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CP</a:t>
                      </a:r>
                      <a:r>
                        <a:rPr lang="ko-KR" altLang="en-US" sz="800" dirty="0"/>
                        <a:t>사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수행사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개발자</a:t>
                      </a:r>
                      <a:endParaRPr lang="en-US" altLang="ko-KR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개인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콘텐츠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제작자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내용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전문가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0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298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 영역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과정 추가시에는 빈칸으로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3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전환을 위해 필요한 탭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45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개정이력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67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과정과 사업을 매칭한 결과 다운로드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3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04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65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79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70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9~12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 관련 정보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매칭이 된 사업명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768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14, 15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또는 삭제 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23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16~19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관련 정보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95581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33ECB-67A0-4CAD-896D-1DC369547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작업 중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E4E102-6AD9-4680-A1CA-37BF13CD7226}"/>
              </a:ext>
            </a:extLst>
          </p:cNvPr>
          <p:cNvSpPr/>
          <p:nvPr/>
        </p:nvSpPr>
        <p:spPr>
          <a:xfrm>
            <a:off x="25519" y="2088392"/>
            <a:ext cx="8507708" cy="4769608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1BFDBA4-BEA7-435D-A295-68A332FC53F4}"/>
              </a:ext>
            </a:extLst>
          </p:cNvPr>
          <p:cNvGrpSpPr/>
          <p:nvPr/>
        </p:nvGrpSpPr>
        <p:grpSpPr>
          <a:xfrm>
            <a:off x="59682" y="485312"/>
            <a:ext cx="865310" cy="230832"/>
            <a:chOff x="104132" y="1495576"/>
            <a:chExt cx="865310" cy="23083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53D5576-EA4C-40B6-8C81-065EA0E6B713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EED0B21-373E-4A75-9A09-9EE64777F5C2}"/>
                </a:ext>
              </a:extLst>
            </p:cNvPr>
            <p:cNvSpPr txBox="1"/>
            <p:nvPr/>
          </p:nvSpPr>
          <p:spPr>
            <a:xfrm>
              <a:off x="104132" y="1495576"/>
              <a:ext cx="86531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상세 정보</a:t>
              </a:r>
            </a:p>
          </p:txBody>
        </p:sp>
      </p:grp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8BBE174A-BFAF-4C47-9395-500654633967}"/>
              </a:ext>
            </a:extLst>
          </p:cNvPr>
          <p:cNvGraphicFramePr>
            <a:graphicFrameLocks noGrp="1"/>
          </p:cNvGraphicFramePr>
          <p:nvPr/>
        </p:nvGraphicFramePr>
        <p:xfrm>
          <a:off x="143128" y="700635"/>
          <a:ext cx="8314016" cy="100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504">
                  <a:extLst>
                    <a:ext uri="{9D8B030D-6E8A-4147-A177-3AD203B41FA5}">
                      <a16:colId xmlns:a16="http://schemas.microsoft.com/office/drawing/2014/main" val="3605697941"/>
                    </a:ext>
                  </a:extLst>
                </a:gridCol>
                <a:gridCol w="2078504">
                  <a:extLst>
                    <a:ext uri="{9D8B030D-6E8A-4147-A177-3AD203B41FA5}">
                      <a16:colId xmlns:a16="http://schemas.microsoft.com/office/drawing/2014/main" val="70101972"/>
                    </a:ext>
                  </a:extLst>
                </a:gridCol>
              </a:tblGrid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894626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과정코드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0499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CP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사 담당자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394980"/>
                  </a:ext>
                </a:extLst>
              </a:tr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개발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진행율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360802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8838EF85-8446-4526-BBFE-57377331D585}"/>
              </a:ext>
            </a:extLst>
          </p:cNvPr>
          <p:cNvGraphicFramePr>
            <a:graphicFrameLocks noGrp="1"/>
          </p:cNvGraphicFramePr>
          <p:nvPr/>
        </p:nvGraphicFramePr>
        <p:xfrm>
          <a:off x="112410" y="1794140"/>
          <a:ext cx="2736678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226">
                  <a:extLst>
                    <a:ext uri="{9D8B030D-6E8A-4147-A177-3AD203B41FA5}">
                      <a16:colId xmlns:a16="http://schemas.microsoft.com/office/drawing/2014/main" val="2196452864"/>
                    </a:ext>
                  </a:extLst>
                </a:gridCol>
                <a:gridCol w="912226">
                  <a:extLst>
                    <a:ext uri="{9D8B030D-6E8A-4147-A177-3AD203B41FA5}">
                      <a16:colId xmlns:a16="http://schemas.microsoft.com/office/drawing/2014/main" val="111035425"/>
                    </a:ext>
                  </a:extLst>
                </a:gridCol>
                <a:gridCol w="912226">
                  <a:extLst>
                    <a:ext uri="{9D8B030D-6E8A-4147-A177-3AD203B41FA5}">
                      <a16:colId xmlns:a16="http://schemas.microsoft.com/office/drawing/2014/main" val="1125698701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 및 사업 매칭</a:t>
                      </a:r>
                      <a:endParaRPr lang="en-US" altLang="ko-KR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7" name="그래픽 116">
            <a:extLst>
              <a:ext uri="{FF2B5EF4-FFF2-40B4-BE49-F238E27FC236}">
                <a16:creationId xmlns:a16="http://schemas.microsoft.com/office/drawing/2014/main" id="{9ED01F1B-AAF4-4D2A-8380-7B76C2642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03" y="2152361"/>
            <a:ext cx="695325" cy="285750"/>
          </a:xfrm>
          <a:prstGeom prst="rect">
            <a:avLst/>
          </a:prstGeom>
        </p:spPr>
      </p:pic>
      <p:pic>
        <p:nvPicPr>
          <p:cNvPr id="119" name="그래픽 118">
            <a:extLst>
              <a:ext uri="{FF2B5EF4-FFF2-40B4-BE49-F238E27FC236}">
                <a16:creationId xmlns:a16="http://schemas.microsoft.com/office/drawing/2014/main" id="{C3579E78-480A-449D-99D9-FCA1BDF80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3661" y="2144167"/>
            <a:ext cx="695325" cy="285750"/>
          </a:xfrm>
          <a:prstGeom prst="rect">
            <a:avLst/>
          </a:prstGeom>
        </p:spPr>
      </p:pic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102D1E7-7084-4CB8-9FA3-219739199FAB}"/>
              </a:ext>
            </a:extLst>
          </p:cNvPr>
          <p:cNvGrpSpPr/>
          <p:nvPr/>
        </p:nvGrpSpPr>
        <p:grpSpPr>
          <a:xfrm>
            <a:off x="5688702" y="2149085"/>
            <a:ext cx="647810" cy="284071"/>
            <a:chOff x="698078" y="2922678"/>
            <a:chExt cx="647810" cy="284071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C3192695-24BC-4AD4-8206-01F398A89F6D}"/>
                </a:ext>
              </a:extLst>
            </p:cNvPr>
            <p:cNvSpPr/>
            <p:nvPr/>
          </p:nvSpPr>
          <p:spPr>
            <a:xfrm>
              <a:off x="715203" y="2922678"/>
              <a:ext cx="627630" cy="284071"/>
            </a:xfrm>
            <a:prstGeom prst="roundRect">
              <a:avLst/>
            </a:prstGeom>
            <a:gradFill>
              <a:gsLst>
                <a:gs pos="47000">
                  <a:srgbClr val="FAFAFA"/>
                </a:gs>
                <a:gs pos="0">
                  <a:sysClr val="window" lastClr="FFFFFF"/>
                </a:gs>
                <a:gs pos="100000">
                  <a:srgbClr val="F5F5F5"/>
                </a:gs>
              </a:gsLst>
              <a:lin ang="5400000" scaled="0"/>
            </a:gradFill>
            <a:ln w="9525" cap="flat" cmpd="sng" algn="ctr">
              <a:solidFill>
                <a:srgbClr val="85858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EED6B23-CA1D-43DC-A24C-B16F8F328859}"/>
                </a:ext>
              </a:extLst>
            </p:cNvPr>
            <p:cNvSpPr txBox="1"/>
            <p:nvPr/>
          </p:nvSpPr>
          <p:spPr>
            <a:xfrm>
              <a:off x="698078" y="2949533"/>
              <a:ext cx="6478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4A4A4A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6741F48C-DA1F-451F-9DC6-F100D70F7000}"/>
              </a:ext>
            </a:extLst>
          </p:cNvPr>
          <p:cNvGraphicFramePr>
            <a:graphicFrameLocks noGrp="1"/>
          </p:cNvGraphicFramePr>
          <p:nvPr/>
        </p:nvGraphicFramePr>
        <p:xfrm>
          <a:off x="4714553" y="2979933"/>
          <a:ext cx="3727936" cy="106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984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931984">
                  <a:extLst>
                    <a:ext uri="{9D8B030D-6E8A-4147-A177-3AD203B41FA5}">
                      <a16:colId xmlns:a16="http://schemas.microsoft.com/office/drawing/2014/main" val="1681459820"/>
                    </a:ext>
                  </a:extLst>
                </a:gridCol>
                <a:gridCol w="931984">
                  <a:extLst>
                    <a:ext uri="{9D8B030D-6E8A-4147-A177-3AD203B41FA5}">
                      <a16:colId xmlns:a16="http://schemas.microsoft.com/office/drawing/2014/main" val="212690019"/>
                    </a:ext>
                  </a:extLst>
                </a:gridCol>
                <a:gridCol w="931984">
                  <a:extLst>
                    <a:ext uri="{9D8B030D-6E8A-4147-A177-3AD203B41FA5}">
                      <a16:colId xmlns:a16="http://schemas.microsoft.com/office/drawing/2014/main" val="257959623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92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사업분야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세부분야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1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사업분야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세부분야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사업분야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세부분야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971868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9D5D786F-C6F6-4ECE-82AF-0CE8175681B5}"/>
              </a:ext>
            </a:extLst>
          </p:cNvPr>
          <p:cNvGrpSpPr/>
          <p:nvPr/>
        </p:nvGrpSpPr>
        <p:grpSpPr>
          <a:xfrm>
            <a:off x="3980245" y="3100189"/>
            <a:ext cx="654546" cy="313537"/>
            <a:chOff x="5167095" y="2893212"/>
            <a:chExt cx="654546" cy="31353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1E7C8D9-ADAE-405B-BE15-C62FDF3F17CA}"/>
                </a:ext>
              </a:extLst>
            </p:cNvPr>
            <p:cNvSpPr/>
            <p:nvPr/>
          </p:nvSpPr>
          <p:spPr>
            <a:xfrm>
              <a:off x="5167095" y="2922678"/>
              <a:ext cx="654546" cy="284071"/>
            </a:xfrm>
            <a:prstGeom prst="roundRect">
              <a:avLst/>
            </a:prstGeom>
            <a:gradFill>
              <a:gsLst>
                <a:gs pos="47000">
                  <a:srgbClr val="FAFAFA"/>
                </a:gs>
                <a:gs pos="0">
                  <a:sysClr val="window" lastClr="FFFFFF"/>
                </a:gs>
                <a:gs pos="100000">
                  <a:srgbClr val="F5F5F5"/>
                </a:gs>
              </a:gsLst>
              <a:lin ang="5400000" scaled="0"/>
            </a:gradFill>
            <a:ln w="9525" cap="flat" cmpd="sng" algn="ctr">
              <a:solidFill>
                <a:srgbClr val="85858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D9B465-7BB5-4FCE-8008-BE26D0B7686A}"/>
                </a:ext>
              </a:extLst>
            </p:cNvPr>
            <p:cNvSpPr txBox="1"/>
            <p:nvPr/>
          </p:nvSpPr>
          <p:spPr>
            <a:xfrm>
              <a:off x="5178370" y="2893212"/>
              <a:ext cx="641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&gt;&gt;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877694-1E21-490A-9A9D-5E3E6634CF05}"/>
              </a:ext>
            </a:extLst>
          </p:cNvPr>
          <p:cNvGraphicFramePr>
            <a:graphicFrameLocks noGrp="1"/>
          </p:cNvGraphicFramePr>
          <p:nvPr/>
        </p:nvGraphicFramePr>
        <p:xfrm>
          <a:off x="112410" y="2979933"/>
          <a:ext cx="3727938" cy="106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23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1640061983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1681459820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12690019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579596234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134947466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192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수요연도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1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수요연도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수요연도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제작기관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36002" marR="36002" marT="45741" marB="45741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971868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338F5ACB-2752-4582-8138-1FC31464B727}"/>
              </a:ext>
            </a:extLst>
          </p:cNvPr>
          <p:cNvGrpSpPr/>
          <p:nvPr/>
        </p:nvGrpSpPr>
        <p:grpSpPr>
          <a:xfrm>
            <a:off x="59681" y="2223555"/>
            <a:ext cx="3727935" cy="230832"/>
            <a:chOff x="104131" y="1495576"/>
            <a:chExt cx="3727935" cy="2308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B45E4C5-D370-4FAB-8659-CC2FFC3D0946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054A35-AB2C-4744-85D7-B9DA26B46504}"/>
                </a:ext>
              </a:extLst>
            </p:cNvPr>
            <p:cNvSpPr txBox="1"/>
            <p:nvPr/>
          </p:nvSpPr>
          <p:spPr>
            <a:xfrm>
              <a:off x="104131" y="1495576"/>
              <a:ext cx="372793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과정 선택 후 매칭할 사업명에 드래그 또는 추가해주세요</a:t>
              </a: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Google Shape;2970;p125">
            <a:extLst>
              <a:ext uri="{FF2B5EF4-FFF2-40B4-BE49-F238E27FC236}">
                <a16:creationId xmlns:a16="http://schemas.microsoft.com/office/drawing/2014/main" id="{82200CD6-63C6-4A47-825F-7E0CFBA5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76" y="368833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Google Shape;2970;p125">
            <a:extLst>
              <a:ext uri="{FF2B5EF4-FFF2-40B4-BE49-F238E27FC236}">
                <a16:creationId xmlns:a16="http://schemas.microsoft.com/office/drawing/2014/main" id="{032691F0-7D2F-4BDA-8E4D-42BB89E80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76" y="16714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Google Shape;2970;p125">
            <a:extLst>
              <a:ext uri="{FF2B5EF4-FFF2-40B4-BE49-F238E27FC236}">
                <a16:creationId xmlns:a16="http://schemas.microsoft.com/office/drawing/2014/main" id="{41124DC1-17E1-4807-B5B9-CA1FD28D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446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Google Shape;2970;p125">
            <a:extLst>
              <a:ext uri="{FF2B5EF4-FFF2-40B4-BE49-F238E27FC236}">
                <a16:creationId xmlns:a16="http://schemas.microsoft.com/office/drawing/2014/main" id="{510EC33E-1D98-4EF7-BDE2-FDB38A243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12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Google Shape;2970;p125">
            <a:extLst>
              <a:ext uri="{FF2B5EF4-FFF2-40B4-BE49-F238E27FC236}">
                <a16:creationId xmlns:a16="http://schemas.microsoft.com/office/drawing/2014/main" id="{E27182DD-4BCD-454E-B1F6-B096582E6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186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Google Shape;2970;p125">
            <a:extLst>
              <a:ext uri="{FF2B5EF4-FFF2-40B4-BE49-F238E27FC236}">
                <a16:creationId xmlns:a16="http://schemas.microsoft.com/office/drawing/2014/main" id="{C8482F9C-CCD9-4E41-AD57-277E3BBE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687" y="1996540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Google Shape;2970;p125">
            <a:extLst>
              <a:ext uri="{FF2B5EF4-FFF2-40B4-BE49-F238E27FC236}">
                <a16:creationId xmlns:a16="http://schemas.microsoft.com/office/drawing/2014/main" id="{D0811E42-6C92-4B78-A78D-574C031F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9" y="330576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Google Shape;2970;p125">
            <a:extLst>
              <a:ext uri="{FF2B5EF4-FFF2-40B4-BE49-F238E27FC236}">
                <a16:creationId xmlns:a16="http://schemas.microsoft.com/office/drawing/2014/main" id="{11219455-9C93-4A5E-8EAE-DB21B0C8C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74" y="330576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3" name="그룹 107">
            <a:extLst>
              <a:ext uri="{FF2B5EF4-FFF2-40B4-BE49-F238E27FC236}">
                <a16:creationId xmlns:a16="http://schemas.microsoft.com/office/drawing/2014/main" id="{B18F5694-D3A2-4071-A074-5A22EAAFBEB4}"/>
              </a:ext>
            </a:extLst>
          </p:cNvPr>
          <p:cNvGrpSpPr>
            <a:grpSpLocks/>
          </p:cNvGrpSpPr>
          <p:nvPr/>
        </p:nvGrpSpPr>
        <p:grpSpPr bwMode="auto">
          <a:xfrm>
            <a:off x="1300186" y="3319856"/>
            <a:ext cx="201070" cy="246063"/>
            <a:chOff x="2012774" y="1441458"/>
            <a:chExt cx="201401" cy="245280"/>
          </a:xfrm>
        </p:grpSpPr>
        <p:sp>
          <p:nvSpPr>
            <p:cNvPr id="44" name="Google Shape;2970;p125">
              <a:extLst>
                <a:ext uri="{FF2B5EF4-FFF2-40B4-BE49-F238E27FC236}">
                  <a16:creationId xmlns:a16="http://schemas.microsoft.com/office/drawing/2014/main" id="{C8FAF44C-D59A-4C9B-87E0-A09A379CEC82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45" name="Google Shape;423;p35">
              <a:extLst>
                <a:ext uri="{FF2B5EF4-FFF2-40B4-BE49-F238E27FC236}">
                  <a16:creationId xmlns:a16="http://schemas.microsoft.com/office/drawing/2014/main" id="{24224A15-FFA6-4954-9C17-9E1EFA183429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 10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46" name="그룹 107">
            <a:extLst>
              <a:ext uri="{FF2B5EF4-FFF2-40B4-BE49-F238E27FC236}">
                <a16:creationId xmlns:a16="http://schemas.microsoft.com/office/drawing/2014/main" id="{181BDE8B-A66D-4593-8E09-C84930B67295}"/>
              </a:ext>
            </a:extLst>
          </p:cNvPr>
          <p:cNvGrpSpPr>
            <a:grpSpLocks/>
          </p:cNvGrpSpPr>
          <p:nvPr/>
        </p:nvGrpSpPr>
        <p:grpSpPr bwMode="auto">
          <a:xfrm>
            <a:off x="1923197" y="3314305"/>
            <a:ext cx="201070" cy="246063"/>
            <a:chOff x="2012774" y="1441458"/>
            <a:chExt cx="201401" cy="245280"/>
          </a:xfrm>
        </p:grpSpPr>
        <p:sp>
          <p:nvSpPr>
            <p:cNvPr id="47" name="Google Shape;2970;p125">
              <a:extLst>
                <a:ext uri="{FF2B5EF4-FFF2-40B4-BE49-F238E27FC236}">
                  <a16:creationId xmlns:a16="http://schemas.microsoft.com/office/drawing/2014/main" id="{B5F8D3C2-EE64-47DC-9785-88FB792FE211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48" name="Google Shape;423;p35">
              <a:extLst>
                <a:ext uri="{FF2B5EF4-FFF2-40B4-BE49-F238E27FC236}">
                  <a16:creationId xmlns:a16="http://schemas.microsoft.com/office/drawing/2014/main" id="{EC403085-3798-4492-8C46-8588218326FF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11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49" name="그룹 107">
            <a:extLst>
              <a:ext uri="{FF2B5EF4-FFF2-40B4-BE49-F238E27FC236}">
                <a16:creationId xmlns:a16="http://schemas.microsoft.com/office/drawing/2014/main" id="{2C0AC167-8745-42D4-BD0F-7965A414E9F2}"/>
              </a:ext>
            </a:extLst>
          </p:cNvPr>
          <p:cNvGrpSpPr>
            <a:grpSpLocks/>
          </p:cNvGrpSpPr>
          <p:nvPr/>
        </p:nvGrpSpPr>
        <p:grpSpPr bwMode="auto">
          <a:xfrm>
            <a:off x="2587890" y="3314305"/>
            <a:ext cx="201070" cy="246063"/>
            <a:chOff x="2012774" y="1441458"/>
            <a:chExt cx="201401" cy="245280"/>
          </a:xfrm>
        </p:grpSpPr>
        <p:sp>
          <p:nvSpPr>
            <p:cNvPr id="50" name="Google Shape;2970;p125">
              <a:extLst>
                <a:ext uri="{FF2B5EF4-FFF2-40B4-BE49-F238E27FC236}">
                  <a16:creationId xmlns:a16="http://schemas.microsoft.com/office/drawing/2014/main" id="{CA574615-5200-47F3-817D-92A2FAE97EA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51" name="Google Shape;423;p35">
              <a:extLst>
                <a:ext uri="{FF2B5EF4-FFF2-40B4-BE49-F238E27FC236}">
                  <a16:creationId xmlns:a16="http://schemas.microsoft.com/office/drawing/2014/main" id="{CF62727B-0BC1-40DF-812C-698C66952C44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12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59" name="그룹 107">
            <a:extLst>
              <a:ext uri="{FF2B5EF4-FFF2-40B4-BE49-F238E27FC236}">
                <a16:creationId xmlns:a16="http://schemas.microsoft.com/office/drawing/2014/main" id="{65EB71BC-F887-4048-96AF-6F324FFF6B61}"/>
              </a:ext>
            </a:extLst>
          </p:cNvPr>
          <p:cNvGrpSpPr>
            <a:grpSpLocks/>
          </p:cNvGrpSpPr>
          <p:nvPr/>
        </p:nvGrpSpPr>
        <p:grpSpPr bwMode="auto">
          <a:xfrm>
            <a:off x="3249298" y="3314305"/>
            <a:ext cx="201070" cy="246063"/>
            <a:chOff x="2012774" y="1441458"/>
            <a:chExt cx="201401" cy="245280"/>
          </a:xfrm>
        </p:grpSpPr>
        <p:sp>
          <p:nvSpPr>
            <p:cNvPr id="61" name="Google Shape;2970;p125">
              <a:extLst>
                <a:ext uri="{FF2B5EF4-FFF2-40B4-BE49-F238E27FC236}">
                  <a16:creationId xmlns:a16="http://schemas.microsoft.com/office/drawing/2014/main" id="{02B514D4-8D88-4B1D-B26B-C70DF3D19E99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62" name="Google Shape;423;p35">
              <a:extLst>
                <a:ext uri="{FF2B5EF4-FFF2-40B4-BE49-F238E27FC236}">
                  <a16:creationId xmlns:a16="http://schemas.microsoft.com/office/drawing/2014/main" id="{F0CFC6C9-8052-4396-BD72-2297FF57B96D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13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65" name="그룹 107">
            <a:extLst>
              <a:ext uri="{FF2B5EF4-FFF2-40B4-BE49-F238E27FC236}">
                <a16:creationId xmlns:a16="http://schemas.microsoft.com/office/drawing/2014/main" id="{62E18B1F-704E-4F51-94CF-6A336DBC4332}"/>
              </a:ext>
            </a:extLst>
          </p:cNvPr>
          <p:cNvGrpSpPr>
            <a:grpSpLocks/>
          </p:cNvGrpSpPr>
          <p:nvPr/>
        </p:nvGrpSpPr>
        <p:grpSpPr bwMode="auto">
          <a:xfrm>
            <a:off x="4833312" y="3319856"/>
            <a:ext cx="201070" cy="246063"/>
            <a:chOff x="2012774" y="1441458"/>
            <a:chExt cx="201401" cy="245280"/>
          </a:xfrm>
        </p:grpSpPr>
        <p:sp>
          <p:nvSpPr>
            <p:cNvPr id="66" name="Google Shape;2970;p125">
              <a:extLst>
                <a:ext uri="{FF2B5EF4-FFF2-40B4-BE49-F238E27FC236}">
                  <a16:creationId xmlns:a16="http://schemas.microsoft.com/office/drawing/2014/main" id="{2F76E492-2925-49E7-A554-BBDF9D0D170D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4" name="Google Shape;423;p35">
              <a:extLst>
                <a:ext uri="{FF2B5EF4-FFF2-40B4-BE49-F238E27FC236}">
                  <a16:creationId xmlns:a16="http://schemas.microsoft.com/office/drawing/2014/main" id="{3D4E6EFC-4DB1-4210-BBBA-87B6CCEE9BCA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16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75" name="그룹 107">
            <a:extLst>
              <a:ext uri="{FF2B5EF4-FFF2-40B4-BE49-F238E27FC236}">
                <a16:creationId xmlns:a16="http://schemas.microsoft.com/office/drawing/2014/main" id="{64E64EBF-379A-4EAB-ADFF-51B327286AD7}"/>
              </a:ext>
            </a:extLst>
          </p:cNvPr>
          <p:cNvGrpSpPr>
            <a:grpSpLocks/>
          </p:cNvGrpSpPr>
          <p:nvPr/>
        </p:nvGrpSpPr>
        <p:grpSpPr bwMode="auto">
          <a:xfrm>
            <a:off x="5504161" y="3314305"/>
            <a:ext cx="201070" cy="246063"/>
            <a:chOff x="2012774" y="1441458"/>
            <a:chExt cx="201401" cy="245280"/>
          </a:xfrm>
        </p:grpSpPr>
        <p:sp>
          <p:nvSpPr>
            <p:cNvPr id="76" name="Google Shape;2970;p125">
              <a:extLst>
                <a:ext uri="{FF2B5EF4-FFF2-40B4-BE49-F238E27FC236}">
                  <a16:creationId xmlns:a16="http://schemas.microsoft.com/office/drawing/2014/main" id="{66D28A7B-CCE2-4656-B096-D20CBD6A28A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77" name="Google Shape;423;p35">
              <a:extLst>
                <a:ext uri="{FF2B5EF4-FFF2-40B4-BE49-F238E27FC236}">
                  <a16:creationId xmlns:a16="http://schemas.microsoft.com/office/drawing/2014/main" id="{90CE1D7F-29B1-41BF-A232-6A1103618E3A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17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78" name="그룹 107">
            <a:extLst>
              <a:ext uri="{FF2B5EF4-FFF2-40B4-BE49-F238E27FC236}">
                <a16:creationId xmlns:a16="http://schemas.microsoft.com/office/drawing/2014/main" id="{C09B1F56-CFA5-45EC-8831-0059C730F05F}"/>
              </a:ext>
            </a:extLst>
          </p:cNvPr>
          <p:cNvGrpSpPr>
            <a:grpSpLocks/>
          </p:cNvGrpSpPr>
          <p:nvPr/>
        </p:nvGrpSpPr>
        <p:grpSpPr bwMode="auto">
          <a:xfrm>
            <a:off x="6496210" y="3314305"/>
            <a:ext cx="201070" cy="246063"/>
            <a:chOff x="2012774" y="1441458"/>
            <a:chExt cx="201401" cy="245280"/>
          </a:xfrm>
        </p:grpSpPr>
        <p:sp>
          <p:nvSpPr>
            <p:cNvPr id="79" name="Google Shape;2970;p125">
              <a:extLst>
                <a:ext uri="{FF2B5EF4-FFF2-40B4-BE49-F238E27FC236}">
                  <a16:creationId xmlns:a16="http://schemas.microsoft.com/office/drawing/2014/main" id="{67D8DFAD-55E4-4974-B6D4-26F49329FC2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80" name="Google Shape;423;p35">
              <a:extLst>
                <a:ext uri="{FF2B5EF4-FFF2-40B4-BE49-F238E27FC236}">
                  <a16:creationId xmlns:a16="http://schemas.microsoft.com/office/drawing/2014/main" id="{35CD8A17-F4B9-46C5-A05A-2C509BE5A463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18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81" name="그룹 107">
            <a:extLst>
              <a:ext uri="{FF2B5EF4-FFF2-40B4-BE49-F238E27FC236}">
                <a16:creationId xmlns:a16="http://schemas.microsoft.com/office/drawing/2014/main" id="{268CFC61-F535-474E-8E4C-5FE135FCC0A5}"/>
              </a:ext>
            </a:extLst>
          </p:cNvPr>
          <p:cNvGrpSpPr>
            <a:grpSpLocks/>
          </p:cNvGrpSpPr>
          <p:nvPr/>
        </p:nvGrpSpPr>
        <p:grpSpPr bwMode="auto">
          <a:xfrm>
            <a:off x="7458258" y="3314305"/>
            <a:ext cx="201070" cy="246063"/>
            <a:chOff x="2012774" y="1441458"/>
            <a:chExt cx="201401" cy="245280"/>
          </a:xfrm>
        </p:grpSpPr>
        <p:sp>
          <p:nvSpPr>
            <p:cNvPr id="82" name="Google Shape;2970;p125">
              <a:extLst>
                <a:ext uri="{FF2B5EF4-FFF2-40B4-BE49-F238E27FC236}">
                  <a16:creationId xmlns:a16="http://schemas.microsoft.com/office/drawing/2014/main" id="{017926CD-1A61-48F5-AADF-CA210B2BC53F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83" name="Google Shape;423;p35">
              <a:extLst>
                <a:ext uri="{FF2B5EF4-FFF2-40B4-BE49-F238E27FC236}">
                  <a16:creationId xmlns:a16="http://schemas.microsoft.com/office/drawing/2014/main" id="{21691D7B-79CC-4699-AD2D-A41848AAABA7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19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grpSp>
        <p:nvGrpSpPr>
          <p:cNvPr id="84" name="그룹 107">
            <a:extLst>
              <a:ext uri="{FF2B5EF4-FFF2-40B4-BE49-F238E27FC236}">
                <a16:creationId xmlns:a16="http://schemas.microsoft.com/office/drawing/2014/main" id="{B6F56148-5D32-462F-A916-8F2798227DF9}"/>
              </a:ext>
            </a:extLst>
          </p:cNvPr>
          <p:cNvGrpSpPr>
            <a:grpSpLocks/>
          </p:cNvGrpSpPr>
          <p:nvPr/>
        </p:nvGrpSpPr>
        <p:grpSpPr bwMode="auto">
          <a:xfrm>
            <a:off x="3931392" y="2970190"/>
            <a:ext cx="201070" cy="246063"/>
            <a:chOff x="2012774" y="1441458"/>
            <a:chExt cx="201401" cy="245280"/>
          </a:xfrm>
        </p:grpSpPr>
        <p:sp>
          <p:nvSpPr>
            <p:cNvPr id="85" name="Google Shape;2970;p125">
              <a:extLst>
                <a:ext uri="{FF2B5EF4-FFF2-40B4-BE49-F238E27FC236}">
                  <a16:creationId xmlns:a16="http://schemas.microsoft.com/office/drawing/2014/main" id="{E5FC8B50-7F22-4D0C-97B2-5D2FAF086597}"/>
                </a:ext>
              </a:extLst>
            </p:cNvPr>
            <p:cNvSpPr/>
            <p:nvPr/>
          </p:nvSpPr>
          <p:spPr>
            <a:xfrm>
              <a:off x="2012774" y="1464404"/>
              <a:ext cx="200354" cy="199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lIns="91425" tIns="45700" rIns="91425" bIns="4570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  <a:tabLst/>
                <a:defRPr/>
              </a:pPr>
              <a:endPara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  <p:sp>
          <p:nvSpPr>
            <p:cNvPr id="86" name="Google Shape;423;p35">
              <a:extLst>
                <a:ext uri="{FF2B5EF4-FFF2-40B4-BE49-F238E27FC236}">
                  <a16:creationId xmlns:a16="http://schemas.microsoft.com/office/drawing/2014/main" id="{DC88BE7E-B50A-4208-8495-C99BCD89DD2E}"/>
                </a:ext>
              </a:extLst>
            </p:cNvPr>
            <p:cNvSpPr/>
            <p:nvPr/>
          </p:nvSpPr>
          <p:spPr>
            <a:xfrm>
              <a:off x="2024952" y="1441458"/>
              <a:ext cx="189223" cy="24528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0" tIns="45700" rIns="0" bIns="4570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바탕체" panose="02030609000101010101" pitchFamily="17" charset="-127"/>
                  <a:cs typeface="Arial"/>
                  <a:sym typeface="Arial"/>
                </a:rPr>
                <a:t>14</a:t>
              </a:r>
              <a:endParaRPr kumimoji="0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바탕체" panose="02030609000101010101" pitchFamily="17" charset="-127"/>
                <a:cs typeface="Arial"/>
                <a:sym typeface="Arial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EC3BEE-63D5-4A93-ACE1-9480683F94A7}"/>
              </a:ext>
            </a:extLst>
          </p:cNvPr>
          <p:cNvSpPr/>
          <p:nvPr/>
        </p:nvSpPr>
        <p:spPr>
          <a:xfrm>
            <a:off x="6871321" y="5167326"/>
            <a:ext cx="1623456" cy="48641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조회하는 내용 추가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FEE8E78-706A-40EF-810B-454F95739555}"/>
              </a:ext>
            </a:extLst>
          </p:cNvPr>
          <p:cNvSpPr/>
          <p:nvPr/>
        </p:nvSpPr>
        <p:spPr>
          <a:xfrm>
            <a:off x="293506" y="4522077"/>
            <a:ext cx="1623456" cy="48641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조회하는 내용 추가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6B949E5-F924-4C45-8915-C13ADECC49CD}"/>
              </a:ext>
            </a:extLst>
          </p:cNvPr>
          <p:cNvSpPr/>
          <p:nvPr/>
        </p:nvSpPr>
        <p:spPr>
          <a:xfrm>
            <a:off x="4792445" y="4405496"/>
            <a:ext cx="1623456" cy="48641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오른쪽 마우스 해서 삭제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리아 그리드 줄 삭제 기능 이용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9D0C36-ED36-4ADC-8D6D-D8A1639BE8DA}"/>
              </a:ext>
            </a:extLst>
          </p:cNvPr>
          <p:cNvGrpSpPr/>
          <p:nvPr/>
        </p:nvGrpSpPr>
        <p:grpSpPr>
          <a:xfrm>
            <a:off x="6440495" y="2138592"/>
            <a:ext cx="431733" cy="285750"/>
            <a:chOff x="2625660" y="3128790"/>
            <a:chExt cx="431733" cy="285750"/>
          </a:xfrm>
        </p:grpSpPr>
        <p:pic>
          <p:nvPicPr>
            <p:cNvPr id="97" name="그래픽 96">
              <a:extLst>
                <a:ext uri="{FF2B5EF4-FFF2-40B4-BE49-F238E27FC236}">
                  <a16:creationId xmlns:a16="http://schemas.microsoft.com/office/drawing/2014/main" id="{433404DA-D914-42F1-91A2-55061817B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86321"/>
            <a:stretch/>
          </p:blipFill>
          <p:spPr>
            <a:xfrm>
              <a:off x="2962276" y="3128790"/>
              <a:ext cx="95117" cy="285750"/>
            </a:xfrm>
            <a:prstGeom prst="rect">
              <a:avLst/>
            </a:prstGeom>
          </p:spPr>
        </p:pic>
        <p:pic>
          <p:nvPicPr>
            <p:cNvPr id="98" name="그래픽 97">
              <a:extLst>
                <a:ext uri="{FF2B5EF4-FFF2-40B4-BE49-F238E27FC236}">
                  <a16:creationId xmlns:a16="http://schemas.microsoft.com/office/drawing/2014/main" id="{37973448-C7DE-4B99-A426-F3A753189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51588"/>
            <a:stretch/>
          </p:blipFill>
          <p:spPr>
            <a:xfrm>
              <a:off x="2625660" y="3128790"/>
              <a:ext cx="336616" cy="285750"/>
            </a:xfrm>
            <a:prstGeom prst="rect">
              <a:avLst/>
            </a:prstGeom>
          </p:spPr>
        </p:pic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ED7AF4-302C-41AE-A136-324D40DDF190}"/>
              </a:ext>
            </a:extLst>
          </p:cNvPr>
          <p:cNvGraphicFramePr>
            <a:graphicFrameLocks noGrp="1"/>
          </p:cNvGraphicFramePr>
          <p:nvPr/>
        </p:nvGraphicFramePr>
        <p:xfrm>
          <a:off x="112410" y="2646734"/>
          <a:ext cx="3675206" cy="25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50">
                  <a:extLst>
                    <a:ext uri="{9D8B030D-6E8A-4147-A177-3AD203B41FA5}">
                      <a16:colId xmlns:a16="http://schemas.microsoft.com/office/drawing/2014/main" val="3806767669"/>
                    </a:ext>
                  </a:extLst>
                </a:gridCol>
                <a:gridCol w="2501856">
                  <a:extLst>
                    <a:ext uri="{9D8B030D-6E8A-4147-A177-3AD203B41FA5}">
                      <a16:colId xmlns:a16="http://schemas.microsoft.com/office/drawing/2014/main" val="1483405298"/>
                    </a:ext>
                  </a:extLst>
                </a:gridCol>
              </a:tblGrid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0568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DC3D64F3-C16E-428A-A8D0-03CF02852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3659" y="2656572"/>
            <a:ext cx="522408" cy="214688"/>
          </a:xfrm>
          <a:prstGeom prst="rect">
            <a:avLst/>
          </a:prstGeom>
        </p:spPr>
      </p:pic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6D68A2A-44A7-4ABF-91CD-1198B93DB19D}"/>
              </a:ext>
            </a:extLst>
          </p:cNvPr>
          <p:cNvGraphicFramePr>
            <a:graphicFrameLocks noGrp="1"/>
          </p:cNvGraphicFramePr>
          <p:nvPr/>
        </p:nvGraphicFramePr>
        <p:xfrm>
          <a:off x="4748755" y="2646734"/>
          <a:ext cx="3675206" cy="25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50">
                  <a:extLst>
                    <a:ext uri="{9D8B030D-6E8A-4147-A177-3AD203B41FA5}">
                      <a16:colId xmlns:a16="http://schemas.microsoft.com/office/drawing/2014/main" val="3806767669"/>
                    </a:ext>
                  </a:extLst>
                </a:gridCol>
                <a:gridCol w="2501856">
                  <a:extLst>
                    <a:ext uri="{9D8B030D-6E8A-4147-A177-3AD203B41FA5}">
                      <a16:colId xmlns:a16="http://schemas.microsoft.com/office/drawing/2014/main" val="1483405298"/>
                    </a:ext>
                  </a:extLst>
                </a:gridCol>
              </a:tblGrid>
              <a:tr h="251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0568"/>
                  </a:ext>
                </a:extLst>
              </a:tr>
            </a:tbl>
          </a:graphicData>
        </a:graphic>
      </p:graphicFrame>
      <p:pic>
        <p:nvPicPr>
          <p:cNvPr id="101" name="그래픽 100">
            <a:extLst>
              <a:ext uri="{FF2B5EF4-FFF2-40B4-BE49-F238E27FC236}">
                <a16:creationId xmlns:a16="http://schemas.microsoft.com/office/drawing/2014/main" id="{7109900E-A894-481F-887C-8EB87E3C90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0004" y="2656572"/>
            <a:ext cx="522408" cy="214688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E644FDC-510E-493A-970D-A0A0C311A689}"/>
              </a:ext>
            </a:extLst>
          </p:cNvPr>
          <p:cNvSpPr/>
          <p:nvPr/>
        </p:nvSpPr>
        <p:spPr>
          <a:xfrm>
            <a:off x="8602663" y="5887504"/>
            <a:ext cx="3589337" cy="1028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및 제외할 때 화면 자세히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"/>
              <a:ea typeface="나눔바른고딕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520CC1D-BC5B-4C96-B796-E830CBC9A7EE}"/>
              </a:ext>
            </a:extLst>
          </p:cNvPr>
          <p:cNvSpPr/>
          <p:nvPr/>
        </p:nvSpPr>
        <p:spPr>
          <a:xfrm>
            <a:off x="0" y="2878556"/>
            <a:ext cx="8561373" cy="13275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9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AC0A99-E8E7-433B-B38D-C8321AF73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/>
              <a:t>개발관리 </a:t>
            </a:r>
            <a:r>
              <a:rPr lang="en-US" altLang="ko-KR" dirty="0"/>
              <a:t>– </a:t>
            </a:r>
            <a:r>
              <a:rPr lang="ko-KR" altLang="en-US" dirty="0"/>
              <a:t>전체진행율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5FB4985-3AEF-4C3C-B7E8-0C6F6312C628}"/>
              </a:ext>
            </a:extLst>
          </p:cNvPr>
          <p:cNvGraphicFramePr>
            <a:graphicFrameLocks noGrp="1"/>
          </p:cNvGraphicFramePr>
          <p:nvPr/>
        </p:nvGraphicFramePr>
        <p:xfrm>
          <a:off x="8526463" y="361950"/>
          <a:ext cx="3668430" cy="4541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3610744874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188338044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2988627806"/>
                    </a:ext>
                  </a:extLst>
                </a:gridCol>
                <a:gridCol w="611405">
                  <a:extLst>
                    <a:ext uri="{9D8B030D-6E8A-4147-A177-3AD203B41FA5}">
                      <a16:colId xmlns:a16="http://schemas.microsoft.com/office/drawing/2014/main" val="43043869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개발중인 과정의 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전체 </a:t>
                      </a:r>
                      <a:r>
                        <a:rPr lang="ko-KR" altLang="en-US" sz="800" b="1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진행율</a:t>
                      </a:r>
                      <a:r>
                        <a:rPr lang="ko-KR" altLang="en-US" sz="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확인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하는 페이지입니다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AS-IS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에서는 기존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미사용에 따라 대체로 운영 중이던 구글시트에서 해당 데이터를 입력 및 관리하고 있었습니다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RFP.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405544"/>
                  </a:ext>
                </a:extLst>
              </a:tr>
              <a:tr h="221251">
                <a:tc gridSpan="6">
                  <a:txBody>
                    <a:bodyPr/>
                    <a:lstStyle/>
                    <a:p>
                      <a:pPr marL="0" indent="0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SFR-SCMS-014-01: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개발 진행 관리 일반사항</a:t>
                      </a:r>
                      <a:endParaRPr lang="en-US" altLang="ko-KR" sz="8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indent="0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SFR-SCMS-020-01, SFR-SCMS-020-04, SFR-SCMS-020-05</a:t>
                      </a:r>
                    </a:p>
                    <a:p>
                      <a:pPr marL="0" indent="0"/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     :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개발 진행 및 프로젝트 현황 관리</a:t>
                      </a:r>
                      <a:endParaRPr lang="en-US" altLang="ko-KR" sz="8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indent="0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SFR-SCMS-020-06 :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내 프로세스 관리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개인별 프로세스 등록 및 관리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)</a:t>
                      </a:r>
                    </a:p>
                    <a:p>
                      <a:pPr marL="0" indent="0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SFR-SCMS-021-05 :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개발상황 관리</a:t>
                      </a:r>
                      <a:endParaRPr lang="en-US" altLang="ko-KR" sz="8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indent="0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SFR-SCMS-021-07 :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진행 및 검수 관리</a:t>
                      </a:r>
                      <a:endParaRPr lang="en-US" altLang="ko-KR" sz="800" dirty="0">
                        <a:latin typeface="나눔바른"/>
                        <a:ea typeface="나눔바른고딕" pitchFamily="50" charset="-127"/>
                      </a:endParaRPr>
                    </a:p>
                    <a:p>
                      <a:pPr marL="0" indent="0"/>
                      <a:r>
                        <a:rPr lang="ko-KR" altLang="en-US" sz="800" dirty="0" err="1"/>
                        <a:t>ㆍ</a:t>
                      </a:r>
                      <a:r>
                        <a:rPr lang="en-US" altLang="ko-KR" sz="800" dirty="0">
                          <a:latin typeface="나눔바른"/>
                          <a:ea typeface="나눔바른고딕" pitchFamily="50" charset="-127"/>
                        </a:rPr>
                        <a:t>SFR-SCMS-021-09 : 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전체 단계별 </a:t>
                      </a:r>
                      <a:r>
                        <a:rPr lang="ko-KR" altLang="en-US" sz="800" dirty="0" err="1">
                          <a:latin typeface="나눔바른"/>
                          <a:ea typeface="나눔바른고딕" pitchFamily="50" charset="-127"/>
                        </a:rPr>
                        <a:t>진척률</a:t>
                      </a:r>
                      <a:r>
                        <a:rPr lang="ko-KR" altLang="en-US" sz="800" dirty="0">
                          <a:latin typeface="나눔바른"/>
                          <a:ea typeface="나눔바른고딕" pitchFamily="50" charset="-127"/>
                        </a:rPr>
                        <a:t> 제공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7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 </a:t>
                      </a:r>
                      <a:r>
                        <a:rPr lang="ko-KR" altLang="en-US" sz="800" b="1" dirty="0" err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타입별</a:t>
                      </a:r>
                      <a:r>
                        <a:rPr lang="ko-KR" altLang="en-US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 페이지 권한</a:t>
                      </a:r>
                      <a:r>
                        <a:rPr lang="en-US" altLang="ko-KR" sz="8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" altLang="ko-KR" sz="8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86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시스템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학교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운영자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</a:t>
                      </a:r>
                      <a:r>
                        <a:rPr lang="ko-KR" altLang="en-US" sz="800" dirty="0"/>
                        <a:t>사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수행사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  <a:endParaRPr lang="en-US" altLang="ko-KR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CP</a:t>
                      </a:r>
                      <a:r>
                        <a:rPr lang="ko-KR" altLang="en-US" sz="800" dirty="0"/>
                        <a:t>사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수행사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개발자</a:t>
                      </a:r>
                      <a:endParaRPr lang="en-US" altLang="ko-KR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개인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콘텐츠 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제작자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내용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전문가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58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04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엑샐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다운로드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32307"/>
                  </a:ext>
                </a:extLst>
              </a:tr>
              <a:tr h="1641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진행도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상태를 색깔로 표현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진척율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퍼센트</a:t>
                      </a: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단위로 소수점 첫번째까지 노출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57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회차별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세부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진행율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4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7" marR="91437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진행율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계산시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 여부 체크 박스</a:t>
                      </a: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체크가 된 항목만 진행율에 계산이 될 수 있도록 개발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체크가 되지 않은 항목은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진행율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계산시</a:t>
                      </a:r>
                      <a:r>
                        <a:rPr kumimoji="1"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포함되지 않음</a:t>
                      </a:r>
                    </a:p>
                  </a:txBody>
                  <a:tcPr marL="91437" marR="91437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05955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C683A6A-07B1-49C4-B52F-CA3DD43E43B1}"/>
              </a:ext>
            </a:extLst>
          </p:cNvPr>
          <p:cNvSpPr/>
          <p:nvPr/>
        </p:nvSpPr>
        <p:spPr>
          <a:xfrm>
            <a:off x="53665" y="814401"/>
            <a:ext cx="8507708" cy="5833801"/>
          </a:xfrm>
          <a:prstGeom prst="rect">
            <a:avLst/>
          </a:prstGeom>
          <a:solidFill>
            <a:schemeClr val="bg1"/>
          </a:solidFill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33ECB-67A0-4CAD-896D-1DC369547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작업 중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7A5F9D2-1D6C-4D51-BA33-87D010D7BE74}"/>
              </a:ext>
            </a:extLst>
          </p:cNvPr>
          <p:cNvGrpSpPr/>
          <p:nvPr/>
        </p:nvGrpSpPr>
        <p:grpSpPr>
          <a:xfrm>
            <a:off x="59682" y="970856"/>
            <a:ext cx="1045694" cy="230832"/>
            <a:chOff x="104132" y="1495576"/>
            <a:chExt cx="1045694" cy="23083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4000173-4BA7-4496-9AC4-CAAB27DC82E2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A78E0D0-D487-45D3-A653-D9CEAC9C236A}"/>
                </a:ext>
              </a:extLst>
            </p:cNvPr>
            <p:cNvSpPr txBox="1"/>
            <p:nvPr/>
          </p:nvSpPr>
          <p:spPr>
            <a:xfrm>
              <a:off x="104132" y="1495576"/>
              <a:ext cx="104569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총괄</a:t>
              </a: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9E81A988-9009-41AA-95E6-0DA890B2A32A}"/>
              </a:ext>
            </a:extLst>
          </p:cNvPr>
          <p:cNvGrpSpPr/>
          <p:nvPr/>
        </p:nvGrpSpPr>
        <p:grpSpPr>
          <a:xfrm>
            <a:off x="59682" y="2255761"/>
            <a:ext cx="1466590" cy="230832"/>
            <a:chOff x="104132" y="1495576"/>
            <a:chExt cx="1466590" cy="230832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F4B6D75-923D-443A-BD9F-243CA2BFAD5C}"/>
                </a:ext>
              </a:extLst>
            </p:cNvPr>
            <p:cNvSpPr/>
            <p:nvPr/>
          </p:nvSpPr>
          <p:spPr>
            <a:xfrm>
              <a:off x="113366" y="1542123"/>
              <a:ext cx="23461" cy="141011"/>
            </a:xfrm>
            <a:prstGeom prst="rect">
              <a:avLst/>
            </a:prstGeom>
            <a:solidFill>
              <a:srgbClr val="2C5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44E4DC2D-F108-4C7D-891C-F1AE2D5CDB28}"/>
                </a:ext>
              </a:extLst>
            </p:cNvPr>
            <p:cNvSpPr txBox="1"/>
            <p:nvPr/>
          </p:nvSpPr>
          <p:spPr>
            <a:xfrm>
              <a:off x="104132" y="1495576"/>
              <a:ext cx="14665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회차별</a:t>
              </a:r>
              <a:r>
                <a: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세부 </a:t>
              </a:r>
              <a:r>
                <a:rPr kumimoji="1" lang="ko-KR" altLang="en-US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진행율</a:t>
              </a: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66" name="표 265">
            <a:extLst>
              <a:ext uri="{FF2B5EF4-FFF2-40B4-BE49-F238E27FC236}">
                <a16:creationId xmlns:a16="http://schemas.microsoft.com/office/drawing/2014/main" id="{37771074-F820-4B73-8ADF-D2E562D85143}"/>
              </a:ext>
            </a:extLst>
          </p:cNvPr>
          <p:cNvGraphicFramePr>
            <a:graphicFrameLocks noGrp="1"/>
          </p:cNvGraphicFramePr>
          <p:nvPr/>
        </p:nvGraphicFramePr>
        <p:xfrm>
          <a:off x="120240" y="2550512"/>
          <a:ext cx="8287548" cy="2329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58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373958">
                  <a:extLst>
                    <a:ext uri="{9D8B030D-6E8A-4147-A177-3AD203B41FA5}">
                      <a16:colId xmlns:a16="http://schemas.microsoft.com/office/drawing/2014/main" val="3486446469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3969605294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  <a:gridCol w="582364">
                  <a:extLst>
                    <a:ext uri="{9D8B030D-6E8A-4147-A177-3AD203B41FA5}">
                      <a16:colId xmlns:a16="http://schemas.microsoft.com/office/drawing/2014/main" val="1672158161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1323870412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4175233746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2549694424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410526712"/>
                    </a:ext>
                  </a:extLst>
                </a:gridCol>
                <a:gridCol w="582364">
                  <a:extLst>
                    <a:ext uri="{9D8B030D-6E8A-4147-A177-3AD203B41FA5}">
                      <a16:colId xmlns:a16="http://schemas.microsoft.com/office/drawing/2014/main" val="2091770856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3142036245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4086108392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3551944158"/>
                    </a:ext>
                  </a:extLst>
                </a:gridCol>
                <a:gridCol w="531242">
                  <a:extLst>
                    <a:ext uri="{9D8B030D-6E8A-4147-A177-3AD203B41FA5}">
                      <a16:colId xmlns:a16="http://schemas.microsoft.com/office/drawing/2014/main" val="712131345"/>
                    </a:ext>
                  </a:extLst>
                </a:gridCol>
              </a:tblGrid>
              <a:tr h="2588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원고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촬영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강의노트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258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검수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1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수정반영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확정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검수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1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수정반영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확정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제출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검수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ㅁ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확정</a:t>
                      </a: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06796"/>
                  </a:ext>
                </a:extLst>
              </a:tr>
              <a:tr h="25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95.8%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38737"/>
                  </a:ext>
                </a:extLst>
              </a:tr>
              <a:tr h="25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95.8%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74087"/>
                  </a:ext>
                </a:extLst>
              </a:tr>
              <a:tr h="25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95.8%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52127"/>
                  </a:ext>
                </a:extLst>
              </a:tr>
              <a:tr h="25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95.8%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30295"/>
                  </a:ext>
                </a:extLst>
              </a:tr>
              <a:tr h="25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95.8%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38008"/>
                  </a:ext>
                </a:extLst>
              </a:tr>
              <a:tr h="25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95.8%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98788"/>
                  </a:ext>
                </a:extLst>
              </a:tr>
              <a:tr h="25885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19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452" marR="62452" marT="45719" marB="45719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97074"/>
                  </a:ext>
                </a:extLst>
              </a:tr>
            </a:tbl>
          </a:graphicData>
        </a:graphic>
      </p:graphicFrame>
      <p:graphicFrame>
        <p:nvGraphicFramePr>
          <p:cNvPr id="312" name="표 311">
            <a:extLst>
              <a:ext uri="{FF2B5EF4-FFF2-40B4-BE49-F238E27FC236}">
                <a16:creationId xmlns:a16="http://schemas.microsoft.com/office/drawing/2014/main" id="{10FC9F60-4105-4C82-8EB0-A68EB5F4755D}"/>
              </a:ext>
            </a:extLst>
          </p:cNvPr>
          <p:cNvGraphicFramePr>
            <a:graphicFrameLocks noGrp="1"/>
          </p:cNvGraphicFramePr>
          <p:nvPr/>
        </p:nvGraphicFramePr>
        <p:xfrm>
          <a:off x="143329" y="1227608"/>
          <a:ext cx="8264465" cy="78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297">
                  <a:extLst>
                    <a:ext uri="{9D8B030D-6E8A-4147-A177-3AD203B41FA5}">
                      <a16:colId xmlns:a16="http://schemas.microsoft.com/office/drawing/2014/main" val="1609044813"/>
                    </a:ext>
                  </a:extLst>
                </a:gridCol>
                <a:gridCol w="958021">
                  <a:extLst>
                    <a:ext uri="{9D8B030D-6E8A-4147-A177-3AD203B41FA5}">
                      <a16:colId xmlns:a16="http://schemas.microsoft.com/office/drawing/2014/main" val="1932064836"/>
                    </a:ext>
                  </a:extLst>
                </a:gridCol>
                <a:gridCol w="958021">
                  <a:extLst>
                    <a:ext uri="{9D8B030D-6E8A-4147-A177-3AD203B41FA5}">
                      <a16:colId xmlns:a16="http://schemas.microsoft.com/office/drawing/2014/main" val="1984983117"/>
                    </a:ext>
                  </a:extLst>
                </a:gridCol>
                <a:gridCol w="958021">
                  <a:extLst>
                    <a:ext uri="{9D8B030D-6E8A-4147-A177-3AD203B41FA5}">
                      <a16:colId xmlns:a16="http://schemas.microsoft.com/office/drawing/2014/main" val="936916369"/>
                    </a:ext>
                  </a:extLst>
                </a:gridCol>
                <a:gridCol w="958021">
                  <a:extLst>
                    <a:ext uri="{9D8B030D-6E8A-4147-A177-3AD203B41FA5}">
                      <a16:colId xmlns:a16="http://schemas.microsoft.com/office/drawing/2014/main" val="4166287979"/>
                    </a:ext>
                  </a:extLst>
                </a:gridCol>
                <a:gridCol w="958021">
                  <a:extLst>
                    <a:ext uri="{9D8B030D-6E8A-4147-A177-3AD203B41FA5}">
                      <a16:colId xmlns:a16="http://schemas.microsoft.com/office/drawing/2014/main" val="2926525546"/>
                    </a:ext>
                  </a:extLst>
                </a:gridCol>
                <a:gridCol w="958021">
                  <a:extLst>
                    <a:ext uri="{9D8B030D-6E8A-4147-A177-3AD203B41FA5}">
                      <a16:colId xmlns:a16="http://schemas.microsoft.com/office/drawing/2014/main" val="1672158161"/>
                    </a:ext>
                  </a:extLst>
                </a:gridCol>
                <a:gridCol w="958021">
                  <a:extLst>
                    <a:ext uri="{9D8B030D-6E8A-4147-A177-3AD203B41FA5}">
                      <a16:colId xmlns:a16="http://schemas.microsoft.com/office/drawing/2014/main" val="3077884492"/>
                    </a:ext>
                  </a:extLst>
                </a:gridCol>
                <a:gridCol w="958021">
                  <a:extLst>
                    <a:ext uri="{9D8B030D-6E8A-4147-A177-3AD203B41FA5}">
                      <a16:colId xmlns:a16="http://schemas.microsoft.com/office/drawing/2014/main" val="1262882674"/>
                    </a:ext>
                  </a:extLst>
                </a:gridCol>
              </a:tblGrid>
              <a:tr h="226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진행률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원고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수급률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촬영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수급률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자문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강의노트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67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8036"/>
                  </a:ext>
                </a:extLst>
              </a:tr>
              <a:tr h="277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26918"/>
                  </a:ext>
                </a:extLst>
              </a:tr>
              <a:tr h="277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진척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95.8%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93.5%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50.0%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0%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17999"/>
                  </a:ext>
                </a:extLst>
              </a:tr>
            </a:tbl>
          </a:graphicData>
        </a:graphic>
      </p:graphicFrame>
      <p:sp>
        <p:nvSpPr>
          <p:cNvPr id="271" name="타원 270">
            <a:extLst>
              <a:ext uri="{FF2B5EF4-FFF2-40B4-BE49-F238E27FC236}">
                <a16:creationId xmlns:a16="http://schemas.microsoft.com/office/drawing/2014/main" id="{C46D7340-6485-478C-A703-19C6C77488A8}"/>
              </a:ext>
            </a:extLst>
          </p:cNvPr>
          <p:cNvSpPr/>
          <p:nvPr/>
        </p:nvSpPr>
        <p:spPr>
          <a:xfrm>
            <a:off x="1133172" y="1504904"/>
            <a:ext cx="178532" cy="17853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F1359C4-0F8D-4E76-A2F2-7AAD9873D86B}"/>
              </a:ext>
            </a:extLst>
          </p:cNvPr>
          <p:cNvSpPr/>
          <p:nvPr/>
        </p:nvSpPr>
        <p:spPr>
          <a:xfrm>
            <a:off x="2091249" y="1504904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B18D9E5C-CB8E-43FA-A86E-F5973AD7F880}"/>
              </a:ext>
            </a:extLst>
          </p:cNvPr>
          <p:cNvSpPr/>
          <p:nvPr/>
        </p:nvSpPr>
        <p:spPr>
          <a:xfrm>
            <a:off x="7839712" y="1504904"/>
            <a:ext cx="178532" cy="1785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A8E6CBE8-ABA3-4264-B072-9F7F26CAC1D0}"/>
              </a:ext>
            </a:extLst>
          </p:cNvPr>
          <p:cNvSpPr/>
          <p:nvPr/>
        </p:nvSpPr>
        <p:spPr>
          <a:xfrm>
            <a:off x="3049326" y="1504904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748B5E05-57B5-4767-9CF7-D7B5C9356B7B}"/>
              </a:ext>
            </a:extLst>
          </p:cNvPr>
          <p:cNvSpPr/>
          <p:nvPr/>
        </p:nvSpPr>
        <p:spPr>
          <a:xfrm>
            <a:off x="4007403" y="1504904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DD66F79C-39F6-4DF4-8602-4C2239924F5F}"/>
              </a:ext>
            </a:extLst>
          </p:cNvPr>
          <p:cNvSpPr/>
          <p:nvPr/>
        </p:nvSpPr>
        <p:spPr>
          <a:xfrm>
            <a:off x="4965480" y="1504904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161667E5-2E53-478A-9D4F-2188E3C3C40F}"/>
              </a:ext>
            </a:extLst>
          </p:cNvPr>
          <p:cNvSpPr/>
          <p:nvPr/>
        </p:nvSpPr>
        <p:spPr>
          <a:xfrm>
            <a:off x="5923557" y="1504904"/>
            <a:ext cx="178532" cy="178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F8965EB2-D5A8-43C9-B87C-177A00580735}"/>
              </a:ext>
            </a:extLst>
          </p:cNvPr>
          <p:cNvSpPr/>
          <p:nvPr/>
        </p:nvSpPr>
        <p:spPr>
          <a:xfrm>
            <a:off x="6881634" y="1504904"/>
            <a:ext cx="178532" cy="1785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17181B8C-5FF3-4DCC-9131-E60E51E06AF7}"/>
              </a:ext>
            </a:extLst>
          </p:cNvPr>
          <p:cNvSpPr/>
          <p:nvPr/>
        </p:nvSpPr>
        <p:spPr>
          <a:xfrm>
            <a:off x="589230" y="3106808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64CAD9AA-D24B-4278-ACDC-0A021D891772}"/>
              </a:ext>
            </a:extLst>
          </p:cNvPr>
          <p:cNvSpPr/>
          <p:nvPr/>
        </p:nvSpPr>
        <p:spPr>
          <a:xfrm>
            <a:off x="589230" y="3363600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ADE34EF-2F81-4CB9-AEFA-C20D1F860FB8}"/>
              </a:ext>
            </a:extLst>
          </p:cNvPr>
          <p:cNvSpPr/>
          <p:nvPr/>
        </p:nvSpPr>
        <p:spPr>
          <a:xfrm>
            <a:off x="589230" y="3620392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4F81F4E1-45B7-4848-8A06-EED77477FC7F}"/>
              </a:ext>
            </a:extLst>
          </p:cNvPr>
          <p:cNvSpPr/>
          <p:nvPr/>
        </p:nvSpPr>
        <p:spPr>
          <a:xfrm>
            <a:off x="589230" y="3877184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6B373392-47E1-43D8-9239-EA8B01A33ABA}"/>
              </a:ext>
            </a:extLst>
          </p:cNvPr>
          <p:cNvSpPr/>
          <p:nvPr/>
        </p:nvSpPr>
        <p:spPr>
          <a:xfrm>
            <a:off x="589230" y="4133976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8041284B-7D6F-4A2B-AA7B-647C6585E612}"/>
              </a:ext>
            </a:extLst>
          </p:cNvPr>
          <p:cNvSpPr/>
          <p:nvPr/>
        </p:nvSpPr>
        <p:spPr>
          <a:xfrm>
            <a:off x="589230" y="4390769"/>
            <a:ext cx="17853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19A2A48-85E1-4E8B-8CC7-BC12DB657F9C}"/>
              </a:ext>
            </a:extLst>
          </p:cNvPr>
          <p:cNvGrpSpPr/>
          <p:nvPr/>
        </p:nvGrpSpPr>
        <p:grpSpPr>
          <a:xfrm>
            <a:off x="8012889" y="889939"/>
            <a:ext cx="431733" cy="285750"/>
            <a:chOff x="2625660" y="3128790"/>
            <a:chExt cx="431733" cy="285750"/>
          </a:xfrm>
        </p:grpSpPr>
        <p:pic>
          <p:nvPicPr>
            <p:cNvPr id="324" name="그래픽 323">
              <a:extLst>
                <a:ext uri="{FF2B5EF4-FFF2-40B4-BE49-F238E27FC236}">
                  <a16:creationId xmlns:a16="http://schemas.microsoft.com/office/drawing/2014/main" id="{D1C7DE50-6739-46C4-8A93-00DEBD0B8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86321"/>
            <a:stretch/>
          </p:blipFill>
          <p:spPr>
            <a:xfrm>
              <a:off x="2962276" y="3128790"/>
              <a:ext cx="95117" cy="285750"/>
            </a:xfrm>
            <a:prstGeom prst="rect">
              <a:avLst/>
            </a:prstGeom>
          </p:spPr>
        </p:pic>
        <p:pic>
          <p:nvPicPr>
            <p:cNvPr id="325" name="그래픽 324">
              <a:extLst>
                <a:ext uri="{FF2B5EF4-FFF2-40B4-BE49-F238E27FC236}">
                  <a16:creationId xmlns:a16="http://schemas.microsoft.com/office/drawing/2014/main" id="{04BA68DD-C6BB-4213-8A3E-2B3EE8E49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51588"/>
            <a:stretch/>
          </p:blipFill>
          <p:spPr>
            <a:xfrm>
              <a:off x="2625660" y="3128790"/>
              <a:ext cx="336616" cy="285750"/>
            </a:xfrm>
            <a:prstGeom prst="rect">
              <a:avLst/>
            </a:prstGeom>
          </p:spPr>
        </p:pic>
      </p:grpSp>
      <p:graphicFrame>
        <p:nvGraphicFramePr>
          <p:cNvPr id="347" name="표 346">
            <a:extLst>
              <a:ext uri="{FF2B5EF4-FFF2-40B4-BE49-F238E27FC236}">
                <a16:creationId xmlns:a16="http://schemas.microsoft.com/office/drawing/2014/main" id="{26761418-D92F-412F-AD9D-B28D7BB9C439}"/>
              </a:ext>
            </a:extLst>
          </p:cNvPr>
          <p:cNvGraphicFramePr>
            <a:graphicFrameLocks noGrp="1"/>
          </p:cNvGraphicFramePr>
          <p:nvPr/>
        </p:nvGraphicFramePr>
        <p:xfrm>
          <a:off x="9342912" y="3575383"/>
          <a:ext cx="2734085" cy="42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2948925389"/>
                    </a:ext>
                  </a:extLst>
                </a:gridCol>
                <a:gridCol w="528949">
                  <a:extLst>
                    <a:ext uri="{9D8B030D-6E8A-4147-A177-3AD203B41FA5}">
                      <a16:colId xmlns:a16="http://schemas.microsoft.com/office/drawing/2014/main" val="27174268"/>
                    </a:ext>
                  </a:extLst>
                </a:gridCol>
                <a:gridCol w="528948">
                  <a:extLst>
                    <a:ext uri="{9D8B030D-6E8A-4147-A177-3AD203B41FA5}">
                      <a16:colId xmlns:a16="http://schemas.microsoft.com/office/drawing/2014/main" val="1310538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70~99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30~69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10~29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0~9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43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3125" marR="83125" marT="45727" marB="457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057950"/>
                  </a:ext>
                </a:extLst>
              </a:tr>
            </a:tbl>
          </a:graphicData>
        </a:graphic>
      </p:graphicFrame>
      <p:sp>
        <p:nvSpPr>
          <p:cNvPr id="348" name="타원 347">
            <a:extLst>
              <a:ext uri="{FF2B5EF4-FFF2-40B4-BE49-F238E27FC236}">
                <a16:creationId xmlns:a16="http://schemas.microsoft.com/office/drawing/2014/main" id="{5CD6DBF4-4A8F-4ADB-A515-E081A59F3381}"/>
              </a:ext>
            </a:extLst>
          </p:cNvPr>
          <p:cNvSpPr/>
          <p:nvPr/>
        </p:nvSpPr>
        <p:spPr>
          <a:xfrm>
            <a:off x="10656046" y="3799489"/>
            <a:ext cx="162302" cy="1785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07B3C262-8B98-4BF5-9C0A-A490AB5CC3C1}"/>
              </a:ext>
            </a:extLst>
          </p:cNvPr>
          <p:cNvSpPr/>
          <p:nvPr/>
        </p:nvSpPr>
        <p:spPr>
          <a:xfrm>
            <a:off x="10113610" y="3799489"/>
            <a:ext cx="162302" cy="1785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EA9ABDE9-1617-492D-B3E7-C2045018FCEE}"/>
              </a:ext>
            </a:extLst>
          </p:cNvPr>
          <p:cNvSpPr/>
          <p:nvPr/>
        </p:nvSpPr>
        <p:spPr>
          <a:xfrm>
            <a:off x="11198482" y="3799489"/>
            <a:ext cx="162302" cy="17853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29E73B96-5970-45E3-ACEF-B16D0416DA78}"/>
              </a:ext>
            </a:extLst>
          </p:cNvPr>
          <p:cNvSpPr/>
          <p:nvPr/>
        </p:nvSpPr>
        <p:spPr>
          <a:xfrm>
            <a:off x="9571174" y="3799489"/>
            <a:ext cx="162302" cy="1785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F210E31D-D691-47E9-B991-46CC5A0CBB24}"/>
              </a:ext>
            </a:extLst>
          </p:cNvPr>
          <p:cNvSpPr/>
          <p:nvPr/>
        </p:nvSpPr>
        <p:spPr>
          <a:xfrm>
            <a:off x="11740920" y="3799489"/>
            <a:ext cx="162302" cy="1785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C52916C-442F-4964-B038-031832283684}"/>
              </a:ext>
            </a:extLst>
          </p:cNvPr>
          <p:cNvGraphicFramePr>
            <a:graphicFrameLocks noGrp="1"/>
          </p:cNvGraphicFramePr>
          <p:nvPr/>
        </p:nvGraphicFramePr>
        <p:xfrm>
          <a:off x="112410" y="551892"/>
          <a:ext cx="7905833" cy="30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2196452864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2499135805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3628458002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111035425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3284152304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1500766478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3158280090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1161356044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2923369199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2257513605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843937275"/>
                    </a:ext>
                  </a:extLst>
                </a:gridCol>
                <a:gridCol w="608141">
                  <a:extLst>
                    <a:ext uri="{9D8B030D-6E8A-4147-A177-3AD203B41FA5}">
                      <a16:colId xmlns:a16="http://schemas.microsoft.com/office/drawing/2014/main" val="4068191339"/>
                    </a:ext>
                  </a:extLst>
                </a:gridCol>
              </a:tblGrid>
              <a:tr h="301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lang="ko-KR" altLang="en-US" sz="800" b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공정율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교수설계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강의계획서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콘텐츠구성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내용전문가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 타입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양산 콘텐츠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통합 검수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포팅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공공 콘텐츠 심사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버전관리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9742" marR="29742" marT="24587" marB="245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Google Shape;2970;p125">
            <a:extLst>
              <a:ext uri="{FF2B5EF4-FFF2-40B4-BE49-F238E27FC236}">
                <a16:creationId xmlns:a16="http://schemas.microsoft.com/office/drawing/2014/main" id="{D1E1DE54-727C-45F3-ACCE-9EC4AB34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9" y="1133204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Google Shape;2970;p125">
            <a:extLst>
              <a:ext uri="{FF2B5EF4-FFF2-40B4-BE49-F238E27FC236}">
                <a16:creationId xmlns:a16="http://schemas.microsoft.com/office/drawing/2014/main" id="{D4FC6EEC-A3B1-4D5D-9F87-5FCDF35C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978" y="783368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Google Shape;2970;p125">
            <a:extLst>
              <a:ext uri="{FF2B5EF4-FFF2-40B4-BE49-F238E27FC236}">
                <a16:creationId xmlns:a16="http://schemas.microsoft.com/office/drawing/2014/main" id="{A400E6A3-40B7-460D-8BED-0B28DAF6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9" y="213402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Google Shape;2970;p125">
            <a:extLst>
              <a:ext uri="{FF2B5EF4-FFF2-40B4-BE49-F238E27FC236}">
                <a16:creationId xmlns:a16="http://schemas.microsoft.com/office/drawing/2014/main" id="{52AAF3EB-8DE1-4A47-9F60-73B34B58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247" y="2589156"/>
            <a:ext cx="200025" cy="200025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8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바탕체" panose="02030609000101010101" pitchFamily="17" charset="-127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바탕체" panose="02030609000101010101" pitchFamily="17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3DFFEA-997C-4A74-ABC4-FD8FCCA70169}"/>
              </a:ext>
            </a:extLst>
          </p:cNvPr>
          <p:cNvSpPr/>
          <p:nvPr/>
        </p:nvSpPr>
        <p:spPr>
          <a:xfrm>
            <a:off x="8602663" y="5887504"/>
            <a:ext cx="3589337" cy="10289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ㆍ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"/>
                <a:ea typeface="나눔바른고딕" pitchFamily="50" charset="-127"/>
                <a:cs typeface="+mn-cs"/>
              </a:rPr>
              <a:t>SFR-SCMS-020-06 :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"/>
                <a:ea typeface="나눔바른고딕" pitchFamily="50" charset="-127"/>
                <a:cs typeface="+mn-cs"/>
              </a:rPr>
              <a:t>내 프로세스 관리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"/>
                <a:ea typeface="나눔바른고딕" pitchFamily="50" charset="-127"/>
                <a:cs typeface="+mn-cs"/>
              </a:rPr>
              <a:t>(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"/>
                <a:ea typeface="나눔바른고딕" pitchFamily="50" charset="-127"/>
                <a:cs typeface="+mn-cs"/>
              </a:rPr>
              <a:t>개인별 프로세스 등록 및 관리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"/>
                <a:ea typeface="나눔바른고딕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"/>
                <a:ea typeface="나눔바른고딕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"/>
                <a:ea typeface="나눔바른고딕" pitchFamily="50" charset="-127"/>
                <a:cs typeface="+mn-cs"/>
                <a:sym typeface="Wingdings" panose="05000000000000000000" pitchFamily="2" charset="2"/>
              </a:rPr>
              <a:t>내용 확인 필요</a:t>
            </a: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"/>
              <a:ea typeface="나눔바른고딕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A4928A-EFC3-4493-A9F2-71BC54FC6D81}"/>
              </a:ext>
            </a:extLst>
          </p:cNvPr>
          <p:cNvSpPr/>
          <p:nvPr/>
        </p:nvSpPr>
        <p:spPr>
          <a:xfrm>
            <a:off x="0" y="2322727"/>
            <a:ext cx="8561373" cy="25869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94459"/>
      </p:ext>
    </p:extLst>
  </p:cSld>
  <p:clrMapOvr>
    <a:masterClrMapping/>
  </p:clrMapOvr>
</p:sld>
</file>

<file path=ppt/theme/theme1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1435</Words>
  <Application>Microsoft Office PowerPoint</Application>
  <PresentationFormat>와이드스크린</PresentationFormat>
  <Paragraphs>649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나눔바른</vt:lpstr>
      <vt:lpstr>맑은 고딕</vt:lpstr>
      <vt:lpstr>Arial</vt:lpstr>
      <vt:lpstr>Calibri</vt:lpstr>
      <vt:lpstr>16_Office 테마</vt:lpstr>
      <vt:lpstr>17_Office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김광섭</dc:creator>
  <cp:lastModifiedBy>김광섭</cp:lastModifiedBy>
  <cp:revision>3</cp:revision>
  <dcterms:created xsi:type="dcterms:W3CDTF">2022-04-12T12:51:18Z</dcterms:created>
  <dcterms:modified xsi:type="dcterms:W3CDTF">2022-04-12T12:57:17Z</dcterms:modified>
</cp:coreProperties>
</file>