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7" r:id="rId6"/>
    <p:sldId id="278" r:id="rId7"/>
    <p:sldId id="260" r:id="rId8"/>
    <p:sldId id="274" r:id="rId9"/>
    <p:sldId id="275" r:id="rId10"/>
    <p:sldId id="279" r:id="rId11"/>
    <p:sldId id="273" r:id="rId12"/>
    <p:sldId id="261" r:id="rId13"/>
    <p:sldId id="262" r:id="rId14"/>
    <p:sldId id="277" r:id="rId15"/>
    <p:sldId id="263" r:id="rId16"/>
    <p:sldId id="276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81" r:id="rId26"/>
    <p:sldId id="282" r:id="rId27"/>
    <p:sldId id="283" r:id="rId28"/>
    <p:sldId id="284" r:id="rId29"/>
    <p:sldId id="285" r:id="rId30"/>
    <p:sldId id="286" r:id="rId31"/>
    <p:sldId id="272" r:id="rId3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2F5966-AAD5-4E5B-BEC8-6443D8434006}">
          <p14:sldIdLst>
            <p14:sldId id="256"/>
            <p14:sldId id="257"/>
          </p14:sldIdLst>
        </p14:section>
        <p14:section name="1. AS-IS용" id="{C36AF614-3FF3-4FAD-8FD5-9EA6D3F3A5A7}">
          <p14:sldIdLst>
            <p14:sldId id="258"/>
          </p14:sldIdLst>
        </p14:section>
        <p14:section name="2. TO-BE용" id="{F447D423-F745-4F8A-B8E1-24C7D227A496}">
          <p14:sldIdLst>
            <p14:sldId id="259"/>
            <p14:sldId id="287"/>
            <p14:sldId id="278"/>
          </p14:sldIdLst>
        </p14:section>
        <p14:section name="3. TO-BE 상세" id="{E43C8FFF-761C-48A3-8E7B-8A665F3FE81E}">
          <p14:sldIdLst>
            <p14:sldId id="260"/>
            <p14:sldId id="274"/>
            <p14:sldId id="275"/>
            <p14:sldId id="279"/>
            <p14:sldId id="273"/>
            <p14:sldId id="261"/>
            <p14:sldId id="262"/>
            <p14:sldId id="277"/>
            <p14:sldId id="263"/>
            <p14:sldId id="27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99. 끝" id="{36DBEB14-56C4-43FE-835B-3939A7EE444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5" autoAdjust="0"/>
    <p:restoredTop sz="94250" autoAdjust="0"/>
  </p:normalViewPr>
  <p:slideViewPr>
    <p:cSldViewPr snapToGrid="0">
      <p:cViewPr varScale="1">
        <p:scale>
          <a:sx n="65" d="100"/>
          <a:sy n="65" d="100"/>
        </p:scale>
        <p:origin x="488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5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CBEAAF1-A6A1-4178-8EE7-574E2EC5EE09}" type="datetime1">
              <a:rPr lang="ko-KR" altLang="en-US"/>
              <a:pPr lvl="0">
                <a:defRPr/>
              </a:pPr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99F5C04-7557-493B-8B40-016972281A3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99F5C04-7557-493B-8B40-016972281A38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6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99F5C04-7557-493B-8B40-016972281A38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2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7F5F2-D34E-4BE1-BE1C-F5E950DE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DCE2C-195C-4C63-8EA1-9C7F2C183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239CD-56CC-4756-B9B8-A625A083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654FF-9974-4C38-A642-A36D2E34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16ADF-1D9B-4897-9A69-660F0527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9AB20-D4AE-428B-B401-68F9518B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72CF6-E256-464C-B624-7477D1CC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CD8D2-1A9B-4B31-9DFD-1880E307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60F3C-844A-4ACD-BEA5-730CAE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B4571-40FC-4F41-A6FE-DBE3EBB2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D89D10-0F81-414C-A8A6-913251742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79EE1-5AD9-4BB5-BE61-299F88077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2C7B3-E472-410A-85E5-3DFCE1F3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26318-6382-4DBD-A3B7-1D4461D2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6E651-8A02-4EB4-A310-7C4E5CEB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B311-F9E1-4E8E-A641-F5E69762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3F89C-7071-468D-BF25-F8C70C7F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EDF25-E295-4387-9CF6-2F3A8A86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DB7DE-ABA3-4B68-9277-606D4A6A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93294-059A-410B-B34A-51A7EEE6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1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4C260-6E18-4460-87AC-EDF77014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8258F-42D2-490A-8106-9744FC260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366EF-1B22-4B1F-8638-32B48290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D0527-65B5-446F-AA3B-E89B193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30A3-0A23-4AEB-9B1F-97844107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7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0FA13-277A-4B96-955C-F951E3F6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6801E-4F78-4593-9AFC-701978D4A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1EDD8-5717-41ED-B70C-432F5426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39FE3-E182-423C-B36F-C1B24436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5BBDC-7004-4A55-B0D5-70065C1C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8D710-74AE-4D8D-97A6-8D8A3905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65B5-83A5-4634-9266-ED68D4B8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33737-E6A4-4860-8738-E92ACF16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677EB-C239-4F8F-81D4-609D2FF4B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A516B-EE12-4747-ABF0-2874D8DC4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17A20-9227-4F48-AE77-8FE2B65D4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7FBF12-D7CD-4EA6-83F5-D1E03E0F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1D743-80DB-4532-AD91-6FD55460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641D63-5880-4219-B982-97807DCF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FF254-C934-47C0-B04B-93042CE1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4BF88B-7D32-42BF-9971-3F9BE920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DF7E1-AA94-446D-B776-6B1C9FF7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750CA7-B193-40E1-B576-884D7D0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3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48E4C2-9731-4F82-B0BF-DBD462D1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A6BE4-D82D-4B5A-BACF-A36CAAE1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C20BD-FFAD-48B6-BEF7-FDC3773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0896F-AB12-4B00-9BED-C0F904CD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89770-BFFC-4581-81A0-C3158061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69F27-AEBE-41EF-9149-7C2EB6E1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6964D-68CF-4266-880E-F2492CED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663CF-78F0-49B1-A469-289A7972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7EEF2-E813-45C0-99CB-AEE6F0DA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2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2540-C24B-4862-A238-C7015E26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346DA1-121C-4D79-97C9-770F759D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2EBC0-638F-45D4-9CE4-963EE1C5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393BF-5B06-4B13-A87C-EFDD5C12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1DD48B-A15B-49A1-906D-F9094A9AED4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7518-F62A-4AE4-91D8-B9CA6F7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A6370-2DED-4315-B57F-D110FB38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E07CA-9629-4A61-9E59-CC1379A6C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6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354888" y="127000"/>
            <a:ext cx="467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메뉴구성도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87325" y="117475"/>
            <a:ext cx="467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스마트 직업훈련 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(STEP) 2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차 고도화</a:t>
            </a:r>
          </a:p>
        </p:txBody>
      </p:sp>
      <p:sp>
        <p:nvSpPr>
          <p:cNvPr id="9" name="Line 51"/>
          <p:cNvSpPr>
            <a:spLocks noChangeShapeType="1"/>
          </p:cNvSpPr>
          <p:nvPr userDrawn="1"/>
        </p:nvSpPr>
        <p:spPr bwMode="auto">
          <a:xfrm>
            <a:off x="280988" y="422275"/>
            <a:ext cx="1163002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Text Box 36"/>
          <p:cNvSpPr txBox="1">
            <a:spLocks noChangeArrowheads="1"/>
          </p:cNvSpPr>
          <p:nvPr userDrawn="1"/>
        </p:nvSpPr>
        <p:spPr bwMode="auto">
          <a:xfrm>
            <a:off x="5576888" y="6583363"/>
            <a:ext cx="1050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97C0D448-1D8E-4FAF-AAC5-2DCCF898254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58"/>
          <p:cNvSpPr>
            <a:spLocks noChangeShapeType="1"/>
          </p:cNvSpPr>
          <p:nvPr userDrawn="1"/>
        </p:nvSpPr>
        <p:spPr bwMode="auto">
          <a:xfrm>
            <a:off x="323850" y="6556375"/>
            <a:ext cx="11630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2" name="그림 2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548438"/>
            <a:ext cx="13589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2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6570663"/>
            <a:ext cx="12684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79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053">
            <a:extLst>
              <a:ext uri="{FF2B5EF4-FFF2-40B4-BE49-F238E27FC236}">
                <a16:creationId xmlns:a16="http://schemas.microsoft.com/office/drawing/2014/main" id="{D094BD0E-CBDC-42AF-9B93-D2F703848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405063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054">
            <a:extLst>
              <a:ext uri="{FF2B5EF4-FFF2-40B4-BE49-F238E27FC236}">
                <a16:creationId xmlns:a16="http://schemas.microsoft.com/office/drawing/2014/main" id="{0522346D-A658-4ED1-A4B8-874E77E7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1846263"/>
            <a:ext cx="534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메뉴구성도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1057">
            <a:extLst>
              <a:ext uri="{FF2B5EF4-FFF2-40B4-BE49-F238E27FC236}">
                <a16:creationId xmlns:a16="http://schemas.microsoft.com/office/drawing/2014/main" id="{23D53FBA-E22D-4BB8-87C9-CD3C3B79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15988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직업훈련 플랫폼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(STEP) 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차 고도화</a:t>
            </a:r>
          </a:p>
        </p:txBody>
      </p:sp>
      <p:sp>
        <p:nvSpPr>
          <p:cNvPr id="11" name="Text Box 1203">
            <a:extLst>
              <a:ext uri="{FF2B5EF4-FFF2-40B4-BE49-F238E27FC236}">
                <a16:creationId xmlns:a16="http://schemas.microsoft.com/office/drawing/2014/main" id="{F40ED65F-ECB2-412A-8B83-0491BC875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973388"/>
            <a:ext cx="311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Ver. 1.0</a:t>
            </a:r>
          </a:p>
        </p:txBody>
      </p:sp>
      <p:sp>
        <p:nvSpPr>
          <p:cNvPr id="12" name="Text Box 1203">
            <a:extLst>
              <a:ext uri="{FF2B5EF4-FFF2-40B4-BE49-F238E27FC236}">
                <a16:creationId xmlns:a16="http://schemas.microsoft.com/office/drawing/2014/main" id="{0D715D80-EDC7-49A0-92A5-890C97B1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315075"/>
            <a:ext cx="9906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위세아이텍 컨소시엄</a:t>
            </a:r>
            <a:endParaRPr lang="ko-KR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위세아이텍 컨소시엄의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사전 승인 없이 본 내용의 전부 또는 일부에 대한 복사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전재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금합니다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1203">
            <a:extLst>
              <a:ext uri="{FF2B5EF4-FFF2-40B4-BE49-F238E27FC236}">
                <a16:creationId xmlns:a16="http://schemas.microsoft.com/office/drawing/2014/main" id="{0E8BF8C7-DCAA-41A6-BDD0-0DB9BF2C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025" y="3579813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단계명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1203">
            <a:extLst>
              <a:ext uri="{FF2B5EF4-FFF2-40B4-BE49-F238E27FC236}">
                <a16:creationId xmlns:a16="http://schemas.microsoft.com/office/drawing/2014/main" id="{37C284EF-07BC-4287-9467-E6E61946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0" y="3819525"/>
            <a:ext cx="2159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업무명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통합콘텐츠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Box 1055"/>
          <p:cNvSpPr txBox="1">
            <a:spLocks noChangeArrowheads="1"/>
          </p:cNvSpPr>
          <p:nvPr/>
        </p:nvSpPr>
        <p:spPr bwMode="auto">
          <a:xfrm>
            <a:off x="7608888" y="2586038"/>
            <a:ext cx="311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STEP20-CMS-DS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7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4997074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전문가관리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요구사항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8" name="Group 142">
            <a:extLst>
              <a:ext uri="{FF2B5EF4-FFF2-40B4-BE49-F238E27FC236}">
                <a16:creationId xmlns:a16="http://schemas.microsoft.com/office/drawing/2014/main" id="{2107A42C-68AB-4A09-9779-2825ABDB640C}"/>
              </a:ext>
            </a:extLst>
          </p:cNvPr>
          <p:cNvGraphicFramePr>
            <a:graphicFrameLocks noGrp="1"/>
          </p:cNvGraphicFramePr>
          <p:nvPr/>
        </p:nvGraphicFramePr>
        <p:xfrm>
          <a:off x="643082" y="1025314"/>
          <a:ext cx="11282618" cy="5178556"/>
        </p:xfrm>
        <a:graphic>
          <a:graphicData uri="http://schemas.openxmlformats.org/drawingml/2006/table">
            <a:tbl>
              <a:tblPr/>
              <a:tblGrid>
                <a:gridCol w="97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57">
                  <a:extLst>
                    <a:ext uri="{9D8B030D-6E8A-4147-A177-3AD203B41FA5}">
                      <a16:colId xmlns:a16="http://schemas.microsoft.com/office/drawing/2014/main" val="1586082532"/>
                    </a:ext>
                  </a:extLst>
                </a:gridCol>
                <a:gridCol w="896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SFR-SCMS-026-01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</a:t>
                      </a:r>
                      <a:b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등록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 등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과목명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제공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과정별 전문가 등록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등록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증빙서류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관리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선정평가 관리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선정 평가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SMS/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 결과 전송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평가위원 등록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외부전문가 평가위원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이력 조회 기능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전문가 게시판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관리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등록 현황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과정별 등록 현황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현황 등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개인정보 이력 확인 시 개인정보 열람 확인 사유 작성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(DB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2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SFR-SCMS-027-01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 모집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 기능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상시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정시 모집 기능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유형별 입력폼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파일첨부 제공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 구분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내용자문가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평가위원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모집기간별 신청서 접수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6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SFR-SCMS-027-02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 등록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조회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점수입력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결과 관리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6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SFR-SCMS-027-03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 등록 및 유효성 체크 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본인이 사전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CMS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사전 회원가입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유형별 구분하여 전문가가 작성할 등록 신청서 양식 제공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등록에 필요한 정보는 발주사에서 양식 제공 예정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내 사전 등록된 해당 개발 년도의 정규사업 여부에 따른 과목코드 조회 및 선택 기능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증빙서류의 파일 첨부 기능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 작성 시 년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일까지 필수 입력</a:t>
                      </a:r>
                      <a:b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 구분 따라 전공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최종학력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자격증에 대한 증빙서류 항목은 필수 입력 여부를 관리자가 선택할 수 있는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51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SFR-SCMS-027-04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 참여확인서 발급 기능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이력 조회 후 발급 기능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 이력 중 일부 선택하여 참여확인서 발급 기능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직인 날인 포함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참여확인서 발급번호 관리</a:t>
                      </a:r>
                      <a:b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참여확인서는 관리자 및 콘텐츠 전문가만 출력 가능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4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796662E9-84ED-4594-A95B-0E0786818EBA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D530981-5826-49BB-A3D1-40313DE8B736}"/>
              </a:ext>
            </a:extLst>
          </p:cNvPr>
          <p:cNvSpPr/>
          <p:nvPr/>
        </p:nvSpPr>
        <p:spPr>
          <a:xfrm>
            <a:off x="794" y="1193353"/>
            <a:ext cx="1266096" cy="7809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91477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9DE60F-A151-4B5A-BA65-1F5498289436}"/>
              </a:ext>
            </a:extLst>
          </p:cNvPr>
          <p:cNvSpPr/>
          <p:nvPr/>
        </p:nvSpPr>
        <p:spPr>
          <a:xfrm>
            <a:off x="1392197" y="1213737"/>
            <a:ext cx="10799234" cy="566084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sz="800" b="1" dirty="0">
              <a:latin typeface="+mn-ea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6D9BED5-F88E-487D-89D1-E01D5C99DAED}"/>
              </a:ext>
            </a:extLst>
          </p:cNvPr>
          <p:cNvSpPr/>
          <p:nvPr/>
        </p:nvSpPr>
        <p:spPr>
          <a:xfrm>
            <a:off x="0" y="2158721"/>
            <a:ext cx="1406769" cy="477098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id="{1B40EA87-812C-4367-9065-570D427B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082"/>
              </p:ext>
            </p:extLst>
          </p:nvPr>
        </p:nvGraphicFramePr>
        <p:xfrm>
          <a:off x="1436433" y="1706173"/>
          <a:ext cx="9440423" cy="1137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85095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298410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3456918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SFR-SCMS-004-01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SFR-SCMS-004-02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메인</a:t>
                      </a:r>
                      <a:r>
                        <a:rPr lang="en-US" altLang="ko-KR" sz="1000" dirty="0"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ea typeface="나눔바른고딕"/>
                        </a:rPr>
                        <a:t>페이지의 모듈형 동적구조 및 각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권한별</a:t>
                      </a:r>
                      <a:r>
                        <a:rPr lang="ko-KR" altLang="en-US" sz="1000" dirty="0">
                          <a:ea typeface="나눔바른고딕"/>
                        </a:rPr>
                        <a:t> 대시보드 </a:t>
                      </a:r>
                      <a:r>
                        <a:rPr lang="en-US" altLang="ko-KR" sz="1000" dirty="0">
                          <a:ea typeface="나눔바른고딕"/>
                        </a:rPr>
                        <a:t>UI </a:t>
                      </a:r>
                      <a:r>
                        <a:rPr lang="ko-KR" altLang="en-US" sz="1000" dirty="0">
                          <a:ea typeface="나눔바른고딕"/>
                        </a:rPr>
                        <a:t>제공</a:t>
                      </a:r>
                      <a:endParaRPr lang="en-US" altLang="ko-KR" sz="1000" dirty="0"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ㆍ화면설계서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기획시</a:t>
                      </a:r>
                      <a:r>
                        <a:rPr lang="ko-KR" altLang="en-US" sz="1000" dirty="0"/>
                        <a:t> 세부 내용 제공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ㆍ사용자별</a:t>
                      </a:r>
                      <a:r>
                        <a:rPr lang="ko-KR" altLang="en-US" sz="1000" dirty="0"/>
                        <a:t> 대시보드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ㆍ화면설계서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기획시</a:t>
                      </a:r>
                      <a:r>
                        <a:rPr lang="ko-KR" altLang="en-US" sz="1000" dirty="0"/>
                        <a:t> 세부 내용 제공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79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7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roup 1661">
            <a:extLst>
              <a:ext uri="{FF2B5EF4-FFF2-40B4-BE49-F238E27FC236}">
                <a16:creationId xmlns:a16="http://schemas.microsoft.com/office/drawing/2014/main" id="{591BE6F2-0EBD-4D0B-87B2-F1B8C7B83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C6ED7B-F8F5-464D-95E8-63B646BB4EDD}"/>
              </a:ext>
            </a:extLst>
          </p:cNvPr>
          <p:cNvSpPr/>
          <p:nvPr/>
        </p:nvSpPr>
        <p:spPr>
          <a:xfrm>
            <a:off x="1654277" y="1243965"/>
            <a:ext cx="1266096" cy="2637917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33155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71250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BC64D08-C4BB-4CBC-81C7-6515134AC5DC}"/>
              </a:ext>
            </a:extLst>
          </p:cNvPr>
          <p:cNvSpPr/>
          <p:nvPr/>
        </p:nvSpPr>
        <p:spPr>
          <a:xfrm>
            <a:off x="3056731" y="1104821"/>
            <a:ext cx="9146328" cy="579499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0716DDC-8F0B-426B-A495-6E6C739A4049}"/>
              </a:ext>
            </a:extLst>
          </p:cNvPr>
          <p:cNvSpPr/>
          <p:nvPr/>
        </p:nvSpPr>
        <p:spPr>
          <a:xfrm>
            <a:off x="0" y="1104821"/>
            <a:ext cx="1642050" cy="579499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97DDFF-F6A0-4443-AF7C-8F9F7E9B88C4}"/>
              </a:ext>
            </a:extLst>
          </p:cNvPr>
          <p:cNvSpPr/>
          <p:nvPr/>
        </p:nvSpPr>
        <p:spPr>
          <a:xfrm>
            <a:off x="1642050" y="3971416"/>
            <a:ext cx="1415325" cy="2938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2BDB0C5D-B169-4FE8-813F-78EA9A686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7183"/>
              </p:ext>
            </p:extLst>
          </p:nvPr>
        </p:nvGraphicFramePr>
        <p:xfrm>
          <a:off x="3056731" y="1450688"/>
          <a:ext cx="8960788" cy="47787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70987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837430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520103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개발관리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번 슬라이드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운영관리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14</a:t>
                      </a:r>
                      <a:r>
                        <a:rPr lang="ko-KR" altLang="en-US" sz="1000" dirty="0"/>
                        <a:t>번 슬라이드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파일탐색기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SFR-SCMS-008-01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SFR-SCMS-008-02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SFR-SCMS-008-03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ㆍ웹</a:t>
                      </a:r>
                      <a:r>
                        <a:rPr lang="ko-KR" altLang="en-US" sz="1000" dirty="0"/>
                        <a:t> 파일 탐색기 기능 구현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웹에서 동작하는 파일 탐색기 기능 개발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파일 변경에 따른 행동 기록 관리 기능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내용전문가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개발 담당자 및 열람자 관리 기능</a:t>
                      </a:r>
                    </a:p>
                    <a:p>
                      <a:pPr algn="just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개발 담당자 및 열람자의 관리 콘텐츠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0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제작 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SFR-SCMS-001-07</a:t>
                      </a:r>
                      <a:endParaRPr lang="ko-KR" altLang="en-US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게시판별 옵션을 지정하고 이를 참조하는 게시물로 형태로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구조화하여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 구현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콘텐츠 제작 공지사항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콘텐츠 제작 자료실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콘텐츠 제작 질의사항 게시판 구현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시스템은 발주처에서 제공하는 솔루션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적용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 2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개 이상 파일 첨부가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가능해야하며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발주사의 솔루션 활용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2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제작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자료실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SFR-SCMS-001-07</a:t>
                      </a:r>
                      <a:endParaRPr lang="ko-KR" altLang="en-US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제작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질의사항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SFR-SCMS-001-07</a:t>
                      </a:r>
                      <a:endParaRPr lang="ko-KR" altLang="en-US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SFR-SCMS-023-04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SFR-SCMS-AD-12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ea typeface="나눔바른고딕"/>
                        </a:rPr>
                        <a:t>상동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>
                          <a:ea typeface="나눔바른고딕"/>
                        </a:rPr>
                        <a:t> 게시판 운영을 위해 작성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수정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삭제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답변 남기는 기능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3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56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roup 1661">
            <a:extLst>
              <a:ext uri="{FF2B5EF4-FFF2-40B4-BE49-F238E27FC236}">
                <a16:creationId xmlns:a16="http://schemas.microsoft.com/office/drawing/2014/main" id="{48839EE3-AE28-432B-B889-9548E0BB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9E5410-FCB8-4EAF-A8ED-13EE1D354588}"/>
              </a:ext>
            </a:extLst>
          </p:cNvPr>
          <p:cNvSpPr/>
          <p:nvPr/>
        </p:nvSpPr>
        <p:spPr>
          <a:xfrm>
            <a:off x="0" y="3601383"/>
            <a:ext cx="2920373" cy="325717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62650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69277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48B4A7B-EA1E-45CD-B772-7638904A909F}"/>
              </a:ext>
            </a:extLst>
          </p:cNvPr>
          <p:cNvSpPr/>
          <p:nvPr/>
        </p:nvSpPr>
        <p:spPr>
          <a:xfrm>
            <a:off x="3061147" y="1063005"/>
            <a:ext cx="9124562" cy="579499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sz="800" b="1" dirty="0">
              <a:latin typeface="+mn-ea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894C2EA-4DC3-43BB-88E1-703791C44F14}"/>
              </a:ext>
            </a:extLst>
          </p:cNvPr>
          <p:cNvSpPr/>
          <p:nvPr/>
        </p:nvSpPr>
        <p:spPr>
          <a:xfrm>
            <a:off x="1352658" y="1067951"/>
            <a:ext cx="1762500" cy="281393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CBC99F4-1C33-43D2-8910-862D43CFA738}"/>
              </a:ext>
            </a:extLst>
          </p:cNvPr>
          <p:cNvSpPr/>
          <p:nvPr/>
        </p:nvSpPr>
        <p:spPr>
          <a:xfrm>
            <a:off x="-3249" y="1085627"/>
            <a:ext cx="1352657" cy="223091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id="{F3562B34-799E-41B9-8EA3-F90F6E0C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44846"/>
              </p:ext>
            </p:extLst>
          </p:nvPr>
        </p:nvGraphicFramePr>
        <p:xfrm>
          <a:off x="3193335" y="1525137"/>
          <a:ext cx="8953162" cy="426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2599623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580793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865966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2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SFR-SCMS-014-01, SFR-SCMS-014-02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SFR-SCMS-015-01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SFR-SCMS-020-01, SFR-SCMS-020-04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SFR-SCMS-020-05, SFR-SCMS-020-06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SFR-SCMS-021-01,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SFR-SCMS-021-03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SFR-SCMS-021-05, SFR-SCMS-021-07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개발 진행 및 프로젝트 현황 관리 및 전체 단계별 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진척률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제공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개발 중인 콘텐츠 검색 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검색 또는 선택된 콘텐츠의 상세 페이지 이동 기능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하나의 콘텐츠 기준 개발 진행관리에 대한 기능 승계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관련 기능은 “콘텐츠 개발 공정</a:t>
                      </a:r>
                      <a:r>
                        <a:rPr lang="en-US" altLang="ko-KR" sz="1000" dirty="0"/>
                        <a:t>(CDMS)” </a:t>
                      </a:r>
                      <a:r>
                        <a:rPr lang="ko-KR" altLang="en-US" sz="1000" dirty="0"/>
                        <a:t>요구사항 참조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콘텐츠 메타데이터 및 강의노트 일괄 다운로드 기능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내 프로세스 관리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개인별 프로세스 등록 및 관리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프로젝트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참여 그룹 및 교수설계 관리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234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SFR-SCMS-012-02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SFR-SCMS-015-02, SFR-SCMS-015-03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SFR-SCMS-015-04, SFR-SCMS-015-05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SFR-SCMS-020-02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SFR-SCMS-021-06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ㆍ전체</a:t>
                      </a:r>
                      <a:r>
                        <a:rPr lang="ko-KR" altLang="en-US" sz="1000" dirty="0"/>
                        <a:t> 콘텐츠 및 각 </a:t>
                      </a:r>
                      <a:r>
                        <a:rPr lang="ko-KR" altLang="en-US" sz="1000" dirty="0" err="1"/>
                        <a:t>회차별</a:t>
                      </a:r>
                      <a:r>
                        <a:rPr lang="ko-KR" altLang="en-US" sz="1000" dirty="0"/>
                        <a:t> 미리보기 기능 제공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ㆍ회차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회차</a:t>
                      </a:r>
                      <a:r>
                        <a:rPr lang="ko-KR" altLang="en-US" sz="1000" dirty="0"/>
                        <a:t> 목차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회차</a:t>
                      </a:r>
                      <a:r>
                        <a:rPr lang="ko-KR" altLang="en-US" sz="1000" dirty="0"/>
                        <a:t> 상세 정보에 대한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 제공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선택시</a:t>
                      </a:r>
                      <a:r>
                        <a:rPr lang="ko-KR" altLang="en-US" sz="1000" dirty="0"/>
                        <a:t> 차시 구성을 조회하고 진행현황을 확인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ㆍ프로젝트에</a:t>
                      </a:r>
                      <a:r>
                        <a:rPr lang="ko-KR" altLang="en-US" sz="1000" dirty="0"/>
                        <a:t> 대한 메타데이터 입력 및 수정 영역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프로젝트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설정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과정명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참여사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참여 기관에 대한 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괸리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정보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과목코드와 버전을 포함한 일반 정보 표시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콘텐츠 상세 정보는 다른 일반 정보의 편집 가능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과목코드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버전 제외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183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과목코드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SFR-SCMS-010-01, SFR-SCMS-010-02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SFR-SCMS-010-03, SFR-SCMS-010-04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SFR-SCMS-010-05, SFR-SCMS-010-07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SFR-SCMS-012-01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ㆍ콘텐츠의</a:t>
                      </a:r>
                      <a:r>
                        <a:rPr lang="ko-KR" altLang="en-US" sz="1000" dirty="0"/>
                        <a:t> 일반사항을 저장하는 최상위 구조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과목코드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버전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 err="1"/>
                        <a:t>회차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클립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페이지 순서이며 모두 </a:t>
                      </a:r>
                      <a:r>
                        <a:rPr lang="en-US" altLang="ko-KR" sz="1000" dirty="0"/>
                        <a:t>1:N </a:t>
                      </a:r>
                      <a:r>
                        <a:rPr lang="ko-KR" altLang="en-US" sz="1000" dirty="0"/>
                        <a:t>관계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 err="1"/>
                        <a:t>ㆍ과목코드</a:t>
                      </a:r>
                      <a:r>
                        <a:rPr lang="ko-KR" altLang="en-US" sz="1000" dirty="0"/>
                        <a:t> 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검색 기능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과목코드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게시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비게시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기능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 pitchFamily="50" charset="-127"/>
                        </a:rPr>
                        <a:t>과목코드별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 강의계획서 열람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저장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개별 및 일괄 다운로드</a:t>
                      </a:r>
                      <a:r>
                        <a:rPr lang="en-US" altLang="ko-KR" sz="1000" dirty="0">
                          <a:latin typeface="나눔바른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"/>
                          <a:ea typeface="나눔바른고딕" pitchFamily="50" charset="-127"/>
                        </a:rPr>
                        <a:t>출력 기능</a:t>
                      </a:r>
                      <a:endParaRPr lang="en-US" altLang="ko-KR" sz="10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ㆍ상세</a:t>
                      </a:r>
                      <a:r>
                        <a:rPr lang="ko-KR" altLang="en-US" sz="1000" dirty="0"/>
                        <a:t> 설정에 해당하는 과목코드와 버전 표시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N</a:t>
                      </a:r>
                      <a:r>
                        <a:rPr lang="ko-KR" altLang="en-US" sz="1000" dirty="0"/>
                        <a:t>개의 버전이 있을 경우 해당 버전으로 바로가기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강의계획서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err="1"/>
                        <a:t>ㆍ</a:t>
                      </a:r>
                      <a:r>
                        <a:rPr lang="en-US" altLang="ko-KR" sz="1000"/>
                        <a:t>SFR-SCMS-012-03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ㆍ강의</a:t>
                      </a:r>
                      <a:r>
                        <a:rPr lang="ko-KR" altLang="en-US" sz="1000" dirty="0"/>
                        <a:t> 계획서 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0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1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roup 1661">
            <a:extLst>
              <a:ext uri="{FF2B5EF4-FFF2-40B4-BE49-F238E27FC236}">
                <a16:creationId xmlns:a16="http://schemas.microsoft.com/office/drawing/2014/main" id="{48839EE3-AE28-432B-B889-9548E0BB825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9E5410-FCB8-4EAF-A8ED-13EE1D354588}"/>
              </a:ext>
            </a:extLst>
          </p:cNvPr>
          <p:cNvSpPr/>
          <p:nvPr/>
        </p:nvSpPr>
        <p:spPr>
          <a:xfrm>
            <a:off x="0" y="3601383"/>
            <a:ext cx="2920373" cy="325717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62650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48B4A7B-EA1E-45CD-B772-7638904A909F}"/>
              </a:ext>
            </a:extLst>
          </p:cNvPr>
          <p:cNvSpPr/>
          <p:nvPr/>
        </p:nvSpPr>
        <p:spPr>
          <a:xfrm>
            <a:off x="3061147" y="1063005"/>
            <a:ext cx="9124562" cy="579499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sz="800" b="1" dirty="0">
              <a:latin typeface="+mn-ea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894C2EA-4DC3-43BB-88E1-703791C44F14}"/>
              </a:ext>
            </a:extLst>
          </p:cNvPr>
          <p:cNvSpPr/>
          <p:nvPr/>
        </p:nvSpPr>
        <p:spPr>
          <a:xfrm>
            <a:off x="1352658" y="1067951"/>
            <a:ext cx="1762500" cy="2813931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CBC99F4-1C33-43D2-8910-862D43CFA738}"/>
              </a:ext>
            </a:extLst>
          </p:cNvPr>
          <p:cNvSpPr/>
          <p:nvPr/>
        </p:nvSpPr>
        <p:spPr>
          <a:xfrm>
            <a:off x="-3249" y="1085627"/>
            <a:ext cx="1352657" cy="223091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18" name="표 4">
            <a:extLst>
              <a:ext uri="{FF2B5EF4-FFF2-40B4-BE49-F238E27FC236}">
                <a16:creationId xmlns:a16="http://schemas.microsoft.com/office/drawing/2014/main" id="{F3562B34-799E-41B9-8EA3-F90F6E0C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82458"/>
              </p:ext>
            </p:extLst>
          </p:nvPr>
        </p:nvGraphicFramePr>
        <p:xfrm>
          <a:off x="3193335" y="1533925"/>
          <a:ext cx="8953162" cy="42453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2520493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3965330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560559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132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내용전문가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000" dirty="0" err="1"/>
                        <a:t>ㆍ개발</a:t>
                      </a:r>
                      <a:r>
                        <a:rPr lang="ko-KR" altLang="en-US" sz="1000" dirty="0"/>
                        <a:t> 담당자 및 열람자 관리 기능</a:t>
                      </a:r>
                    </a:p>
                    <a:p>
                      <a:pPr algn="just"/>
                      <a:r>
                        <a:rPr lang="ko-KR" altLang="en-US" sz="1000" dirty="0" err="1"/>
                        <a:t>ㆍ개발</a:t>
                      </a:r>
                      <a:r>
                        <a:rPr lang="ko-KR" altLang="en-US" sz="1000" dirty="0"/>
                        <a:t> 담당자 및 열람자의 관리 콘텐츠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프로토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err="1"/>
                        <a:t>ㆍ</a:t>
                      </a:r>
                      <a:r>
                        <a:rPr lang="en-US" altLang="ko-KR" sz="1000" spc="-150" dirty="0"/>
                        <a:t>12, 13</a:t>
                      </a:r>
                      <a:r>
                        <a:rPr lang="ko-KR" altLang="en-US" sz="1000" spc="-150" dirty="0"/>
                        <a:t>번 슬라이드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29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양산 콘텐츠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err="1"/>
                        <a:t>ㆍ</a:t>
                      </a:r>
                      <a:r>
                        <a:rPr lang="en-US" altLang="ko-KR" sz="1000" spc="-150" dirty="0"/>
                        <a:t>12, 13</a:t>
                      </a:r>
                      <a:r>
                        <a:rPr lang="ko-KR" altLang="en-US" sz="1000" spc="-150" dirty="0"/>
                        <a:t>번 슬라이드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36567"/>
                  </a:ext>
                </a:extLst>
              </a:tr>
              <a:tr h="183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통합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ㆍ진행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검수 관리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진행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검수게시판 관리</a:t>
                      </a:r>
                      <a:r>
                        <a:rPr lang="en-US" altLang="ko-KR" sz="1000" dirty="0"/>
                        <a:t>,  </a:t>
                      </a:r>
                      <a:r>
                        <a:rPr lang="ko-KR" altLang="en-US" sz="1000" dirty="0"/>
                        <a:t>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답변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업로드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485929"/>
                  </a:ext>
                </a:extLst>
              </a:tr>
              <a:tr h="181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최종 제출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SFR-SCMS-020-01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SFR-VT-004-02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SFR-SCMS-AD-17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SFR-SCMS-AD-19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SFR-SCMS-AD-20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포팅 기능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패키지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단위로 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일괄포팅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적용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자막포함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원본소스 포함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심사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승인 후 변경 불가 및 오류 수정에 따른 이력관리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하나의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가상훈련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(VT)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콘텐츠는 여러 실행버전이 있을 수 있으며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</a:t>
                      </a: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  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이에 따른 개별 업로드 혹은 포팅이 가능하여야 함</a:t>
                      </a: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실행버전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: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로컬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PC(exe), WebGL(HTML), </a:t>
                      </a:r>
                      <a:r>
                        <a:rPr lang="en-US" altLang="ko-KR" sz="1000" dirty="0" err="1">
                          <a:latin typeface="나눔바른"/>
                          <a:ea typeface="나눔바른고딕"/>
                        </a:rPr>
                        <a:t>apk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en-US" altLang="ko-KR" sz="1000" dirty="0" err="1">
                          <a:latin typeface="나눔바른"/>
                          <a:ea typeface="나눔바른고딕"/>
                        </a:rPr>
                        <a:t>ipa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393424"/>
                  </a:ext>
                </a:extLst>
              </a:tr>
              <a:tr h="125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SFR-SCMS-011-01, SFR-SCMS-011-02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SFR-SCMS-011-03, SFR-SCMS-011-04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SFR-SCMS-011-05, SFR-SCMS-011-06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SFR-SCMS-011-07, SFR-SCMS-011-08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SFR-SCMS-011-09, SFR-SCMS-011-10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ㆍ버전</a:t>
                      </a:r>
                      <a:r>
                        <a:rPr lang="ko-KR" altLang="en-US" sz="1000" dirty="0"/>
                        <a:t> 관련 구조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관리번호 부여 규칙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ㆍ관리</a:t>
                      </a:r>
                      <a:r>
                        <a:rPr lang="ko-KR" altLang="en-US" sz="1000" dirty="0"/>
                        <a:t>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검색 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99335"/>
                  </a:ext>
                </a:extLst>
              </a:tr>
              <a:tr h="132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오류내역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SFR-SCMS-007-01, SFR-SCMS-007-02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콘텐츠</a:t>
                      </a:r>
                      <a:r>
                        <a:rPr lang="ko-KR" altLang="en-US" sz="1000" dirty="0">
                          <a:ea typeface="나눔바른고딕"/>
                        </a:rPr>
                        <a:t> 오류신고 게시판에 대한 일반 관리 기능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ㆍ해당</a:t>
                      </a:r>
                      <a:r>
                        <a:rPr lang="ko-KR" altLang="en-US" sz="1000" dirty="0"/>
                        <a:t> 프로젝트 기준 오류신고 내용만 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47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2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roup 1661"/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게시판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3107445" y="5189541"/>
            <a:ext cx="3649297" cy="166901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736" y="491541"/>
            <a:ext cx="4351063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개발 상세관리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(1/2)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6" name="연결선: 꺾임 105"/>
          <p:cNvCxnSpPr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굴림체"/>
                <a:ea typeface="굴림체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/>
              <a:ea typeface="굴림체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대시보드</a:t>
            </a:r>
          </a:p>
        </p:txBody>
      </p:sp>
      <p:graphicFrame>
        <p:nvGraphicFramePr>
          <p:cNvPr id="110" name="Group 1661"/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대시보드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사용자 관리</a:t>
            </a:r>
          </a:p>
        </p:txBody>
      </p:sp>
      <p:graphicFrame>
        <p:nvGraphicFramePr>
          <p:cNvPr id="112" name="Group 1661"/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/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콘텐츠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고객지원</a:t>
            </a:r>
          </a:p>
        </p:txBody>
      </p:sp>
      <p:graphicFrame>
        <p:nvGraphicFramePr>
          <p:cNvPr id="121" name="Group 1661"/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/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/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/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통계</a:t>
            </a:r>
          </a:p>
        </p:txBody>
      </p:sp>
      <p:graphicFrame>
        <p:nvGraphicFramePr>
          <p:cNvPr id="126" name="Group 1661"/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환경 설정</a:t>
            </a:r>
          </a:p>
        </p:txBody>
      </p:sp>
      <p:graphicFrame>
        <p:nvGraphicFramePr>
          <p:cNvPr id="128" name="Group 1661"/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/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/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/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/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/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/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/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원고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/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/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녹음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/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개발물 수급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/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은행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/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/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개발 관리</a:t>
            </a:r>
          </a:p>
        </p:txBody>
      </p:sp>
      <p:graphicFrame>
        <p:nvGraphicFramePr>
          <p:cNvPr id="193" name="Group 1661"/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/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/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/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/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/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/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/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/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/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/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콘텐츠별 별점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/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최종 제출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/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회원가입</a:t>
            </a:r>
          </a:p>
        </p:txBody>
      </p:sp>
      <p:graphicFrame>
        <p:nvGraphicFramePr>
          <p:cNvPr id="266" name="Group 1661"/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 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/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/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/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운영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/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/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/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/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/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운영 관리</a:t>
            </a:r>
          </a:p>
        </p:txBody>
      </p:sp>
      <p:cxnSp>
        <p:nvCxnSpPr>
          <p:cNvPr id="164" name="연결선: 꺾임 163"/>
          <p:cNvCxnSpPr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/>
          <p:cNvCxnSpPr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/>
          <p:cNvCxnSpPr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/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통합 검수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/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CP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 관리</a:t>
            </a:r>
          </a:p>
        </p:txBody>
      </p:sp>
      <p:graphicFrame>
        <p:nvGraphicFramePr>
          <p:cNvPr id="291" name="Group 1661"/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/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/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/>
          <p:cNvCxnSpPr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Group 1661"/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오류 내역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/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/>
          <p:cNvCxnSpPr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/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/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/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/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/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/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/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/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/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/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/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전문가 관리</a:t>
            </a:r>
          </a:p>
        </p:txBody>
      </p:sp>
      <p:graphicFrame>
        <p:nvGraphicFramePr>
          <p:cNvPr id="98" name="Group 1661"/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/>
          <p:cNvCxnSpPr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스튜디오 및 장비 관리</a:t>
            </a:r>
          </a:p>
        </p:txBody>
      </p:sp>
      <p:graphicFrame>
        <p:nvGraphicFramePr>
          <p:cNvPr id="101" name="Group 1661"/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/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/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/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/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/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/>
          <p:cNvCxnSpPr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994649" y="1066113"/>
            <a:ext cx="9197606" cy="412342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/>
          <p:cNvSpPr/>
          <p:nvPr/>
        </p:nvSpPr>
        <p:spPr>
          <a:xfrm>
            <a:off x="1" y="1067951"/>
            <a:ext cx="3083548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117" name="직사각형 116"/>
          <p:cNvSpPr/>
          <p:nvPr/>
        </p:nvSpPr>
        <p:spPr>
          <a:xfrm>
            <a:off x="6756742" y="5196437"/>
            <a:ext cx="5422651" cy="166156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F1CA4D05-43B7-4E09-855B-709B6BA35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59833"/>
              </p:ext>
            </p:extLst>
          </p:nvPr>
        </p:nvGraphicFramePr>
        <p:xfrm>
          <a:off x="86561" y="1633269"/>
          <a:ext cx="11086107" cy="19191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요구사항 </a:t>
                      </a:r>
                      <a:r>
                        <a:rPr lang="en-US" altLang="ko-KR" sz="1000"/>
                        <a:t>ID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SFR-SCMS-021-08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산출물별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연계하여 저장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단계별 다른 폴더 경로 제공하여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파일 탐색기와 동일한 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총괄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ㆍ전체</a:t>
                      </a:r>
                      <a:r>
                        <a:rPr lang="ko-KR" altLang="en-US" sz="1000" dirty="0"/>
                        <a:t> 단계별 </a:t>
                      </a:r>
                      <a:r>
                        <a:rPr lang="ko-KR" altLang="en-US" sz="1000" dirty="0" err="1"/>
                        <a:t>진척률</a:t>
                      </a:r>
                      <a:r>
                        <a:rPr lang="ko-KR" altLang="en-US" sz="1000" dirty="0"/>
                        <a:t> 제공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차시별</a:t>
                      </a:r>
                      <a:r>
                        <a:rPr lang="ko-KR" altLang="en-US" sz="1000" dirty="0"/>
                        <a:t> 검색기능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7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원고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콘텐츠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개발을 위한 단계별 산출물 확인 및 관리 기능 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원고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내용 관리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원고 내용 접수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/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등록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/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상세 조회 관리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</a:t>
                      </a:r>
                      <a:endParaRPr lang="en-US" altLang="ko-KR" sz="1000" dirty="0">
                        <a:effectLst/>
                        <a:uLnTx/>
                        <a:uFillTx/>
                        <a:latin typeface="나눔바른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68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화면설계서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콘텐츠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개발을 위한 단계별 산출물 확인 및 관리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68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촬영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녹음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콘텐츠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개발을 위한 단계별 산출물 확인 및 관리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76912C-F5B8-4188-AEFA-4FFCA4036E33}"/>
              </a:ext>
            </a:extLst>
          </p:cNvPr>
          <p:cNvSpPr/>
          <p:nvPr/>
        </p:nvSpPr>
        <p:spPr>
          <a:xfrm>
            <a:off x="144205" y="1311233"/>
            <a:ext cx="5264088" cy="282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roup 1661"/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게시판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3107445" y="5189541"/>
            <a:ext cx="3649297" cy="166901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736" y="491541"/>
            <a:ext cx="4351063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개발 상세관리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(2/2)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6" name="연결선: 꺾임 105"/>
          <p:cNvCxnSpPr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굴림체"/>
                <a:ea typeface="굴림체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/>
              <a:ea typeface="굴림체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대시보드</a:t>
            </a:r>
          </a:p>
        </p:txBody>
      </p:sp>
      <p:graphicFrame>
        <p:nvGraphicFramePr>
          <p:cNvPr id="110" name="Group 1661"/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대시보드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사용자 관리</a:t>
            </a:r>
          </a:p>
        </p:txBody>
      </p:sp>
      <p:graphicFrame>
        <p:nvGraphicFramePr>
          <p:cNvPr id="112" name="Group 1661"/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/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콘텐츠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고객지원</a:t>
            </a:r>
          </a:p>
        </p:txBody>
      </p:sp>
      <p:graphicFrame>
        <p:nvGraphicFramePr>
          <p:cNvPr id="121" name="Group 1661"/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/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/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/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통계</a:t>
            </a:r>
          </a:p>
        </p:txBody>
      </p:sp>
      <p:graphicFrame>
        <p:nvGraphicFramePr>
          <p:cNvPr id="126" name="Group 1661"/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환경 설정</a:t>
            </a:r>
          </a:p>
        </p:txBody>
      </p:sp>
      <p:graphicFrame>
        <p:nvGraphicFramePr>
          <p:cNvPr id="128" name="Group 1661"/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/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/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/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/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/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/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/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원고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/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/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녹음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/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개발물 수급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/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은행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/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/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개발 관리</a:t>
            </a:r>
          </a:p>
        </p:txBody>
      </p:sp>
      <p:graphicFrame>
        <p:nvGraphicFramePr>
          <p:cNvPr id="193" name="Group 1661"/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/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/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/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/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/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/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/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/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/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/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콘텐츠별 별점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/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최종 제출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/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회원가입</a:t>
            </a:r>
          </a:p>
        </p:txBody>
      </p:sp>
      <p:graphicFrame>
        <p:nvGraphicFramePr>
          <p:cNvPr id="266" name="Group 1661"/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 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/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/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/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운영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/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/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/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/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/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운영 관리</a:t>
            </a:r>
          </a:p>
        </p:txBody>
      </p:sp>
      <p:cxnSp>
        <p:nvCxnSpPr>
          <p:cNvPr id="164" name="연결선: 꺾임 163"/>
          <p:cNvCxnSpPr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/>
          <p:cNvCxnSpPr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/>
          <p:cNvCxnSpPr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/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통합 검수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/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CP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 관리</a:t>
            </a:r>
          </a:p>
        </p:txBody>
      </p:sp>
      <p:graphicFrame>
        <p:nvGraphicFramePr>
          <p:cNvPr id="291" name="Group 1661"/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/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/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/>
          <p:cNvCxnSpPr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Group 1661"/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오류 내역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/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/>
          <p:cNvCxnSpPr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/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/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/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/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/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/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/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/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/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/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/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전문가 관리</a:t>
            </a:r>
          </a:p>
        </p:txBody>
      </p:sp>
      <p:graphicFrame>
        <p:nvGraphicFramePr>
          <p:cNvPr id="98" name="Group 1661"/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/>
          <p:cNvCxnSpPr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스튜디오 및 장비 관리</a:t>
            </a:r>
          </a:p>
        </p:txBody>
      </p:sp>
      <p:graphicFrame>
        <p:nvGraphicFramePr>
          <p:cNvPr id="101" name="Group 1661"/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/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/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/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/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/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/>
          <p:cNvCxnSpPr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994649" y="1066113"/>
            <a:ext cx="9197606" cy="412342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/>
          <p:cNvSpPr/>
          <p:nvPr/>
        </p:nvSpPr>
        <p:spPr>
          <a:xfrm>
            <a:off x="1" y="1067951"/>
            <a:ext cx="3083548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117" name="직사각형 116"/>
          <p:cNvSpPr/>
          <p:nvPr/>
        </p:nvSpPr>
        <p:spPr>
          <a:xfrm>
            <a:off x="6756742" y="5196437"/>
            <a:ext cx="5422651" cy="166156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graphicFrame>
        <p:nvGraphicFramePr>
          <p:cNvPr id="13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16712"/>
              </p:ext>
            </p:extLst>
          </p:nvPr>
        </p:nvGraphicFramePr>
        <p:xfrm>
          <a:off x="86561" y="1633268"/>
          <a:ext cx="11557288" cy="334747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4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요구사항 </a:t>
                      </a:r>
                      <a:r>
                        <a:rPr lang="en-US" altLang="ko-KR" sz="1000"/>
                        <a:t>ID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개발물</a:t>
                      </a:r>
                      <a:r>
                        <a:rPr lang="ko-KR" altLang="en-US" sz="1000" dirty="0"/>
                        <a:t> 수급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콘텐츠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개발을 위한 단계별 산출물 확인 및 관리 기능 </a:t>
                      </a:r>
                      <a:endParaRPr kumimoji="0" lang="ko-KR" altLang="en-US" sz="1000" b="0" i="0" u="none" strike="noStrike" kern="1200" cap="none" spc="0" normalizeH="0" baseline="0" dirty="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2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내용 자문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SFR-SCMS-027-01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관리 시스템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RFP)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진행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검수게시판 관리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등록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수정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삭제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답변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업로드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내용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및 기능 자문을 위한 기능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검수 내용에 대한 등록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수정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삭제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답변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업로드 기능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</a:t>
                      </a:r>
                      <a:endParaRPr lang="en-US" altLang="ko-KR" sz="1000" dirty="0">
                        <a:effectLst/>
                        <a:uLnTx/>
                        <a:uFillTx/>
                        <a:latin typeface="나눔바른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SFR-SCMS-027-01</a:t>
                      </a:r>
                      <a:r>
                        <a:rPr lang="ko-KR" altLang="en-US" sz="1000" dirty="0"/>
                        <a:t>은 전문가 관리 시스템 </a:t>
                      </a:r>
                      <a:r>
                        <a:rPr lang="en-US" altLang="ko-KR" sz="1000" dirty="0"/>
                        <a:t>RFP </a:t>
                      </a:r>
                      <a:r>
                        <a:rPr lang="ko-KR" altLang="en-US" sz="1000" dirty="0"/>
                        <a:t>내용임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92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기능 자문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SFR-SCMS-027-01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관리 시스템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RFP)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검수게시판 관리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답변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업로드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내용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및 기능 자문을 위한 기능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검수 내용에 대한 등록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수정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삭제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답변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업로드 기능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</a:t>
                      </a:r>
                      <a:endParaRPr lang="en-US" altLang="ko-KR" sz="1000" dirty="0">
                        <a:effectLst/>
                        <a:uLnTx/>
                        <a:uFillTx/>
                        <a:latin typeface="나눔바른"/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SFR-SCMS-027-01</a:t>
                      </a:r>
                      <a:r>
                        <a:rPr lang="ko-KR" altLang="en-US" sz="1000" dirty="0"/>
                        <a:t>은 전문가 관리 시스템 </a:t>
                      </a:r>
                      <a:r>
                        <a:rPr lang="en-US" altLang="ko-KR" sz="1000" dirty="0"/>
                        <a:t>RFP </a:t>
                      </a:r>
                      <a:r>
                        <a:rPr lang="ko-KR" altLang="en-US" sz="1000" dirty="0"/>
                        <a:t>내용임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문제 은행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SFR-SCMS-017-01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SFR-SCMS-017-02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SFR-SCMS-017-03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SFR-SCMS-017-04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바른"/>
                          <a:ea typeface="나눔바른고딕"/>
                        </a:rPr>
                        <a:t> SFR-SCMS-AD-18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바른"/>
                          <a:ea typeface="나눔바른고딕"/>
                        </a:rPr>
                        <a:t> SFR-SCMS-AD-20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바른"/>
                          <a:ea typeface="나눔바른고딕"/>
                        </a:rPr>
                        <a:t> SFR-SCMS-AD-21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ㆍ문제은행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ㆍ이미지</a:t>
                      </a:r>
                      <a:r>
                        <a:rPr lang="ko-KR" altLang="en-US" sz="1000" dirty="0"/>
                        <a:t> 포함 문제들 </a:t>
                      </a:r>
                      <a:r>
                        <a:rPr lang="ko-KR" altLang="en-US" sz="1000" dirty="0" err="1"/>
                        <a:t>포팅시</a:t>
                      </a:r>
                      <a:r>
                        <a:rPr lang="ko-KR" altLang="en-US" sz="1000" dirty="0"/>
                        <a:t> 효율적인 방안 적용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저작도구로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콘텐츠 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편집시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문제은행의 퀴즈를 불러와서 콘텐츠 퀴즈 형성평가 추가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승인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후 변경불가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과정운영 전 재전송 가능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게시확정 후 오류수정 시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변경 프로세스 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운영중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오류수정 시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변경 프로세스 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사용기관에 알림 후 사용기관이 처리하는 것을 원칙으로 함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92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기타 산출물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SFR-SCMS-012-03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강의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계획서 생성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편집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삭제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다운로드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개발을 위한 단계별 산출물 확인 및 관리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854A446-0344-4962-9775-6C6E53E67111}"/>
              </a:ext>
            </a:extLst>
          </p:cNvPr>
          <p:cNvSpPr/>
          <p:nvPr/>
        </p:nvSpPr>
        <p:spPr>
          <a:xfrm>
            <a:off x="144205" y="1311233"/>
            <a:ext cx="5264088" cy="282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752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roup 1661">
            <a:extLst>
              <a:ext uri="{FF2B5EF4-FFF2-40B4-BE49-F238E27FC236}">
                <a16:creationId xmlns:a16="http://schemas.microsoft.com/office/drawing/2014/main" id="{D77F3D16-D5EA-4B6A-92FB-2B0766A9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7227573-B98F-4485-9736-7FAA146C1E39}"/>
              </a:ext>
            </a:extLst>
          </p:cNvPr>
          <p:cNvSpPr/>
          <p:nvPr/>
        </p:nvSpPr>
        <p:spPr>
          <a:xfrm>
            <a:off x="3031262" y="2984989"/>
            <a:ext cx="1651945" cy="218929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02377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57178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26BCCB5-4D83-4E50-8AD9-126F0BCD7B89}"/>
              </a:ext>
            </a:extLst>
          </p:cNvPr>
          <p:cNvSpPr/>
          <p:nvPr/>
        </p:nvSpPr>
        <p:spPr>
          <a:xfrm>
            <a:off x="4753163" y="1066113"/>
            <a:ext cx="7435836" cy="412342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7FAFE25-9CB7-4B1E-9D23-A38F29DDBC5E}"/>
              </a:ext>
            </a:extLst>
          </p:cNvPr>
          <p:cNvSpPr/>
          <p:nvPr/>
        </p:nvSpPr>
        <p:spPr>
          <a:xfrm>
            <a:off x="0" y="1067951"/>
            <a:ext cx="3041155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C58C33B-0AF1-46B5-A1D7-0A3EE8F11789}"/>
              </a:ext>
            </a:extLst>
          </p:cNvPr>
          <p:cNvSpPr/>
          <p:nvPr/>
        </p:nvSpPr>
        <p:spPr>
          <a:xfrm>
            <a:off x="3041155" y="5189540"/>
            <a:ext cx="9150845" cy="166845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4372E74-74B5-4EB5-8C49-A5F409837127}"/>
              </a:ext>
            </a:extLst>
          </p:cNvPr>
          <p:cNvSpPr/>
          <p:nvPr/>
        </p:nvSpPr>
        <p:spPr>
          <a:xfrm>
            <a:off x="2965836" y="1067743"/>
            <a:ext cx="1794040" cy="191724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38" name="표 4">
            <a:extLst>
              <a:ext uri="{FF2B5EF4-FFF2-40B4-BE49-F238E27FC236}">
                <a16:creationId xmlns:a16="http://schemas.microsoft.com/office/drawing/2014/main" id="{6A666DA8-077C-409F-88E6-C246563E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86681"/>
              </p:ext>
            </p:extLst>
          </p:nvPr>
        </p:nvGraphicFramePr>
        <p:xfrm>
          <a:off x="4848549" y="1422118"/>
          <a:ext cx="6937254" cy="2260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3323303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792328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ㆍ운영</a:t>
                      </a:r>
                      <a:r>
                        <a:rPr lang="ko-KR" altLang="en-US" sz="1000" dirty="0"/>
                        <a:t> 중인 콘텐츠 검색 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ㆍ검색</a:t>
                      </a:r>
                      <a:r>
                        <a:rPr lang="ko-KR" altLang="en-US" sz="1000" dirty="0"/>
                        <a:t> 또는 선택된 콘텐츠의 상세 페이지 이동 기능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오류신고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SFR-SCMS-007-01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SFR-SCMS-007-02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콘텐츠</a:t>
                      </a:r>
                      <a:r>
                        <a:rPr lang="ko-KR" altLang="en-US" sz="1000" dirty="0">
                          <a:ea typeface="나눔바른고딕"/>
                        </a:rPr>
                        <a:t> 오류신고 게시판에 대한 일반 관리 기능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ㆍ해당</a:t>
                      </a:r>
                      <a:r>
                        <a:rPr lang="ko-KR" altLang="en-US" sz="1000" dirty="0"/>
                        <a:t> 프로젝트 기준 오류신고 내용만 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SFR-SCMS-018-01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SFR-SCMS-018-02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LMS</a:t>
                      </a:r>
                      <a:r>
                        <a:rPr lang="ko-KR" altLang="en-US" sz="1000" dirty="0">
                          <a:ea typeface="나눔바른고딕"/>
                        </a:rPr>
                        <a:t>에서 운영한 과목에 대한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별점</a:t>
                      </a:r>
                      <a:r>
                        <a:rPr lang="ko-KR" altLang="en-US" sz="1000" dirty="0">
                          <a:ea typeface="나눔바른고딕"/>
                        </a:rPr>
                        <a:t> 및 후기 표시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해당</a:t>
                      </a:r>
                      <a:r>
                        <a:rPr lang="ko-KR" altLang="en-US" sz="1000" dirty="0">
                          <a:ea typeface="나눔바른고딕"/>
                        </a:rPr>
                        <a:t> 메뉴는 관리자 권한만 열람 가능</a:t>
                      </a:r>
                      <a:endParaRPr lang="en-US" altLang="ko-KR" sz="1000" dirty="0">
                        <a:ea typeface="나눔바른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개인 콘텐츠 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SFR-SCMS-029-01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SFR-SCMS-029-02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ㆍ개인</a:t>
                      </a:r>
                      <a:r>
                        <a:rPr lang="ko-KR" altLang="en-US" sz="1000" dirty="0"/>
                        <a:t> 콘텐츠 등록 관리 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 err="1"/>
                        <a:t>개인콘텐츠</a:t>
                      </a:r>
                      <a:r>
                        <a:rPr lang="ko-KR" altLang="en-US" sz="1000" dirty="0"/>
                        <a:t> 등록 요청 → 관리자 승인 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ㆍ개인</a:t>
                      </a:r>
                      <a:r>
                        <a:rPr lang="ko-KR" altLang="en-US" sz="1000" dirty="0"/>
                        <a:t> 콘텐츠 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콘텐츠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조회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업로드 등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0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1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roup 1661">
            <a:extLst>
              <a:ext uri="{FF2B5EF4-FFF2-40B4-BE49-F238E27FC236}">
                <a16:creationId xmlns:a16="http://schemas.microsoft.com/office/drawing/2014/main" id="{5804A41C-09A1-4CD6-B89A-ED16E4E9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CFC4998-A7B1-46CD-9A49-17D240E715B2}"/>
              </a:ext>
            </a:extLst>
          </p:cNvPr>
          <p:cNvSpPr/>
          <p:nvPr/>
        </p:nvSpPr>
        <p:spPr>
          <a:xfrm>
            <a:off x="3128629" y="1078678"/>
            <a:ext cx="1478954" cy="159539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102324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CP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6463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430A65E-1406-4FEC-AAC6-11680195F54B}"/>
              </a:ext>
            </a:extLst>
          </p:cNvPr>
          <p:cNvSpPr/>
          <p:nvPr/>
        </p:nvSpPr>
        <p:spPr>
          <a:xfrm>
            <a:off x="4652420" y="1067951"/>
            <a:ext cx="7586644" cy="579004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F94D3-C878-4C88-BEA1-FFDD286306AA}"/>
              </a:ext>
            </a:extLst>
          </p:cNvPr>
          <p:cNvSpPr/>
          <p:nvPr/>
        </p:nvSpPr>
        <p:spPr>
          <a:xfrm>
            <a:off x="1" y="1067951"/>
            <a:ext cx="3083548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68EDB77-34CC-4086-A592-BA1AD6803FB7}"/>
              </a:ext>
            </a:extLst>
          </p:cNvPr>
          <p:cNvSpPr/>
          <p:nvPr/>
        </p:nvSpPr>
        <p:spPr>
          <a:xfrm>
            <a:off x="2965836" y="2674070"/>
            <a:ext cx="1794040" cy="419267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300BF309-0000-491E-A00B-6CF823FE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9380"/>
              </p:ext>
            </p:extLst>
          </p:nvPr>
        </p:nvGraphicFramePr>
        <p:xfrm>
          <a:off x="4650134" y="1422118"/>
          <a:ext cx="7551262" cy="2600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4606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310497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762437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CP</a:t>
                      </a:r>
                      <a:r>
                        <a:rPr lang="ko-KR" altLang="en-US" sz="1000" dirty="0"/>
                        <a:t>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SFR-SCMS-024-02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SFR-SCMS-024-03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SFR-SCMS-024-04</a:t>
                      </a:r>
                      <a:endParaRPr lang="ko-KR" altLang="en-US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SFR-SCMS-024-05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CP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 계정의 생성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편집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삭제 기능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CP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 계정 목록 엑셀 다운로드 기능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상세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정보 관리 기능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3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CP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사별 개발 콘텐츠 목록 조회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계약관리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CP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사 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계정</a:t>
                      </a:r>
                      <a:r>
                        <a:rPr lang="ko-KR" altLang="en-US" sz="1000" dirty="0" err="1"/>
                        <a:t>와의</a:t>
                      </a:r>
                      <a:r>
                        <a:rPr lang="ko-KR" altLang="en-US" sz="1000" dirty="0"/>
                        <a:t> 계약 정보를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API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인증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SFR-SCMS-025-05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SFR-SCMS-001-11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키 인증 관리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키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임의 생성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활성화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비활성화 기능</a:t>
                      </a:r>
                      <a:endParaRPr lang="en-US" altLang="ko-KR" sz="1000" dirty="0"/>
                    </a:p>
                    <a:p>
                      <a:pPr marL="0" indent="0" algn="just"/>
                      <a:r>
                        <a:rPr lang="ko-KR" altLang="en-US" sz="1000" dirty="0"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ea typeface="나눔바른고딕"/>
                        </a:rPr>
                        <a:t>기존 다른 시스템과의 호환을 위해 기존 </a:t>
                      </a:r>
                      <a:r>
                        <a:rPr lang="en-US" altLang="ko-KR" sz="1000" dirty="0">
                          <a:ea typeface="나눔바른고딕"/>
                        </a:rPr>
                        <a:t>API </a:t>
                      </a:r>
                      <a:r>
                        <a:rPr lang="ko-KR" altLang="en-US" sz="1000" dirty="0">
                          <a:ea typeface="나눔바른고딕"/>
                        </a:rPr>
                        <a:t>형태 유지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/>
                      <a:r>
                        <a:rPr lang="en-US" altLang="ko-KR" sz="1000" dirty="0">
                          <a:ea typeface="나눔바른고딕"/>
                        </a:rPr>
                        <a:t>  - </a:t>
                      </a:r>
                      <a:r>
                        <a:rPr lang="ko-KR" altLang="en-US" sz="1000" dirty="0">
                          <a:ea typeface="나눔바른고딕"/>
                        </a:rPr>
                        <a:t>현재 활용 중인 통신 규격</a:t>
                      </a:r>
                      <a:r>
                        <a:rPr lang="en-US" altLang="ko-KR" sz="1000" dirty="0">
                          <a:ea typeface="나눔바른고딕"/>
                        </a:rPr>
                        <a:t>(</a:t>
                      </a:r>
                      <a:r>
                        <a:rPr lang="ko-KR" altLang="en-US" sz="1000" dirty="0">
                          <a:ea typeface="나눔바른고딕"/>
                        </a:rPr>
                        <a:t>프로토콜</a:t>
                      </a:r>
                      <a:r>
                        <a:rPr lang="en-US" altLang="ko-KR" sz="1000" dirty="0">
                          <a:ea typeface="나눔바른고딕"/>
                        </a:rPr>
                        <a:t>)</a:t>
                      </a:r>
                      <a:r>
                        <a:rPr lang="ko-KR" altLang="en-US" sz="1000" dirty="0">
                          <a:ea typeface="나눔바른고딕"/>
                        </a:rPr>
                        <a:t>은 발주사로 전달 받을 내용 반영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a typeface="나눔바른고딕"/>
                        </a:rPr>
                        <a:t> </a:t>
                      </a: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외부</a:t>
                      </a:r>
                      <a:r>
                        <a:rPr lang="ko-KR" altLang="en-US" sz="1000" dirty="0">
                          <a:ea typeface="나눔바른고딕"/>
                        </a:rPr>
                        <a:t> 연계기관용 외부 제공용 </a:t>
                      </a:r>
                      <a:r>
                        <a:rPr lang="en-US" altLang="ko-KR" sz="1000" dirty="0">
                          <a:ea typeface="나눔바른고딕"/>
                        </a:rPr>
                        <a:t>API </a:t>
                      </a:r>
                      <a:r>
                        <a:rPr lang="ko-KR" altLang="en-US" sz="1000" dirty="0">
                          <a:ea typeface="나눔바른고딕"/>
                        </a:rPr>
                        <a:t>제공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1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roup 1661"/>
          <p:cNvGraphicFramePr>
            <a:graphicFrameLocks noGrp="1"/>
          </p:cNvGraphicFramePr>
          <p:nvPr/>
        </p:nvGraphicFramePr>
        <p:xfrm>
          <a:off x="9351706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게시판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roup 1661"/>
          <p:cNvGraphicFramePr>
            <a:graphicFrameLocks noGrp="1"/>
          </p:cNvGraphicFramePr>
          <p:nvPr/>
        </p:nvGraphicFramePr>
        <p:xfrm>
          <a:off x="7481970" y="403152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/>
          <p:cNvGraphicFramePr>
            <a:graphicFrameLocks noGrp="1"/>
          </p:cNvGraphicFramePr>
          <p:nvPr/>
        </p:nvGraphicFramePr>
        <p:xfrm>
          <a:off x="7481970" y="438462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/>
          <p:cNvGraphicFramePr>
            <a:graphicFrameLocks noGrp="1"/>
          </p:cNvGraphicFramePr>
          <p:nvPr/>
        </p:nvGraphicFramePr>
        <p:xfrm>
          <a:off x="7481970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직사각형 136"/>
          <p:cNvSpPr/>
          <p:nvPr/>
        </p:nvSpPr>
        <p:spPr>
          <a:xfrm>
            <a:off x="748197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전문가 관리</a:t>
            </a:r>
          </a:p>
        </p:txBody>
      </p:sp>
      <p:graphicFrame>
        <p:nvGraphicFramePr>
          <p:cNvPr id="138" name="Group 1661"/>
          <p:cNvGraphicFramePr>
            <a:graphicFrameLocks noGrp="1"/>
          </p:cNvGraphicFramePr>
          <p:nvPr/>
        </p:nvGraphicFramePr>
        <p:xfrm>
          <a:off x="7481970" y="473064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9" name="연결선: 꺾임 138"/>
          <p:cNvCxnSpPr>
            <a:endCxn id="136" idx="1"/>
          </p:cNvCxnSpPr>
          <p:nvPr/>
        </p:nvCxnSpPr>
        <p:spPr>
          <a:xfrm>
            <a:off x="6680614" y="2381558"/>
            <a:ext cx="8013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28118" y="1078678"/>
            <a:ext cx="1556892" cy="1874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736" y="513569"/>
            <a:ext cx="3305704" cy="44655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사용자 관리</a:t>
            </a:r>
          </a:p>
        </p:txBody>
      </p:sp>
      <p:cxnSp>
        <p:nvCxnSpPr>
          <p:cNvPr id="106" name="연결선: 꺾임 105"/>
          <p:cNvCxnSpPr>
            <a:stCxn id="108" idx="2"/>
            <a:endCxn id="125" idx="0"/>
          </p:cNvCxnSpPr>
          <p:nvPr/>
        </p:nvCxnSpPr>
        <p:spPr>
          <a:xfrm rot="16200000" flipH="1">
            <a:off x="6875185" y="110217"/>
            <a:ext cx="415001" cy="1902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>
            <a:stCxn id="108" idx="2"/>
            <a:endCxn id="127" idx="0"/>
          </p:cNvCxnSpPr>
          <p:nvPr/>
        </p:nvCxnSpPr>
        <p:spPr>
          <a:xfrm rot="16200000" flipH="1">
            <a:off x="8657911" y="-1672509"/>
            <a:ext cx="415005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370898" y="420134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굴림체"/>
                <a:ea typeface="굴림체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/>
              <a:ea typeface="굴림체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대시보드</a:t>
            </a:r>
          </a:p>
        </p:txBody>
      </p:sp>
      <p:graphicFrame>
        <p:nvGraphicFramePr>
          <p:cNvPr id="110" name="Group 1661"/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대시보드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5575416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사용자 관리</a:t>
            </a:r>
          </a:p>
        </p:txBody>
      </p:sp>
      <p:graphicFrame>
        <p:nvGraphicFramePr>
          <p:cNvPr id="112" name="Group 1661"/>
          <p:cNvGraphicFramePr>
            <a:graphicFrameLocks noGrp="1"/>
          </p:cNvGraphicFramePr>
          <p:nvPr/>
        </p:nvGraphicFramePr>
        <p:xfrm>
          <a:off x="5575415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/>
          <p:cNvGraphicFramePr>
            <a:graphicFrameLocks noGrp="1"/>
          </p:cNvGraphicFramePr>
          <p:nvPr/>
        </p:nvGraphicFramePr>
        <p:xfrm>
          <a:off x="5575415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콘텐츠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360676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고객지원</a:t>
            </a:r>
          </a:p>
        </p:txBody>
      </p:sp>
      <p:graphicFrame>
        <p:nvGraphicFramePr>
          <p:cNvPr id="121" name="Group 1661"/>
          <p:cNvGraphicFramePr>
            <a:graphicFrameLocks noGrp="1"/>
          </p:cNvGraphicFramePr>
          <p:nvPr/>
        </p:nvGraphicFramePr>
        <p:xfrm>
          <a:off x="9360676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/>
          <p:cNvGraphicFramePr>
            <a:graphicFrameLocks noGrp="1"/>
          </p:cNvGraphicFramePr>
          <p:nvPr/>
        </p:nvGraphicFramePr>
        <p:xfrm>
          <a:off x="9360676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/>
          <p:cNvGraphicFramePr>
            <a:graphicFrameLocks noGrp="1"/>
          </p:cNvGraphicFramePr>
          <p:nvPr/>
        </p:nvGraphicFramePr>
        <p:xfrm>
          <a:off x="9360676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/>
          <p:cNvGraphicFramePr>
            <a:graphicFrameLocks noGrp="1"/>
          </p:cNvGraphicFramePr>
          <p:nvPr/>
        </p:nvGraphicFramePr>
        <p:xfrm>
          <a:off x="936067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74812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통계</a:t>
            </a:r>
          </a:p>
        </p:txBody>
      </p:sp>
      <p:graphicFrame>
        <p:nvGraphicFramePr>
          <p:cNvPr id="126" name="Group 1661"/>
          <p:cNvGraphicFramePr>
            <a:graphicFrameLocks noGrp="1"/>
          </p:cNvGraphicFramePr>
          <p:nvPr/>
        </p:nvGraphicFramePr>
        <p:xfrm>
          <a:off x="74812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1046692" y="1268873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환경 설정</a:t>
            </a:r>
          </a:p>
        </p:txBody>
      </p:sp>
      <p:graphicFrame>
        <p:nvGraphicFramePr>
          <p:cNvPr id="128" name="Group 1661"/>
          <p:cNvGraphicFramePr>
            <a:graphicFrameLocks noGrp="1"/>
          </p:cNvGraphicFramePr>
          <p:nvPr/>
        </p:nvGraphicFramePr>
        <p:xfrm>
          <a:off x="11046692" y="159844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/>
          <p:cNvGraphicFramePr>
            <a:graphicFrameLocks noGrp="1"/>
          </p:cNvGraphicFramePr>
          <p:nvPr/>
        </p:nvGraphicFramePr>
        <p:xfrm>
          <a:off x="11046692" y="192651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/>
          <p:cNvCxnSpPr>
            <a:stCxn id="108" idx="2"/>
            <a:endCxn id="109" idx="0"/>
          </p:cNvCxnSpPr>
          <p:nvPr/>
        </p:nvCxnSpPr>
        <p:spPr>
          <a:xfrm rot="5400000">
            <a:off x="3170129" y="-1677100"/>
            <a:ext cx="430439" cy="5492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08" idx="2"/>
            <a:endCxn id="111" idx="0"/>
          </p:cNvCxnSpPr>
          <p:nvPr/>
        </p:nvCxnSpPr>
        <p:spPr>
          <a:xfrm rot="5400000">
            <a:off x="5914557" y="1067328"/>
            <a:ext cx="430439" cy="3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/>
          <p:cNvCxnSpPr>
            <a:stCxn id="108" idx="2"/>
            <a:endCxn id="114" idx="0"/>
          </p:cNvCxnSpPr>
          <p:nvPr/>
        </p:nvCxnSpPr>
        <p:spPr>
          <a:xfrm rot="5400000">
            <a:off x="3994331" y="-859250"/>
            <a:ext cx="424087" cy="3850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/>
          <p:cNvCxnSpPr>
            <a:stCxn id="108" idx="2"/>
            <a:endCxn id="120" idx="0"/>
          </p:cNvCxnSpPr>
          <p:nvPr/>
        </p:nvCxnSpPr>
        <p:spPr>
          <a:xfrm rot="16200000" flipH="1">
            <a:off x="7810362" y="-824960"/>
            <a:ext cx="424087" cy="37817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33" idx="1"/>
            <a:endCxn id="192" idx="3"/>
          </p:cNvCxnSpPr>
          <p:nvPr/>
        </p:nvCxnSpPr>
        <p:spPr>
          <a:xfrm rot="10800000" flipV="1">
            <a:off x="1191761" y="1745946"/>
            <a:ext cx="536852" cy="1703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/>
          <p:cNvGraphicFramePr>
            <a:graphicFrameLocks noGrp="1"/>
          </p:cNvGraphicFramePr>
          <p:nvPr/>
        </p:nvGraphicFramePr>
        <p:xfrm>
          <a:off x="86561" y="3661898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/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/>
          <p:cNvGraphicFramePr>
            <a:graphicFrameLocks noGrp="1"/>
          </p:cNvGraphicFramePr>
          <p:nvPr/>
        </p:nvGraphicFramePr>
        <p:xfrm>
          <a:off x="37243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원고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/>
          <p:cNvGraphicFramePr>
            <a:graphicFrameLocks noGrp="1"/>
          </p:cNvGraphicFramePr>
          <p:nvPr/>
        </p:nvGraphicFramePr>
        <p:xfrm>
          <a:off x="37243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/>
          <p:cNvGraphicFramePr>
            <a:graphicFrameLocks noGrp="1"/>
          </p:cNvGraphicFramePr>
          <p:nvPr/>
        </p:nvGraphicFramePr>
        <p:xfrm>
          <a:off x="37243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녹음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/>
          <p:cNvGraphicFramePr>
            <a:graphicFrameLocks noGrp="1"/>
          </p:cNvGraphicFramePr>
          <p:nvPr/>
        </p:nvGraphicFramePr>
        <p:xfrm>
          <a:off x="37243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개발물 수급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/>
          <p:cNvGraphicFramePr>
            <a:graphicFrameLocks noGrp="1"/>
          </p:cNvGraphicFramePr>
          <p:nvPr/>
        </p:nvGraphicFramePr>
        <p:xfrm>
          <a:off x="54626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은행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/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/>
          <p:cNvGraphicFramePr>
            <a:graphicFrameLocks noGrp="1"/>
          </p:cNvGraphicFramePr>
          <p:nvPr/>
        </p:nvGraphicFramePr>
        <p:xfrm>
          <a:off x="3669024" y="403152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>
          <a:xfrm>
            <a:off x="86561" y="3306942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개발 관리</a:t>
            </a:r>
          </a:p>
        </p:txBody>
      </p:sp>
      <p:graphicFrame>
        <p:nvGraphicFramePr>
          <p:cNvPr id="193" name="Group 1661"/>
          <p:cNvGraphicFramePr>
            <a:graphicFrameLocks noGrp="1"/>
          </p:cNvGraphicFramePr>
          <p:nvPr/>
        </p:nvGraphicFramePr>
        <p:xfrm>
          <a:off x="3669024" y="438462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/>
          <p:cNvGraphicFramePr>
            <a:graphicFrameLocks noGrp="1"/>
          </p:cNvGraphicFramePr>
          <p:nvPr/>
        </p:nvGraphicFramePr>
        <p:xfrm>
          <a:off x="3669024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/>
          <p:cNvGraphicFramePr>
            <a:graphicFrameLocks noGrp="1"/>
          </p:cNvGraphicFramePr>
          <p:nvPr/>
        </p:nvGraphicFramePr>
        <p:xfrm>
          <a:off x="11046692" y="225457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/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/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/>
          <p:cNvGraphicFramePr>
            <a:graphicFrameLocks noGrp="1"/>
          </p:cNvGraphicFramePr>
          <p:nvPr/>
        </p:nvGraphicFramePr>
        <p:xfrm>
          <a:off x="54626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/>
          <p:cNvGraphicFramePr>
            <a:graphicFrameLocks noGrp="1"/>
          </p:cNvGraphicFramePr>
          <p:nvPr/>
        </p:nvGraphicFramePr>
        <p:xfrm>
          <a:off x="5575415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/>
          <p:cNvGraphicFramePr>
            <a:graphicFrameLocks noGrp="1"/>
          </p:cNvGraphicFramePr>
          <p:nvPr/>
        </p:nvGraphicFramePr>
        <p:xfrm>
          <a:off x="5575415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발송 관리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/>
          <p:cNvGraphicFramePr>
            <a:graphicFrameLocks noGrp="1"/>
          </p:cNvGraphicFramePr>
          <p:nvPr/>
        </p:nvGraphicFramePr>
        <p:xfrm>
          <a:off x="74812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/>
          <p:cNvGraphicFramePr>
            <a:graphicFrameLocks noGrp="1"/>
          </p:cNvGraphicFramePr>
          <p:nvPr/>
        </p:nvGraphicFramePr>
        <p:xfrm>
          <a:off x="74812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/>
          <p:cNvGraphicFramePr>
            <a:graphicFrameLocks noGrp="1"/>
          </p:cNvGraphicFramePr>
          <p:nvPr/>
        </p:nvGraphicFramePr>
        <p:xfrm>
          <a:off x="74812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콘텐츠별 별점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/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최종 제출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/>
          <p:cNvSpPr/>
          <p:nvPr/>
        </p:nvSpPr>
        <p:spPr>
          <a:xfrm>
            <a:off x="11030741" y="322854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회원가입</a:t>
            </a:r>
          </a:p>
        </p:txBody>
      </p:sp>
      <p:graphicFrame>
        <p:nvGraphicFramePr>
          <p:cNvPr id="266" name="Group 1661"/>
          <p:cNvGraphicFramePr>
            <a:graphicFrameLocks noGrp="1"/>
          </p:cNvGraphicFramePr>
          <p:nvPr/>
        </p:nvGraphicFramePr>
        <p:xfrm>
          <a:off x="11030743" y="359208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 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/>
          <p:cNvGraphicFramePr>
            <a:graphicFrameLocks noGrp="1"/>
          </p:cNvGraphicFramePr>
          <p:nvPr/>
        </p:nvGraphicFramePr>
        <p:xfrm>
          <a:off x="11030743" y="3924660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/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/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운영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/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/>
          <p:cNvGraphicFramePr>
            <a:graphicFrameLocks noGrp="1"/>
          </p:cNvGraphicFramePr>
          <p:nvPr/>
        </p:nvGraphicFramePr>
        <p:xfrm>
          <a:off x="54626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/>
          <p:cNvGraphicFramePr>
            <a:graphicFrameLocks noGrp="1"/>
          </p:cNvGraphicFramePr>
          <p:nvPr/>
        </p:nvGraphicFramePr>
        <p:xfrm>
          <a:off x="54626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/>
          <p:cNvGraphicFramePr>
            <a:graphicFrameLocks noGrp="1"/>
          </p:cNvGraphicFramePr>
          <p:nvPr/>
        </p:nvGraphicFramePr>
        <p:xfrm>
          <a:off x="1761935" y="4014583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/>
          <p:cNvGraphicFramePr>
            <a:graphicFrameLocks noGrp="1"/>
          </p:cNvGraphicFramePr>
          <p:nvPr/>
        </p:nvGraphicFramePr>
        <p:xfrm>
          <a:off x="1761935" y="4355437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3669025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운영 관리</a:t>
            </a:r>
          </a:p>
        </p:txBody>
      </p:sp>
      <p:cxnSp>
        <p:nvCxnSpPr>
          <p:cNvPr id="164" name="연결선: 꺾임 163"/>
          <p:cNvCxnSpPr>
            <a:stCxn id="140" idx="3"/>
            <a:endCxn id="163" idx="1"/>
          </p:cNvCxnSpPr>
          <p:nvPr/>
        </p:nvCxnSpPr>
        <p:spPr>
          <a:xfrm>
            <a:off x="2834944" y="2070985"/>
            <a:ext cx="834081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stCxn id="208" idx="3"/>
            <a:endCxn id="145" idx="1"/>
          </p:cNvCxnSpPr>
          <p:nvPr/>
        </p:nvCxnSpPr>
        <p:spPr>
          <a:xfrm flipV="1">
            <a:off x="1161257" y="4147282"/>
            <a:ext cx="600678" cy="61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/>
          <p:cNvCxnSpPr>
            <a:stCxn id="208" idx="3"/>
            <a:endCxn id="155" idx="1"/>
          </p:cNvCxnSpPr>
          <p:nvPr/>
        </p:nvCxnSpPr>
        <p:spPr>
          <a:xfrm>
            <a:off x="1161257" y="4153453"/>
            <a:ext cx="600678" cy="334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/>
          <p:cNvCxnSpPr>
            <a:stCxn id="175" idx="3"/>
            <a:endCxn id="305" idx="1"/>
          </p:cNvCxnSpPr>
          <p:nvPr/>
        </p:nvCxnSpPr>
        <p:spPr>
          <a:xfrm>
            <a:off x="1161257" y="4824842"/>
            <a:ext cx="2405284" cy="1224016"/>
          </a:xfrm>
          <a:prstGeom prst="bentConnector3">
            <a:avLst>
              <a:gd name="adj1" fmla="val 75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stCxn id="142" idx="3"/>
            <a:endCxn id="305" idx="1"/>
          </p:cNvCxnSpPr>
          <p:nvPr/>
        </p:nvCxnSpPr>
        <p:spPr>
          <a:xfrm>
            <a:off x="1161257" y="5174951"/>
            <a:ext cx="2405284" cy="873907"/>
          </a:xfrm>
          <a:prstGeom prst="bentConnector3">
            <a:avLst>
              <a:gd name="adj1" fmla="val 75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/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통합 검수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/>
          <p:cNvSpPr/>
          <p:nvPr/>
        </p:nvSpPr>
        <p:spPr>
          <a:xfrm>
            <a:off x="3669597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CP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 관리</a:t>
            </a:r>
          </a:p>
        </p:txBody>
      </p:sp>
      <p:graphicFrame>
        <p:nvGraphicFramePr>
          <p:cNvPr id="291" name="Group 1661"/>
          <p:cNvGraphicFramePr>
            <a:graphicFrameLocks noGrp="1"/>
          </p:cNvGraphicFramePr>
          <p:nvPr/>
        </p:nvGraphicFramePr>
        <p:xfrm>
          <a:off x="3669597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/>
          <p:cNvGraphicFramePr>
            <a:graphicFrameLocks noGrp="1"/>
          </p:cNvGraphicFramePr>
          <p:nvPr/>
        </p:nvGraphicFramePr>
        <p:xfrm>
          <a:off x="3669597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/>
          <p:cNvGraphicFramePr>
            <a:graphicFrameLocks noGrp="1"/>
          </p:cNvGraphicFramePr>
          <p:nvPr/>
        </p:nvGraphicFramePr>
        <p:xfrm>
          <a:off x="3669597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/>
          <p:cNvCxnSpPr>
            <a:stCxn id="108" idx="2"/>
            <a:endCxn id="290" idx="0"/>
          </p:cNvCxnSpPr>
          <p:nvPr/>
        </p:nvCxnSpPr>
        <p:spPr>
          <a:xfrm rot="5400000">
            <a:off x="4964823" y="111242"/>
            <a:ext cx="424087" cy="1909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35665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Group 1661"/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오류 내역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/>
          <p:cNvGraphicFramePr>
            <a:graphicFrameLocks noGrp="1"/>
          </p:cNvGraphicFramePr>
          <p:nvPr/>
        </p:nvGraphicFramePr>
        <p:xfrm>
          <a:off x="1761935" y="4697308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/>
          <p:cNvCxnSpPr>
            <a:stCxn id="208" idx="3"/>
            <a:endCxn id="79" idx="1"/>
          </p:cNvCxnSpPr>
          <p:nvPr/>
        </p:nvCxnSpPr>
        <p:spPr>
          <a:xfrm>
            <a:off x="1161257" y="4153453"/>
            <a:ext cx="600678" cy="6765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/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/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/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/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/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/>
          <p:cNvGraphicFramePr>
            <a:graphicFrameLocks noGrp="1"/>
          </p:cNvGraphicFramePr>
          <p:nvPr/>
        </p:nvGraphicFramePr>
        <p:xfrm>
          <a:off x="11030743" y="424087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/>
          <p:cNvGraphicFramePr>
            <a:graphicFrameLocks noGrp="1"/>
          </p:cNvGraphicFramePr>
          <p:nvPr/>
        </p:nvGraphicFramePr>
        <p:xfrm>
          <a:off x="3669024" y="473064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/>
          <p:cNvGraphicFramePr>
            <a:graphicFrameLocks noGrp="1"/>
          </p:cNvGraphicFramePr>
          <p:nvPr/>
        </p:nvGraphicFramePr>
        <p:xfrm>
          <a:off x="74812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8719542" y="1066113"/>
            <a:ext cx="3515360" cy="412342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  <p:sp>
        <p:nvSpPr>
          <p:cNvPr id="100" name="직사각형 99"/>
          <p:cNvSpPr/>
          <p:nvPr/>
        </p:nvSpPr>
        <p:spPr>
          <a:xfrm>
            <a:off x="0" y="1067951"/>
            <a:ext cx="3421575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96" name="직사각형 95"/>
          <p:cNvSpPr/>
          <p:nvPr/>
        </p:nvSpPr>
        <p:spPr>
          <a:xfrm>
            <a:off x="3421575" y="1066113"/>
            <a:ext cx="1863641" cy="412471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98" name="직사각형 97"/>
          <p:cNvSpPr/>
          <p:nvPr/>
        </p:nvSpPr>
        <p:spPr>
          <a:xfrm>
            <a:off x="3420440" y="5189540"/>
            <a:ext cx="8771560" cy="166845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99" name="직사각형 98"/>
          <p:cNvSpPr/>
          <p:nvPr/>
        </p:nvSpPr>
        <p:spPr>
          <a:xfrm>
            <a:off x="5285216" y="3055628"/>
            <a:ext cx="1651425" cy="200416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101" name="직사각형 100"/>
          <p:cNvSpPr/>
          <p:nvPr/>
        </p:nvSpPr>
        <p:spPr>
          <a:xfrm>
            <a:off x="144205" y="2858682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38252"/>
              </p:ext>
            </p:extLst>
          </p:nvPr>
        </p:nvGraphicFramePr>
        <p:xfrm>
          <a:off x="39417" y="3216698"/>
          <a:ext cx="10783915" cy="33989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6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요구사항 </a:t>
                      </a:r>
                      <a:r>
                        <a:rPr lang="en-US" altLang="ko-KR" sz="1000"/>
                        <a:t>ID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사용자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SFR-SCMS-005-01, SFR-SCMS-005-02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SFR-SCMS-005-03, </a:t>
                      </a:r>
                      <a:r>
                        <a:rPr lang="en-US" altLang="ko-KR" sz="1000" dirty="0">
                          <a:ea typeface="나눔바른고딕"/>
                        </a:rPr>
                        <a:t>SFR-SCMS-005-04</a:t>
                      </a:r>
                      <a:endParaRPr lang="en-US" altLang="ko-KR" sz="1000" dirty="0"/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SFR-SCMS-001-09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SFR-SCMS-001-10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SFR-SCMS-006-02, SFR-SCMS-006-03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SFR-SCMS-006-04, SFR-SCMS-006-05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ㆍ계정</a:t>
                      </a:r>
                      <a:r>
                        <a:rPr lang="ko-KR" altLang="en-US" sz="1000" dirty="0"/>
                        <a:t> 등록 및 엑셀을 활용하여 일괄 등록 기능 지원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계정</a:t>
                      </a:r>
                      <a:r>
                        <a:rPr lang="ko-KR" altLang="en-US" sz="1000" dirty="0">
                          <a:ea typeface="나눔바른고딕"/>
                        </a:rPr>
                        <a:t> 조회 및 편집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계정</a:t>
                      </a:r>
                      <a:r>
                        <a:rPr lang="ko-KR" altLang="en-US" sz="1000" dirty="0">
                          <a:ea typeface="나눔바른고딕"/>
                        </a:rPr>
                        <a:t> 권한에 대한 정의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 latinLnBrk="1"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ㆍ개인정보가</a:t>
                      </a:r>
                      <a:r>
                        <a:rPr lang="ko-KR" altLang="en-US" sz="1000" dirty="0"/>
                        <a:t> 포함된 내용 출력 시 조회 사유가 입력 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ㆍ관리자의</a:t>
                      </a:r>
                      <a:r>
                        <a:rPr lang="ko-KR" altLang="en-US" sz="1000" dirty="0"/>
                        <a:t> 현황 및 리스트를 표시하는 페이지는 관련 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  </a:t>
                      </a:r>
                      <a:r>
                        <a:rPr lang="ko-KR" altLang="en-US" sz="1000" dirty="0"/>
                        <a:t>데이터를 포함한 엑셀 다운로드 기능 제공</a:t>
                      </a:r>
                      <a:endParaRPr lang="en-US" altLang="ko-KR" sz="1000" dirty="0"/>
                    </a:p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회원</a:t>
                      </a:r>
                      <a:r>
                        <a:rPr lang="ko-KR" altLang="en-US" sz="1000" u="none" strike="noStrike" dirty="0">
                          <a:effectLst/>
                        </a:rPr>
                        <a:t> 정책에 따른 단기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장기 휴면 처리를 위한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스케쥴러</a:t>
                      </a:r>
                      <a:r>
                        <a:rPr lang="ko-KR" altLang="en-US" sz="1000" u="none" strike="noStrike" dirty="0">
                          <a:effectLst/>
                        </a:rPr>
                        <a:t> 구현</a:t>
                      </a:r>
                    </a:p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회원</a:t>
                      </a:r>
                      <a:r>
                        <a:rPr lang="ko-KR" altLang="en-US" sz="1000" u="none" strike="noStrike" dirty="0">
                          <a:effectLst/>
                        </a:rPr>
                        <a:t> 탈퇴 신청 시 이메일 템플릿에 기반한 이메일 발송</a:t>
                      </a:r>
                    </a:p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휴면</a:t>
                      </a:r>
                      <a:r>
                        <a:rPr lang="ko-KR" altLang="en-US" sz="1000" u="none" strike="noStrike" dirty="0">
                          <a:effectLst/>
                        </a:rPr>
                        <a:t> 전환 시 이메일 템플릿에 기반한 이메일 발송</a:t>
                      </a:r>
                    </a:p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회원</a:t>
                      </a:r>
                      <a:r>
                        <a:rPr lang="ko-KR" altLang="en-US" sz="1000" u="none" strike="noStrike" dirty="0">
                          <a:effectLst/>
                        </a:rPr>
                        <a:t> 탈퇴 시 계정 정보 데이터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아카이빙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그룹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SFR-SCMS-005-05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ㆍ권한별</a:t>
                      </a:r>
                      <a:r>
                        <a:rPr lang="ko-KR" altLang="en-US" sz="1000" dirty="0"/>
                        <a:t> 메뉴 접근 통제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전문가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SFR-SCMS-026-01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ko-KR" altLang="en-US" sz="1000" dirty="0"/>
                        <a:t>전문가 관리 시스템 </a:t>
                      </a:r>
                      <a:r>
                        <a:rPr lang="en-US" altLang="ko-KR" sz="1000" dirty="0"/>
                        <a:t>RFP)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ㆍ전문가</a:t>
                      </a:r>
                      <a:r>
                        <a:rPr lang="ko-KR" altLang="en-US" sz="1000" dirty="0"/>
                        <a:t> 관리 </a:t>
                      </a:r>
                      <a:r>
                        <a:rPr lang="en-US" altLang="ko-KR" sz="1000" dirty="0"/>
                        <a:t>Pool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사용자가 신청한 전문가 명단 조회 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조회 후 전문가 승인 여부에 대한 선택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SFR-SCMS-026-01</a:t>
                      </a:r>
                      <a:r>
                        <a:rPr lang="ko-KR" altLang="en-US" sz="1000" dirty="0"/>
                        <a:t>은 전문가 관리 시스템 </a:t>
                      </a:r>
                      <a:r>
                        <a:rPr lang="en-US" altLang="ko-KR" sz="1000" dirty="0"/>
                        <a:t>RFP </a:t>
                      </a:r>
                      <a:r>
                        <a:rPr lang="ko-KR" altLang="en-US" sz="1000" dirty="0"/>
                        <a:t>내용임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발송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SFR-SCMS-013-01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SFR-SCMS-020-03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SMS </a:t>
                      </a:r>
                      <a:r>
                        <a:rPr lang="ko-KR" altLang="en-US" sz="1000" dirty="0"/>
                        <a:t>및 이메일 발송 내역 관리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발송 대상자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내용 전문가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참여 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직사각형 140"/>
          <p:cNvSpPr/>
          <p:nvPr/>
        </p:nvSpPr>
        <p:spPr>
          <a:xfrm>
            <a:off x="7220989" y="1078678"/>
            <a:ext cx="1542728" cy="207072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6">
            <a:extLst>
              <a:ext uri="{FF2B5EF4-FFF2-40B4-BE49-F238E27FC236}">
                <a16:creationId xmlns:a16="http://schemas.microsoft.com/office/drawing/2014/main" id="{54F43F36-ED82-411E-AEFA-7F3642AE2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611188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kumimoji="0" lang="ko-KR" altLang="en-US" sz="14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</a:p>
        </p:txBody>
      </p:sp>
      <p:graphicFrame>
        <p:nvGraphicFramePr>
          <p:cNvPr id="791694" name="Group 142">
            <a:extLst>
              <a:ext uri="{FF2B5EF4-FFF2-40B4-BE49-F238E27FC236}">
                <a16:creationId xmlns:a16="http://schemas.microsoft.com/office/drawing/2014/main" id="{DC13A513-83C2-4BF4-A00A-64D12714B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89478"/>
              </p:ext>
            </p:extLst>
          </p:nvPr>
        </p:nvGraphicFramePr>
        <p:xfrm>
          <a:off x="1346570" y="1109281"/>
          <a:ext cx="8983663" cy="4691758"/>
        </p:xfrm>
        <a:graphic>
          <a:graphicData uri="http://schemas.openxmlformats.org/drawingml/2006/table">
            <a:tbl>
              <a:tblPr/>
              <a:tblGrid>
                <a:gridCol w="88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변경사유</a:t>
                      </a:r>
                      <a:r>
                        <a:rPr kumimoji="1" lang="en-US" altLang="ko-KR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1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변경내용</a:t>
                      </a:r>
                      <a:r>
                        <a:rPr kumimoji="1" lang="en-US" altLang="ko-KR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1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전문가관리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김광섭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이지영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이남석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299" name="Text Box 1203">
            <a:extLst>
              <a:ext uri="{FF2B5EF4-FFF2-40B4-BE49-F238E27FC236}">
                <a16:creationId xmlns:a16="http://schemas.microsoft.com/office/drawing/2014/main" id="{2A2EC70B-8513-48DB-AFB5-C18725AA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6075363"/>
            <a:ext cx="811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en-US" altLang="ko-KR" sz="900" baseline="300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변경사유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 내용이 이전 문서에 대해 최초작성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삭제 중 선택 기입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900" baseline="30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변경내용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변경이 발생되는 위치와 변경 내용을 자세히 기록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절과 변경 내용을 기술한다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4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roup 1661">
            <a:extLst>
              <a:ext uri="{FF2B5EF4-FFF2-40B4-BE49-F238E27FC236}">
                <a16:creationId xmlns:a16="http://schemas.microsoft.com/office/drawing/2014/main" id="{5C16B10F-1BF6-437D-AB05-6FC4004A8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A303E7-14F9-4468-B731-D57B06C451CA}"/>
              </a:ext>
            </a:extLst>
          </p:cNvPr>
          <p:cNvSpPr/>
          <p:nvPr/>
        </p:nvSpPr>
        <p:spPr>
          <a:xfrm>
            <a:off x="6057640" y="1078678"/>
            <a:ext cx="1315217" cy="217238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29921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0310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69342CE-EEF0-4EB8-889F-F9F14360F916}"/>
              </a:ext>
            </a:extLst>
          </p:cNvPr>
          <p:cNvSpPr/>
          <p:nvPr/>
        </p:nvSpPr>
        <p:spPr>
          <a:xfrm>
            <a:off x="7425682" y="1066112"/>
            <a:ext cx="4791959" cy="579188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F7FBAEB-D250-4B90-A5BF-47B5B0C0ED47}"/>
              </a:ext>
            </a:extLst>
          </p:cNvPr>
          <p:cNvSpPr/>
          <p:nvPr/>
        </p:nvSpPr>
        <p:spPr>
          <a:xfrm>
            <a:off x="-41448" y="1067951"/>
            <a:ext cx="6044265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F32B375-845D-4D9E-9FEB-BB4883752C20}"/>
              </a:ext>
            </a:extLst>
          </p:cNvPr>
          <p:cNvSpPr/>
          <p:nvPr/>
        </p:nvSpPr>
        <p:spPr>
          <a:xfrm>
            <a:off x="5955644" y="3265178"/>
            <a:ext cx="1590951" cy="359282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E09733D-0467-442B-9914-073A9D6B9A70}"/>
              </a:ext>
            </a:extLst>
          </p:cNvPr>
          <p:cNvSpPr/>
          <p:nvPr/>
        </p:nvSpPr>
        <p:spPr>
          <a:xfrm>
            <a:off x="153830" y="2919515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8DAD0E52-5B1E-4575-B0C3-5EF0D055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74473"/>
              </p:ext>
            </p:extLst>
          </p:nvPr>
        </p:nvGraphicFramePr>
        <p:xfrm>
          <a:off x="176044" y="3329140"/>
          <a:ext cx="9920820" cy="33911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5807393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150517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콘텐츠 활용 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LMS</a:t>
                      </a:r>
                      <a:r>
                        <a:rPr lang="ko-KR" altLang="en-US" sz="1000" dirty="0"/>
                        <a:t>에서 활용된 콘텐츠 통계 기능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콘텐츠의 일반 정보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개발년도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개발업체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과목코드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버전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총 학습시간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통계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개발 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SFR-SCMS-030-04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각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 콘텐츠의 일반 정보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(</a:t>
                      </a:r>
                      <a:r>
                        <a:rPr lang="ko-KR" altLang="en-US" sz="1000" dirty="0" err="1">
                          <a:latin typeface="나눔바른"/>
                          <a:ea typeface="나눔바른고딕"/>
                        </a:rPr>
                        <a:t>개발년도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개발업체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과목코드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버전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총 학습시간 등</a:t>
                      </a:r>
                      <a:r>
                        <a:rPr lang="en-US" altLang="ko-KR" sz="1000" dirty="0">
                          <a:latin typeface="나눔바른"/>
                          <a:ea typeface="나눔바른고딕"/>
                        </a:rPr>
                        <a:t>) </a:t>
                      </a:r>
                      <a:r>
                        <a:rPr lang="ko-KR" altLang="en-US" sz="1000" dirty="0">
                          <a:latin typeface="나눔바른"/>
                          <a:ea typeface="나눔바른고딕"/>
                        </a:rPr>
                        <a:t>통계</a:t>
                      </a:r>
                      <a:endParaRPr lang="en-US" altLang="ko-KR" sz="1000" dirty="0">
                        <a:latin typeface="나눔바른"/>
                        <a:ea typeface="나눔바른고딕"/>
                      </a:endParaRPr>
                    </a:p>
                    <a:p>
                      <a:pPr algn="just" latinLnBrk="1"/>
                      <a:r>
                        <a:rPr lang="ko-KR" altLang="en-US" sz="1000" dirty="0" err="1"/>
                        <a:t>ㆍ개발공정관리</a:t>
                      </a:r>
                      <a:r>
                        <a:rPr lang="ko-KR" altLang="en-US" sz="1000" dirty="0"/>
                        <a:t> 통계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원고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화면설계서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개발물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강의노트 항목 별 </a:t>
                      </a:r>
                      <a:r>
                        <a:rPr lang="ko-KR" altLang="en-US" sz="1000" dirty="0" err="1"/>
                        <a:t>공정률을</a:t>
                      </a:r>
                      <a:r>
                        <a:rPr lang="ko-KR" altLang="en-US" sz="1000" dirty="0"/>
                        <a:t> 표를 통해 제시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공정 추가를 통해 공정 항목이 추가될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상단 표 항목 추가 및 </a:t>
                      </a:r>
                      <a:r>
                        <a:rPr lang="ko-KR" altLang="en-US" sz="1000" dirty="0" err="1"/>
                        <a:t>공정률</a:t>
                      </a:r>
                      <a:r>
                        <a:rPr lang="ko-KR" altLang="en-US" sz="1000" dirty="0"/>
                        <a:t> 자동 계산되도록 구현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 오류신고 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오류신고 통계 기능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콘텐츠 오류신고 게시판에 등록된 데이터에 대한 통계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상세 검색 필터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처리자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작성자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제공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15420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콘텐츠별 </a:t>
                      </a:r>
                      <a:r>
                        <a:rPr lang="ko-KR" altLang="en-US" sz="1000" dirty="0" err="1"/>
                        <a:t>별점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콘텐츠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버전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LMS </a:t>
                      </a:r>
                      <a:r>
                        <a:rPr lang="ko-KR" altLang="en-US" sz="1000" dirty="0"/>
                        <a:t>과목 </a:t>
                      </a:r>
                      <a:r>
                        <a:rPr lang="ko-KR" altLang="en-US" sz="1000" dirty="0" err="1"/>
                        <a:t>수강자들에서</a:t>
                      </a:r>
                      <a:r>
                        <a:rPr lang="ko-KR" altLang="en-US" sz="1000" dirty="0"/>
                        <a:t> 받은 </a:t>
                      </a:r>
                      <a:r>
                        <a:rPr lang="ko-KR" altLang="en-US" sz="1000" dirty="0" err="1"/>
                        <a:t>별점</a:t>
                      </a:r>
                      <a:r>
                        <a:rPr lang="ko-KR" altLang="en-US" sz="1000" dirty="0"/>
                        <a:t> 평균 통계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35321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퀴즈인 페이지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SFR-SCMS-030-06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SFR-SCMS-030-07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ㆍ클립</a:t>
                      </a:r>
                      <a:r>
                        <a:rPr lang="ko-KR" altLang="en-US" sz="1000" dirty="0"/>
                        <a:t> 내 페이지의 구성이 퀴즈인 페이지의 사용자 통계 기능 제공</a:t>
                      </a:r>
                    </a:p>
                    <a:p>
                      <a:pPr algn="just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문제 및 보기 표시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정답률</a:t>
                      </a:r>
                      <a:r>
                        <a:rPr lang="ko-KR" altLang="en-US" sz="1000" dirty="0"/>
                        <a:t> 통계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통계 현황의 엑셀 다운로드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3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roup 1661">
            <a:extLst>
              <a:ext uri="{FF2B5EF4-FFF2-40B4-BE49-F238E27FC236}">
                <a16:creationId xmlns:a16="http://schemas.microsoft.com/office/drawing/2014/main" id="{6FBB5B27-6FE5-494B-94C9-3C450807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3EDDDE6-2DE1-43CB-9A37-48C3531D3AC0}"/>
              </a:ext>
            </a:extLst>
          </p:cNvPr>
          <p:cNvSpPr/>
          <p:nvPr/>
        </p:nvSpPr>
        <p:spPr>
          <a:xfrm>
            <a:off x="7546595" y="1078678"/>
            <a:ext cx="1741851" cy="2797997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4780668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31125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1148330-C85E-490C-A006-E6EC7911D728}"/>
              </a:ext>
            </a:extLst>
          </p:cNvPr>
          <p:cNvSpPr/>
          <p:nvPr/>
        </p:nvSpPr>
        <p:spPr>
          <a:xfrm>
            <a:off x="9342995" y="1066112"/>
            <a:ext cx="2847495" cy="57918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FEA50B4-876E-48D5-B4DA-2A3565E66A24}"/>
              </a:ext>
            </a:extLst>
          </p:cNvPr>
          <p:cNvSpPr/>
          <p:nvPr/>
        </p:nvSpPr>
        <p:spPr>
          <a:xfrm>
            <a:off x="-35034" y="1067951"/>
            <a:ext cx="7546980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93D26D9-9197-4164-BBED-7F625DC9A331}"/>
              </a:ext>
            </a:extLst>
          </p:cNvPr>
          <p:cNvSpPr/>
          <p:nvPr/>
        </p:nvSpPr>
        <p:spPr>
          <a:xfrm>
            <a:off x="7288638" y="3886199"/>
            <a:ext cx="2122032" cy="299724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87177-C2C3-48B7-AD95-2853DE970361}"/>
              </a:ext>
            </a:extLst>
          </p:cNvPr>
          <p:cNvSpPr/>
          <p:nvPr/>
        </p:nvSpPr>
        <p:spPr>
          <a:xfrm>
            <a:off x="153830" y="3896296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38" name="표 4">
            <a:extLst>
              <a:ext uri="{FF2B5EF4-FFF2-40B4-BE49-F238E27FC236}">
                <a16:creationId xmlns:a16="http://schemas.microsoft.com/office/drawing/2014/main" id="{A31D7E9B-1F53-4B6E-A345-C7AC87CA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35087"/>
              </p:ext>
            </p:extLst>
          </p:nvPr>
        </p:nvGraphicFramePr>
        <p:xfrm>
          <a:off x="176043" y="4279712"/>
          <a:ext cx="7253683" cy="24723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365791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318972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스튜디오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ㆍ스튜디오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휴일관리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ㆍ스튜디오</a:t>
                      </a:r>
                      <a:r>
                        <a:rPr lang="ko-KR" altLang="en-US" sz="1000" dirty="0"/>
                        <a:t> 일정 예약을 위한 휴일정보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촬영 일정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ㆍ스튜디오</a:t>
                      </a:r>
                      <a:r>
                        <a:rPr lang="ko-KR" altLang="en-US" sz="1000" dirty="0"/>
                        <a:t> 촬영 예약 일정 승인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반려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15420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촬영 일정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ㆍ스튜디오</a:t>
                      </a:r>
                      <a:r>
                        <a:rPr lang="ko-KR" altLang="en-US" sz="1000" dirty="0"/>
                        <a:t> 촬영 일정 예약 신청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취소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35321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장비대여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ㆍ촬영장비</a:t>
                      </a:r>
                      <a:r>
                        <a:rPr lang="ko-KR" altLang="en-US" sz="1000" dirty="0"/>
                        <a:t> 예약 일정 승인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반려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장비대여 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ㆍ촬영장비</a:t>
                      </a:r>
                      <a:r>
                        <a:rPr lang="ko-KR" altLang="en-US" sz="1000" dirty="0"/>
                        <a:t> 예약 일정 신청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취소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75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68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E5A8DDA-FE91-42FC-BC53-C4C4A530C140}"/>
              </a:ext>
            </a:extLst>
          </p:cNvPr>
          <p:cNvSpPr/>
          <p:nvPr/>
        </p:nvSpPr>
        <p:spPr>
          <a:xfrm>
            <a:off x="9413353" y="1078678"/>
            <a:ext cx="1385875" cy="222826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91477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18489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FC311D-5DD0-40E7-B6EA-20C528D59688}"/>
              </a:ext>
            </a:extLst>
          </p:cNvPr>
          <p:cNvSpPr/>
          <p:nvPr/>
        </p:nvSpPr>
        <p:spPr>
          <a:xfrm>
            <a:off x="10894121" y="1066112"/>
            <a:ext cx="1297877" cy="57918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C44C93A-44C2-45C0-B27F-4F89B80C2315}"/>
              </a:ext>
            </a:extLst>
          </p:cNvPr>
          <p:cNvSpPr/>
          <p:nvPr/>
        </p:nvSpPr>
        <p:spPr>
          <a:xfrm>
            <a:off x="16190" y="1067951"/>
            <a:ext cx="9357056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6597EC2-8890-4E61-9CBE-178841690C4A}"/>
              </a:ext>
            </a:extLst>
          </p:cNvPr>
          <p:cNvSpPr/>
          <p:nvPr/>
        </p:nvSpPr>
        <p:spPr>
          <a:xfrm>
            <a:off x="9047413" y="3332389"/>
            <a:ext cx="2122032" cy="355105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AC3E1A-CAB5-46E5-B73E-D01ED9C97588}"/>
              </a:ext>
            </a:extLst>
          </p:cNvPr>
          <p:cNvSpPr/>
          <p:nvPr/>
        </p:nvSpPr>
        <p:spPr>
          <a:xfrm>
            <a:off x="153830" y="3000946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38" name="표 4">
            <a:extLst>
              <a:ext uri="{FF2B5EF4-FFF2-40B4-BE49-F238E27FC236}">
                <a16:creationId xmlns:a16="http://schemas.microsoft.com/office/drawing/2014/main" id="{D1486985-7397-45CF-A131-8E187F730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0555"/>
              </p:ext>
            </p:extLst>
          </p:nvPr>
        </p:nvGraphicFramePr>
        <p:xfrm>
          <a:off x="176042" y="3384362"/>
          <a:ext cx="10814358" cy="3383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2567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592486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737986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SFR-SCMS-001-07</a:t>
                      </a:r>
                    </a:p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SFR-SCMS-001-08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SFR-SCMS-023-02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SFR-SCMS-023-04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SFR-SCMS-023-05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모든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 게시판은 게시판별 옵션을 지정하고 이를 참조하는 게시물로 형태로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구조화하여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 구현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각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 시스템은 발주처에서 제공하는 솔루션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(Html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편집기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파일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업로더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개인정보보호 솔루션 등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적용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2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개 이상 파일 첨부가 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/>
                        </a:rPr>
                        <a:t>가능해야하며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/>
                        </a:rPr>
                        <a:t>발주사의 업로드 솔루션 활용</a:t>
                      </a:r>
                      <a:endParaRPr lang="en-US" altLang="ko-KR" sz="1000" dirty="0">
                        <a:latin typeface="나눔바른고딕" pitchFamily="50" charset="-127"/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dirty="0" err="1">
                          <a:ea typeface="나눔바른고딕"/>
                        </a:rPr>
                        <a:t>게시판</a:t>
                      </a:r>
                      <a:r>
                        <a:rPr lang="ko-KR" altLang="en-US" sz="1000" dirty="0">
                          <a:ea typeface="나눔바른고딕"/>
                        </a:rPr>
                        <a:t> 기능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ea typeface="나눔바른고딕"/>
                        </a:rPr>
                        <a:t>  - </a:t>
                      </a:r>
                      <a:r>
                        <a:rPr lang="ko-KR" altLang="en-US" sz="1000" dirty="0">
                          <a:ea typeface="나눔바른고딕"/>
                        </a:rPr>
                        <a:t>게시물의 공개</a:t>
                      </a:r>
                      <a:r>
                        <a:rPr lang="en-US" altLang="ko-KR" sz="1000" dirty="0">
                          <a:ea typeface="나눔바른고딕"/>
                        </a:rPr>
                        <a:t>/</a:t>
                      </a:r>
                      <a:r>
                        <a:rPr lang="ko-KR" altLang="en-US" sz="1000" dirty="0">
                          <a:ea typeface="나눔바른고딕"/>
                        </a:rPr>
                        <a:t>비공개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비밀글</a:t>
                      </a:r>
                      <a:r>
                        <a:rPr lang="ko-KR" altLang="en-US" sz="1000" dirty="0">
                          <a:ea typeface="나눔바른고딕"/>
                        </a:rPr>
                        <a:t> 기능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게시판의 작성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수정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삭제 기능 구현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댓글 기능 지원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ea typeface="나눔바른고딕"/>
                        </a:rPr>
                        <a:t>게시판마다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비밀글</a:t>
                      </a:r>
                      <a:r>
                        <a:rPr lang="ko-KR" altLang="en-US" sz="1000" dirty="0">
                          <a:ea typeface="나눔바른고딕"/>
                        </a:rPr>
                        <a:t> 여부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학습자 게시물 등록 가능 여부 선택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ea typeface="나눔바른고딕"/>
                        </a:rPr>
                        <a:t>  </a:t>
                      </a:r>
                      <a:r>
                        <a:rPr lang="en-US" altLang="ko-KR" sz="1000" dirty="0">
                          <a:ea typeface="나눔바른고딕"/>
                        </a:rPr>
                        <a:t>- </a:t>
                      </a:r>
                      <a:r>
                        <a:rPr lang="ko-KR" altLang="en-US" sz="1000" dirty="0">
                          <a:ea typeface="나눔바른고딕"/>
                        </a:rPr>
                        <a:t>게시물의 상단 공지 기능 제공하며 기간 지정이 가능해야 함</a:t>
                      </a:r>
                      <a:endParaRPr lang="en-US" altLang="ko-KR" sz="1000" dirty="0">
                        <a:ea typeface="나눔바른고딕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ea typeface="나눔바른고딕"/>
                        </a:rPr>
                        <a:t>  - </a:t>
                      </a:r>
                      <a:r>
                        <a:rPr lang="ko-KR" altLang="en-US" sz="1000" dirty="0">
                          <a:ea typeface="나눔바른고딕"/>
                        </a:rPr>
                        <a:t>게시물</a:t>
                      </a:r>
                      <a:r>
                        <a:rPr lang="en-US" altLang="ko-KR" sz="1000" dirty="0">
                          <a:ea typeface="나눔바른고딕"/>
                        </a:rPr>
                        <a:t>, </a:t>
                      </a:r>
                      <a:r>
                        <a:rPr lang="ko-KR" altLang="en-US" sz="1000" dirty="0">
                          <a:ea typeface="나눔바른고딕"/>
                        </a:rPr>
                        <a:t>댓글은 사용자만 수정 및 삭제 가능하며 운영 관리자는 모든 내용의 수정 및 </a:t>
                      </a:r>
                      <a:r>
                        <a:rPr lang="ko-KR" altLang="en-US" sz="1000" dirty="0" err="1">
                          <a:ea typeface="나눔바른고딕"/>
                        </a:rPr>
                        <a:t>비게시</a:t>
                      </a:r>
                      <a:r>
                        <a:rPr lang="ko-KR" altLang="en-US" sz="1000" dirty="0">
                          <a:ea typeface="나눔바른고딕"/>
                        </a:rPr>
                        <a:t> 가능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161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ㆍ전체</a:t>
                      </a:r>
                      <a:r>
                        <a:rPr lang="ko-KR" altLang="en-US" sz="1000" dirty="0"/>
                        <a:t> 공지사항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 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 기능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  - LCMS</a:t>
                      </a:r>
                      <a:r>
                        <a:rPr lang="ko-KR" altLang="en-US" sz="1000" dirty="0"/>
                        <a:t> 관련 공지사항은 콘텐츠 관리 게시판에서 진행 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질의응답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ㆍ질의응답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 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 기능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  - LCMS</a:t>
                      </a:r>
                      <a:r>
                        <a:rPr lang="ko-KR" altLang="en-US" sz="1000" dirty="0"/>
                        <a:t> 관련 질의응답은 콘텐츠 관리 게시판에서 진행 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3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자주 묻는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ㆍ자주</a:t>
                      </a:r>
                      <a:r>
                        <a:rPr lang="ko-KR" altLang="en-US" sz="1000" dirty="0"/>
                        <a:t> 묻는 질문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 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 기능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1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자료실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SFR-SCMS-AD-14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err="1"/>
                        <a:t>ㆍ운영을</a:t>
                      </a:r>
                      <a:r>
                        <a:rPr lang="ko-KR" altLang="en-US" sz="1000" dirty="0"/>
                        <a:t> 위해 필요한 파일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 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조회 기능</a:t>
                      </a:r>
                      <a:endParaRPr lang="en-US" altLang="ko-KR" sz="1000" dirty="0"/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  - LCSM</a:t>
                      </a:r>
                      <a:r>
                        <a:rPr lang="ko-KR" altLang="en-US" sz="1000" dirty="0"/>
                        <a:t> 관련 자료실은 콘텐츠 관리 게시판에서 진행 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ㆍ기존</a:t>
                      </a:r>
                      <a:r>
                        <a:rPr lang="ko-KR" altLang="en-US" sz="1000" dirty="0"/>
                        <a:t> 운영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35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게시판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(CP</a:t>
                      </a:r>
                      <a:r>
                        <a:rPr lang="ko-KR" altLang="en-US" sz="1000" dirty="0"/>
                        <a:t>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교강사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관리자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/>
                        <a:t>ㆍ각</a:t>
                      </a:r>
                      <a:r>
                        <a:rPr lang="ko-KR" altLang="en-US" sz="1000" dirty="0"/>
                        <a:t> 회원 </a:t>
                      </a:r>
                      <a:r>
                        <a:rPr lang="ko-KR" altLang="en-US" sz="1000" dirty="0" err="1"/>
                        <a:t>권한별</a:t>
                      </a:r>
                      <a:r>
                        <a:rPr lang="en-US" altLang="ko-KR" sz="1000" dirty="0"/>
                        <a:t>(CP</a:t>
                      </a:r>
                      <a:r>
                        <a:rPr lang="ko-KR" altLang="en-US" sz="1000" dirty="0"/>
                        <a:t>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교강사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관리자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전용 게시판</a:t>
                      </a:r>
                      <a:endParaRPr lang="en-US" altLang="ko-KR" sz="1000" dirty="0"/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기능 및 화면구성은 동일하나 회원 </a:t>
                      </a:r>
                      <a:r>
                        <a:rPr lang="ko-KR" altLang="en-US" sz="1000" dirty="0" err="1"/>
                        <a:t>권한별</a:t>
                      </a:r>
                      <a:r>
                        <a:rPr lang="ko-KR" altLang="en-US" sz="1000" dirty="0"/>
                        <a:t> 다르게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</a:tbl>
          </a:graphicData>
        </a:graphic>
      </p:graphicFrame>
      <p:graphicFrame>
        <p:nvGraphicFramePr>
          <p:cNvPr id="139" name="Group 1661">
            <a:extLst>
              <a:ext uri="{FF2B5EF4-FFF2-40B4-BE49-F238E27FC236}">
                <a16:creationId xmlns:a16="http://schemas.microsoft.com/office/drawing/2014/main" id="{1CFC2B48-1C2C-4AD2-94EB-91F717C14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7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roup 1661">
            <a:extLst>
              <a:ext uri="{FF2B5EF4-FFF2-40B4-BE49-F238E27FC236}">
                <a16:creationId xmlns:a16="http://schemas.microsoft.com/office/drawing/2014/main" id="{D0EFF4B2-72C2-4946-A1D4-745D3ED47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9404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C5AD1D7-6EBA-4B0D-B3CA-347A958AB739}"/>
              </a:ext>
            </a:extLst>
          </p:cNvPr>
          <p:cNvSpPr/>
          <p:nvPr/>
        </p:nvSpPr>
        <p:spPr>
          <a:xfrm>
            <a:off x="10906124" y="1078678"/>
            <a:ext cx="1288475" cy="164547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291477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68042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6E59E40-B698-4EAF-83DA-2D0DFFA727C3}"/>
              </a:ext>
            </a:extLst>
          </p:cNvPr>
          <p:cNvSpPr/>
          <p:nvPr/>
        </p:nvSpPr>
        <p:spPr>
          <a:xfrm>
            <a:off x="10894121" y="2769324"/>
            <a:ext cx="1297877" cy="408867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C92738-8EA1-4679-B6EE-1E8D20F7371F}"/>
              </a:ext>
            </a:extLst>
          </p:cNvPr>
          <p:cNvSpPr/>
          <p:nvPr/>
        </p:nvSpPr>
        <p:spPr>
          <a:xfrm>
            <a:off x="2888" y="1067951"/>
            <a:ext cx="10894120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756052A-F9D8-4F42-B3DC-AB0B9C03C2F5}"/>
              </a:ext>
            </a:extLst>
          </p:cNvPr>
          <p:cNvSpPr/>
          <p:nvPr/>
        </p:nvSpPr>
        <p:spPr>
          <a:xfrm>
            <a:off x="153830" y="3896296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/>
            <a:r>
              <a:rPr lang="ko-KR" altLang="en-US" b="1" dirty="0"/>
              <a:t> </a:t>
            </a:r>
            <a:endParaRPr lang="en-US" altLang="ko-KR" b="1" dirty="0"/>
          </a:p>
        </p:txBody>
      </p:sp>
      <p:graphicFrame>
        <p:nvGraphicFramePr>
          <p:cNvPr id="138" name="표 4">
            <a:extLst>
              <a:ext uri="{FF2B5EF4-FFF2-40B4-BE49-F238E27FC236}">
                <a16:creationId xmlns:a16="http://schemas.microsoft.com/office/drawing/2014/main" id="{FF27D121-F133-4F9E-A41F-9F6D0D9DC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18732"/>
              </p:ext>
            </p:extLst>
          </p:nvPr>
        </p:nvGraphicFramePr>
        <p:xfrm>
          <a:off x="176044" y="4279712"/>
          <a:ext cx="8377835" cy="14194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70293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826006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077868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분류체계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ㆍ과목코드</a:t>
                      </a:r>
                      <a:r>
                        <a:rPr lang="ko-KR" altLang="en-US" sz="1000" dirty="0"/>
                        <a:t> 생성 시 필요한 메타데이터 중 분류체계 관리를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487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NCS </a:t>
                      </a:r>
                      <a:r>
                        <a:rPr lang="ko-KR" altLang="en-US" sz="1000" dirty="0"/>
                        <a:t>코드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ㆍ과목코드</a:t>
                      </a:r>
                      <a:r>
                        <a:rPr lang="ko-KR" altLang="en-US" sz="1000" dirty="0"/>
                        <a:t> 생성 시 필요한 메타데이터 중 </a:t>
                      </a:r>
                      <a:r>
                        <a:rPr lang="en-US" altLang="ko-KR" sz="1000" dirty="0"/>
                        <a:t>NCS</a:t>
                      </a:r>
                      <a:r>
                        <a:rPr lang="ko-KR" altLang="en-US" sz="1000" dirty="0"/>
                        <a:t>코드 관리를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235321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카테고리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SFR-SCMS-010-06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ㆍ과목코드</a:t>
                      </a:r>
                      <a:r>
                        <a:rPr lang="ko-KR" altLang="en-US" sz="1000" dirty="0"/>
                        <a:t> 생성 시 필요한 메타데이터 중 카테고리 관리를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88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702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roup 1661"/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게시판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10906124" y="3124432"/>
            <a:ext cx="1288475" cy="170041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736" y="491541"/>
            <a:ext cx="3000903" cy="449529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회원 가입</a:t>
            </a:r>
          </a:p>
        </p:txBody>
      </p:sp>
      <p:cxnSp>
        <p:nvCxnSpPr>
          <p:cNvPr id="106" name="연결선: 꺾임 105"/>
          <p:cNvCxnSpPr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굴림체"/>
                <a:ea typeface="굴림체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/>
              <a:ea typeface="굴림체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대시보드</a:t>
            </a:r>
          </a:p>
        </p:txBody>
      </p:sp>
      <p:graphicFrame>
        <p:nvGraphicFramePr>
          <p:cNvPr id="110" name="Group 1661"/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대시보드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사용자 관리</a:t>
            </a:r>
          </a:p>
        </p:txBody>
      </p:sp>
      <p:graphicFrame>
        <p:nvGraphicFramePr>
          <p:cNvPr id="112" name="Group 1661"/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/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콘텐츠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고객지원</a:t>
            </a:r>
          </a:p>
        </p:txBody>
      </p:sp>
      <p:graphicFrame>
        <p:nvGraphicFramePr>
          <p:cNvPr id="121" name="Group 1661"/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/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/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/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통계</a:t>
            </a:r>
          </a:p>
        </p:txBody>
      </p:sp>
      <p:graphicFrame>
        <p:nvGraphicFramePr>
          <p:cNvPr id="126" name="Group 1661"/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환경 설정</a:t>
            </a:r>
          </a:p>
        </p:txBody>
      </p:sp>
      <p:graphicFrame>
        <p:nvGraphicFramePr>
          <p:cNvPr id="128" name="Group 1661"/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/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/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/>
          <p:cNvCxnSpPr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/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/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/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/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/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원고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/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/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녹음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/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개발물 수급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/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은행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/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/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개발 관리</a:t>
            </a:r>
          </a:p>
        </p:txBody>
      </p:sp>
      <p:graphicFrame>
        <p:nvGraphicFramePr>
          <p:cNvPr id="193" name="Group 1661"/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/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총괄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/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/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/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/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/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/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/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/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/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콘텐츠별 별점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/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최종 제출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/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회원가입</a:t>
            </a:r>
          </a:p>
        </p:txBody>
      </p:sp>
      <p:graphicFrame>
        <p:nvGraphicFramePr>
          <p:cNvPr id="266" name="Group 1661"/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 가입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/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/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개발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/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운영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/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/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/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기능 자문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/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/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운영 관리</a:t>
            </a:r>
          </a:p>
        </p:txBody>
      </p:sp>
      <p:cxnSp>
        <p:nvCxnSpPr>
          <p:cNvPr id="164" name="연결선: 꺾임 163"/>
          <p:cNvCxnSpPr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/>
          <p:cNvCxnSpPr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/>
          <p:cNvCxnSpPr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/>
          <p:cNvCxnSpPr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/>
          <p:cNvCxnSpPr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/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통합 검수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/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맑은 고딕"/>
                <a:ea typeface="맑은 고딕"/>
              </a:rPr>
              <a:t>CP</a:t>
            </a: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사 관리</a:t>
            </a:r>
          </a:p>
        </p:txBody>
      </p:sp>
      <p:graphicFrame>
        <p:nvGraphicFramePr>
          <p:cNvPr id="291" name="Group 1661"/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/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/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/>
          <p:cNvCxnSpPr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Group 1661"/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오류 내역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/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/>
          <p:cNvCxnSpPr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/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/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/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/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/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/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/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/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/>
          <p:cNvGraphicFramePr>
            <a:graphicFrameLocks noGrp="1"/>
          </p:cNvGraphicFramePr>
          <p:nvPr/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/>
          <p:cNvGraphicFramePr>
            <a:graphicFrameLocks noGrp="1"/>
          </p:cNvGraphicFramePr>
          <p:nvPr/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/>
          <p:cNvGraphicFramePr>
            <a:graphicFrameLocks noGrp="1"/>
          </p:cNvGraphicFramePr>
          <p:nvPr/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전문가 관리</a:t>
            </a:r>
          </a:p>
        </p:txBody>
      </p:sp>
      <p:graphicFrame>
        <p:nvGraphicFramePr>
          <p:cNvPr id="98" name="Group 1661"/>
          <p:cNvGraphicFramePr>
            <a:graphicFrameLocks noGrp="1"/>
          </p:cNvGraphicFramePr>
          <p:nvPr/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/>
          <p:cNvCxnSpPr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맑은 고딕"/>
                <a:ea typeface="맑은 고딕"/>
              </a:rPr>
              <a:t>스튜디오 및 장비 관리</a:t>
            </a:r>
          </a:p>
        </p:txBody>
      </p:sp>
      <p:graphicFrame>
        <p:nvGraphicFramePr>
          <p:cNvPr id="101" name="Group 1661"/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/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/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/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/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/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/>
          <p:cNvCxnSpPr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0706099" y="1072731"/>
            <a:ext cx="1485899" cy="204134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  <p:sp>
        <p:nvSpPr>
          <p:cNvPr id="116" name="직사각형 115"/>
          <p:cNvSpPr/>
          <p:nvPr/>
        </p:nvSpPr>
        <p:spPr>
          <a:xfrm>
            <a:off x="17848" y="1067951"/>
            <a:ext cx="10829617" cy="579004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endParaRPr lang="en-US" altLang="ko-KR" b="1"/>
          </a:p>
        </p:txBody>
      </p:sp>
      <p:sp>
        <p:nvSpPr>
          <p:cNvPr id="117" name="직사각형 116"/>
          <p:cNvSpPr/>
          <p:nvPr/>
        </p:nvSpPr>
        <p:spPr>
          <a:xfrm>
            <a:off x="10706099" y="4875596"/>
            <a:ext cx="1485899" cy="198240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  <p:sp>
        <p:nvSpPr>
          <p:cNvPr id="136" name="직사각형 135"/>
          <p:cNvSpPr/>
          <p:nvPr/>
        </p:nvSpPr>
        <p:spPr>
          <a:xfrm>
            <a:off x="153830" y="3775646"/>
            <a:ext cx="5264088" cy="2820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just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출처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&gt;</a:t>
            </a:r>
          </a:p>
          <a:p>
            <a:pPr algn="just">
              <a:defRPr/>
            </a:pPr>
            <a:r>
              <a:rPr lang="ko-KR" altLang="en-US" b="1"/>
              <a:t> </a:t>
            </a:r>
            <a:endParaRPr lang="en-US" altLang="ko-KR" b="1"/>
          </a:p>
        </p:txBody>
      </p:sp>
      <p:graphicFrame>
        <p:nvGraphicFramePr>
          <p:cNvPr id="13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65979"/>
              </p:ext>
            </p:extLst>
          </p:nvPr>
        </p:nvGraphicFramePr>
        <p:xfrm>
          <a:off x="176040" y="4146362"/>
          <a:ext cx="9622782" cy="25986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CP</a:t>
                      </a:r>
                      <a:r>
                        <a:rPr lang="ko-KR" altLang="en-US" sz="1000"/>
                        <a:t>사 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SFR-SCMS-006-01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SFR-SCMS-021-02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CP</a:t>
                      </a:r>
                      <a:r>
                        <a:rPr lang="ko-KR" altLang="en-US" sz="1000" dirty="0"/>
                        <a:t>사 회원 가입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CP</a:t>
                      </a:r>
                      <a:r>
                        <a:rPr lang="ko-KR" altLang="en-US" sz="1000" dirty="0"/>
                        <a:t>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담당자 정보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연락처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이메일 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입력</a:t>
                      </a:r>
                      <a:endParaRPr lang="en-US" altLang="ko-KR" sz="1000" dirty="0"/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CMS</a:t>
                      </a:r>
                      <a:r>
                        <a:rPr lang="ko-KR" altLang="en-US" sz="1000" dirty="0"/>
                        <a:t>의 회원은 관리자 승인제를 기본으로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ㆍ회원</a:t>
                      </a:r>
                      <a:r>
                        <a:rPr lang="ko-KR" altLang="en-US" sz="1000" dirty="0"/>
                        <a:t> 가입 절차</a:t>
                      </a:r>
                      <a:endParaRPr lang="en-US" altLang="ko-KR" sz="1000" dirty="0"/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오프라인에서 온평원과 </a:t>
                      </a:r>
                      <a:r>
                        <a:rPr lang="en-US" altLang="ko-KR" sz="1000" dirty="0"/>
                        <a:t>CP</a:t>
                      </a:r>
                      <a:r>
                        <a:rPr lang="ko-KR" altLang="en-US" sz="1000" dirty="0"/>
                        <a:t>사간 계약체결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CP</a:t>
                      </a:r>
                      <a:r>
                        <a:rPr lang="ko-KR" altLang="en-US" sz="1000" dirty="0"/>
                        <a:t>사 관리자가 해당 기능을 통해 회원 가입 및 승인대기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 err="1"/>
                        <a:t>온평원</a:t>
                      </a:r>
                      <a:r>
                        <a:rPr lang="ko-KR" altLang="en-US" sz="1000" dirty="0"/>
                        <a:t> 담당자가 확인 후 승인 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콘텐츠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SFR-SCMS-027-01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/>
                        <a:t>전문가 관리 시스템 </a:t>
                      </a:r>
                      <a:r>
                        <a:rPr lang="en-US" altLang="ko-KR" sz="1000" dirty="0"/>
                        <a:t>RFP)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전문가 모집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신청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접수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상시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정시 모집 기능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전문가 유형별 </a:t>
                      </a:r>
                      <a:r>
                        <a:rPr lang="ko-KR" altLang="en-US" sz="1000" dirty="0" err="1"/>
                        <a:t>입력폼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파일첨부 제공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유형 구분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내용전문가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내용자문가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평가위원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모집기간별 신청서 접수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SFR-SCMS-027-01</a:t>
                      </a:r>
                      <a:r>
                        <a:rPr lang="ko-KR" altLang="en-US" sz="1000" dirty="0"/>
                        <a:t>은 전문가 관리 시스템 </a:t>
                      </a:r>
                      <a:r>
                        <a:rPr lang="en-US" altLang="ko-KR" sz="1000" dirty="0"/>
                        <a:t>RFP </a:t>
                      </a:r>
                      <a:r>
                        <a:rPr lang="ko-KR" altLang="en-US" sz="1000" dirty="0"/>
                        <a:t>내용임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개인콘텐츠 등록자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SFR-SCMS-006-01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SFR-SCMS-AD-15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ㆍ개인콘텐츠</a:t>
                      </a:r>
                      <a:r>
                        <a:rPr lang="ko-KR" altLang="en-US" sz="1000" dirty="0"/>
                        <a:t> 등록자 관련 가입 화면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경력 등 필요 정보 입력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경력 증빙을 위한 첨부파일 등록 기능</a:t>
                      </a:r>
                      <a:endParaRPr lang="en-US" altLang="ko-KR" sz="10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CMS</a:t>
                      </a:r>
                      <a:r>
                        <a:rPr lang="ko-KR" altLang="en-US" sz="1000" dirty="0"/>
                        <a:t>의 회원은 관리자 승인제를 기본으로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차년도 사업으로  세부 정책은 추후반영</a:t>
                      </a:r>
                    </a:p>
                    <a:p>
                      <a:pPr algn="just" latinLnBrk="1"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세부내용 </a:t>
                      </a:r>
                      <a:r>
                        <a:rPr lang="en-US" altLang="ko-KR" sz="1000" dirty="0"/>
                        <a:t>: ‘STEP2.0-</a:t>
                      </a:r>
                      <a:r>
                        <a:rPr lang="ko-KR" altLang="en-US" sz="1000" dirty="0"/>
                        <a:t>회의록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통합콘텐츠관리</a:t>
                      </a:r>
                      <a:r>
                        <a:rPr lang="en-US" altLang="ko-KR" sz="1000" dirty="0"/>
                        <a:t>_20220209’ </a:t>
                      </a:r>
                    </a:p>
                    <a:p>
                      <a:pPr algn="just" latinLnBrk="1">
                        <a:defRPr/>
                      </a:pPr>
                      <a:r>
                        <a:rPr lang="en-US" altLang="ko-KR" sz="1000" dirty="0"/>
                        <a:t>                     (</a:t>
                      </a:r>
                      <a:r>
                        <a:rPr lang="ko-KR" altLang="en-US" sz="1000" dirty="0"/>
                        <a:t>웹하드 폴더 </a:t>
                      </a:r>
                      <a:r>
                        <a:rPr lang="en-US" altLang="ko-KR" sz="1000" dirty="0"/>
                        <a:t>520 </a:t>
                      </a:r>
                      <a:r>
                        <a:rPr lang="ko-KR" altLang="en-US" sz="1000" dirty="0"/>
                        <a:t>의사소통관리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295" name="Group 1661">
            <a:extLst>
              <a:ext uri="{FF2B5EF4-FFF2-40B4-BE49-F238E27FC236}">
                <a16:creationId xmlns:a16="http://schemas.microsoft.com/office/drawing/2014/main" id="{2D2E1CBD-F50F-43B2-BD03-6168BD3447B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404328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1279152" cy="30381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/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/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9D36262-14FD-460F-96CE-E9B813E5BF28}"/>
              </a:ext>
            </a:extLst>
          </p:cNvPr>
          <p:cNvSpPr/>
          <p:nvPr/>
        </p:nvSpPr>
        <p:spPr>
          <a:xfrm>
            <a:off x="5298" y="1051467"/>
            <a:ext cx="12186701" cy="313422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E9EBAB6-DDCF-4C8C-A814-635EDD60FF2F}"/>
              </a:ext>
            </a:extLst>
          </p:cNvPr>
          <p:cNvSpPr/>
          <p:nvPr/>
        </p:nvSpPr>
        <p:spPr>
          <a:xfrm>
            <a:off x="5299" y="4166611"/>
            <a:ext cx="6930672" cy="269138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B4FD17A-3F9B-4D99-9B94-74DEECCD5B16}"/>
              </a:ext>
            </a:extLst>
          </p:cNvPr>
          <p:cNvSpPr/>
          <p:nvPr/>
        </p:nvSpPr>
        <p:spPr>
          <a:xfrm>
            <a:off x="9918760" y="4185690"/>
            <a:ext cx="2267941" cy="267230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496834D-1568-4A58-A540-45DEC0ABCE29}"/>
              </a:ext>
            </a:extLst>
          </p:cNvPr>
          <p:cNvSpPr/>
          <p:nvPr/>
        </p:nvSpPr>
        <p:spPr>
          <a:xfrm>
            <a:off x="6763919" y="6129833"/>
            <a:ext cx="3133083" cy="72816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D4923CE-1723-4818-8961-2E2E0D89B578}"/>
              </a:ext>
            </a:extLst>
          </p:cNvPr>
          <p:cNvSpPr/>
          <p:nvPr/>
        </p:nvSpPr>
        <p:spPr>
          <a:xfrm>
            <a:off x="7002748" y="4852087"/>
            <a:ext cx="2894255" cy="200591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631215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963831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27825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7154342" y="4926149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630260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Group 1661">
            <a:extLst>
              <a:ext uri="{FF2B5EF4-FFF2-40B4-BE49-F238E27FC236}">
                <a16:creationId xmlns:a16="http://schemas.microsoft.com/office/drawing/2014/main" id="{4AB18B08-DB39-4E91-86D4-E614106F4DCC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537456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1661">
            <a:extLst>
              <a:ext uri="{FF2B5EF4-FFF2-40B4-BE49-F238E27FC236}">
                <a16:creationId xmlns:a16="http://schemas.microsoft.com/office/drawing/2014/main" id="{45B267DB-4F28-4FFB-8381-91052FE32DD9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5728889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6DBB8C6D-3CEB-4695-9E2D-031A41D4FB58}"/>
              </a:ext>
            </a:extLst>
          </p:cNvPr>
          <p:cNvCxnSpPr>
            <a:cxnSpLocks/>
            <a:stCxn id="88" idx="3"/>
            <a:endCxn id="105" idx="1"/>
          </p:cNvCxnSpPr>
          <p:nvPr/>
        </p:nvCxnSpPr>
        <p:spPr>
          <a:xfrm flipV="1">
            <a:off x="8268822" y="5507261"/>
            <a:ext cx="422584" cy="265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E938055A-94AD-4595-9D1E-9BEEBDFEE7DD}"/>
              </a:ext>
            </a:extLst>
          </p:cNvPr>
          <p:cNvCxnSpPr>
            <a:cxnSpLocks/>
            <a:stCxn id="88" idx="3"/>
            <a:endCxn id="116" idx="1"/>
          </p:cNvCxnSpPr>
          <p:nvPr/>
        </p:nvCxnSpPr>
        <p:spPr>
          <a:xfrm>
            <a:off x="8268822" y="5772661"/>
            <a:ext cx="422584" cy="889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7" name="Group 1661">
            <a:extLst>
              <a:ext uri="{FF2B5EF4-FFF2-40B4-BE49-F238E27FC236}">
                <a16:creationId xmlns:a16="http://schemas.microsoft.com/office/drawing/2014/main" id="{73C76D9A-CA9F-4480-8E12-3C7B7EBB8BCC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6153060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roup 1661">
            <a:extLst>
              <a:ext uri="{FF2B5EF4-FFF2-40B4-BE49-F238E27FC236}">
                <a16:creationId xmlns:a16="http://schemas.microsoft.com/office/drawing/2014/main" id="{ABB9DC4F-24C4-41F7-98AB-F47652C80362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6507387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신청자별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DB2AB89-DB63-497F-826C-B02098F027B5}"/>
              </a:ext>
            </a:extLst>
          </p:cNvPr>
          <p:cNvCxnSpPr>
            <a:cxnSpLocks/>
            <a:stCxn id="89" idx="3"/>
            <a:endCxn id="147" idx="1"/>
          </p:cNvCxnSpPr>
          <p:nvPr/>
        </p:nvCxnSpPr>
        <p:spPr>
          <a:xfrm>
            <a:off x="8268822" y="6105277"/>
            <a:ext cx="422584" cy="180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E104C282-FED7-40B0-A72B-57C739A613DB}"/>
              </a:ext>
            </a:extLst>
          </p:cNvPr>
          <p:cNvCxnSpPr>
            <a:cxnSpLocks/>
            <a:stCxn id="89" idx="3"/>
            <a:endCxn id="148" idx="1"/>
          </p:cNvCxnSpPr>
          <p:nvPr/>
        </p:nvCxnSpPr>
        <p:spPr>
          <a:xfrm>
            <a:off x="8268822" y="6105277"/>
            <a:ext cx="422584" cy="5348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7" name="표 4">
            <a:extLst>
              <a:ext uri="{FF2B5EF4-FFF2-40B4-BE49-F238E27FC236}">
                <a16:creationId xmlns:a16="http://schemas.microsoft.com/office/drawing/2014/main" id="{DD0E471B-B28D-4358-92BB-A17A07FD02D7}"/>
              </a:ext>
            </a:extLst>
          </p:cNvPr>
          <p:cNvGraphicFramePr>
            <a:graphicFrameLocks noGrp="1"/>
          </p:cNvGraphicFramePr>
          <p:nvPr/>
        </p:nvGraphicFramePr>
        <p:xfrm>
          <a:off x="113537" y="1340631"/>
          <a:ext cx="11790699" cy="3383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09633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742346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753930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23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2549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SFR-SCMS-026-01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000" dirty="0" err="1"/>
                        <a:t>ㆍ전문가</a:t>
                      </a:r>
                      <a:r>
                        <a:rPr lang="ko-KR" altLang="en-US" sz="1000" dirty="0"/>
                        <a:t> 관리 </a:t>
                      </a:r>
                      <a:r>
                        <a:rPr lang="en-US" altLang="ko-KR" sz="1000" dirty="0"/>
                        <a:t>Pool</a:t>
                      </a:r>
                    </a:p>
                    <a:p>
                      <a:pPr algn="just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분류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관리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회원가입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정보수정 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just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과목명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필터 제공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분류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과정별 전문가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관리</a:t>
                      </a:r>
                    </a:p>
                    <a:p>
                      <a:pPr algn="just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신청서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증빙서류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승인 관리</a:t>
                      </a:r>
                    </a:p>
                    <a:p>
                      <a:pPr algn="just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선정평가 관리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선정 평가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SMS/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결과 전송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just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평가위원 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외부전문가 평가위원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Pool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just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이력 조회 기능</a:t>
                      </a:r>
                    </a:p>
                    <a:p>
                      <a:pPr algn="just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기타 전문가 게시판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현황 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전문가 등록 현황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과정별 등록 현황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추천 현황 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just"/>
                      <a:r>
                        <a:rPr lang="en-US" altLang="ko-KR" sz="1000" dirty="0"/>
                        <a:t>  - </a:t>
                      </a:r>
                      <a:r>
                        <a:rPr lang="ko-KR" altLang="en-US" sz="1000" dirty="0"/>
                        <a:t>관리자가 개인정보 이력 확인 시 개인정보 열람 확인 사유 작성</a:t>
                      </a:r>
                      <a:r>
                        <a:rPr lang="en-US" altLang="ko-KR" sz="1000" dirty="0"/>
                        <a:t>(DB </a:t>
                      </a:r>
                      <a:r>
                        <a:rPr lang="ko-KR" altLang="en-US" sz="1000" dirty="0"/>
                        <a:t>저장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just"/>
                      <a:endParaRPr lang="ko-KR" altLang="en-US" sz="1000" dirty="0"/>
                    </a:p>
                    <a:p>
                      <a:pPr algn="just"/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전문가 등록 및 유효성 체크 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전문가 본인이 사전 </a:t>
                      </a:r>
                      <a:r>
                        <a:rPr lang="en-US" altLang="ko-KR" sz="1000" dirty="0"/>
                        <a:t>CMS</a:t>
                      </a:r>
                      <a:r>
                        <a:rPr lang="ko-KR" altLang="en-US" sz="1000" dirty="0"/>
                        <a:t>에 사전 회원가입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유형별 구분하여 전문가가 작성할 등록 신청서 양식 제공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등록에 필요한 정보는 발주사에서 양식 제공 예정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신청서 내 사전 등록된 해당 개발 년도의 정규사업 여부에 따른 과목코드 조회 및 선택 기능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증빙서류의 파일 첨부 기능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경력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학력 작성 시 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일까지 필수 입력</a:t>
                      </a:r>
                    </a:p>
                    <a:p>
                      <a:pPr algn="just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유형 구분 따라 전공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최종학력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자격증에 대한 증빙서류 항목은 필수 입력 여부를 관리자가 선택할 수 있는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253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9107B92-46B6-41F2-A6C2-763A00951DFB}"/>
              </a:ext>
            </a:extLst>
          </p:cNvPr>
          <p:cNvSpPr/>
          <p:nvPr/>
        </p:nvSpPr>
        <p:spPr>
          <a:xfrm>
            <a:off x="86384" y="98974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출처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4030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295" name="Group 1661">
            <a:extLst>
              <a:ext uri="{FF2B5EF4-FFF2-40B4-BE49-F238E27FC236}">
                <a16:creationId xmlns:a16="http://schemas.microsoft.com/office/drawing/2014/main" id="{2D2E1CBD-F50F-43B2-BD03-6168BD3447B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404328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457200" eaLnBrk="0" latinLnBrk="0"/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전문가 관리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(2/3)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1279152" cy="3044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/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/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9D36262-14FD-460F-96CE-E9B813E5BF28}"/>
              </a:ext>
            </a:extLst>
          </p:cNvPr>
          <p:cNvSpPr/>
          <p:nvPr/>
        </p:nvSpPr>
        <p:spPr>
          <a:xfrm>
            <a:off x="5298" y="1051467"/>
            <a:ext cx="12186701" cy="373011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E9EBAB6-DDCF-4C8C-A814-635EDD60FF2F}"/>
              </a:ext>
            </a:extLst>
          </p:cNvPr>
          <p:cNvSpPr/>
          <p:nvPr/>
        </p:nvSpPr>
        <p:spPr>
          <a:xfrm>
            <a:off x="5299" y="4756711"/>
            <a:ext cx="6930672" cy="210128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B4FD17A-3F9B-4D99-9B94-74DEECCD5B16}"/>
              </a:ext>
            </a:extLst>
          </p:cNvPr>
          <p:cNvSpPr/>
          <p:nvPr/>
        </p:nvSpPr>
        <p:spPr>
          <a:xfrm>
            <a:off x="9918760" y="4771607"/>
            <a:ext cx="2267941" cy="208639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496834D-1568-4A58-A540-45DEC0ABCE29}"/>
              </a:ext>
            </a:extLst>
          </p:cNvPr>
          <p:cNvSpPr/>
          <p:nvPr/>
        </p:nvSpPr>
        <p:spPr>
          <a:xfrm>
            <a:off x="6763919" y="6129833"/>
            <a:ext cx="3133083" cy="72816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D4923CE-1723-4818-8961-2E2E0D89B578}"/>
              </a:ext>
            </a:extLst>
          </p:cNvPr>
          <p:cNvSpPr/>
          <p:nvPr/>
        </p:nvSpPr>
        <p:spPr>
          <a:xfrm>
            <a:off x="7002748" y="4858436"/>
            <a:ext cx="2894255" cy="200591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63756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970180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28460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7154342" y="4932498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630895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Group 1661">
            <a:extLst>
              <a:ext uri="{FF2B5EF4-FFF2-40B4-BE49-F238E27FC236}">
                <a16:creationId xmlns:a16="http://schemas.microsoft.com/office/drawing/2014/main" id="{4AB18B08-DB39-4E91-86D4-E614106F4DCC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5380911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1661">
            <a:extLst>
              <a:ext uri="{FF2B5EF4-FFF2-40B4-BE49-F238E27FC236}">
                <a16:creationId xmlns:a16="http://schemas.microsoft.com/office/drawing/2014/main" id="{45B267DB-4F28-4FFB-8381-91052FE32DD9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5735238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6DBB8C6D-3CEB-4695-9E2D-031A41D4FB58}"/>
              </a:ext>
            </a:extLst>
          </p:cNvPr>
          <p:cNvCxnSpPr>
            <a:cxnSpLocks/>
            <a:stCxn id="88" idx="3"/>
            <a:endCxn id="105" idx="1"/>
          </p:cNvCxnSpPr>
          <p:nvPr/>
        </p:nvCxnSpPr>
        <p:spPr>
          <a:xfrm flipV="1">
            <a:off x="8268822" y="5513610"/>
            <a:ext cx="422584" cy="265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E938055A-94AD-4595-9D1E-9BEEBDFEE7DD}"/>
              </a:ext>
            </a:extLst>
          </p:cNvPr>
          <p:cNvCxnSpPr>
            <a:cxnSpLocks/>
            <a:stCxn id="88" idx="3"/>
            <a:endCxn id="116" idx="1"/>
          </p:cNvCxnSpPr>
          <p:nvPr/>
        </p:nvCxnSpPr>
        <p:spPr>
          <a:xfrm>
            <a:off x="8268822" y="5779010"/>
            <a:ext cx="422584" cy="889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7" name="Group 1661">
            <a:extLst>
              <a:ext uri="{FF2B5EF4-FFF2-40B4-BE49-F238E27FC236}">
                <a16:creationId xmlns:a16="http://schemas.microsoft.com/office/drawing/2014/main" id="{73C76D9A-CA9F-4480-8E12-3C7B7EBB8BCC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6159409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roup 1661">
            <a:extLst>
              <a:ext uri="{FF2B5EF4-FFF2-40B4-BE49-F238E27FC236}">
                <a16:creationId xmlns:a16="http://schemas.microsoft.com/office/drawing/2014/main" id="{ABB9DC4F-24C4-41F7-98AB-F47652C80362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651373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신청자별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DB2AB89-DB63-497F-826C-B02098F027B5}"/>
              </a:ext>
            </a:extLst>
          </p:cNvPr>
          <p:cNvCxnSpPr>
            <a:cxnSpLocks/>
            <a:stCxn id="89" idx="3"/>
            <a:endCxn id="147" idx="1"/>
          </p:cNvCxnSpPr>
          <p:nvPr/>
        </p:nvCxnSpPr>
        <p:spPr>
          <a:xfrm>
            <a:off x="8268822" y="6111626"/>
            <a:ext cx="422584" cy="180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E104C282-FED7-40B0-A72B-57C739A613DB}"/>
              </a:ext>
            </a:extLst>
          </p:cNvPr>
          <p:cNvCxnSpPr>
            <a:cxnSpLocks/>
            <a:stCxn id="89" idx="3"/>
            <a:endCxn id="148" idx="1"/>
          </p:cNvCxnSpPr>
          <p:nvPr/>
        </p:nvCxnSpPr>
        <p:spPr>
          <a:xfrm>
            <a:off x="8268822" y="6111626"/>
            <a:ext cx="422584" cy="5348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7" name="표 4">
            <a:extLst>
              <a:ext uri="{FF2B5EF4-FFF2-40B4-BE49-F238E27FC236}">
                <a16:creationId xmlns:a16="http://schemas.microsoft.com/office/drawing/2014/main" id="{DD0E471B-B28D-4358-92BB-A17A07FD02D7}"/>
              </a:ext>
            </a:extLst>
          </p:cNvPr>
          <p:cNvGraphicFramePr>
            <a:graphicFrameLocks noGrp="1"/>
          </p:cNvGraphicFramePr>
          <p:nvPr/>
        </p:nvGraphicFramePr>
        <p:xfrm>
          <a:off x="113537" y="1340630"/>
          <a:ext cx="8380819" cy="32117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52786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713953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285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SFR-SCMS-026-01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Pool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정보수정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 제공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과정별 전문가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증빙서류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)/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승인 관리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선정평가 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선정 평가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SMS/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메일 결과 전송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평가위원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외부전문가 평가위원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Pool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이력 조회 기능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전문가 게시판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현황 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등록 현황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과정별 등록 현황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추천 현황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관리자가 개인정보 이력 확인 시 개인정보 열람 확인 사유 작성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29317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접수현황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SFR-SCMS-027-02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전문가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신청서 조회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점수입력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결과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전문가 참여확인서 발급 기능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참여 이력 조회 후 발급 기능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조회된 이력 중 일부 선택하여 참여확인서 발급 기능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직인 날인 포함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참여확인서 발급번호 관리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참여확인서는 관리자 및 콘텐츠 전문가만 출력 가능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3656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9107B92-46B6-41F2-A6C2-763A00951DFB}"/>
              </a:ext>
            </a:extLst>
          </p:cNvPr>
          <p:cNvSpPr/>
          <p:nvPr/>
        </p:nvSpPr>
        <p:spPr>
          <a:xfrm>
            <a:off x="86384" y="98974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출처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479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295" name="Group 1661">
            <a:extLst>
              <a:ext uri="{FF2B5EF4-FFF2-40B4-BE49-F238E27FC236}">
                <a16:creationId xmlns:a16="http://schemas.microsoft.com/office/drawing/2014/main" id="{2D2E1CBD-F50F-43B2-BD03-6168BD3447B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404328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457200" eaLnBrk="0" latinLnBrk="0"/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전문가 관리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(3/3)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/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/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/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/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/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/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/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/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/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/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/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/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1279152" cy="3044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/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/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9D36262-14FD-460F-96CE-E9B813E5BF28}"/>
              </a:ext>
            </a:extLst>
          </p:cNvPr>
          <p:cNvSpPr/>
          <p:nvPr/>
        </p:nvSpPr>
        <p:spPr>
          <a:xfrm>
            <a:off x="5298" y="1051467"/>
            <a:ext cx="12186701" cy="373011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E9EBAB6-DDCF-4C8C-A814-635EDD60FF2F}"/>
              </a:ext>
            </a:extLst>
          </p:cNvPr>
          <p:cNvSpPr/>
          <p:nvPr/>
        </p:nvSpPr>
        <p:spPr>
          <a:xfrm>
            <a:off x="5299" y="4756711"/>
            <a:ext cx="6930672" cy="210128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B4FD17A-3F9B-4D99-9B94-74DEECCD5B16}"/>
              </a:ext>
            </a:extLst>
          </p:cNvPr>
          <p:cNvSpPr/>
          <p:nvPr/>
        </p:nvSpPr>
        <p:spPr>
          <a:xfrm>
            <a:off x="9918760" y="4771607"/>
            <a:ext cx="2267941" cy="208639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496834D-1568-4A58-A540-45DEC0ABCE29}"/>
              </a:ext>
            </a:extLst>
          </p:cNvPr>
          <p:cNvSpPr/>
          <p:nvPr/>
        </p:nvSpPr>
        <p:spPr>
          <a:xfrm>
            <a:off x="6763919" y="6129833"/>
            <a:ext cx="3133083" cy="72816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D4923CE-1723-4818-8961-2E2E0D89B578}"/>
              </a:ext>
            </a:extLst>
          </p:cNvPr>
          <p:cNvSpPr/>
          <p:nvPr/>
        </p:nvSpPr>
        <p:spPr>
          <a:xfrm>
            <a:off x="7002748" y="4858436"/>
            <a:ext cx="2894255" cy="200591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63756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970180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528460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7154342" y="4932498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/>
        </p:nvGraphicFramePr>
        <p:xfrm>
          <a:off x="7154341" y="630895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Group 1661">
            <a:extLst>
              <a:ext uri="{FF2B5EF4-FFF2-40B4-BE49-F238E27FC236}">
                <a16:creationId xmlns:a16="http://schemas.microsoft.com/office/drawing/2014/main" id="{4AB18B08-DB39-4E91-86D4-E614106F4DCC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5380911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1661">
            <a:extLst>
              <a:ext uri="{FF2B5EF4-FFF2-40B4-BE49-F238E27FC236}">
                <a16:creationId xmlns:a16="http://schemas.microsoft.com/office/drawing/2014/main" id="{45B267DB-4F28-4FFB-8381-91052FE32DD9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5735238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6DBB8C6D-3CEB-4695-9E2D-031A41D4FB58}"/>
              </a:ext>
            </a:extLst>
          </p:cNvPr>
          <p:cNvCxnSpPr>
            <a:cxnSpLocks/>
            <a:stCxn id="88" idx="3"/>
            <a:endCxn id="105" idx="1"/>
          </p:cNvCxnSpPr>
          <p:nvPr/>
        </p:nvCxnSpPr>
        <p:spPr>
          <a:xfrm flipV="1">
            <a:off x="8268822" y="5513610"/>
            <a:ext cx="422584" cy="265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E938055A-94AD-4595-9D1E-9BEEBDFEE7DD}"/>
              </a:ext>
            </a:extLst>
          </p:cNvPr>
          <p:cNvCxnSpPr>
            <a:cxnSpLocks/>
            <a:stCxn id="88" idx="3"/>
            <a:endCxn id="116" idx="1"/>
          </p:cNvCxnSpPr>
          <p:nvPr/>
        </p:nvCxnSpPr>
        <p:spPr>
          <a:xfrm>
            <a:off x="8268822" y="5779010"/>
            <a:ext cx="422584" cy="889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7" name="Group 1661">
            <a:extLst>
              <a:ext uri="{FF2B5EF4-FFF2-40B4-BE49-F238E27FC236}">
                <a16:creationId xmlns:a16="http://schemas.microsoft.com/office/drawing/2014/main" id="{73C76D9A-CA9F-4480-8E12-3C7B7EBB8BCC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6159409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roup 1661">
            <a:extLst>
              <a:ext uri="{FF2B5EF4-FFF2-40B4-BE49-F238E27FC236}">
                <a16:creationId xmlns:a16="http://schemas.microsoft.com/office/drawing/2014/main" id="{ABB9DC4F-24C4-41F7-98AB-F47652C80362}"/>
              </a:ext>
            </a:extLst>
          </p:cNvPr>
          <p:cNvGraphicFramePr>
            <a:graphicFrameLocks noGrp="1"/>
          </p:cNvGraphicFramePr>
          <p:nvPr/>
        </p:nvGraphicFramePr>
        <p:xfrm>
          <a:off x="8691406" y="651373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신청자별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DB2AB89-DB63-497F-826C-B02098F027B5}"/>
              </a:ext>
            </a:extLst>
          </p:cNvPr>
          <p:cNvCxnSpPr>
            <a:cxnSpLocks/>
            <a:stCxn id="89" idx="3"/>
            <a:endCxn id="147" idx="1"/>
          </p:cNvCxnSpPr>
          <p:nvPr/>
        </p:nvCxnSpPr>
        <p:spPr>
          <a:xfrm>
            <a:off x="8268822" y="6111626"/>
            <a:ext cx="422584" cy="180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E104C282-FED7-40B0-A72B-57C739A613DB}"/>
              </a:ext>
            </a:extLst>
          </p:cNvPr>
          <p:cNvCxnSpPr>
            <a:cxnSpLocks/>
            <a:stCxn id="89" idx="3"/>
            <a:endCxn id="148" idx="1"/>
          </p:cNvCxnSpPr>
          <p:nvPr/>
        </p:nvCxnSpPr>
        <p:spPr>
          <a:xfrm>
            <a:off x="8268822" y="6111626"/>
            <a:ext cx="422584" cy="5348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7" name="표 4">
            <a:extLst>
              <a:ext uri="{FF2B5EF4-FFF2-40B4-BE49-F238E27FC236}">
                <a16:creationId xmlns:a16="http://schemas.microsoft.com/office/drawing/2014/main" id="{DD0E471B-B28D-4358-92BB-A17A07FD02D7}"/>
              </a:ext>
            </a:extLst>
          </p:cNvPr>
          <p:cNvGraphicFramePr>
            <a:graphicFrameLocks noGrp="1"/>
          </p:cNvGraphicFramePr>
          <p:nvPr/>
        </p:nvGraphicFramePr>
        <p:xfrm>
          <a:off x="113537" y="1340630"/>
          <a:ext cx="11276419" cy="25107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742346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713953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285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공고등록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SFR-SCMS-027-01</a:t>
                      </a:r>
                    </a:p>
                    <a:p>
                      <a:pPr algn="just" latinLnBrk="1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전문가 모집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신청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접수 기능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상시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정시 모집 기능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전문가 유형별 </a:t>
                      </a:r>
                      <a:r>
                        <a:rPr lang="ko-KR" altLang="en-US" sz="1000" dirty="0" err="1"/>
                        <a:t>입력폼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파일첨부 제공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유형 구분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내용전문가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내용자문가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평가위원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모집기간별 신청서 접수 기능</a:t>
                      </a:r>
                      <a:endParaRPr lang="en-US" altLang="ko-KR" sz="1000" dirty="0"/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전문가 등록 및 유효성 체크 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전문가 본인이 사전 </a:t>
                      </a:r>
                      <a:r>
                        <a:rPr lang="en-US" altLang="ko-KR" sz="1000" dirty="0"/>
                        <a:t>CMS</a:t>
                      </a:r>
                      <a:r>
                        <a:rPr lang="ko-KR" altLang="en-US" sz="1000" dirty="0"/>
                        <a:t>에 사전 회원가입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유형별 구분하여 전문가가 작성할 등록 신청서 양식 제공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등록에 필요한 정보는 발주사에서 양식 제공 예정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신청서 내 사전 등록된 해당 개발 년도의 정규사업 여부에 따른 과목코드 조회 및 선택 기능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증빙서류의 파일 첨부 기능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경력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학력 작성 시 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일까지 필수 입력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유형 구분 따라 전공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최종학력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자격증에 대한 증빙서류 항목은 필수 입력 여부를 관리자가 선택할 수 있는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48592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9107B92-46B6-41F2-A6C2-763A00951DFB}"/>
              </a:ext>
            </a:extLst>
          </p:cNvPr>
          <p:cNvSpPr/>
          <p:nvPr/>
        </p:nvSpPr>
        <p:spPr>
          <a:xfrm>
            <a:off x="86384" y="98974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출처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20969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635962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457200" eaLnBrk="0" latinLnBrk="0"/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전문가 관리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사용자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 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마이페이지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7710035" y="88705"/>
            <a:ext cx="301533" cy="34585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123347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전문가 관리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사용자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5674941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9037467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전문가모집</a:t>
            </a: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16200000" flipH="1">
            <a:off x="6028772" y="1769968"/>
            <a:ext cx="301533" cy="960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347509" y="184711"/>
            <a:ext cx="301533" cy="32665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/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/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3" name="Group 1661">
            <a:extLst>
              <a:ext uri="{FF2B5EF4-FFF2-40B4-BE49-F238E27FC236}">
                <a16:creationId xmlns:a16="http://schemas.microsoft.com/office/drawing/2014/main" id="{7C4968AF-A1ED-4F80-A434-1399DA9290A1}"/>
              </a:ext>
            </a:extLst>
          </p:cNvPr>
          <p:cNvGraphicFramePr>
            <a:graphicFrameLocks noGrp="1"/>
          </p:cNvGraphicFramePr>
          <p:nvPr/>
        </p:nvGraphicFramePr>
        <p:xfrm>
          <a:off x="5665660" y="270094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roup 1661">
            <a:extLst>
              <a:ext uri="{FF2B5EF4-FFF2-40B4-BE49-F238E27FC236}">
                <a16:creationId xmlns:a16="http://schemas.microsoft.com/office/drawing/2014/main" id="{C97B7478-D5D0-4423-81D5-72582DA8BB41}"/>
              </a:ext>
            </a:extLst>
          </p:cNvPr>
          <p:cNvGraphicFramePr>
            <a:graphicFrameLocks noGrp="1"/>
          </p:cNvGraphicFramePr>
          <p:nvPr/>
        </p:nvGraphicFramePr>
        <p:xfrm>
          <a:off x="5665660" y="234798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roup 1661">
            <a:extLst>
              <a:ext uri="{FF2B5EF4-FFF2-40B4-BE49-F238E27FC236}">
                <a16:creationId xmlns:a16="http://schemas.microsoft.com/office/drawing/2014/main" id="{BD33F52A-5A0F-452B-9418-5BA4952F3A98}"/>
              </a:ext>
            </a:extLst>
          </p:cNvPr>
          <p:cNvGraphicFramePr>
            <a:graphicFrameLocks noGrp="1"/>
          </p:cNvGraphicFramePr>
          <p:nvPr/>
        </p:nvGraphicFramePr>
        <p:xfrm>
          <a:off x="9028186" y="233557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전문가모집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0DE16-AEAC-4877-996C-74D6BC55E00B}"/>
              </a:ext>
            </a:extLst>
          </p:cNvPr>
          <p:cNvSpPr/>
          <p:nvPr/>
        </p:nvSpPr>
        <p:spPr>
          <a:xfrm>
            <a:off x="3605748" y="1060293"/>
            <a:ext cx="8586252" cy="57977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31AFB3-3EFD-46AF-BC16-96F98C6E6F63}"/>
              </a:ext>
            </a:extLst>
          </p:cNvPr>
          <p:cNvSpPr/>
          <p:nvPr/>
        </p:nvSpPr>
        <p:spPr>
          <a:xfrm>
            <a:off x="0" y="3168651"/>
            <a:ext cx="3605748" cy="36893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DD3112-C3FA-4550-A356-6EB185890AA0}"/>
              </a:ext>
            </a:extLst>
          </p:cNvPr>
          <p:cNvSpPr/>
          <p:nvPr/>
        </p:nvSpPr>
        <p:spPr>
          <a:xfrm>
            <a:off x="13210" y="1060292"/>
            <a:ext cx="2111072" cy="212530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EF6335-5E8E-40A2-8995-5D99CCC4EC31}"/>
              </a:ext>
            </a:extLst>
          </p:cNvPr>
          <p:cNvSpPr/>
          <p:nvPr/>
        </p:nvSpPr>
        <p:spPr>
          <a:xfrm>
            <a:off x="2106776" y="1817972"/>
            <a:ext cx="1509552" cy="135068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2312415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graphicFrame>
        <p:nvGraphicFramePr>
          <p:cNvPr id="151" name="Group 1661">
            <a:extLst>
              <a:ext uri="{FF2B5EF4-FFF2-40B4-BE49-F238E27FC236}">
                <a16:creationId xmlns:a16="http://schemas.microsoft.com/office/drawing/2014/main" id="{A1BCF864-6699-4781-B51E-4F83F456BC21}"/>
              </a:ext>
            </a:extLst>
          </p:cNvPr>
          <p:cNvGraphicFramePr>
            <a:graphicFrameLocks noGrp="1"/>
          </p:cNvGraphicFramePr>
          <p:nvPr/>
        </p:nvGraphicFramePr>
        <p:xfrm>
          <a:off x="2303134" y="270094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지원이력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roup 1661">
            <a:extLst>
              <a:ext uri="{FF2B5EF4-FFF2-40B4-BE49-F238E27FC236}">
                <a16:creationId xmlns:a16="http://schemas.microsoft.com/office/drawing/2014/main" id="{C49EE02B-88D3-41D8-85C2-26760DAE6590}"/>
              </a:ext>
            </a:extLst>
          </p:cNvPr>
          <p:cNvGraphicFramePr>
            <a:graphicFrameLocks noGrp="1"/>
          </p:cNvGraphicFramePr>
          <p:nvPr/>
        </p:nvGraphicFramePr>
        <p:xfrm>
          <a:off x="2303134" y="234798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CFDA22-A01B-4996-B491-3C9CEA92F7DC}"/>
              </a:ext>
            </a:extLst>
          </p:cNvPr>
          <p:cNvSpPr/>
          <p:nvPr/>
        </p:nvSpPr>
        <p:spPr>
          <a:xfrm>
            <a:off x="187583" y="290653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출처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D8804E19-6E82-46B2-9D6B-060D6A729768}"/>
              </a:ext>
            </a:extLst>
          </p:cNvPr>
          <p:cNvGraphicFramePr>
            <a:graphicFrameLocks noGrp="1"/>
          </p:cNvGraphicFramePr>
          <p:nvPr/>
        </p:nvGraphicFramePr>
        <p:xfrm>
          <a:off x="231889" y="3382956"/>
          <a:ext cx="8380819" cy="33641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52786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713953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285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내정보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SFR-SCMS-026-01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Pool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정보수정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 제공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과정별 전문가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증빙서류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)/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승인 관리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선정평가 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선정 평가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SMS/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메일 결과 전송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평가위원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외부전문가 평가위원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Pool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이력 조회 기능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전문가 게시판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현황 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등록 현황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과정별 등록 현황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추천 현황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관리자가 개인정보 이력 확인 시 개인정보 열람 확인 사유 작성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29317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지원이력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SFR-SCMS-026-01</a:t>
                      </a:r>
                    </a:p>
                    <a:p>
                      <a:pPr algn="ctr" fontAlgn="ctr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상동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전문가 참여확인서 발급 기능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참여 이력 조회 후 발급 기능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조회된 이력 중 일부 선택하여 참여확인서 발급 기능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직인 날인 포함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참여확인서 발급번호 관리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참여확인서는 관리자 및 콘텐츠 전문가만 출력 가능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3656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BBB86A-6EE4-44AC-A2DA-EC0F69EB881C}"/>
              </a:ext>
            </a:extLst>
          </p:cNvPr>
          <p:cNvSpPr/>
          <p:nvPr/>
        </p:nvSpPr>
        <p:spPr>
          <a:xfrm>
            <a:off x="1973095" y="1062790"/>
            <a:ext cx="1783840" cy="73823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420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6051850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457200" eaLnBrk="0" latinLnBrk="0"/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전문가 관리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사용자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 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커뮤니티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7710035" y="88705"/>
            <a:ext cx="301533" cy="34585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123347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전문가 관리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사용자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9037467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전문가모집</a:t>
            </a: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16200000" flipH="1">
            <a:off x="6028772" y="1769968"/>
            <a:ext cx="301533" cy="960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347509" y="184711"/>
            <a:ext cx="301533" cy="32665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/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/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6" name="Group 1661">
            <a:extLst>
              <a:ext uri="{FF2B5EF4-FFF2-40B4-BE49-F238E27FC236}">
                <a16:creationId xmlns:a16="http://schemas.microsoft.com/office/drawing/2014/main" id="{BD33F52A-5A0F-452B-9418-5BA4952F3A98}"/>
              </a:ext>
            </a:extLst>
          </p:cNvPr>
          <p:cNvGraphicFramePr>
            <a:graphicFrameLocks noGrp="1"/>
          </p:cNvGraphicFramePr>
          <p:nvPr/>
        </p:nvGraphicFramePr>
        <p:xfrm>
          <a:off x="9028186" y="233557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전문가모집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0DE16-AEAC-4877-996C-74D6BC55E00B}"/>
              </a:ext>
            </a:extLst>
          </p:cNvPr>
          <p:cNvSpPr/>
          <p:nvPr/>
        </p:nvSpPr>
        <p:spPr>
          <a:xfrm>
            <a:off x="3605748" y="3156240"/>
            <a:ext cx="8586252" cy="370176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31AFB3-3EFD-46AF-BC16-96F98C6E6F63}"/>
              </a:ext>
            </a:extLst>
          </p:cNvPr>
          <p:cNvSpPr/>
          <p:nvPr/>
        </p:nvSpPr>
        <p:spPr>
          <a:xfrm>
            <a:off x="0" y="3168651"/>
            <a:ext cx="3605748" cy="36893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2312415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graphicFrame>
        <p:nvGraphicFramePr>
          <p:cNvPr id="151" name="Group 1661">
            <a:extLst>
              <a:ext uri="{FF2B5EF4-FFF2-40B4-BE49-F238E27FC236}">
                <a16:creationId xmlns:a16="http://schemas.microsoft.com/office/drawing/2014/main" id="{A1BCF864-6699-4781-B51E-4F83F456BC21}"/>
              </a:ext>
            </a:extLst>
          </p:cNvPr>
          <p:cNvGraphicFramePr>
            <a:graphicFrameLocks noGrp="1"/>
          </p:cNvGraphicFramePr>
          <p:nvPr/>
        </p:nvGraphicFramePr>
        <p:xfrm>
          <a:off x="2303134" y="270094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지원이력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roup 1661">
            <a:extLst>
              <a:ext uri="{FF2B5EF4-FFF2-40B4-BE49-F238E27FC236}">
                <a16:creationId xmlns:a16="http://schemas.microsoft.com/office/drawing/2014/main" id="{C49EE02B-88D3-41D8-85C2-26760DAE6590}"/>
              </a:ext>
            </a:extLst>
          </p:cNvPr>
          <p:cNvGraphicFramePr>
            <a:graphicFrameLocks noGrp="1"/>
          </p:cNvGraphicFramePr>
          <p:nvPr/>
        </p:nvGraphicFramePr>
        <p:xfrm>
          <a:off x="2303134" y="234798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D8804E19-6E82-46B2-9D6B-060D6A729768}"/>
              </a:ext>
            </a:extLst>
          </p:cNvPr>
          <p:cNvGraphicFramePr>
            <a:graphicFrameLocks noGrp="1"/>
          </p:cNvGraphicFramePr>
          <p:nvPr/>
        </p:nvGraphicFramePr>
        <p:xfrm>
          <a:off x="231889" y="3382956"/>
          <a:ext cx="8380819" cy="25177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452786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713953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285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SFR-SCMS-026-01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Pool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정보수정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과목명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 제공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과정별 전문가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증빙서류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)/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승인 관리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선정평가 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선정 평가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SMS/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메일 결과 전송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평가위원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외부전문가 평가위원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Pool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이력 조회 기능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전문가 게시판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현황 관리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등록 현황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과정별 등록 현황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추천 현황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관리자가 개인정보 이력 확인 시 개인정보 열람 확인 사유 작성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29317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SFR-SCMS-026-01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3656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3A77EC-9A42-40A5-A7EA-CDE1C8E0C5EA}"/>
              </a:ext>
            </a:extLst>
          </p:cNvPr>
          <p:cNvSpPr/>
          <p:nvPr/>
        </p:nvSpPr>
        <p:spPr>
          <a:xfrm>
            <a:off x="6930319" y="1100049"/>
            <a:ext cx="5261682" cy="212530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DD3112-C3FA-4550-A356-6EB185890AA0}"/>
              </a:ext>
            </a:extLst>
          </p:cNvPr>
          <p:cNvSpPr/>
          <p:nvPr/>
        </p:nvSpPr>
        <p:spPr>
          <a:xfrm>
            <a:off x="13210" y="1100049"/>
            <a:ext cx="5411118" cy="208554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D45886-5E52-4FE7-AEFD-06AD25C0D184}"/>
              </a:ext>
            </a:extLst>
          </p:cNvPr>
          <p:cNvSpPr/>
          <p:nvPr/>
        </p:nvSpPr>
        <p:spPr>
          <a:xfrm>
            <a:off x="5462475" y="1803754"/>
            <a:ext cx="1509552" cy="135068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5674941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</a:p>
        </p:txBody>
      </p:sp>
      <p:graphicFrame>
        <p:nvGraphicFramePr>
          <p:cNvPr id="153" name="Group 1661">
            <a:extLst>
              <a:ext uri="{FF2B5EF4-FFF2-40B4-BE49-F238E27FC236}">
                <a16:creationId xmlns:a16="http://schemas.microsoft.com/office/drawing/2014/main" id="{7C4968AF-A1ED-4F80-A434-1399DA9290A1}"/>
              </a:ext>
            </a:extLst>
          </p:cNvPr>
          <p:cNvGraphicFramePr>
            <a:graphicFrameLocks noGrp="1"/>
          </p:cNvGraphicFramePr>
          <p:nvPr/>
        </p:nvGraphicFramePr>
        <p:xfrm>
          <a:off x="5665660" y="270094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roup 1661">
            <a:extLst>
              <a:ext uri="{FF2B5EF4-FFF2-40B4-BE49-F238E27FC236}">
                <a16:creationId xmlns:a16="http://schemas.microsoft.com/office/drawing/2014/main" id="{C97B7478-D5D0-4423-81D5-72582DA8BB41}"/>
              </a:ext>
            </a:extLst>
          </p:cNvPr>
          <p:cNvGraphicFramePr>
            <a:graphicFrameLocks noGrp="1"/>
          </p:cNvGraphicFramePr>
          <p:nvPr/>
        </p:nvGraphicFramePr>
        <p:xfrm>
          <a:off x="5665660" y="234798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BFDFA4-0A19-4919-A63C-AF368D67FACD}"/>
              </a:ext>
            </a:extLst>
          </p:cNvPr>
          <p:cNvSpPr/>
          <p:nvPr/>
        </p:nvSpPr>
        <p:spPr>
          <a:xfrm>
            <a:off x="5239617" y="1103670"/>
            <a:ext cx="1783840" cy="64002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CFDA22-A01B-4996-B491-3C9CEA92F7DC}"/>
              </a:ext>
            </a:extLst>
          </p:cNvPr>
          <p:cNvSpPr/>
          <p:nvPr/>
        </p:nvSpPr>
        <p:spPr>
          <a:xfrm>
            <a:off x="187583" y="290653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출처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482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678830"/>
            <a:ext cx="1281120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1628130-A65B-4181-BC37-C03F64B8112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7565832" y="-211664"/>
            <a:ext cx="415001" cy="3537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586E413-6A4A-44EA-953C-9A2D1F120A10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8467770" y="-1113602"/>
            <a:ext cx="415005" cy="5341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F97692-7993-495B-A488-336598E1696A}"/>
              </a:ext>
            </a:extLst>
          </p:cNvPr>
          <p:cNvSpPr/>
          <p:nvPr/>
        </p:nvSpPr>
        <p:spPr>
          <a:xfrm>
            <a:off x="5243898" y="915899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통합 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2F17EB-E82F-4DDD-8400-05B5B4B25171}"/>
              </a:ext>
            </a:extLst>
          </p:cNvPr>
          <p:cNvSpPr/>
          <p:nvPr/>
        </p:nvSpPr>
        <p:spPr>
          <a:xfrm>
            <a:off x="188161" y="1780072"/>
            <a:ext cx="1106332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9" name="Group 1661">
            <a:extLst>
              <a:ext uri="{FF2B5EF4-FFF2-40B4-BE49-F238E27FC236}">
                <a16:creationId xmlns:a16="http://schemas.microsoft.com/office/drawing/2014/main" id="{7F79D7FB-6AFB-4B1B-9FAE-D15A74EEA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07719"/>
              </p:ext>
            </p:extLst>
          </p:nvPr>
        </p:nvGraphicFramePr>
        <p:xfrm>
          <a:off x="188163" y="2143612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D33FC0B-BB8E-41FC-81B9-FC9CB578F352}"/>
              </a:ext>
            </a:extLst>
          </p:cNvPr>
          <p:cNvSpPr/>
          <p:nvPr/>
        </p:nvSpPr>
        <p:spPr>
          <a:xfrm>
            <a:off x="1527291" y="1780072"/>
            <a:ext cx="1408444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계정 및 권한</a:t>
            </a:r>
          </a:p>
        </p:txBody>
      </p:sp>
      <p:graphicFrame>
        <p:nvGraphicFramePr>
          <p:cNvPr id="11" name="Group 1661">
            <a:extLst>
              <a:ext uri="{FF2B5EF4-FFF2-40B4-BE49-F238E27FC236}">
                <a16:creationId xmlns:a16="http://schemas.microsoft.com/office/drawing/2014/main" id="{1118E211-56CC-4A6A-B82F-4DF6AC948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62313"/>
              </p:ext>
            </p:extLst>
          </p:nvPr>
        </p:nvGraphicFramePr>
        <p:xfrm>
          <a:off x="1527293" y="2143612"/>
          <a:ext cx="1408442" cy="282892"/>
        </p:xfrm>
        <a:graphic>
          <a:graphicData uri="http://schemas.openxmlformats.org/drawingml/2006/table">
            <a:tbl>
              <a:tblPr/>
              <a:tblGrid>
                <a:gridCol w="140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661">
            <a:extLst>
              <a:ext uri="{FF2B5EF4-FFF2-40B4-BE49-F238E27FC236}">
                <a16:creationId xmlns:a16="http://schemas.microsoft.com/office/drawing/2014/main" id="{947DAA59-56D1-4AA0-A94D-B319CF856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41141"/>
              </p:ext>
            </p:extLst>
          </p:nvPr>
        </p:nvGraphicFramePr>
        <p:xfrm>
          <a:off x="1527291" y="2453096"/>
          <a:ext cx="1408442" cy="282892"/>
        </p:xfrm>
        <a:graphic>
          <a:graphicData uri="http://schemas.openxmlformats.org/drawingml/2006/table">
            <a:tbl>
              <a:tblPr/>
              <a:tblGrid>
                <a:gridCol w="140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그룹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CB51AC-0A9D-417E-896B-C7939EC27D96}"/>
              </a:ext>
            </a:extLst>
          </p:cNvPr>
          <p:cNvSpPr/>
          <p:nvPr/>
        </p:nvSpPr>
        <p:spPr>
          <a:xfrm>
            <a:off x="3384900" y="1773720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제작</a:t>
            </a:r>
          </a:p>
        </p:txBody>
      </p:sp>
      <p:graphicFrame>
        <p:nvGraphicFramePr>
          <p:cNvPr id="14" name="Group 1661">
            <a:extLst>
              <a:ext uri="{FF2B5EF4-FFF2-40B4-BE49-F238E27FC236}">
                <a16:creationId xmlns:a16="http://schemas.microsoft.com/office/drawing/2014/main" id="{E107E6E0-E775-49E8-9095-9E05B71B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41054"/>
              </p:ext>
            </p:extLst>
          </p:nvPr>
        </p:nvGraphicFramePr>
        <p:xfrm>
          <a:off x="3384902" y="2137260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661">
            <a:extLst>
              <a:ext uri="{FF2B5EF4-FFF2-40B4-BE49-F238E27FC236}">
                <a16:creationId xmlns:a16="http://schemas.microsoft.com/office/drawing/2014/main" id="{D5D2F503-2DBC-4F36-9785-7175B885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97723"/>
              </p:ext>
            </p:extLst>
          </p:nvPr>
        </p:nvGraphicFramePr>
        <p:xfrm>
          <a:off x="3392151" y="2460305"/>
          <a:ext cx="1556465" cy="33775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학습콘텐츠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버젼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1661">
            <a:extLst>
              <a:ext uri="{FF2B5EF4-FFF2-40B4-BE49-F238E27FC236}">
                <a16:creationId xmlns:a16="http://schemas.microsoft.com/office/drawing/2014/main" id="{41AF4191-D6B9-44CD-BA7A-DB91BD2D3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46387"/>
              </p:ext>
            </p:extLst>
          </p:nvPr>
        </p:nvGraphicFramePr>
        <p:xfrm>
          <a:off x="3392151" y="2827942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담당자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열람자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661">
            <a:extLst>
              <a:ext uri="{FF2B5EF4-FFF2-40B4-BE49-F238E27FC236}">
                <a16:creationId xmlns:a16="http://schemas.microsoft.com/office/drawing/2014/main" id="{947F046B-E4DA-4B43-9C25-3A5C424F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75611"/>
              </p:ext>
            </p:extLst>
          </p:nvPr>
        </p:nvGraphicFramePr>
        <p:xfrm>
          <a:off x="3392151" y="3140719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제작 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FE72B5-4771-4C4E-965B-2FEA57C935B5}"/>
              </a:ext>
            </a:extLst>
          </p:cNvPr>
          <p:cNvSpPr/>
          <p:nvPr/>
        </p:nvSpPr>
        <p:spPr>
          <a:xfrm>
            <a:off x="5227675" y="1773720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87B8FF-EA16-4BFA-8F08-F0F4EF841E4B}"/>
              </a:ext>
            </a:extLst>
          </p:cNvPr>
          <p:cNvSpPr/>
          <p:nvPr/>
        </p:nvSpPr>
        <p:spPr>
          <a:xfrm>
            <a:off x="7003897" y="1773720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20" name="Group 1661">
            <a:extLst>
              <a:ext uri="{FF2B5EF4-FFF2-40B4-BE49-F238E27FC236}">
                <a16:creationId xmlns:a16="http://schemas.microsoft.com/office/drawing/2014/main" id="{7526F997-95D2-4538-86FB-8DFEAF88D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41595"/>
              </p:ext>
            </p:extLst>
          </p:nvPr>
        </p:nvGraphicFramePr>
        <p:xfrm>
          <a:off x="7003897" y="213090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661">
            <a:extLst>
              <a:ext uri="{FF2B5EF4-FFF2-40B4-BE49-F238E27FC236}">
                <a16:creationId xmlns:a16="http://schemas.microsoft.com/office/drawing/2014/main" id="{9C399761-8AB9-4962-9266-5576FF10F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94379"/>
              </p:ext>
            </p:extLst>
          </p:nvPr>
        </p:nvGraphicFramePr>
        <p:xfrm>
          <a:off x="7003897" y="2448573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661">
            <a:extLst>
              <a:ext uri="{FF2B5EF4-FFF2-40B4-BE49-F238E27FC236}">
                <a16:creationId xmlns:a16="http://schemas.microsoft.com/office/drawing/2014/main" id="{D2F7E53C-CEB2-423D-AE01-D7177024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72264"/>
              </p:ext>
            </p:extLst>
          </p:nvPr>
        </p:nvGraphicFramePr>
        <p:xfrm>
          <a:off x="7003897" y="275691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661">
            <a:extLst>
              <a:ext uri="{FF2B5EF4-FFF2-40B4-BE49-F238E27FC236}">
                <a16:creationId xmlns:a16="http://schemas.microsoft.com/office/drawing/2014/main" id="{A6166FC0-358E-43C9-B0D8-463FB2EB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64657"/>
              </p:ext>
            </p:extLst>
          </p:nvPr>
        </p:nvGraphicFramePr>
        <p:xfrm>
          <a:off x="7003897" y="306904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A8737-B47B-42A0-A60C-232251B544EF}"/>
              </a:ext>
            </a:extLst>
          </p:cNvPr>
          <p:cNvSpPr/>
          <p:nvPr/>
        </p:nvSpPr>
        <p:spPr>
          <a:xfrm>
            <a:off x="8763897" y="1764634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25" name="Group 1661">
            <a:extLst>
              <a:ext uri="{FF2B5EF4-FFF2-40B4-BE49-F238E27FC236}">
                <a16:creationId xmlns:a16="http://schemas.microsoft.com/office/drawing/2014/main" id="{B0F64633-4B2D-4183-8F74-E12856567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5291"/>
              </p:ext>
            </p:extLst>
          </p:nvPr>
        </p:nvGraphicFramePr>
        <p:xfrm>
          <a:off x="8763897" y="2089470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30F64E-E015-43C8-AD82-67C63AE04E42}"/>
              </a:ext>
            </a:extLst>
          </p:cNvPr>
          <p:cNvSpPr/>
          <p:nvPr/>
        </p:nvSpPr>
        <p:spPr>
          <a:xfrm>
            <a:off x="10567777" y="1764638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27" name="Group 1661">
            <a:extLst>
              <a:ext uri="{FF2B5EF4-FFF2-40B4-BE49-F238E27FC236}">
                <a16:creationId xmlns:a16="http://schemas.microsoft.com/office/drawing/2014/main" id="{7D6B0E4B-CEBC-44B3-9255-4BB3907D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57289"/>
              </p:ext>
            </p:extLst>
          </p:nvPr>
        </p:nvGraphicFramePr>
        <p:xfrm>
          <a:off x="10567777" y="212182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및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1886F98-8C13-4BDA-A714-3B4B4E7BF07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157712" y="-1066752"/>
            <a:ext cx="430439" cy="5263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0E7F641-23C3-404E-B4B0-9253E7E651C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902805" y="-321659"/>
            <a:ext cx="430439" cy="37730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89FB981-BE2E-45C1-8244-02F61443510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5400000">
            <a:off x="4871791" y="640975"/>
            <a:ext cx="424087" cy="18414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00CA52-9D36-40AE-8D73-D32C3FBD0F01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793178" y="1560990"/>
            <a:ext cx="424087" cy="13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3B71CAB-384B-46A2-B5C8-BA4D4EA15024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16200000" flipH="1">
            <a:off x="6681289" y="672879"/>
            <a:ext cx="424087" cy="177759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04A09C3-7F02-4775-8B33-7E633EB2D19B}"/>
              </a:ext>
            </a:extLst>
          </p:cNvPr>
          <p:cNvCxnSpPr>
            <a:cxnSpLocks/>
            <a:stCxn id="15" idx="1"/>
            <a:endCxn id="95" idx="3"/>
          </p:cNvCxnSpPr>
          <p:nvPr/>
        </p:nvCxnSpPr>
        <p:spPr>
          <a:xfrm rot="10800000" flipV="1">
            <a:off x="3029635" y="2629181"/>
            <a:ext cx="362516" cy="401764"/>
          </a:xfrm>
          <a:prstGeom prst="bentConnector3">
            <a:avLst>
              <a:gd name="adj1" fmla="val 733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Group 1661">
            <a:extLst>
              <a:ext uri="{FF2B5EF4-FFF2-40B4-BE49-F238E27FC236}">
                <a16:creationId xmlns:a16="http://schemas.microsoft.com/office/drawing/2014/main" id="{95DAD6F5-7483-43AF-A653-5680B1E0A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66252"/>
              </p:ext>
            </p:extLst>
          </p:nvPr>
        </p:nvGraphicFramePr>
        <p:xfrm>
          <a:off x="3392151" y="3776749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roup 1661">
            <a:extLst>
              <a:ext uri="{FF2B5EF4-FFF2-40B4-BE49-F238E27FC236}">
                <a16:creationId xmlns:a16="http://schemas.microsoft.com/office/drawing/2014/main" id="{11A6CDEA-7D75-4383-9F38-D10C4E268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60434"/>
              </p:ext>
            </p:extLst>
          </p:nvPr>
        </p:nvGraphicFramePr>
        <p:xfrm>
          <a:off x="3392151" y="4089525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디자인 템플릿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1661">
            <a:extLst>
              <a:ext uri="{FF2B5EF4-FFF2-40B4-BE49-F238E27FC236}">
                <a16:creationId xmlns:a16="http://schemas.microsoft.com/office/drawing/2014/main" id="{E536B9D3-3322-4803-86F7-2EBC297F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41326"/>
              </p:ext>
            </p:extLst>
          </p:nvPr>
        </p:nvGraphicFramePr>
        <p:xfrm>
          <a:off x="3392151" y="4398689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roup 1661">
            <a:extLst>
              <a:ext uri="{FF2B5EF4-FFF2-40B4-BE49-F238E27FC236}">
                <a16:creationId xmlns:a16="http://schemas.microsoft.com/office/drawing/2014/main" id="{2664EAC5-1268-4D52-94F6-3D2B48AE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60144"/>
              </p:ext>
            </p:extLst>
          </p:nvPr>
        </p:nvGraphicFramePr>
        <p:xfrm>
          <a:off x="5227675" y="213090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1661">
            <a:extLst>
              <a:ext uri="{FF2B5EF4-FFF2-40B4-BE49-F238E27FC236}">
                <a16:creationId xmlns:a16="http://schemas.microsoft.com/office/drawing/2014/main" id="{194E8BE5-B6EC-4A23-B7B7-CC51EEA02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13869"/>
              </p:ext>
            </p:extLst>
          </p:nvPr>
        </p:nvGraphicFramePr>
        <p:xfrm>
          <a:off x="5227675" y="2448573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1661">
            <a:extLst>
              <a:ext uri="{FF2B5EF4-FFF2-40B4-BE49-F238E27FC236}">
                <a16:creationId xmlns:a16="http://schemas.microsoft.com/office/drawing/2014/main" id="{7960F1E5-4B76-42B1-A1A4-B20D3BC8A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32696"/>
              </p:ext>
            </p:extLst>
          </p:nvPr>
        </p:nvGraphicFramePr>
        <p:xfrm>
          <a:off x="5227675" y="275691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1661">
            <a:extLst>
              <a:ext uri="{FF2B5EF4-FFF2-40B4-BE49-F238E27FC236}">
                <a16:creationId xmlns:a16="http://schemas.microsoft.com/office/drawing/2014/main" id="{0941878B-2043-40F8-8B6A-8EDBF0637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4747"/>
              </p:ext>
            </p:extLst>
          </p:nvPr>
        </p:nvGraphicFramePr>
        <p:xfrm>
          <a:off x="5227675" y="306904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1661">
            <a:extLst>
              <a:ext uri="{FF2B5EF4-FFF2-40B4-BE49-F238E27FC236}">
                <a16:creationId xmlns:a16="http://schemas.microsoft.com/office/drawing/2014/main" id="{48DE896A-44D4-4276-8101-2B725C44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4020"/>
              </p:ext>
            </p:extLst>
          </p:nvPr>
        </p:nvGraphicFramePr>
        <p:xfrm>
          <a:off x="10567777" y="2495053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33DBE2-92D2-48A4-98A6-EDC8119F2734}"/>
              </a:ext>
            </a:extLst>
          </p:cNvPr>
          <p:cNvSpPr/>
          <p:nvPr/>
        </p:nvSpPr>
        <p:spPr>
          <a:xfrm>
            <a:off x="1344125" y="2185369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F38318-D052-4052-B552-49EA08A928A0}"/>
              </a:ext>
            </a:extLst>
          </p:cNvPr>
          <p:cNvSpPr/>
          <p:nvPr/>
        </p:nvSpPr>
        <p:spPr>
          <a:xfrm>
            <a:off x="1344125" y="2495282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0DB7B7-8561-4965-91DE-40074A39962B}"/>
              </a:ext>
            </a:extLst>
          </p:cNvPr>
          <p:cNvSpPr/>
          <p:nvPr/>
        </p:nvSpPr>
        <p:spPr>
          <a:xfrm>
            <a:off x="3172708" y="220149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16DD98-CEF8-4FE0-AA2B-FEC383BFD532}"/>
              </a:ext>
            </a:extLst>
          </p:cNvPr>
          <p:cNvSpPr/>
          <p:nvPr/>
        </p:nvSpPr>
        <p:spPr>
          <a:xfrm>
            <a:off x="3179959" y="2545909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B1AB3A-A3A4-4644-A366-5C80F79A3686}"/>
              </a:ext>
            </a:extLst>
          </p:cNvPr>
          <p:cNvSpPr/>
          <p:nvPr/>
        </p:nvSpPr>
        <p:spPr>
          <a:xfrm>
            <a:off x="3179959" y="2883661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5547AF-6A79-462B-AC25-136AC7B1D4B7}"/>
              </a:ext>
            </a:extLst>
          </p:cNvPr>
          <p:cNvSpPr/>
          <p:nvPr/>
        </p:nvSpPr>
        <p:spPr>
          <a:xfrm>
            <a:off x="3179959" y="4420316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9A004E-547B-4BF7-BD72-9162C9284779}"/>
              </a:ext>
            </a:extLst>
          </p:cNvPr>
          <p:cNvSpPr/>
          <p:nvPr/>
        </p:nvSpPr>
        <p:spPr>
          <a:xfrm>
            <a:off x="3179959" y="3186841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FB388D-473F-4186-8593-AFD1C874C5B2}"/>
              </a:ext>
            </a:extLst>
          </p:cNvPr>
          <p:cNvSpPr/>
          <p:nvPr/>
        </p:nvSpPr>
        <p:spPr>
          <a:xfrm>
            <a:off x="3179959" y="3811017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6CA463-A9A8-4BCF-B6D2-26120BD77528}"/>
              </a:ext>
            </a:extLst>
          </p:cNvPr>
          <p:cNvSpPr/>
          <p:nvPr/>
        </p:nvSpPr>
        <p:spPr>
          <a:xfrm>
            <a:off x="3179959" y="4113207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3C7F16-AF92-4BDC-94E0-8170971C920A}"/>
              </a:ext>
            </a:extLst>
          </p:cNvPr>
          <p:cNvSpPr/>
          <p:nvPr/>
        </p:nvSpPr>
        <p:spPr>
          <a:xfrm>
            <a:off x="39457" y="2181278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15BF4-C173-4617-8478-7CC019CCC4EE}"/>
              </a:ext>
            </a:extLst>
          </p:cNvPr>
          <p:cNvSpPr/>
          <p:nvPr/>
        </p:nvSpPr>
        <p:spPr>
          <a:xfrm>
            <a:off x="10352412" y="2555277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8281921-392B-4A8B-A946-53B0F3097225}"/>
              </a:ext>
            </a:extLst>
          </p:cNvPr>
          <p:cNvSpPr/>
          <p:nvPr/>
        </p:nvSpPr>
        <p:spPr>
          <a:xfrm>
            <a:off x="5042470" y="2804103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5A8E0C-24DE-429C-9450-DCC2B5FF4C0A}"/>
              </a:ext>
            </a:extLst>
          </p:cNvPr>
          <p:cNvSpPr/>
          <p:nvPr/>
        </p:nvSpPr>
        <p:spPr>
          <a:xfrm>
            <a:off x="5042470" y="3118811"/>
            <a:ext cx="292816" cy="184029"/>
          </a:xfrm>
          <a:prstGeom prst="rect">
            <a:avLst/>
          </a:prstGeom>
          <a:solidFill>
            <a:srgbClr val="F8CBAD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C43B5C5-C9CD-4103-9AE4-0F821A595EB2}"/>
              </a:ext>
            </a:extLst>
          </p:cNvPr>
          <p:cNvSpPr/>
          <p:nvPr/>
        </p:nvSpPr>
        <p:spPr>
          <a:xfrm>
            <a:off x="5040172" y="220149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6A8F1BC-E26D-4049-A5BB-1BBB96055455}"/>
              </a:ext>
            </a:extLst>
          </p:cNvPr>
          <p:cNvSpPr/>
          <p:nvPr/>
        </p:nvSpPr>
        <p:spPr>
          <a:xfrm>
            <a:off x="5040172" y="2489296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74" name="Group 1661">
            <a:extLst>
              <a:ext uri="{FF2B5EF4-FFF2-40B4-BE49-F238E27FC236}">
                <a16:creationId xmlns:a16="http://schemas.microsoft.com/office/drawing/2014/main" id="{CAF4254D-2427-45FF-9F5D-0D38BFB4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71542"/>
              </p:ext>
            </p:extLst>
          </p:nvPr>
        </p:nvGraphicFramePr>
        <p:xfrm>
          <a:off x="3392151" y="4714113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0F02EA-F1DF-4D71-B5D9-AAF7405C145A}"/>
              </a:ext>
            </a:extLst>
          </p:cNvPr>
          <p:cNvSpPr/>
          <p:nvPr/>
        </p:nvSpPr>
        <p:spPr>
          <a:xfrm>
            <a:off x="10142153" y="59605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관리자 전용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8D1FB1-8A4B-4696-A4AB-FC18A5121282}"/>
              </a:ext>
            </a:extLst>
          </p:cNvPr>
          <p:cNvSpPr/>
          <p:nvPr/>
        </p:nvSpPr>
        <p:spPr>
          <a:xfrm>
            <a:off x="11235126" y="596054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): CP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 전용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EDC5F-D27E-44A3-A950-77BEC3570466}"/>
              </a:ext>
            </a:extLst>
          </p:cNvPr>
          <p:cNvSpPr/>
          <p:nvPr/>
        </p:nvSpPr>
        <p:spPr>
          <a:xfrm>
            <a:off x="9302851" y="59605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공통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F9AF1EB-844D-4CD3-B59B-9AAF23A20AA5}"/>
              </a:ext>
            </a:extLst>
          </p:cNvPr>
          <p:cNvSpPr/>
          <p:nvPr/>
        </p:nvSpPr>
        <p:spPr>
          <a:xfrm>
            <a:off x="3179959" y="4757353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65ADEEF4-AA85-4FC2-843E-D03396783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30840"/>
              </p:ext>
            </p:extLst>
          </p:nvPr>
        </p:nvGraphicFramePr>
        <p:xfrm>
          <a:off x="1527293" y="3230927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roup 1661">
            <a:extLst>
              <a:ext uri="{FF2B5EF4-FFF2-40B4-BE49-F238E27FC236}">
                <a16:creationId xmlns:a16="http://schemas.microsoft.com/office/drawing/2014/main" id="{475FB619-2786-4D17-8803-1AD48453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8656"/>
              </p:ext>
            </p:extLst>
          </p:nvPr>
        </p:nvGraphicFramePr>
        <p:xfrm>
          <a:off x="1527293" y="3531959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2E14079-83C1-49CD-8F34-26A669D0B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23859"/>
              </p:ext>
            </p:extLst>
          </p:nvPr>
        </p:nvGraphicFramePr>
        <p:xfrm>
          <a:off x="1527292" y="3832991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담당자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열람자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roup 1661">
            <a:extLst>
              <a:ext uri="{FF2B5EF4-FFF2-40B4-BE49-F238E27FC236}">
                <a16:creationId xmlns:a16="http://schemas.microsoft.com/office/drawing/2014/main" id="{414AF055-0133-41B2-9CC1-4E2CE6621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28265"/>
              </p:ext>
            </p:extLst>
          </p:nvPr>
        </p:nvGraphicFramePr>
        <p:xfrm>
          <a:off x="1527292" y="4134023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진행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roup 1661">
            <a:extLst>
              <a:ext uri="{FF2B5EF4-FFF2-40B4-BE49-F238E27FC236}">
                <a16:creationId xmlns:a16="http://schemas.microsoft.com/office/drawing/2014/main" id="{6D8711DB-B6EC-42F1-AB52-6121F1340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67904"/>
              </p:ext>
            </p:extLst>
          </p:nvPr>
        </p:nvGraphicFramePr>
        <p:xfrm>
          <a:off x="1527292" y="4435055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구성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roup 1661">
            <a:extLst>
              <a:ext uri="{FF2B5EF4-FFF2-40B4-BE49-F238E27FC236}">
                <a16:creationId xmlns:a16="http://schemas.microsoft.com/office/drawing/2014/main" id="{0438AC5F-315C-475E-A497-DD7DC260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86817"/>
              </p:ext>
            </p:extLst>
          </p:nvPr>
        </p:nvGraphicFramePr>
        <p:xfrm>
          <a:off x="1527292" y="4738869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Group 1661">
            <a:extLst>
              <a:ext uri="{FF2B5EF4-FFF2-40B4-BE49-F238E27FC236}">
                <a16:creationId xmlns:a16="http://schemas.microsoft.com/office/drawing/2014/main" id="{A2C86D6C-D6EF-4816-AA89-2FD4ACF6D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24799"/>
              </p:ext>
            </p:extLst>
          </p:nvPr>
        </p:nvGraphicFramePr>
        <p:xfrm>
          <a:off x="1527291" y="5042683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템플릿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roup 1661">
            <a:extLst>
              <a:ext uri="{FF2B5EF4-FFF2-40B4-BE49-F238E27FC236}">
                <a16:creationId xmlns:a16="http://schemas.microsoft.com/office/drawing/2014/main" id="{AF9BC7D7-3BE6-41E7-A68E-2721CE497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81640"/>
              </p:ext>
            </p:extLst>
          </p:nvPr>
        </p:nvGraphicFramePr>
        <p:xfrm>
          <a:off x="1527291" y="5358423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C37EDE3F-5877-451D-A8E3-9E3363A60870}"/>
              </a:ext>
            </a:extLst>
          </p:cNvPr>
          <p:cNvSpPr/>
          <p:nvPr/>
        </p:nvSpPr>
        <p:spPr>
          <a:xfrm>
            <a:off x="1297823" y="327086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45A2C43-AE8E-4F96-93D0-21F3F774E74B}"/>
              </a:ext>
            </a:extLst>
          </p:cNvPr>
          <p:cNvSpPr/>
          <p:nvPr/>
        </p:nvSpPr>
        <p:spPr>
          <a:xfrm>
            <a:off x="1297823" y="3563450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92D5726-6396-4D35-B9F6-F6819B44E031}"/>
              </a:ext>
            </a:extLst>
          </p:cNvPr>
          <p:cNvSpPr/>
          <p:nvPr/>
        </p:nvSpPr>
        <p:spPr>
          <a:xfrm>
            <a:off x="1297823" y="3873342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A275AB-F38A-46EB-890F-396F54F6848C}"/>
              </a:ext>
            </a:extLst>
          </p:cNvPr>
          <p:cNvSpPr/>
          <p:nvPr/>
        </p:nvSpPr>
        <p:spPr>
          <a:xfrm>
            <a:off x="1297823" y="418323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1E3C17D-F5B8-4348-8B99-4EA3507DFC41}"/>
              </a:ext>
            </a:extLst>
          </p:cNvPr>
          <p:cNvSpPr/>
          <p:nvPr/>
        </p:nvSpPr>
        <p:spPr>
          <a:xfrm>
            <a:off x="1297823" y="4484266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79D7D-6C18-4A4E-9C32-A98DC5100585}"/>
              </a:ext>
            </a:extLst>
          </p:cNvPr>
          <p:cNvSpPr/>
          <p:nvPr/>
        </p:nvSpPr>
        <p:spPr>
          <a:xfrm>
            <a:off x="1297823" y="4776852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2495BC-3231-46A4-BD1E-F8E41783A930}"/>
              </a:ext>
            </a:extLst>
          </p:cNvPr>
          <p:cNvSpPr/>
          <p:nvPr/>
        </p:nvSpPr>
        <p:spPr>
          <a:xfrm>
            <a:off x="1297823" y="508674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4A9876D-58D2-46D3-98AF-58CDCD081540}"/>
              </a:ext>
            </a:extLst>
          </p:cNvPr>
          <p:cNvSpPr/>
          <p:nvPr/>
        </p:nvSpPr>
        <p:spPr>
          <a:xfrm>
            <a:off x="1297823" y="5411344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27CCB2D-6FAD-4BAD-9074-89C6C920F5F8}"/>
              </a:ext>
            </a:extLst>
          </p:cNvPr>
          <p:cNvSpPr/>
          <p:nvPr/>
        </p:nvSpPr>
        <p:spPr>
          <a:xfrm>
            <a:off x="1473172" y="2888069"/>
            <a:ext cx="1556463" cy="285752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개발 관리</a:t>
            </a:r>
          </a:p>
        </p:txBody>
      </p:sp>
      <p:graphicFrame>
        <p:nvGraphicFramePr>
          <p:cNvPr id="96" name="Group 1661">
            <a:extLst>
              <a:ext uri="{FF2B5EF4-FFF2-40B4-BE49-F238E27FC236}">
                <a16:creationId xmlns:a16="http://schemas.microsoft.com/office/drawing/2014/main" id="{5E07A079-98C8-4626-A4E7-35846F71A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83279"/>
              </p:ext>
            </p:extLst>
          </p:nvPr>
        </p:nvGraphicFramePr>
        <p:xfrm>
          <a:off x="1527291" y="5662337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2EA6B553-9C67-4289-8EEE-315025CC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8584"/>
              </p:ext>
            </p:extLst>
          </p:nvPr>
        </p:nvGraphicFramePr>
        <p:xfrm>
          <a:off x="1527291" y="5963369"/>
          <a:ext cx="1430421" cy="282892"/>
        </p:xfrm>
        <a:graphic>
          <a:graphicData uri="http://schemas.openxmlformats.org/drawingml/2006/table">
            <a:tbl>
              <a:tblPr/>
              <a:tblGrid>
                <a:gridCol w="14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운영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AB0DE614-2AB2-4C61-B0F7-F37D983BFFAE}"/>
              </a:ext>
            </a:extLst>
          </p:cNvPr>
          <p:cNvSpPr/>
          <p:nvPr/>
        </p:nvSpPr>
        <p:spPr>
          <a:xfrm>
            <a:off x="1297823" y="5715258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162831E-6F4F-45A8-893B-669AD8FAD1B4}"/>
              </a:ext>
            </a:extLst>
          </p:cNvPr>
          <p:cNvSpPr/>
          <p:nvPr/>
        </p:nvSpPr>
        <p:spPr>
          <a:xfrm>
            <a:off x="1297823" y="6016290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C4E0888A-FAB7-4203-905E-5EAC54F04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627"/>
              </p:ext>
            </p:extLst>
          </p:nvPr>
        </p:nvGraphicFramePr>
        <p:xfrm>
          <a:off x="3392151" y="3449590"/>
          <a:ext cx="1556465" cy="282892"/>
        </p:xfrm>
        <a:graphic>
          <a:graphicData uri="http://schemas.openxmlformats.org/drawingml/2006/table">
            <a:tbl>
              <a:tblPr/>
              <a:tblGrid>
                <a:gridCol w="155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0650DB-8C64-4B22-81C3-BDB52740591B}"/>
              </a:ext>
            </a:extLst>
          </p:cNvPr>
          <p:cNvSpPr/>
          <p:nvPr/>
        </p:nvSpPr>
        <p:spPr>
          <a:xfrm>
            <a:off x="3179959" y="3495712"/>
            <a:ext cx="292816" cy="184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사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793EF7EC-B9F1-470E-865A-7B036155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23891"/>
              </p:ext>
            </p:extLst>
          </p:nvPr>
        </p:nvGraphicFramePr>
        <p:xfrm>
          <a:off x="5227675" y="3397770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5BB9DFB-D2EC-406B-9F0C-A0D4675FCC82}"/>
              </a:ext>
            </a:extLst>
          </p:cNvPr>
          <p:cNvSpPr/>
          <p:nvPr/>
        </p:nvSpPr>
        <p:spPr>
          <a:xfrm>
            <a:off x="5042470" y="3447533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1D499C8-053A-4899-9613-8805CD468A52}"/>
              </a:ext>
            </a:extLst>
          </p:cNvPr>
          <p:cNvSpPr/>
          <p:nvPr/>
        </p:nvSpPr>
        <p:spPr>
          <a:xfrm>
            <a:off x="10894177" y="3488686"/>
            <a:ext cx="1106332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</a:t>
            </a:r>
          </a:p>
        </p:txBody>
      </p:sp>
      <p:graphicFrame>
        <p:nvGraphicFramePr>
          <p:cNvPr id="108" name="Group 1661">
            <a:extLst>
              <a:ext uri="{FF2B5EF4-FFF2-40B4-BE49-F238E27FC236}">
                <a16:creationId xmlns:a16="http://schemas.microsoft.com/office/drawing/2014/main" id="{7F811A6D-8EC7-45C2-9201-2FE2EF26C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3515"/>
              </p:ext>
            </p:extLst>
          </p:nvPr>
        </p:nvGraphicFramePr>
        <p:xfrm>
          <a:off x="10894179" y="3852226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roup 1661">
            <a:extLst>
              <a:ext uri="{FF2B5EF4-FFF2-40B4-BE49-F238E27FC236}">
                <a16:creationId xmlns:a16="http://schemas.microsoft.com/office/drawing/2014/main" id="{3DF7FAFA-AF49-47B3-B944-99FC37035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99012"/>
              </p:ext>
            </p:extLst>
          </p:nvPr>
        </p:nvGraphicFramePr>
        <p:xfrm>
          <a:off x="10894179" y="418479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E1CC40E6-D605-45FF-A14E-1BB7E770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35080"/>
              </p:ext>
            </p:extLst>
          </p:nvPr>
        </p:nvGraphicFramePr>
        <p:xfrm>
          <a:off x="10894179" y="454013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신청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CD2CF97-EE21-4F30-90E5-2BAB61C0B729}"/>
              </a:ext>
            </a:extLst>
          </p:cNvPr>
          <p:cNvSpPr/>
          <p:nvPr/>
        </p:nvSpPr>
        <p:spPr>
          <a:xfrm>
            <a:off x="10747769" y="3903031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023F31-377C-40E9-893D-6538C6B36FB0}"/>
              </a:ext>
            </a:extLst>
          </p:cNvPr>
          <p:cNvSpPr/>
          <p:nvPr/>
        </p:nvSpPr>
        <p:spPr>
          <a:xfrm>
            <a:off x="10747769" y="4227870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6A40A3E-BA43-4FCE-A5A5-9BBF5CAAC50B}"/>
              </a:ext>
            </a:extLst>
          </p:cNvPr>
          <p:cNvSpPr/>
          <p:nvPr/>
        </p:nvSpPr>
        <p:spPr>
          <a:xfrm>
            <a:off x="10747769" y="4576280"/>
            <a:ext cx="292816" cy="184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공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D97E84-2CC0-4948-8D66-695C12CB62DA}"/>
              </a:ext>
            </a:extLst>
          </p:cNvPr>
          <p:cNvSpPr/>
          <p:nvPr/>
        </p:nvSpPr>
        <p:spPr>
          <a:xfrm>
            <a:off x="10352412" y="2167202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3D6EA5A-6EB9-47FC-BDC7-E4F38DFCBE50}"/>
              </a:ext>
            </a:extLst>
          </p:cNvPr>
          <p:cNvSpPr/>
          <p:nvPr/>
        </p:nvSpPr>
        <p:spPr>
          <a:xfrm>
            <a:off x="8629317" y="2167202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4209296-2F2F-407C-91A8-59B5ED5964EE}"/>
              </a:ext>
            </a:extLst>
          </p:cNvPr>
          <p:cNvSpPr/>
          <p:nvPr/>
        </p:nvSpPr>
        <p:spPr>
          <a:xfrm>
            <a:off x="6857489" y="220149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4304B8E-2E38-489D-8600-36837EA3C65C}"/>
              </a:ext>
            </a:extLst>
          </p:cNvPr>
          <p:cNvSpPr/>
          <p:nvPr/>
        </p:nvSpPr>
        <p:spPr>
          <a:xfrm>
            <a:off x="6857489" y="2489296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08FE2B0-F0DB-450E-A11F-4DCF2E6FF602}"/>
              </a:ext>
            </a:extLst>
          </p:cNvPr>
          <p:cNvSpPr/>
          <p:nvPr/>
        </p:nvSpPr>
        <p:spPr>
          <a:xfrm>
            <a:off x="6857489" y="279400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AB6AEA-4784-4201-B806-D1D17F6BC4CE}"/>
              </a:ext>
            </a:extLst>
          </p:cNvPr>
          <p:cNvSpPr/>
          <p:nvPr/>
        </p:nvSpPr>
        <p:spPr>
          <a:xfrm>
            <a:off x="6857489" y="3081806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20" name="Group 1661">
            <a:extLst>
              <a:ext uri="{FF2B5EF4-FFF2-40B4-BE49-F238E27FC236}">
                <a16:creationId xmlns:a16="http://schemas.microsoft.com/office/drawing/2014/main" id="{92B8FB0C-A014-407F-983C-F4F8CC59D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21178"/>
              </p:ext>
            </p:extLst>
          </p:nvPr>
        </p:nvGraphicFramePr>
        <p:xfrm>
          <a:off x="7003897" y="338160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오류신고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0BE832C-BE3D-4CC0-9FE5-D77A3C2AEC26}"/>
              </a:ext>
            </a:extLst>
          </p:cNvPr>
          <p:cNvSpPr/>
          <p:nvPr/>
        </p:nvSpPr>
        <p:spPr>
          <a:xfrm>
            <a:off x="6857489" y="3394367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869C8DFF-DB30-42AA-9F9B-891335D58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78236"/>
              </p:ext>
            </p:extLst>
          </p:nvPr>
        </p:nvGraphicFramePr>
        <p:xfrm>
          <a:off x="5227675" y="373189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F7D7CA8-BBF7-4C7F-A0C4-9A73F9B05A74}"/>
              </a:ext>
            </a:extLst>
          </p:cNvPr>
          <p:cNvSpPr/>
          <p:nvPr/>
        </p:nvSpPr>
        <p:spPr>
          <a:xfrm>
            <a:off x="5042470" y="3781659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125" name="Group 1661">
            <a:extLst>
              <a:ext uri="{FF2B5EF4-FFF2-40B4-BE49-F238E27FC236}">
                <a16:creationId xmlns:a16="http://schemas.microsoft.com/office/drawing/2014/main" id="{BF41B7B6-4DC0-400F-BDB2-6AB77BD87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06246"/>
              </p:ext>
            </p:extLst>
          </p:nvPr>
        </p:nvGraphicFramePr>
        <p:xfrm>
          <a:off x="3392151" y="501715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나의 업무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80B508C-F0BC-4DEB-A667-9B9312DD99A2}"/>
              </a:ext>
            </a:extLst>
          </p:cNvPr>
          <p:cNvSpPr/>
          <p:nvPr/>
        </p:nvSpPr>
        <p:spPr>
          <a:xfrm>
            <a:off x="3179959" y="5060394"/>
            <a:ext cx="292816" cy="184029"/>
          </a:xfrm>
          <a:prstGeom prst="rect">
            <a:avLst/>
          </a:prstGeom>
          <a:solidFill>
            <a:srgbClr val="92D050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관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068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635962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457200" eaLnBrk="0" latinLnBrk="0"/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전문가 관리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사용자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 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전문가모집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7710035" y="88705"/>
            <a:ext cx="301533" cy="34585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123347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전문가 관리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사용자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16200000" flipH="1">
            <a:off x="6028772" y="1769968"/>
            <a:ext cx="301533" cy="960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347509" y="184711"/>
            <a:ext cx="301533" cy="32665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/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/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0DE16-AEAC-4877-996C-74D6BC55E00B}"/>
              </a:ext>
            </a:extLst>
          </p:cNvPr>
          <p:cNvSpPr/>
          <p:nvPr/>
        </p:nvSpPr>
        <p:spPr>
          <a:xfrm>
            <a:off x="3605748" y="3156240"/>
            <a:ext cx="8586252" cy="370176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31AFB3-3EFD-46AF-BC16-96F98C6E6F63}"/>
              </a:ext>
            </a:extLst>
          </p:cNvPr>
          <p:cNvSpPr/>
          <p:nvPr/>
        </p:nvSpPr>
        <p:spPr>
          <a:xfrm>
            <a:off x="0" y="3168651"/>
            <a:ext cx="3605748" cy="36893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2312415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graphicFrame>
        <p:nvGraphicFramePr>
          <p:cNvPr id="151" name="Group 1661">
            <a:extLst>
              <a:ext uri="{FF2B5EF4-FFF2-40B4-BE49-F238E27FC236}">
                <a16:creationId xmlns:a16="http://schemas.microsoft.com/office/drawing/2014/main" id="{A1BCF864-6699-4781-B51E-4F83F456BC21}"/>
              </a:ext>
            </a:extLst>
          </p:cNvPr>
          <p:cNvGraphicFramePr>
            <a:graphicFrameLocks noGrp="1"/>
          </p:cNvGraphicFramePr>
          <p:nvPr/>
        </p:nvGraphicFramePr>
        <p:xfrm>
          <a:off x="2303134" y="270094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지원이력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roup 1661">
            <a:extLst>
              <a:ext uri="{FF2B5EF4-FFF2-40B4-BE49-F238E27FC236}">
                <a16:creationId xmlns:a16="http://schemas.microsoft.com/office/drawing/2014/main" id="{C49EE02B-88D3-41D8-85C2-26760DAE6590}"/>
              </a:ext>
            </a:extLst>
          </p:cNvPr>
          <p:cNvGraphicFramePr>
            <a:graphicFrameLocks noGrp="1"/>
          </p:cNvGraphicFramePr>
          <p:nvPr/>
        </p:nvGraphicFramePr>
        <p:xfrm>
          <a:off x="2303134" y="234798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D8804E19-6E82-46B2-9D6B-060D6A729768}"/>
              </a:ext>
            </a:extLst>
          </p:cNvPr>
          <p:cNvGraphicFramePr>
            <a:graphicFrameLocks noGrp="1"/>
          </p:cNvGraphicFramePr>
          <p:nvPr/>
        </p:nvGraphicFramePr>
        <p:xfrm>
          <a:off x="231889" y="3382956"/>
          <a:ext cx="11403419" cy="25107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3347760869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1319167547"/>
                    </a:ext>
                  </a:extLst>
                </a:gridCol>
                <a:gridCol w="7423468">
                  <a:extLst>
                    <a:ext uri="{9D8B030D-6E8A-4147-A177-3AD203B41FA5}">
                      <a16:colId xmlns:a16="http://schemas.microsoft.com/office/drawing/2014/main" val="3867861842"/>
                    </a:ext>
                  </a:extLst>
                </a:gridCol>
                <a:gridCol w="1713953">
                  <a:extLst>
                    <a:ext uri="{9D8B030D-6E8A-4147-A177-3AD203B41FA5}">
                      <a16:colId xmlns:a16="http://schemas.microsoft.com/office/drawing/2014/main" val="2855020548"/>
                    </a:ext>
                  </a:extLst>
                </a:gridCol>
              </a:tblGrid>
              <a:tr h="285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68129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전문가모집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ㆍ</a:t>
                      </a:r>
                      <a:r>
                        <a:rPr lang="en-US" altLang="ko-KR" sz="1000" dirty="0"/>
                        <a:t>SFR-SCMS-027-03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 err="1"/>
                        <a:t>ㆍ콘텐츠</a:t>
                      </a:r>
                      <a:r>
                        <a:rPr lang="ko-KR" altLang="en-US" sz="1000" dirty="0"/>
                        <a:t> 전문가 모집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신청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접수 기능</a:t>
                      </a:r>
                    </a:p>
                    <a:p>
                      <a:pPr algn="l" fontAlgn="ctr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상시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정시 모집 기능</a:t>
                      </a:r>
                    </a:p>
                    <a:p>
                      <a:pPr algn="l" fontAlgn="ctr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전문가 유형별 </a:t>
                      </a:r>
                      <a:r>
                        <a:rPr lang="ko-KR" altLang="en-US" sz="1000" dirty="0" err="1"/>
                        <a:t>입력폼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파일첨부 제공</a:t>
                      </a:r>
                    </a:p>
                    <a:p>
                      <a:pPr algn="l" fontAlgn="ctr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유형 구분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내용전문가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내용자문가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평가위원</a:t>
                      </a:r>
                    </a:p>
                    <a:p>
                      <a:pPr algn="l" fontAlgn="ctr"/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모집기간별 신청서 접수 기능</a:t>
                      </a:r>
                      <a:endParaRPr lang="en-US" altLang="ko-KR" sz="1000" dirty="0"/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000" dirty="0" err="1"/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전문가 등록 및 유효성 체크 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전문가 본인이 사전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사전 회원가입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유형별 구분하여 전문가가 작성할 등록 신청서 양식 제공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등록에 필요한 정보는 발주사에서 양식 제공 예정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신청서 내 사전 등록된 해당 개발 년도의 정규사업 여부에 따른 과목코드 조회 및 선택 기능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증빙서류의 파일 첨부 기능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학력 작성 시 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일까지 필수 입력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 구분 따라 전공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최종학력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자격증에 대한 증빙서류 항목은 필수 입력 여부를 관리자가 선택할 수 있는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32931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DD3112-C3FA-4550-A356-6EB185890AA0}"/>
              </a:ext>
            </a:extLst>
          </p:cNvPr>
          <p:cNvSpPr/>
          <p:nvPr/>
        </p:nvSpPr>
        <p:spPr>
          <a:xfrm>
            <a:off x="13210" y="1100049"/>
            <a:ext cx="5411118" cy="208554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3A77EC-9A42-40A5-A7EA-CDE1C8E0C5EA}"/>
              </a:ext>
            </a:extLst>
          </p:cNvPr>
          <p:cNvSpPr/>
          <p:nvPr/>
        </p:nvSpPr>
        <p:spPr>
          <a:xfrm>
            <a:off x="6930319" y="1100049"/>
            <a:ext cx="1975863" cy="212530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5674941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</a:p>
        </p:txBody>
      </p:sp>
      <p:graphicFrame>
        <p:nvGraphicFramePr>
          <p:cNvPr id="153" name="Group 1661">
            <a:extLst>
              <a:ext uri="{FF2B5EF4-FFF2-40B4-BE49-F238E27FC236}">
                <a16:creationId xmlns:a16="http://schemas.microsoft.com/office/drawing/2014/main" id="{7C4968AF-A1ED-4F80-A434-1399DA9290A1}"/>
              </a:ext>
            </a:extLst>
          </p:cNvPr>
          <p:cNvGraphicFramePr>
            <a:graphicFrameLocks noGrp="1"/>
          </p:cNvGraphicFramePr>
          <p:nvPr/>
        </p:nvGraphicFramePr>
        <p:xfrm>
          <a:off x="5665660" y="270094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roup 1661">
            <a:extLst>
              <a:ext uri="{FF2B5EF4-FFF2-40B4-BE49-F238E27FC236}">
                <a16:creationId xmlns:a16="http://schemas.microsoft.com/office/drawing/2014/main" id="{C97B7478-D5D0-4423-81D5-72582DA8BB41}"/>
              </a:ext>
            </a:extLst>
          </p:cNvPr>
          <p:cNvGraphicFramePr>
            <a:graphicFrameLocks noGrp="1"/>
          </p:cNvGraphicFramePr>
          <p:nvPr/>
        </p:nvGraphicFramePr>
        <p:xfrm>
          <a:off x="5665660" y="234798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BFDFA4-0A19-4919-A63C-AF368D67FACD}"/>
              </a:ext>
            </a:extLst>
          </p:cNvPr>
          <p:cNvSpPr/>
          <p:nvPr/>
        </p:nvSpPr>
        <p:spPr>
          <a:xfrm>
            <a:off x="5239617" y="1103669"/>
            <a:ext cx="1783840" cy="2052569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CFDA22-A01B-4996-B491-3C9CEA92F7DC}"/>
              </a:ext>
            </a:extLst>
          </p:cNvPr>
          <p:cNvSpPr/>
          <p:nvPr/>
        </p:nvSpPr>
        <p:spPr>
          <a:xfrm>
            <a:off x="187583" y="290653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출처</a:t>
            </a:r>
            <a:r>
              <a:rPr lang="en-US" altLang="ko-KR" b="1" dirty="0">
                <a:latin typeface="+mn-ea"/>
              </a:rPr>
              <a:t>&gt;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10477E-AE3A-491E-BA0B-7CF9B43CA1C5}"/>
              </a:ext>
            </a:extLst>
          </p:cNvPr>
          <p:cNvSpPr/>
          <p:nvPr/>
        </p:nvSpPr>
        <p:spPr>
          <a:xfrm>
            <a:off x="10216743" y="1098286"/>
            <a:ext cx="1975863" cy="205795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1B8A7D-D6E7-4BCE-9CB8-745D2564B064}"/>
              </a:ext>
            </a:extLst>
          </p:cNvPr>
          <p:cNvSpPr/>
          <p:nvPr/>
        </p:nvSpPr>
        <p:spPr>
          <a:xfrm>
            <a:off x="8806687" y="1766308"/>
            <a:ext cx="1509552" cy="135068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9037467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전문가모집</a:t>
            </a:r>
          </a:p>
        </p:txBody>
      </p:sp>
      <p:graphicFrame>
        <p:nvGraphicFramePr>
          <p:cNvPr id="156" name="Group 1661">
            <a:extLst>
              <a:ext uri="{FF2B5EF4-FFF2-40B4-BE49-F238E27FC236}">
                <a16:creationId xmlns:a16="http://schemas.microsoft.com/office/drawing/2014/main" id="{BD33F52A-5A0F-452B-9418-5BA4952F3A98}"/>
              </a:ext>
            </a:extLst>
          </p:cNvPr>
          <p:cNvGraphicFramePr>
            <a:graphicFrameLocks noGrp="1"/>
          </p:cNvGraphicFramePr>
          <p:nvPr/>
        </p:nvGraphicFramePr>
        <p:xfrm>
          <a:off x="9028186" y="233557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전문가모집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E19853-BDC5-49B7-B44D-84251B5C40BA}"/>
              </a:ext>
            </a:extLst>
          </p:cNvPr>
          <p:cNvSpPr/>
          <p:nvPr/>
        </p:nvSpPr>
        <p:spPr>
          <a:xfrm>
            <a:off x="8806687" y="1098286"/>
            <a:ext cx="1783840" cy="64002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633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1">
            <a:extLst>
              <a:ext uri="{FF2B5EF4-FFF2-40B4-BE49-F238E27FC236}">
                <a16:creationId xmlns:a16="http://schemas.microsoft.com/office/drawing/2014/main" id="{2C7AA4C6-AEEC-42E4-A288-F38E2CF7A234}"/>
              </a:ext>
            </a:extLst>
          </p:cNvPr>
          <p:cNvSpPr txBox="1">
            <a:spLocks/>
          </p:cNvSpPr>
          <p:nvPr/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End Of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81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295" name="Group 1661">
            <a:extLst>
              <a:ext uri="{FF2B5EF4-FFF2-40B4-BE49-F238E27FC236}">
                <a16:creationId xmlns:a16="http://schemas.microsoft.com/office/drawing/2014/main" id="{2D2E1CBD-F50F-43B2-BD03-6168BD34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51808"/>
              </p:ext>
            </p:extLst>
          </p:nvPr>
        </p:nvGraphicFramePr>
        <p:xfrm>
          <a:off x="9546259" y="288094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135987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31858"/>
              </p:ext>
            </p:extLst>
          </p:nvPr>
        </p:nvGraphicFramePr>
        <p:xfrm>
          <a:off x="86561" y="1593705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6436"/>
              </p:ext>
            </p:extLst>
          </p:nvPr>
        </p:nvGraphicFramePr>
        <p:xfrm>
          <a:off x="4769990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17567"/>
              </p:ext>
            </p:extLst>
          </p:nvPr>
        </p:nvGraphicFramePr>
        <p:xfrm>
          <a:off x="4769990" y="191973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07555"/>
              </p:ext>
            </p:extLst>
          </p:nvPr>
        </p:nvGraphicFramePr>
        <p:xfrm>
          <a:off x="9546259" y="159935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91504"/>
              </p:ext>
            </p:extLst>
          </p:nvPr>
        </p:nvGraphicFramePr>
        <p:xfrm>
          <a:off x="9546259" y="1920057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09051"/>
              </p:ext>
            </p:extLst>
          </p:nvPr>
        </p:nvGraphicFramePr>
        <p:xfrm>
          <a:off x="9546259" y="224035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8251"/>
              </p:ext>
            </p:extLst>
          </p:nvPr>
        </p:nvGraphicFramePr>
        <p:xfrm>
          <a:off x="9546259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96147"/>
              </p:ext>
            </p:extLst>
          </p:nvPr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91113"/>
              </p:ext>
            </p:extLst>
          </p:nvPr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59035"/>
              </p:ext>
            </p:extLst>
          </p:nvPr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703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63725"/>
              </p:ext>
            </p:extLst>
          </p:nvPr>
        </p:nvGraphicFramePr>
        <p:xfrm>
          <a:off x="86561" y="3659049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03605"/>
              </p:ext>
            </p:extLst>
          </p:nvPr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03962"/>
              </p:ext>
            </p:extLst>
          </p:nvPr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75941"/>
              </p:ext>
            </p:extLst>
          </p:nvPr>
        </p:nvGraphicFramePr>
        <p:xfrm>
          <a:off x="3356097" y="574653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44575"/>
              </p:ext>
            </p:extLst>
          </p:nvPr>
        </p:nvGraphicFramePr>
        <p:xfrm>
          <a:off x="3356096" y="609609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98609"/>
              </p:ext>
            </p:extLst>
          </p:nvPr>
        </p:nvGraphicFramePr>
        <p:xfrm>
          <a:off x="3356095" y="64456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3559"/>
              </p:ext>
            </p:extLst>
          </p:nvPr>
        </p:nvGraphicFramePr>
        <p:xfrm>
          <a:off x="5094360" y="608828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80493"/>
              </p:ext>
            </p:extLst>
          </p:nvPr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84413"/>
              </p:ext>
            </p:extLst>
          </p:nvPr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47100"/>
              </p:ext>
            </p:extLst>
          </p:nvPr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99940"/>
              </p:ext>
            </p:extLst>
          </p:nvPr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29159"/>
              </p:ext>
            </p:extLst>
          </p:nvPr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62390"/>
              </p:ext>
            </p:extLst>
          </p:nvPr>
        </p:nvGraphicFramePr>
        <p:xfrm>
          <a:off x="1728613" y="225457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5632"/>
              </p:ext>
            </p:extLst>
          </p:nvPr>
        </p:nvGraphicFramePr>
        <p:xfrm>
          <a:off x="86561" y="401200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51042"/>
              </p:ext>
            </p:extLst>
          </p:nvPr>
        </p:nvGraphicFramePr>
        <p:xfrm>
          <a:off x="5094359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53090"/>
              </p:ext>
            </p:extLst>
          </p:nvPr>
        </p:nvGraphicFramePr>
        <p:xfrm>
          <a:off x="4769990" y="224011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34867"/>
              </p:ext>
            </p:extLst>
          </p:nvPr>
        </p:nvGraphicFramePr>
        <p:xfrm>
          <a:off x="4769990" y="256049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16730"/>
              </p:ext>
            </p:extLst>
          </p:nvPr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73570"/>
              </p:ext>
            </p:extLst>
          </p:nvPr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09070"/>
              </p:ext>
            </p:extLst>
          </p:nvPr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8354"/>
              </p:ext>
            </p:extLst>
          </p:nvPr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08986"/>
              </p:ext>
            </p:extLst>
          </p:nvPr>
        </p:nvGraphicFramePr>
        <p:xfrm>
          <a:off x="11030743" y="365904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19378"/>
              </p:ext>
            </p:extLst>
          </p:nvPr>
        </p:nvGraphicFramePr>
        <p:xfrm>
          <a:off x="11030743" y="4012007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80290"/>
              </p:ext>
            </p:extLst>
          </p:nvPr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97960"/>
              </p:ext>
            </p:extLst>
          </p:nvPr>
        </p:nvGraphicFramePr>
        <p:xfrm>
          <a:off x="1728613" y="1929539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12727"/>
              </p:ext>
            </p:extLst>
          </p:nvPr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14142"/>
              </p:ext>
            </p:extLst>
          </p:nvPr>
        </p:nvGraphicFramePr>
        <p:xfrm>
          <a:off x="5094360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51935"/>
              </p:ext>
            </p:extLst>
          </p:nvPr>
        </p:nvGraphicFramePr>
        <p:xfrm>
          <a:off x="5094360" y="574262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EC2E630C-672E-4FDF-A8A5-BD982ABB6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55639"/>
              </p:ext>
            </p:extLst>
          </p:nvPr>
        </p:nvGraphicFramePr>
        <p:xfrm>
          <a:off x="1761935" y="402103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roup 1661">
            <a:extLst>
              <a:ext uri="{FF2B5EF4-FFF2-40B4-BE49-F238E27FC236}">
                <a16:creationId xmlns:a16="http://schemas.microsoft.com/office/drawing/2014/main" id="{200D0513-3D4B-45EE-A44B-C6FE28BD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03806"/>
              </p:ext>
            </p:extLst>
          </p:nvPr>
        </p:nvGraphicFramePr>
        <p:xfrm>
          <a:off x="1761935" y="436211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과목 코드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70985"/>
            <a:ext cx="509615" cy="1378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653AC7F-4B19-442C-AF07-B739A82E1C7A}"/>
              </a:ext>
            </a:extLst>
          </p:cNvPr>
          <p:cNvCxnSpPr>
            <a:cxnSpLocks/>
            <a:stCxn id="208" idx="3"/>
            <a:endCxn id="145" idx="1"/>
          </p:cNvCxnSpPr>
          <p:nvPr/>
        </p:nvCxnSpPr>
        <p:spPr>
          <a:xfrm>
            <a:off x="1161257" y="4153453"/>
            <a:ext cx="600678" cy="2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208" idx="3"/>
            <a:endCxn id="155" idx="1"/>
          </p:cNvCxnSpPr>
          <p:nvPr/>
        </p:nvCxnSpPr>
        <p:spPr>
          <a:xfrm>
            <a:off x="1161257" y="4153453"/>
            <a:ext cx="600678" cy="341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73744"/>
              </p:ext>
            </p:extLst>
          </p:nvPr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26597"/>
              </p:ext>
            </p:extLst>
          </p:nvPr>
        </p:nvGraphicFramePr>
        <p:xfrm>
          <a:off x="3345131" y="1604501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8436"/>
              </p:ext>
            </p:extLst>
          </p:nvPr>
        </p:nvGraphicFramePr>
        <p:xfrm>
          <a:off x="3345131" y="192953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08297"/>
              </p:ext>
            </p:extLst>
          </p:nvPr>
        </p:nvGraphicFramePr>
        <p:xfrm>
          <a:off x="3345131" y="225457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91812"/>
              </p:ext>
            </p:extLst>
          </p:nvPr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1661">
            <a:extLst>
              <a:ext uri="{FF2B5EF4-FFF2-40B4-BE49-F238E27FC236}">
                <a16:creationId xmlns:a16="http://schemas.microsoft.com/office/drawing/2014/main" id="{296ECDB8-0B62-4561-8B30-9A60E312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59153"/>
              </p:ext>
            </p:extLst>
          </p:nvPr>
        </p:nvGraphicFramePr>
        <p:xfrm>
          <a:off x="1761935" y="4683396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강의계획서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05ECD14-B7DE-404F-B302-5E7BC586639D}"/>
              </a:ext>
            </a:extLst>
          </p:cNvPr>
          <p:cNvCxnSpPr>
            <a:cxnSpLocks/>
            <a:stCxn id="208" idx="3"/>
            <a:endCxn id="79" idx="1"/>
          </p:cNvCxnSpPr>
          <p:nvPr/>
        </p:nvCxnSpPr>
        <p:spPr>
          <a:xfrm>
            <a:off x="1161257" y="4153453"/>
            <a:ext cx="600678" cy="662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34730"/>
              </p:ext>
            </p:extLst>
          </p:nvPr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1124"/>
              </p:ext>
            </p:extLst>
          </p:nvPr>
        </p:nvGraphicFramePr>
        <p:xfrm>
          <a:off x="1728613" y="2560651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40676"/>
              </p:ext>
            </p:extLst>
          </p:nvPr>
        </p:nvGraphicFramePr>
        <p:xfrm>
          <a:off x="1728613" y="288086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12374"/>
              </p:ext>
            </p:extLst>
          </p:nvPr>
        </p:nvGraphicFramePr>
        <p:xfrm>
          <a:off x="1728613" y="321002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70266"/>
              </p:ext>
            </p:extLst>
          </p:nvPr>
        </p:nvGraphicFramePr>
        <p:xfrm>
          <a:off x="1728613" y="3530949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51657"/>
              </p:ext>
            </p:extLst>
          </p:nvPr>
        </p:nvGraphicFramePr>
        <p:xfrm>
          <a:off x="11030743" y="4344623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콘텐츠 등록자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86723"/>
              </p:ext>
            </p:extLst>
          </p:nvPr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50144"/>
              </p:ext>
            </p:extLst>
          </p:nvPr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56568"/>
              </p:ext>
            </p:extLst>
          </p:nvPr>
        </p:nvGraphicFramePr>
        <p:xfrm>
          <a:off x="6130445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26636"/>
              </p:ext>
            </p:extLst>
          </p:nvPr>
        </p:nvGraphicFramePr>
        <p:xfrm>
          <a:off x="6130445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83382"/>
              </p:ext>
            </p:extLst>
          </p:nvPr>
        </p:nvGraphicFramePr>
        <p:xfrm>
          <a:off x="6130445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9055"/>
              </p:ext>
            </p:extLst>
          </p:nvPr>
        </p:nvGraphicFramePr>
        <p:xfrm>
          <a:off x="6130445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381558"/>
            <a:ext cx="255256" cy="1418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63009"/>
              </p:ext>
            </p:extLst>
          </p:nvPr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55058"/>
              </p:ext>
            </p:extLst>
          </p:nvPr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41400"/>
              </p:ext>
            </p:extLst>
          </p:nvPr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98416"/>
              </p:ext>
            </p:extLst>
          </p:nvPr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40807"/>
              </p:ext>
            </p:extLst>
          </p:nvPr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8107"/>
              </p:ext>
            </p:extLst>
          </p:nvPr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76047"/>
              </p:ext>
            </p:extLst>
          </p:nvPr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95236"/>
              </p:ext>
            </p:extLst>
          </p:nvPr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Group 1661">
            <a:extLst>
              <a:ext uri="{FF2B5EF4-FFF2-40B4-BE49-F238E27FC236}">
                <a16:creationId xmlns:a16="http://schemas.microsoft.com/office/drawing/2014/main" id="{4AB18B08-DB39-4E91-86D4-E614106F4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75581"/>
              </p:ext>
            </p:extLst>
          </p:nvPr>
        </p:nvGraphicFramePr>
        <p:xfrm>
          <a:off x="7667510" y="3800495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1661">
            <a:extLst>
              <a:ext uri="{FF2B5EF4-FFF2-40B4-BE49-F238E27FC236}">
                <a16:creationId xmlns:a16="http://schemas.microsoft.com/office/drawing/2014/main" id="{45B267DB-4F28-4FFB-8381-91052FE32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84805"/>
              </p:ext>
            </p:extLst>
          </p:nvPr>
        </p:nvGraphicFramePr>
        <p:xfrm>
          <a:off x="7667510" y="4154822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roup 1661">
            <a:extLst>
              <a:ext uri="{FF2B5EF4-FFF2-40B4-BE49-F238E27FC236}">
                <a16:creationId xmlns:a16="http://schemas.microsoft.com/office/drawing/2014/main" id="{73C76D9A-CA9F-4480-8E12-3C7B7EBB8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41985"/>
              </p:ext>
            </p:extLst>
          </p:nvPr>
        </p:nvGraphicFramePr>
        <p:xfrm>
          <a:off x="7667510" y="4578993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roup 1661">
            <a:extLst>
              <a:ext uri="{FF2B5EF4-FFF2-40B4-BE49-F238E27FC236}">
                <a16:creationId xmlns:a16="http://schemas.microsoft.com/office/drawing/2014/main" id="{ABB9DC4F-24C4-41F7-98AB-F47652C80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70038"/>
              </p:ext>
            </p:extLst>
          </p:nvPr>
        </p:nvGraphicFramePr>
        <p:xfrm>
          <a:off x="7667510" y="4933320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신청자별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8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88" idx="3"/>
            <a:endCxn id="105" idx="1"/>
          </p:cNvCxnSpPr>
          <p:nvPr/>
        </p:nvCxnSpPr>
        <p:spPr>
          <a:xfrm flipV="1">
            <a:off x="7244926" y="3933194"/>
            <a:ext cx="422584" cy="2202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88" idx="3"/>
            <a:endCxn id="116" idx="1"/>
          </p:cNvCxnSpPr>
          <p:nvPr/>
        </p:nvCxnSpPr>
        <p:spPr>
          <a:xfrm>
            <a:off x="7244926" y="4153453"/>
            <a:ext cx="422584" cy="1340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89" idx="3"/>
            <a:endCxn id="117" idx="1"/>
          </p:cNvCxnSpPr>
          <p:nvPr/>
        </p:nvCxnSpPr>
        <p:spPr>
          <a:xfrm>
            <a:off x="7244926" y="4486069"/>
            <a:ext cx="422584" cy="2256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89" idx="3"/>
            <a:endCxn id="146" idx="1"/>
          </p:cNvCxnSpPr>
          <p:nvPr/>
        </p:nvCxnSpPr>
        <p:spPr>
          <a:xfrm>
            <a:off x="7244926" y="4486069"/>
            <a:ext cx="422584" cy="579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8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6650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graphicFrame>
        <p:nvGraphicFramePr>
          <p:cNvPr id="295" name="Group 1661">
            <a:extLst>
              <a:ext uri="{FF2B5EF4-FFF2-40B4-BE49-F238E27FC236}">
                <a16:creationId xmlns:a16="http://schemas.microsoft.com/office/drawing/2014/main" id="{2D2E1CBD-F50F-43B2-BD03-6168BD34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77435"/>
              </p:ext>
            </p:extLst>
          </p:nvPr>
        </p:nvGraphicFramePr>
        <p:xfrm>
          <a:off x="9546259" y="2951284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(CP,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344376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수정본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6269028" y="837561"/>
            <a:ext cx="293814" cy="568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4EB9E28-65ED-4B16-B36C-73BA8F7DB1F9}"/>
              </a:ext>
            </a:extLst>
          </p:cNvPr>
          <p:cNvCxnSpPr>
            <a:cxnSpLocks/>
            <a:stCxn id="108" idx="2"/>
            <a:endCxn id="127" idx="0"/>
          </p:cNvCxnSpPr>
          <p:nvPr/>
        </p:nvCxnSpPr>
        <p:spPr>
          <a:xfrm rot="16200000" flipH="1">
            <a:off x="8715772" y="-1609183"/>
            <a:ext cx="299282" cy="5467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54132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LCMS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97A661-1E82-403D-A721-686049DCD3DC}"/>
              </a:ext>
            </a:extLst>
          </p:cNvPr>
          <p:cNvSpPr/>
          <p:nvPr/>
        </p:nvSpPr>
        <p:spPr>
          <a:xfrm>
            <a:off x="8656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</a:p>
        </p:txBody>
      </p:sp>
      <p:graphicFrame>
        <p:nvGraphicFramePr>
          <p:cNvPr id="110" name="Group 1661">
            <a:extLst>
              <a:ext uri="{FF2B5EF4-FFF2-40B4-BE49-F238E27FC236}">
                <a16:creationId xmlns:a16="http://schemas.microsoft.com/office/drawing/2014/main" id="{428FF4D8-04D6-4F95-AF15-6F7B088B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29402"/>
              </p:ext>
            </p:extLst>
          </p:nvPr>
        </p:nvGraphicFramePr>
        <p:xfrm>
          <a:off x="86561" y="1593705"/>
          <a:ext cx="1106331" cy="33775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포탈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4769991" y="128430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</a:p>
        </p:txBody>
      </p:sp>
      <p:graphicFrame>
        <p:nvGraphicFramePr>
          <p:cNvPr id="112" name="Group 1661">
            <a:extLst>
              <a:ext uri="{FF2B5EF4-FFF2-40B4-BE49-F238E27FC236}">
                <a16:creationId xmlns:a16="http://schemas.microsoft.com/office/drawing/2014/main" id="{9522812F-6C46-41D2-9E44-BE033AFD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37606"/>
              </p:ext>
            </p:extLst>
          </p:nvPr>
        </p:nvGraphicFramePr>
        <p:xfrm>
          <a:off x="4769990" y="1599356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통합회원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roup 1661">
            <a:extLst>
              <a:ext uri="{FF2B5EF4-FFF2-40B4-BE49-F238E27FC236}">
                <a16:creationId xmlns:a16="http://schemas.microsoft.com/office/drawing/2014/main" id="{27090261-E29A-4737-B8C0-257CD831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12718"/>
              </p:ext>
            </p:extLst>
          </p:nvPr>
        </p:nvGraphicFramePr>
        <p:xfrm>
          <a:off x="4769990" y="1972486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그룹 관리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통합회원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4DF073-6D37-4925-AA10-20D7DD750088}"/>
              </a:ext>
            </a:extLst>
          </p:cNvPr>
          <p:cNvSpPr/>
          <p:nvPr/>
        </p:nvSpPr>
        <p:spPr>
          <a:xfrm>
            <a:off x="1728613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관리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07B789-DF49-4CF3-8F7C-7884DAB625E5}"/>
              </a:ext>
            </a:extLst>
          </p:cNvPr>
          <p:cNvSpPr/>
          <p:nvPr/>
        </p:nvSpPr>
        <p:spPr>
          <a:xfrm>
            <a:off x="9546259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고객지원</a:t>
            </a:r>
          </a:p>
        </p:txBody>
      </p:sp>
      <p:graphicFrame>
        <p:nvGraphicFramePr>
          <p:cNvPr id="121" name="Group 1661">
            <a:extLst>
              <a:ext uri="{FF2B5EF4-FFF2-40B4-BE49-F238E27FC236}">
                <a16:creationId xmlns:a16="http://schemas.microsoft.com/office/drawing/2014/main" id="{06B1D19F-F9C5-4C96-BB4A-C5C2CED4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60594"/>
              </p:ext>
            </p:extLst>
          </p:nvPr>
        </p:nvGraphicFramePr>
        <p:xfrm>
          <a:off x="9546259" y="1599356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업무 포탈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1661">
            <a:extLst>
              <a:ext uri="{FF2B5EF4-FFF2-40B4-BE49-F238E27FC236}">
                <a16:creationId xmlns:a16="http://schemas.microsoft.com/office/drawing/2014/main" id="{131CC45B-7F23-4392-BB25-242FD7964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59561"/>
              </p:ext>
            </p:extLst>
          </p:nvPr>
        </p:nvGraphicFramePr>
        <p:xfrm>
          <a:off x="9546259" y="1964768"/>
          <a:ext cx="1105199" cy="33775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질의응답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업무 포탈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61">
            <a:extLst>
              <a:ext uri="{FF2B5EF4-FFF2-40B4-BE49-F238E27FC236}">
                <a16:creationId xmlns:a16="http://schemas.microsoft.com/office/drawing/2014/main" id="{5538F299-68C3-4AB7-A8CF-40DB36E5A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15226"/>
              </p:ext>
            </p:extLst>
          </p:nvPr>
        </p:nvGraphicFramePr>
        <p:xfrm>
          <a:off x="9546259" y="233018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자주묻는질문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1661">
            <a:extLst>
              <a:ext uri="{FF2B5EF4-FFF2-40B4-BE49-F238E27FC236}">
                <a16:creationId xmlns:a16="http://schemas.microsoft.com/office/drawing/2014/main" id="{F74F5ADF-D4B1-4ED5-BBDF-3250A81DC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79186"/>
              </p:ext>
            </p:extLst>
          </p:nvPr>
        </p:nvGraphicFramePr>
        <p:xfrm>
          <a:off x="9546259" y="2640732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6147736" y="1268869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</a:p>
        </p:txBody>
      </p:sp>
      <p:graphicFrame>
        <p:nvGraphicFramePr>
          <p:cNvPr id="126" name="Group 1661">
            <a:extLst>
              <a:ext uri="{FF2B5EF4-FFF2-40B4-BE49-F238E27FC236}">
                <a16:creationId xmlns:a16="http://schemas.microsoft.com/office/drawing/2014/main" id="{0660242C-55AE-489F-8802-CAEF5D93BE51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59294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활용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64FFC4-EFDD-4734-B845-62C99E6647B5}"/>
              </a:ext>
            </a:extLst>
          </p:cNvPr>
          <p:cNvSpPr/>
          <p:nvPr/>
        </p:nvSpPr>
        <p:spPr>
          <a:xfrm>
            <a:off x="11046692" y="1274337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graphicFrame>
        <p:nvGraphicFramePr>
          <p:cNvPr id="128" name="Group 1661">
            <a:extLst>
              <a:ext uri="{FF2B5EF4-FFF2-40B4-BE49-F238E27FC236}">
                <a16:creationId xmlns:a16="http://schemas.microsoft.com/office/drawing/2014/main" id="{CBE4AB02-56FF-41D2-A151-2D721F627C82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60391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분류체계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roup 1661">
            <a:extLst>
              <a:ext uri="{FF2B5EF4-FFF2-40B4-BE49-F238E27FC236}">
                <a16:creationId xmlns:a16="http://schemas.microsoft.com/office/drawing/2014/main" id="{173A05C8-1144-4298-8FD1-1D32F81CFF9B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1931975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NCS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코드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F070712-44A5-4C98-A1E8-D98CA9BE320C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 rot="5400000">
            <a:off x="3230722" y="-1616506"/>
            <a:ext cx="309252" cy="54923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5400000">
            <a:off x="5572437" y="725209"/>
            <a:ext cx="309252" cy="8089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B3CF0E0D-CDAA-418F-BADC-E84328DFF16F}"/>
              </a:ext>
            </a:extLst>
          </p:cNvPr>
          <p:cNvCxnSpPr>
            <a:stCxn id="108" idx="2"/>
            <a:endCxn id="114" idx="0"/>
          </p:cNvCxnSpPr>
          <p:nvPr/>
        </p:nvCxnSpPr>
        <p:spPr>
          <a:xfrm rot="5400000">
            <a:off x="4054924" y="-798656"/>
            <a:ext cx="302900" cy="38503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3607431-A599-46AD-A349-94C59CA77DC4}"/>
              </a:ext>
            </a:extLst>
          </p:cNvPr>
          <p:cNvCxnSpPr>
            <a:stCxn id="108" idx="2"/>
            <a:endCxn id="120" idx="0"/>
          </p:cNvCxnSpPr>
          <p:nvPr/>
        </p:nvCxnSpPr>
        <p:spPr>
          <a:xfrm rot="16200000" flipH="1">
            <a:off x="7963747" y="-857157"/>
            <a:ext cx="302900" cy="39673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472BCCB-3F98-471E-87BF-4852B88F0CF5}"/>
              </a:ext>
            </a:extLst>
          </p:cNvPr>
          <p:cNvCxnSpPr>
            <a:cxnSpLocks/>
            <a:stCxn id="133" idx="1"/>
            <a:endCxn id="192" idx="3"/>
          </p:cNvCxnSpPr>
          <p:nvPr/>
        </p:nvCxnSpPr>
        <p:spPr>
          <a:xfrm rot="10800000" flipV="1">
            <a:off x="1191761" y="1745947"/>
            <a:ext cx="536852" cy="1349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Group 1661">
            <a:extLst>
              <a:ext uri="{FF2B5EF4-FFF2-40B4-BE49-F238E27FC236}">
                <a16:creationId xmlns:a16="http://schemas.microsoft.com/office/drawing/2014/main" id="{8EC40E15-C9FA-42B9-B09F-0A059417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73321"/>
              </p:ext>
            </p:extLst>
          </p:nvPr>
        </p:nvGraphicFramePr>
        <p:xfrm>
          <a:off x="86561" y="3305087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메뉴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roup 1661">
            <a:extLst>
              <a:ext uri="{FF2B5EF4-FFF2-40B4-BE49-F238E27FC236}">
                <a16:creationId xmlns:a16="http://schemas.microsoft.com/office/drawing/2014/main" id="{7BF6D7A0-D9EF-47D0-B9AD-98B679ED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56893"/>
              </p:ext>
            </p:extLst>
          </p:nvPr>
        </p:nvGraphicFramePr>
        <p:xfrm>
          <a:off x="86561" y="468339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 타입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roup 1661">
            <a:extLst>
              <a:ext uri="{FF2B5EF4-FFF2-40B4-BE49-F238E27FC236}">
                <a16:creationId xmlns:a16="http://schemas.microsoft.com/office/drawing/2014/main" id="{91E3A151-B531-4FDD-8E8E-1B761E793D91}"/>
              </a:ext>
            </a:extLst>
          </p:cNvPr>
          <p:cNvGraphicFramePr>
            <a:graphicFrameLocks noGrp="1"/>
          </p:cNvGraphicFramePr>
          <p:nvPr/>
        </p:nvGraphicFramePr>
        <p:xfrm>
          <a:off x="3356098" y="5396970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roup 1661">
            <a:extLst>
              <a:ext uri="{FF2B5EF4-FFF2-40B4-BE49-F238E27FC236}">
                <a16:creationId xmlns:a16="http://schemas.microsoft.com/office/drawing/2014/main" id="{B33E4D51-8A09-42C2-9BD0-CE0D3541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97027"/>
              </p:ext>
            </p:extLst>
          </p:nvPr>
        </p:nvGraphicFramePr>
        <p:xfrm>
          <a:off x="3356097" y="576021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roup 1661">
            <a:extLst>
              <a:ext uri="{FF2B5EF4-FFF2-40B4-BE49-F238E27FC236}">
                <a16:creationId xmlns:a16="http://schemas.microsoft.com/office/drawing/2014/main" id="{0CDE9DF7-18DC-41B6-89A6-01A5D872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10823"/>
              </p:ext>
            </p:extLst>
          </p:nvPr>
        </p:nvGraphicFramePr>
        <p:xfrm>
          <a:off x="3356096" y="612345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녹음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roup 1661">
            <a:extLst>
              <a:ext uri="{FF2B5EF4-FFF2-40B4-BE49-F238E27FC236}">
                <a16:creationId xmlns:a16="http://schemas.microsoft.com/office/drawing/2014/main" id="{2FC721BE-662F-4EDE-908B-6BDF04C6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17856"/>
              </p:ext>
            </p:extLst>
          </p:nvPr>
        </p:nvGraphicFramePr>
        <p:xfrm>
          <a:off x="3356095" y="648669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roup 1661">
            <a:extLst>
              <a:ext uri="{FF2B5EF4-FFF2-40B4-BE49-F238E27FC236}">
                <a16:creationId xmlns:a16="http://schemas.microsoft.com/office/drawing/2014/main" id="{8E307A3A-2DAF-4AF8-B986-9B60032D6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93256"/>
              </p:ext>
            </p:extLst>
          </p:nvPr>
        </p:nvGraphicFramePr>
        <p:xfrm>
          <a:off x="5094360" y="6160026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은행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1661">
            <a:extLst>
              <a:ext uri="{FF2B5EF4-FFF2-40B4-BE49-F238E27FC236}">
                <a16:creationId xmlns:a16="http://schemas.microsoft.com/office/drawing/2014/main" id="{AA72DC44-662E-4006-B3A0-30FD17F7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28410"/>
              </p:ext>
            </p:extLst>
          </p:nvPr>
        </p:nvGraphicFramePr>
        <p:xfrm>
          <a:off x="86561" y="6083832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1661">
            <a:extLst>
              <a:ext uri="{FF2B5EF4-FFF2-40B4-BE49-F238E27FC236}">
                <a16:creationId xmlns:a16="http://schemas.microsoft.com/office/drawing/2014/main" id="{08389BC4-21F8-4713-9502-9E8601073AFD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012007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 신고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617A2B5-D879-417E-982C-C8F7E7107864}"/>
              </a:ext>
            </a:extLst>
          </p:cNvPr>
          <p:cNvSpPr/>
          <p:nvPr/>
        </p:nvSpPr>
        <p:spPr>
          <a:xfrm>
            <a:off x="86561" y="2952979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관리</a:t>
            </a:r>
          </a:p>
        </p:txBody>
      </p:sp>
      <p:graphicFrame>
        <p:nvGraphicFramePr>
          <p:cNvPr id="193" name="Group 1661">
            <a:extLst>
              <a:ext uri="{FF2B5EF4-FFF2-40B4-BE49-F238E27FC236}">
                <a16:creationId xmlns:a16="http://schemas.microsoft.com/office/drawing/2014/main" id="{0F50BC27-8E37-40CA-B163-DD32F3CDAFE4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34462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평가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roup 1661">
            <a:extLst>
              <a:ext uri="{FF2B5EF4-FFF2-40B4-BE49-F238E27FC236}">
                <a16:creationId xmlns:a16="http://schemas.microsoft.com/office/drawing/2014/main" id="{FCF516EF-6EEB-4412-83C6-7801279A0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10909"/>
              </p:ext>
            </p:extLst>
          </p:nvPr>
        </p:nvGraphicFramePr>
        <p:xfrm>
          <a:off x="3344558" y="3659049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메뉴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roup 1661">
            <a:extLst>
              <a:ext uri="{FF2B5EF4-FFF2-40B4-BE49-F238E27FC236}">
                <a16:creationId xmlns:a16="http://schemas.microsoft.com/office/drawing/2014/main" id="{8E8A9177-C487-4884-AC8C-2C03078D8016}"/>
              </a:ext>
            </a:extLst>
          </p:cNvPr>
          <p:cNvGraphicFramePr>
            <a:graphicFrameLocks noGrp="1"/>
          </p:cNvGraphicFramePr>
          <p:nvPr/>
        </p:nvGraphicFramePr>
        <p:xfrm>
          <a:off x="11046692" y="2260040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카테고리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1177" marR="11177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roup 1661">
            <a:extLst>
              <a:ext uri="{FF2B5EF4-FFF2-40B4-BE49-F238E27FC236}">
                <a16:creationId xmlns:a16="http://schemas.microsoft.com/office/drawing/2014/main" id="{8FFA80A6-FED2-4AC0-8D71-A2F275756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49591"/>
              </p:ext>
            </p:extLst>
          </p:nvPr>
        </p:nvGraphicFramePr>
        <p:xfrm>
          <a:off x="1728613" y="2623853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탐색기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roup 1661">
            <a:extLst>
              <a:ext uri="{FF2B5EF4-FFF2-40B4-BE49-F238E27FC236}">
                <a16:creationId xmlns:a16="http://schemas.microsoft.com/office/drawing/2014/main" id="{CAAEB3E5-3091-4388-89F3-A0EEB328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91358"/>
              </p:ext>
            </p:extLst>
          </p:nvPr>
        </p:nvGraphicFramePr>
        <p:xfrm>
          <a:off x="86561" y="365804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roup 1661">
            <a:extLst>
              <a:ext uri="{FF2B5EF4-FFF2-40B4-BE49-F238E27FC236}">
                <a16:creationId xmlns:a16="http://schemas.microsoft.com/office/drawing/2014/main" id="{5D6D2BBE-886F-4429-8985-17D9F5DC0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18028"/>
              </p:ext>
            </p:extLst>
          </p:nvPr>
        </p:nvGraphicFramePr>
        <p:xfrm>
          <a:off x="5094359" y="648669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산출물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8" name="Group 1661">
            <a:extLst>
              <a:ext uri="{FF2B5EF4-FFF2-40B4-BE49-F238E27FC236}">
                <a16:creationId xmlns:a16="http://schemas.microsoft.com/office/drawing/2014/main" id="{F7EA6E08-94B8-4B17-9990-F1329DDA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44118"/>
              </p:ext>
            </p:extLst>
          </p:nvPr>
        </p:nvGraphicFramePr>
        <p:xfrm>
          <a:off x="4769990" y="2345616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roup 1661">
            <a:extLst>
              <a:ext uri="{FF2B5EF4-FFF2-40B4-BE49-F238E27FC236}">
                <a16:creationId xmlns:a16="http://schemas.microsoft.com/office/drawing/2014/main" id="{1C1CAA37-389C-48D7-B34B-3C1DB25D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99061"/>
              </p:ext>
            </p:extLst>
          </p:nvPr>
        </p:nvGraphicFramePr>
        <p:xfrm>
          <a:off x="4769990" y="2665994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roup 1661">
            <a:extLst>
              <a:ext uri="{FF2B5EF4-FFF2-40B4-BE49-F238E27FC236}">
                <a16:creationId xmlns:a16="http://schemas.microsoft.com/office/drawing/2014/main" id="{24D3D11C-BC5C-4393-B847-4520A67ADEE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1915513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개발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roup 1661">
            <a:extLst>
              <a:ext uri="{FF2B5EF4-FFF2-40B4-BE49-F238E27FC236}">
                <a16:creationId xmlns:a16="http://schemas.microsoft.com/office/drawing/2014/main" id="{475C44E1-0779-4A44-9326-2AF0554C1F6D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23808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오류신고 현황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roup 1661">
            <a:extLst>
              <a:ext uri="{FF2B5EF4-FFF2-40B4-BE49-F238E27FC236}">
                <a16:creationId xmlns:a16="http://schemas.microsoft.com/office/drawing/2014/main" id="{EECDFBFB-CFF7-40A2-A546-6ACC60BF6F1F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560651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roup 1661">
            <a:extLst>
              <a:ext uri="{FF2B5EF4-FFF2-40B4-BE49-F238E27FC236}">
                <a16:creationId xmlns:a16="http://schemas.microsoft.com/office/drawing/2014/main" id="{83BBE9CD-033A-43FD-AD5B-C57370FA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73853"/>
              </p:ext>
            </p:extLst>
          </p:nvPr>
        </p:nvGraphicFramePr>
        <p:xfrm>
          <a:off x="86561" y="57337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제출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F72B627-4C5E-4523-90F7-FCDDCA0F59D6}"/>
              </a:ext>
            </a:extLst>
          </p:cNvPr>
          <p:cNvSpPr/>
          <p:nvPr/>
        </p:nvSpPr>
        <p:spPr>
          <a:xfrm>
            <a:off x="11030741" y="3306941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aphicFrame>
        <p:nvGraphicFramePr>
          <p:cNvPr id="266" name="Group 1661">
            <a:extLst>
              <a:ext uri="{FF2B5EF4-FFF2-40B4-BE49-F238E27FC236}">
                <a16:creationId xmlns:a16="http://schemas.microsoft.com/office/drawing/2014/main" id="{F96FE50E-F7BE-49E0-8CCE-2246D6937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70304"/>
              </p:ext>
            </p:extLst>
          </p:nvPr>
        </p:nvGraphicFramePr>
        <p:xfrm>
          <a:off x="11030743" y="3659049"/>
          <a:ext cx="1106331" cy="33775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통합회원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" name="Group 1661">
            <a:extLst>
              <a:ext uri="{FF2B5EF4-FFF2-40B4-BE49-F238E27FC236}">
                <a16:creationId xmlns:a16="http://schemas.microsoft.com/office/drawing/2014/main" id="{89C8FA6D-C81A-4161-9A31-9F075C15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95960"/>
              </p:ext>
            </p:extLst>
          </p:nvPr>
        </p:nvGraphicFramePr>
        <p:xfrm>
          <a:off x="11030743" y="4037004"/>
          <a:ext cx="1106331" cy="33775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콘텐츠전문가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통합회원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661">
            <a:extLst>
              <a:ext uri="{FF2B5EF4-FFF2-40B4-BE49-F238E27FC236}">
                <a16:creationId xmlns:a16="http://schemas.microsoft.com/office/drawing/2014/main" id="{6BCB8D6E-A14F-45E6-9FE0-9FB4B51C9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77"/>
              </p:ext>
            </p:extLst>
          </p:nvPr>
        </p:nvGraphicFramePr>
        <p:xfrm>
          <a:off x="1728613" y="1604501"/>
          <a:ext cx="1106331" cy="28289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661">
            <a:extLst>
              <a:ext uri="{FF2B5EF4-FFF2-40B4-BE49-F238E27FC236}">
                <a16:creationId xmlns:a16="http://schemas.microsoft.com/office/drawing/2014/main" id="{B2974AAC-BC1B-4AE8-8E58-5D1616D3E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91632"/>
              </p:ext>
            </p:extLst>
          </p:nvPr>
        </p:nvGraphicFramePr>
        <p:xfrm>
          <a:off x="1728613" y="1929539"/>
          <a:ext cx="1106331" cy="33775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roup 1661">
            <a:extLst>
              <a:ext uri="{FF2B5EF4-FFF2-40B4-BE49-F238E27FC236}">
                <a16:creationId xmlns:a16="http://schemas.microsoft.com/office/drawing/2014/main" id="{FE89B959-84DD-46C3-8ADC-D6B4B448E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2480"/>
              </p:ext>
            </p:extLst>
          </p:nvPr>
        </p:nvGraphicFramePr>
        <p:xfrm>
          <a:off x="86561" y="503350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 콘텐츠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roup 1661">
            <a:extLst>
              <a:ext uri="{FF2B5EF4-FFF2-40B4-BE49-F238E27FC236}">
                <a16:creationId xmlns:a16="http://schemas.microsoft.com/office/drawing/2014/main" id="{CDE9A7F3-03E3-43DD-B194-A6CF82D7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41344"/>
              </p:ext>
            </p:extLst>
          </p:nvPr>
        </p:nvGraphicFramePr>
        <p:xfrm>
          <a:off x="5094360" y="5396970"/>
          <a:ext cx="1074696" cy="33775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자문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 관리 개발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roup 1661">
            <a:extLst>
              <a:ext uri="{FF2B5EF4-FFF2-40B4-BE49-F238E27FC236}">
                <a16:creationId xmlns:a16="http://schemas.microsoft.com/office/drawing/2014/main" id="{87865D39-D799-4A69-822B-7722C22E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97546"/>
              </p:ext>
            </p:extLst>
          </p:nvPr>
        </p:nvGraphicFramePr>
        <p:xfrm>
          <a:off x="5094360" y="5778498"/>
          <a:ext cx="1074696" cy="33775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자문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전문가 관리 개발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AFE4465-6574-48D9-BC05-3117F8967756}"/>
              </a:ext>
            </a:extLst>
          </p:cNvPr>
          <p:cNvSpPr/>
          <p:nvPr/>
        </p:nvSpPr>
        <p:spPr>
          <a:xfrm>
            <a:off x="3344559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관리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F1BC5CC-8F0B-4EF8-92AD-C02E71F76086}"/>
              </a:ext>
            </a:extLst>
          </p:cNvPr>
          <p:cNvCxnSpPr>
            <a:cxnSpLocks/>
            <a:stCxn id="140" idx="3"/>
            <a:endCxn id="163" idx="1"/>
          </p:cNvCxnSpPr>
          <p:nvPr/>
        </p:nvCxnSpPr>
        <p:spPr>
          <a:xfrm>
            <a:off x="2834944" y="2098415"/>
            <a:ext cx="509615" cy="1350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5CE9094C-0218-40B9-BE2F-1D0007D7CC14}"/>
              </a:ext>
            </a:extLst>
          </p:cNvPr>
          <p:cNvCxnSpPr>
            <a:cxnSpLocks/>
            <a:stCxn id="175" idx="3"/>
            <a:endCxn id="305" idx="1"/>
          </p:cNvCxnSpPr>
          <p:nvPr/>
        </p:nvCxnSpPr>
        <p:spPr>
          <a:xfrm>
            <a:off x="1161257" y="4824842"/>
            <a:ext cx="2036984" cy="1224016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B5D7E3FF-5663-4545-ACAF-C039B4EA8B98}"/>
              </a:ext>
            </a:extLst>
          </p:cNvPr>
          <p:cNvCxnSpPr>
            <a:cxnSpLocks/>
            <a:stCxn id="142" idx="3"/>
            <a:endCxn id="305" idx="1"/>
          </p:cNvCxnSpPr>
          <p:nvPr/>
        </p:nvCxnSpPr>
        <p:spPr>
          <a:xfrm>
            <a:off x="1161257" y="5174951"/>
            <a:ext cx="2036984" cy="873907"/>
          </a:xfrm>
          <a:prstGeom prst="bentConnector3">
            <a:avLst>
              <a:gd name="adj1" fmla="val 51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7" name="Group 1661">
            <a:extLst>
              <a:ext uri="{FF2B5EF4-FFF2-40B4-BE49-F238E27FC236}">
                <a16:creationId xmlns:a16="http://schemas.microsoft.com/office/drawing/2014/main" id="{6BA74671-F617-4DB5-924F-F5D64597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70269"/>
              </p:ext>
            </p:extLst>
          </p:nvPr>
        </p:nvGraphicFramePr>
        <p:xfrm>
          <a:off x="86561" y="5383614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검수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3345131" y="1277955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관리</a:t>
            </a:r>
          </a:p>
        </p:txBody>
      </p:sp>
      <p:graphicFrame>
        <p:nvGraphicFramePr>
          <p:cNvPr id="291" name="Group 1661">
            <a:extLst>
              <a:ext uri="{FF2B5EF4-FFF2-40B4-BE49-F238E27FC236}">
                <a16:creationId xmlns:a16="http://schemas.microsoft.com/office/drawing/2014/main" id="{C3F1663A-EA0C-4BA6-8C49-7072B35A7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12460"/>
              </p:ext>
            </p:extLst>
          </p:nvPr>
        </p:nvGraphicFramePr>
        <p:xfrm>
          <a:off x="3345131" y="1604501"/>
          <a:ext cx="1105200" cy="33775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추후 판단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roup 1661">
            <a:extLst>
              <a:ext uri="{FF2B5EF4-FFF2-40B4-BE49-F238E27FC236}">
                <a16:creationId xmlns:a16="http://schemas.microsoft.com/office/drawing/2014/main" id="{FB28FD09-B298-4646-B840-F5BD91C1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05296"/>
              </p:ext>
            </p:extLst>
          </p:nvPr>
        </p:nvGraphicFramePr>
        <p:xfrm>
          <a:off x="3345131" y="1973499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roup 1661">
            <a:extLst>
              <a:ext uri="{FF2B5EF4-FFF2-40B4-BE49-F238E27FC236}">
                <a16:creationId xmlns:a16="http://schemas.microsoft.com/office/drawing/2014/main" id="{ED79A547-DF72-4723-85CE-CB30A871E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29256"/>
              </p:ext>
            </p:extLst>
          </p:nvPr>
        </p:nvGraphicFramePr>
        <p:xfrm>
          <a:off x="3345131" y="2298536"/>
          <a:ext cx="1105200" cy="282892"/>
        </p:xfrm>
        <a:graphic>
          <a:graphicData uri="http://schemas.openxmlformats.org/drawingml/2006/table">
            <a:tbl>
              <a:tblPr/>
              <a:tblGrid>
                <a:gridCol w="11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863183" y="9603"/>
            <a:ext cx="302900" cy="22338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A317D13-584B-4DD6-9AC8-FB80783EFCAC}"/>
              </a:ext>
            </a:extLst>
          </p:cNvPr>
          <p:cNvSpPr/>
          <p:nvPr/>
        </p:nvSpPr>
        <p:spPr>
          <a:xfrm>
            <a:off x="3198241" y="5271729"/>
            <a:ext cx="3400647" cy="1554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Group 1661">
            <a:extLst>
              <a:ext uri="{FF2B5EF4-FFF2-40B4-BE49-F238E27FC236}">
                <a16:creationId xmlns:a16="http://schemas.microsoft.com/office/drawing/2014/main" id="{5E1C2249-EA1A-42FE-8672-ADC2E78BF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02760"/>
              </p:ext>
            </p:extLst>
          </p:nvPr>
        </p:nvGraphicFramePr>
        <p:xfrm>
          <a:off x="86561" y="6433941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roup 1661">
            <a:extLst>
              <a:ext uri="{FF2B5EF4-FFF2-40B4-BE49-F238E27FC236}">
                <a16:creationId xmlns:a16="http://schemas.microsoft.com/office/drawing/2014/main" id="{D5D0AFA1-593D-4BA6-9CCF-25759E12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10528"/>
              </p:ext>
            </p:extLst>
          </p:nvPr>
        </p:nvGraphicFramePr>
        <p:xfrm>
          <a:off x="86561" y="4344623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61">
            <a:extLst>
              <a:ext uri="{FF2B5EF4-FFF2-40B4-BE49-F238E27FC236}">
                <a16:creationId xmlns:a16="http://schemas.microsoft.com/office/drawing/2014/main" id="{0746690B-8EE6-4123-92F7-679D7D9D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76380"/>
              </p:ext>
            </p:extLst>
          </p:nvPr>
        </p:nvGraphicFramePr>
        <p:xfrm>
          <a:off x="1728613" y="2929928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내용전문가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661">
            <a:extLst>
              <a:ext uri="{FF2B5EF4-FFF2-40B4-BE49-F238E27FC236}">
                <a16:creationId xmlns:a16="http://schemas.microsoft.com/office/drawing/2014/main" id="{8796365B-B6FA-4302-989E-C36F61BC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65206"/>
              </p:ext>
            </p:extLst>
          </p:nvPr>
        </p:nvGraphicFramePr>
        <p:xfrm>
          <a:off x="1728613" y="3250145"/>
          <a:ext cx="1105197" cy="304224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공지사항</a:t>
                      </a:r>
                      <a:endParaRPr kumimoji="1" lang="en-US" altLang="ko-KR" sz="8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업무 포탈 통합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661">
            <a:extLst>
              <a:ext uri="{FF2B5EF4-FFF2-40B4-BE49-F238E27FC236}">
                <a16:creationId xmlns:a16="http://schemas.microsoft.com/office/drawing/2014/main" id="{457C5369-86E8-425E-86A7-327E3A68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98603"/>
              </p:ext>
            </p:extLst>
          </p:nvPr>
        </p:nvGraphicFramePr>
        <p:xfrm>
          <a:off x="1728613" y="3579303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자료실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661">
            <a:extLst>
              <a:ext uri="{FF2B5EF4-FFF2-40B4-BE49-F238E27FC236}">
                <a16:creationId xmlns:a16="http://schemas.microsoft.com/office/drawing/2014/main" id="{CEE55CC8-2B20-4B2C-80BF-14201EE2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25605"/>
              </p:ext>
            </p:extLst>
          </p:nvPr>
        </p:nvGraphicFramePr>
        <p:xfrm>
          <a:off x="1728613" y="3900226"/>
          <a:ext cx="1105197" cy="304224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콘텐츠 제작 질의사항</a:t>
                      </a:r>
                      <a:endParaRPr kumimoji="1" lang="en-US" altLang="ko-KR" sz="8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업무 포탈 통합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661">
            <a:extLst>
              <a:ext uri="{FF2B5EF4-FFF2-40B4-BE49-F238E27FC236}">
                <a16:creationId xmlns:a16="http://schemas.microsoft.com/office/drawing/2014/main" id="{54F6D07E-9A6E-41E6-B45A-CC639D59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50335"/>
              </p:ext>
            </p:extLst>
          </p:nvPr>
        </p:nvGraphicFramePr>
        <p:xfrm>
          <a:off x="11030743" y="4414959"/>
          <a:ext cx="1106331" cy="337752"/>
        </p:xfrm>
        <a:graphic>
          <a:graphicData uri="http://schemas.openxmlformats.org/drawingml/2006/table">
            <a:tbl>
              <a:tblPr/>
              <a:tblGrid>
                <a:gridCol w="110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개인콘텐츠</a:t>
                      </a: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등록자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통합회원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roup 1661">
            <a:extLst>
              <a:ext uri="{FF2B5EF4-FFF2-40B4-BE49-F238E27FC236}">
                <a16:creationId xmlns:a16="http://schemas.microsoft.com/office/drawing/2014/main" id="{1EBC3AA4-9FED-4EA9-BA18-DDD9E0F43D73}"/>
              </a:ext>
            </a:extLst>
          </p:cNvPr>
          <p:cNvGraphicFramePr>
            <a:graphicFrameLocks noGrp="1"/>
          </p:cNvGraphicFramePr>
          <p:nvPr/>
        </p:nvGraphicFramePr>
        <p:xfrm>
          <a:off x="3344558" y="4683396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콘텐츠 승인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1661">
            <a:extLst>
              <a:ext uri="{FF2B5EF4-FFF2-40B4-BE49-F238E27FC236}">
                <a16:creationId xmlns:a16="http://schemas.microsoft.com/office/drawing/2014/main" id="{65586F54-E7FD-487A-9F10-CEB2D87E2D00}"/>
              </a:ext>
            </a:extLst>
          </p:cNvPr>
          <p:cNvGraphicFramePr>
            <a:graphicFrameLocks noGrp="1"/>
          </p:cNvGraphicFramePr>
          <p:nvPr/>
        </p:nvGraphicFramePr>
        <p:xfrm>
          <a:off x="6147736" y="2880868"/>
          <a:ext cx="1105199" cy="282892"/>
        </p:xfrm>
        <a:graphic>
          <a:graphicData uri="http://schemas.openxmlformats.org/drawingml/2006/table">
            <a:tbl>
              <a:tblPr/>
              <a:tblGrid>
                <a:gridCol w="11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퀴즈인 페이지 통계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roup 1661">
            <a:extLst>
              <a:ext uri="{FF2B5EF4-FFF2-40B4-BE49-F238E27FC236}">
                <a16:creationId xmlns:a16="http://schemas.microsoft.com/office/drawing/2014/main" id="{6999C372-69A2-42B5-9C07-F7B66B758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27804"/>
              </p:ext>
            </p:extLst>
          </p:nvPr>
        </p:nvGraphicFramePr>
        <p:xfrm>
          <a:off x="6130445" y="4047175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661">
            <a:extLst>
              <a:ext uri="{FF2B5EF4-FFF2-40B4-BE49-F238E27FC236}">
                <a16:creationId xmlns:a16="http://schemas.microsoft.com/office/drawing/2014/main" id="{AD3F043C-8FE5-4062-962E-13A4A1B6A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72574"/>
              </p:ext>
            </p:extLst>
          </p:nvPr>
        </p:nvGraphicFramePr>
        <p:xfrm>
          <a:off x="6130445" y="4379791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661">
            <a:extLst>
              <a:ext uri="{FF2B5EF4-FFF2-40B4-BE49-F238E27FC236}">
                <a16:creationId xmlns:a16="http://schemas.microsoft.com/office/drawing/2014/main" id="{D07B179F-5D09-4689-A802-9002F085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17328"/>
              </p:ext>
            </p:extLst>
          </p:nvPr>
        </p:nvGraphicFramePr>
        <p:xfrm>
          <a:off x="6130445" y="3659049"/>
          <a:ext cx="1114481" cy="33775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통합회원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951685-05FE-4BF5-8951-B8738E6912B1}"/>
              </a:ext>
            </a:extLst>
          </p:cNvPr>
          <p:cNvSpPr/>
          <p:nvPr/>
        </p:nvSpPr>
        <p:spPr>
          <a:xfrm>
            <a:off x="6130446" y="3306941"/>
            <a:ext cx="1105200" cy="284400"/>
          </a:xfrm>
          <a:prstGeom prst="rect">
            <a:avLst/>
          </a:prstGeom>
          <a:pattFill prst="pct8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</a:p>
        </p:txBody>
      </p:sp>
      <p:graphicFrame>
        <p:nvGraphicFramePr>
          <p:cNvPr id="98" name="Group 1661">
            <a:extLst>
              <a:ext uri="{FF2B5EF4-FFF2-40B4-BE49-F238E27FC236}">
                <a16:creationId xmlns:a16="http://schemas.microsoft.com/office/drawing/2014/main" id="{2B8F4C4F-5AD0-4E96-B197-152CB585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09933"/>
              </p:ext>
            </p:extLst>
          </p:nvPr>
        </p:nvGraphicFramePr>
        <p:xfrm>
          <a:off x="6130445" y="471856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공고등록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F8679A7-66E2-419D-83E1-EC5DDB32872E}"/>
              </a:ext>
            </a:extLst>
          </p:cNvPr>
          <p:cNvCxnSpPr>
            <a:cxnSpLocks/>
            <a:stCxn id="238" idx="3"/>
            <a:endCxn id="95" idx="1"/>
          </p:cNvCxnSpPr>
          <p:nvPr/>
        </p:nvCxnSpPr>
        <p:spPr>
          <a:xfrm>
            <a:off x="5875189" y="2487062"/>
            <a:ext cx="255256" cy="13408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4DD7E-2141-487C-B0D5-2EC39C4FAE2F}"/>
              </a:ext>
            </a:extLst>
          </p:cNvPr>
          <p:cNvSpPr/>
          <p:nvPr/>
        </p:nvSpPr>
        <p:spPr>
          <a:xfrm>
            <a:off x="7667510" y="1278906"/>
            <a:ext cx="1556463" cy="285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스튜디오 및 장비 관리</a:t>
            </a:r>
          </a:p>
        </p:txBody>
      </p:sp>
      <p:graphicFrame>
        <p:nvGraphicFramePr>
          <p:cNvPr id="101" name="Group 1661">
            <a:extLst>
              <a:ext uri="{FF2B5EF4-FFF2-40B4-BE49-F238E27FC236}">
                <a16:creationId xmlns:a16="http://schemas.microsoft.com/office/drawing/2014/main" id="{27BDA0D6-442F-487C-8D15-48119F5F7D1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63609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스튜디오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661">
            <a:extLst>
              <a:ext uri="{FF2B5EF4-FFF2-40B4-BE49-F238E27FC236}">
                <a16:creationId xmlns:a16="http://schemas.microsoft.com/office/drawing/2014/main" id="{1259B895-4E37-46A7-B7E1-E9075EC8CBB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1953759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휴일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roup 1661">
            <a:extLst>
              <a:ext uri="{FF2B5EF4-FFF2-40B4-BE49-F238E27FC236}">
                <a16:creationId xmlns:a16="http://schemas.microsoft.com/office/drawing/2014/main" id="{26C85C11-D367-4A18-9D58-6B723E5D26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262098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1661">
            <a:extLst>
              <a:ext uri="{FF2B5EF4-FFF2-40B4-BE49-F238E27FC236}">
                <a16:creationId xmlns:a16="http://schemas.microsoft.com/office/drawing/2014/main" id="{4FC4230A-57D3-4554-BF0F-BFA69B09C59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574234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 일정 예약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1661">
            <a:extLst>
              <a:ext uri="{FF2B5EF4-FFF2-40B4-BE49-F238E27FC236}">
                <a16:creationId xmlns:a16="http://schemas.microsoft.com/office/drawing/2014/main" id="{63F9879B-7AC0-4352-B4BF-146BAD3C6CD4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2902956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관리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661">
            <a:extLst>
              <a:ext uri="{FF2B5EF4-FFF2-40B4-BE49-F238E27FC236}">
                <a16:creationId xmlns:a16="http://schemas.microsoft.com/office/drawing/2014/main" id="{30D17162-0BDE-4B1B-A792-74C16C65850E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3237082"/>
          <a:ext cx="1556463" cy="282892"/>
        </p:xfrm>
        <a:graphic>
          <a:graphicData uri="http://schemas.openxmlformats.org/drawingml/2006/table">
            <a:tbl>
              <a:tblPr/>
              <a:tblGrid>
                <a:gridCol w="1556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장비대여 현황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9D70AC1-89AE-4385-ABBF-5005F8BCAE93}"/>
              </a:ext>
            </a:extLst>
          </p:cNvPr>
          <p:cNvCxnSpPr>
            <a:cxnSpLocks/>
            <a:stCxn id="108" idx="2"/>
            <a:endCxn id="100" idx="0"/>
          </p:cNvCxnSpPr>
          <p:nvPr/>
        </p:nvCxnSpPr>
        <p:spPr>
          <a:xfrm rot="16200000" flipH="1">
            <a:off x="7136713" y="-30124"/>
            <a:ext cx="303851" cy="2314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/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39585"/>
              </p:ext>
            </p:extLst>
          </p:nvPr>
        </p:nvGraphicFramePr>
        <p:xfrm>
          <a:off x="9963780" y="6424017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Group 1661">
            <a:extLst>
              <a:ext uri="{FF2B5EF4-FFF2-40B4-BE49-F238E27FC236}">
                <a16:creationId xmlns:a16="http://schemas.microsoft.com/office/drawing/2014/main" id="{4AB18B08-DB39-4E91-86D4-E614106F4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82901"/>
              </p:ext>
            </p:extLst>
          </p:nvPr>
        </p:nvGraphicFramePr>
        <p:xfrm>
          <a:off x="7667510" y="3800495"/>
          <a:ext cx="1063085" cy="337752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업무 포탈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roup 1661">
            <a:extLst>
              <a:ext uri="{FF2B5EF4-FFF2-40B4-BE49-F238E27FC236}">
                <a16:creationId xmlns:a16="http://schemas.microsoft.com/office/drawing/2014/main" id="{45B267DB-4F28-4FFB-8381-91052FE32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69906"/>
              </p:ext>
            </p:extLst>
          </p:nvPr>
        </p:nvGraphicFramePr>
        <p:xfrm>
          <a:off x="7667510" y="4172406"/>
          <a:ext cx="1063085" cy="337752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업무 포탈 통합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roup 1661">
            <a:extLst>
              <a:ext uri="{FF2B5EF4-FFF2-40B4-BE49-F238E27FC236}">
                <a16:creationId xmlns:a16="http://schemas.microsoft.com/office/drawing/2014/main" id="{73C76D9A-CA9F-4480-8E12-3C7B7EBB8BCC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4578993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roup 1661">
            <a:extLst>
              <a:ext uri="{FF2B5EF4-FFF2-40B4-BE49-F238E27FC236}">
                <a16:creationId xmlns:a16="http://schemas.microsoft.com/office/drawing/2014/main" id="{ABB9DC4F-24C4-41F7-98AB-F47652C80362}"/>
              </a:ext>
            </a:extLst>
          </p:cNvPr>
          <p:cNvGraphicFramePr>
            <a:graphicFrameLocks noGrp="1"/>
          </p:cNvGraphicFramePr>
          <p:nvPr/>
        </p:nvGraphicFramePr>
        <p:xfrm>
          <a:off x="7667510" y="4933320"/>
          <a:ext cx="1063085" cy="265399"/>
        </p:xfrm>
        <a:graphic>
          <a:graphicData uri="http://schemas.openxmlformats.org/drawingml/2006/table">
            <a:tbl>
              <a:tblPr/>
              <a:tblGrid>
                <a:gridCol w="10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신청자별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2295" marR="12295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8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88" idx="3"/>
            <a:endCxn id="105" idx="1"/>
          </p:cNvCxnSpPr>
          <p:nvPr/>
        </p:nvCxnSpPr>
        <p:spPr>
          <a:xfrm flipV="1">
            <a:off x="7244926" y="3969371"/>
            <a:ext cx="422584" cy="2192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88" idx="3"/>
            <a:endCxn id="116" idx="1"/>
          </p:cNvCxnSpPr>
          <p:nvPr/>
        </p:nvCxnSpPr>
        <p:spPr>
          <a:xfrm>
            <a:off x="7244926" y="4188621"/>
            <a:ext cx="422584" cy="1526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89" idx="3"/>
            <a:endCxn id="117" idx="1"/>
          </p:cNvCxnSpPr>
          <p:nvPr/>
        </p:nvCxnSpPr>
        <p:spPr>
          <a:xfrm>
            <a:off x="7244926" y="4521237"/>
            <a:ext cx="422584" cy="1904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170">
            <a:extLst>
              <a:ext uri="{FF2B5EF4-FFF2-40B4-BE49-F238E27FC236}">
                <a16:creationId xmlns:a16="http://schemas.microsoft.com/office/drawing/2014/main" id="{09D53236-C2B6-41B4-8F42-992E07060EF1}"/>
              </a:ext>
            </a:extLst>
          </p:cNvPr>
          <p:cNvCxnSpPr>
            <a:cxnSpLocks/>
            <a:stCxn id="89" idx="3"/>
            <a:endCxn id="146" idx="1"/>
          </p:cNvCxnSpPr>
          <p:nvPr/>
        </p:nvCxnSpPr>
        <p:spPr>
          <a:xfrm>
            <a:off x="7244926" y="4521237"/>
            <a:ext cx="422584" cy="544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2" name="Group 1661">
            <a:extLst>
              <a:ext uri="{FF2B5EF4-FFF2-40B4-BE49-F238E27FC236}">
                <a16:creationId xmlns:a16="http://schemas.microsoft.com/office/drawing/2014/main" id="{B5D8A61C-A214-4C28-9BF3-D580595BE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35514"/>
              </p:ext>
            </p:extLst>
          </p:nvPr>
        </p:nvGraphicFramePr>
        <p:xfrm>
          <a:off x="9965442" y="6035218"/>
          <a:ext cx="1775966" cy="282892"/>
        </p:xfrm>
        <a:graphic>
          <a:graphicData uri="http://schemas.openxmlformats.org/drawingml/2006/table">
            <a:tbl>
              <a:tblPr/>
              <a:tblGrid>
                <a:gridCol w="177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된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Group 1661">
            <a:extLst>
              <a:ext uri="{FF2B5EF4-FFF2-40B4-BE49-F238E27FC236}">
                <a16:creationId xmlns:a16="http://schemas.microsoft.com/office/drawing/2014/main" id="{6E192754-C7B1-433F-9FD5-427947FF1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28877"/>
              </p:ext>
            </p:extLst>
          </p:nvPr>
        </p:nvGraphicFramePr>
        <p:xfrm>
          <a:off x="1728613" y="2298536"/>
          <a:ext cx="1105197" cy="282892"/>
        </p:xfrm>
        <a:graphic>
          <a:graphicData uri="http://schemas.openxmlformats.org/drawingml/2006/table">
            <a:tbl>
              <a:tblPr/>
              <a:tblGrid>
                <a:gridCol w="110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과목추가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661">
            <a:extLst>
              <a:ext uri="{FF2B5EF4-FFF2-40B4-BE49-F238E27FC236}">
                <a16:creationId xmlns:a16="http://schemas.microsoft.com/office/drawing/2014/main" id="{3C144B5E-6489-4253-85ED-B491FD9B6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93220"/>
              </p:ext>
            </p:extLst>
          </p:nvPr>
        </p:nvGraphicFramePr>
        <p:xfrm>
          <a:off x="86561" y="3991665"/>
          <a:ext cx="1074696" cy="282892"/>
        </p:xfrm>
        <a:graphic>
          <a:graphicData uri="http://schemas.openxmlformats.org/drawingml/2006/table">
            <a:tbl>
              <a:tblPr/>
              <a:tblGrid>
                <a:gridCol w="107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구성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7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89E08F-4F98-4770-A810-28F6138E4E0B}"/>
              </a:ext>
            </a:extLst>
          </p:cNvPr>
          <p:cNvSpPr/>
          <p:nvPr/>
        </p:nvSpPr>
        <p:spPr>
          <a:xfrm>
            <a:off x="9747003" y="5160913"/>
            <a:ext cx="2265616" cy="138198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6776214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 관리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		</a:t>
            </a:r>
            <a:r>
              <a:rPr lang="en-US" altLang="ko-KR" sz="2400" b="1" strike="noStrike" cap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lang="ko-KR" altLang="en-US" sz="2400" b="1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B979265-24A3-4129-88AF-A32458471023}"/>
              </a:ext>
            </a:extLst>
          </p:cNvPr>
          <p:cNvCxnSpPr>
            <a:cxnSpLocks/>
            <a:stCxn id="108" idx="2"/>
            <a:endCxn id="125" idx="0"/>
          </p:cNvCxnSpPr>
          <p:nvPr/>
        </p:nvCxnSpPr>
        <p:spPr>
          <a:xfrm rot="16200000" flipH="1">
            <a:off x="7710035" y="88705"/>
            <a:ext cx="301533" cy="34585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411DDB5-C9CD-4D3D-808A-A810F31CD28C}"/>
              </a:ext>
            </a:extLst>
          </p:cNvPr>
          <p:cNvSpPr/>
          <p:nvPr/>
        </p:nvSpPr>
        <p:spPr>
          <a:xfrm>
            <a:off x="5370898" y="1233471"/>
            <a:ext cx="1521274" cy="433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전문가 관리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사용자</a:t>
            </a:r>
            <a:r>
              <a:rPr lang="en-US" altLang="ko-KR" sz="1100" b="1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9263BF-D77E-465D-996F-06A1302AAC6E}"/>
              </a:ext>
            </a:extLst>
          </p:cNvPr>
          <p:cNvSpPr/>
          <p:nvPr/>
        </p:nvSpPr>
        <p:spPr>
          <a:xfrm>
            <a:off x="5674941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3681F5-CB3F-4B97-906F-57E25B7900F5}"/>
              </a:ext>
            </a:extLst>
          </p:cNvPr>
          <p:cNvSpPr/>
          <p:nvPr/>
        </p:nvSpPr>
        <p:spPr>
          <a:xfrm>
            <a:off x="9037467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전문가모집</a:t>
            </a: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FBC5B0F-2CB3-4FD6-B50F-FF6EFE667A3E}"/>
              </a:ext>
            </a:extLst>
          </p:cNvPr>
          <p:cNvCxnSpPr>
            <a:cxnSpLocks/>
            <a:stCxn id="108" idx="2"/>
            <a:endCxn id="111" idx="0"/>
          </p:cNvCxnSpPr>
          <p:nvPr/>
        </p:nvCxnSpPr>
        <p:spPr>
          <a:xfrm rot="16200000" flipH="1">
            <a:off x="6028772" y="1769968"/>
            <a:ext cx="301533" cy="960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4AFE6FF-9893-4EB5-AAF2-2B9BB823A8B9}"/>
              </a:ext>
            </a:extLst>
          </p:cNvPr>
          <p:cNvSpPr/>
          <p:nvPr/>
        </p:nvSpPr>
        <p:spPr>
          <a:xfrm>
            <a:off x="2312415" y="1968738"/>
            <a:ext cx="1105200" cy="28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47087C31-9BE2-4ADA-A1A1-B42C79AE8D59}"/>
              </a:ext>
            </a:extLst>
          </p:cNvPr>
          <p:cNvCxnSpPr>
            <a:cxnSpLocks/>
            <a:stCxn id="108" idx="2"/>
            <a:endCxn id="290" idx="0"/>
          </p:cNvCxnSpPr>
          <p:nvPr/>
        </p:nvCxnSpPr>
        <p:spPr>
          <a:xfrm rot="5400000">
            <a:off x="4347509" y="184711"/>
            <a:ext cx="301533" cy="32665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Group 1661">
            <a:extLst>
              <a:ext uri="{FF2B5EF4-FFF2-40B4-BE49-F238E27FC236}">
                <a16:creationId xmlns:a16="http://schemas.microsoft.com/office/drawing/2014/main" id="{73D6511E-4672-4671-B299-38C18E72FFA7}"/>
              </a:ext>
            </a:extLst>
          </p:cNvPr>
          <p:cNvGraphicFramePr>
            <a:graphicFrameLocks noGrp="1"/>
          </p:cNvGraphicFramePr>
          <p:nvPr/>
        </p:nvGraphicFramePr>
        <p:xfrm>
          <a:off x="9961716" y="5621766"/>
          <a:ext cx="1781757" cy="311181"/>
        </p:xfrm>
        <a:graphic>
          <a:graphicData uri="http://schemas.openxmlformats.org/drawingml/2006/table">
            <a:tbl>
              <a:tblPr/>
              <a:tblGrid>
                <a:gridCol w="178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TO-BE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생성된 메뉴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89" marR="28989" marT="19800" marB="198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661">
            <a:extLst>
              <a:ext uri="{FF2B5EF4-FFF2-40B4-BE49-F238E27FC236}">
                <a16:creationId xmlns:a16="http://schemas.microsoft.com/office/drawing/2014/main" id="{1D37064F-EF58-4F96-9905-496967693A06}"/>
              </a:ext>
            </a:extLst>
          </p:cNvPr>
          <p:cNvGraphicFramePr>
            <a:graphicFrameLocks noGrp="1"/>
          </p:cNvGraphicFramePr>
          <p:nvPr/>
        </p:nvGraphicFramePr>
        <p:xfrm>
          <a:off x="9963780" y="6090551"/>
          <a:ext cx="1777628" cy="311181"/>
        </p:xfrm>
        <a:graphic>
          <a:graphicData uri="http://schemas.openxmlformats.org/drawingml/2006/table">
            <a:tbl>
              <a:tblPr/>
              <a:tblGrid>
                <a:gridCol w="17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있던 메뉴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354" marR="2635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DBFEFAE7-3E44-499F-8300-41406A8DDF53}"/>
              </a:ext>
            </a:extLst>
          </p:cNvPr>
          <p:cNvSpPr txBox="1">
            <a:spLocks/>
          </p:cNvSpPr>
          <p:nvPr/>
        </p:nvSpPr>
        <p:spPr>
          <a:xfrm>
            <a:off x="10415582" y="5231554"/>
            <a:ext cx="92845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범례 </a:t>
            </a:r>
            <a:r>
              <a:rPr lang="en-US" altLang="ko-KR" sz="140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1" name="Group 1661">
            <a:extLst>
              <a:ext uri="{FF2B5EF4-FFF2-40B4-BE49-F238E27FC236}">
                <a16:creationId xmlns:a16="http://schemas.microsoft.com/office/drawing/2014/main" id="{A1BCF864-6699-4781-B51E-4F83F456BC21}"/>
              </a:ext>
            </a:extLst>
          </p:cNvPr>
          <p:cNvGraphicFramePr>
            <a:graphicFrameLocks noGrp="1"/>
          </p:cNvGraphicFramePr>
          <p:nvPr/>
        </p:nvGraphicFramePr>
        <p:xfrm>
          <a:off x="2303134" y="270094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지원이력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roup 1661">
            <a:extLst>
              <a:ext uri="{FF2B5EF4-FFF2-40B4-BE49-F238E27FC236}">
                <a16:creationId xmlns:a16="http://schemas.microsoft.com/office/drawing/2014/main" id="{C49EE02B-88D3-41D8-85C2-26760DAE6590}"/>
              </a:ext>
            </a:extLst>
          </p:cNvPr>
          <p:cNvGraphicFramePr>
            <a:graphicFrameLocks noGrp="1"/>
          </p:cNvGraphicFramePr>
          <p:nvPr/>
        </p:nvGraphicFramePr>
        <p:xfrm>
          <a:off x="2303134" y="234798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roup 1661">
            <a:extLst>
              <a:ext uri="{FF2B5EF4-FFF2-40B4-BE49-F238E27FC236}">
                <a16:creationId xmlns:a16="http://schemas.microsoft.com/office/drawing/2014/main" id="{7C4968AF-A1ED-4F80-A434-1399DA9290A1}"/>
              </a:ext>
            </a:extLst>
          </p:cNvPr>
          <p:cNvGraphicFramePr>
            <a:graphicFrameLocks noGrp="1"/>
          </p:cNvGraphicFramePr>
          <p:nvPr/>
        </p:nvGraphicFramePr>
        <p:xfrm>
          <a:off x="5665660" y="2700942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roup 1661">
            <a:extLst>
              <a:ext uri="{FF2B5EF4-FFF2-40B4-BE49-F238E27FC236}">
                <a16:creationId xmlns:a16="http://schemas.microsoft.com/office/drawing/2014/main" id="{C97B7478-D5D0-4423-81D5-72582DA8BB41}"/>
              </a:ext>
            </a:extLst>
          </p:cNvPr>
          <p:cNvGraphicFramePr>
            <a:graphicFrameLocks noGrp="1"/>
          </p:cNvGraphicFramePr>
          <p:nvPr/>
        </p:nvGraphicFramePr>
        <p:xfrm>
          <a:off x="5665660" y="2347984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roup 1661">
            <a:extLst>
              <a:ext uri="{FF2B5EF4-FFF2-40B4-BE49-F238E27FC236}">
                <a16:creationId xmlns:a16="http://schemas.microsoft.com/office/drawing/2014/main" id="{BD33F52A-5A0F-452B-9418-5BA4952F3A98}"/>
              </a:ext>
            </a:extLst>
          </p:cNvPr>
          <p:cNvGraphicFramePr>
            <a:graphicFrameLocks noGrp="1"/>
          </p:cNvGraphicFramePr>
          <p:nvPr/>
        </p:nvGraphicFramePr>
        <p:xfrm>
          <a:off x="9028186" y="2335573"/>
          <a:ext cx="1114481" cy="282892"/>
        </p:xfrm>
        <a:graphic>
          <a:graphicData uri="http://schemas.openxmlformats.org/drawingml/2006/table">
            <a:tbl>
              <a:tblPr/>
              <a:tblGrid>
                <a:gridCol w="11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전문가모집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24" marR="13524" marT="18000" marB="18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5510035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적용 요구사항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ID(1/3)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8" name="Group 142">
            <a:extLst>
              <a:ext uri="{FF2B5EF4-FFF2-40B4-BE49-F238E27FC236}">
                <a16:creationId xmlns:a16="http://schemas.microsoft.com/office/drawing/2014/main" id="{2107A42C-68AB-4A09-9779-2825ABDB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2605"/>
              </p:ext>
            </p:extLst>
          </p:nvPr>
        </p:nvGraphicFramePr>
        <p:xfrm>
          <a:off x="643082" y="1025314"/>
          <a:ext cx="11282618" cy="5230404"/>
        </p:xfrm>
        <a:graphic>
          <a:graphicData uri="http://schemas.openxmlformats.org/drawingml/2006/table">
            <a:tbl>
              <a:tblPr/>
              <a:tblGrid>
                <a:gridCol w="97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57">
                  <a:extLst>
                    <a:ext uri="{9D8B030D-6E8A-4147-A177-3AD203B41FA5}">
                      <a16:colId xmlns:a16="http://schemas.microsoft.com/office/drawing/2014/main" val="1586082532"/>
                    </a:ext>
                  </a:extLst>
                </a:gridCol>
                <a:gridCol w="896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ㆍ시스템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부가 서비스와의 호환성과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일관성 유지 필요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2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ㆍ글로별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웹 표준 기술을 사용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6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Active X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사용을 금지하며 멀티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디바이스 지원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6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ㆍ특정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특허나 기술은 원천적으로 배제하여 구축하며 시스템의 엔진을 포함한 모든 소스는 발주처에 제공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51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ㆍ모듈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단위 및 기능 단위로 시스템을 개발하여 향후 확장 가능하도록 구현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8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SFR-SCMS-001-06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ㆍ시큐어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코딩을 준수하여 구현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1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SFR-SCMS-001-12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ㆍ동일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상이한 브라우저의 중복 로그인 방지 처리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838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SFR-SCMS-002-01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ㆍ모든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과업에 있어 웹 접근성 인증마크 취득 수준의 웹 표준 및 접근성을 준수하여야 함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3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SFR-SCMS-002-02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ㆍ크로스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브라우징을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지원하여야 함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Firefox, Opera, Safari, Chrome, Edge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종 이상의 브라우저에서 지원되어야 함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14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SFR-SCMS-002-03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ㆍ웹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접근성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OpenWAX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이용한 평가 결과가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95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점이상 획득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SFR-SCMS-002-04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ㆍ웹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접근성 및 웹 표준 관련 법률 및 지침을 준수하여야 함</a:t>
                      </a:r>
                    </a:p>
                  </a:txBody>
                  <a:tcPr marL="72000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667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SFR-SCMS-003-01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STEP 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 게시판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문제은행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스튜디오 일정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권한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담당자 정보 등 원활한 콘텐츠 관리를 위한 필수 데이터 이관 및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137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SFR-SCMS-003-02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신뢰적인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관계형 데이터베이스 구축을 위한 테이블간 제약조건 적용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3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SFR-SCMS-003-03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이관 시 무결성 위반된 데이터 분석 후 발주사와 협의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17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SFR-SCMS-003-04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이관 시 무결성 추가 검사가 필요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5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이동의 편의를 위한 탭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작업내용을 쿠키에 저장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66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 뷰의 순서 조정 시 드래그 앤 드롭 기능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46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5510035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적용 요구사항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ID(2/3)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8" name="Group 142">
            <a:extLst>
              <a:ext uri="{FF2B5EF4-FFF2-40B4-BE49-F238E27FC236}">
                <a16:creationId xmlns:a16="http://schemas.microsoft.com/office/drawing/2014/main" id="{2107A42C-68AB-4A09-9779-2825ABDB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74052"/>
              </p:ext>
            </p:extLst>
          </p:nvPr>
        </p:nvGraphicFramePr>
        <p:xfrm>
          <a:off x="643082" y="1026000"/>
          <a:ext cx="11282618" cy="5445780"/>
        </p:xfrm>
        <a:graphic>
          <a:graphicData uri="http://schemas.openxmlformats.org/drawingml/2006/table">
            <a:tbl>
              <a:tblPr/>
              <a:tblGrid>
                <a:gridCol w="97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57">
                  <a:extLst>
                    <a:ext uri="{9D8B030D-6E8A-4147-A177-3AD203B41FA5}">
                      <a16:colId xmlns:a16="http://schemas.microsoft.com/office/drawing/2014/main" val="1586082532"/>
                    </a:ext>
                  </a:extLst>
                </a:gridCol>
                <a:gridCol w="896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 뷰의 열 넓이를 동적으로 변경 가능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쿠키사용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8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리시트의 일괄 선택 및 선택 해제 기능 필요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일괄 삭제 기능 지원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3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SFR-SCMS-004-07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기관 사용자를 위한 도움말 및 매뉴얼 제공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6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SFR-SCMS-015-06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클립 목록</a:t>
                      </a:r>
                    </a:p>
                    <a:p>
                      <a:pPr algn="just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클립의 제목을 선택할 경우 제목 및 클립의 가로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 길이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 기기 종류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(PC,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모바일전용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PC+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 호환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</a:t>
                      </a:r>
                    </a:p>
                    <a:p>
                      <a:pPr algn="just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클립에 포함된 페이지에 대한 정보가 표시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5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SFR-SCMS-015-07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학습 인정 시간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가로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 길이 편집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클립 가로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 길이와 다른 개념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페이지의 생성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편집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기능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구성은 필수 항목으로 타입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(HTML+MP4),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(MP4), HTML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퀴즈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URL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구성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타입이 퀴즈인 경우 학습자가 입력한 답이 데이터베이스에 저장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MP4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영상의 길이에 따른 최소 학습 인정 시간 자동 업데이트 기능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fontAlgn="ctr">
                        <a:buFontTx/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소스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입력기능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6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별 반응형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 필요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959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학습창의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반응형 웹페이지로 개발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 환경에서도 콘텐츠 화면이 정상 동작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유형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혼합형 또는 단일영상형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따라 플레이어 소스 동작이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이분화되어야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53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개발된 콘텐츠가 모든 브라우저에서 재생되어야 함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5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지원 콘텐츠의 경우 어플리케이션 연동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28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혼합형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(Html+Mp4)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경우 콘텐츠 소스 내 플레이어의 스크립트가 동작해야 함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54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단일 영상의 경우 자체 플레이어가 로드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just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학습창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볼륨과 배속이 조정된 경우 학습창이 종료되기 전까지 유지 및 전체 화면 및 구간 반복 재생기능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4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LMS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학습창과 동일하게 구현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8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SFR-SCMS-016-08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열람자도 같은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열람할 수 있도록 구현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15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F808-C615-4CD4-ADF1-137D267564BA}"/>
              </a:ext>
            </a:extLst>
          </p:cNvPr>
          <p:cNvSpPr txBox="1">
            <a:spLocks/>
          </p:cNvSpPr>
          <p:nvPr/>
        </p:nvSpPr>
        <p:spPr>
          <a:xfrm>
            <a:off x="214736" y="491541"/>
            <a:ext cx="5510035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적용 요구사항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ID(3/3)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8" name="Group 142">
            <a:extLst>
              <a:ext uri="{FF2B5EF4-FFF2-40B4-BE49-F238E27FC236}">
                <a16:creationId xmlns:a16="http://schemas.microsoft.com/office/drawing/2014/main" id="{2107A42C-68AB-4A09-9779-2825ABDB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00803"/>
              </p:ext>
            </p:extLst>
          </p:nvPr>
        </p:nvGraphicFramePr>
        <p:xfrm>
          <a:off x="643082" y="1026000"/>
          <a:ext cx="11282618" cy="2842784"/>
        </p:xfrm>
        <a:graphic>
          <a:graphicData uri="http://schemas.openxmlformats.org/drawingml/2006/table">
            <a:tbl>
              <a:tblPr/>
              <a:tblGrid>
                <a:gridCol w="97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57">
                  <a:extLst>
                    <a:ext uri="{9D8B030D-6E8A-4147-A177-3AD203B41FA5}">
                      <a16:colId xmlns:a16="http://schemas.microsoft.com/office/drawing/2014/main" val="1586082532"/>
                    </a:ext>
                  </a:extLst>
                </a:gridCol>
                <a:gridCol w="896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SFR-SCMS-028-01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포함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행동 이력을 데이터베이스에 저장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문제은행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회차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순서 변경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FTP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 경로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89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SFR-SCMS-028-02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뷰 페이지로 제공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CMS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 행위가 발생되는 해당 뷰 페이지에 개정이력 버튼 활용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90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SFR-SCMS-031-01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불용처리된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콘텐츠의 아카이브 서비스 운영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검색 및 외부활용을 위한 공유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7200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SFR-SCMS-031-02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활용사이트 분리 지정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불용일자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근거내용 및 관리</a:t>
                      </a:r>
                    </a:p>
                  </a:txBody>
                  <a:tcPr marL="7200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7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SFR-SCMS-AD-16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srt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온오프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크기조절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줄간격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배경색 설정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반응형 비례적용식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모바일의 경우 가로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전환시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스크롤이 생기거나 화면밖으로 나가지 않도록 처리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1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SFR-VT-004-01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런처에서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등록된 맛보기 동영상을 포함한 모든 과정정보를 확인할 수 있도록 관련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제공해야 함</a:t>
                      </a:r>
                    </a:p>
                  </a:txBody>
                  <a:tcPr marL="72000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62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SFR-VT-004-03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ㆍ가상훈련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콘텐츠의 각 실행버전은 개별로 최신버전 정보를 보유하고 있어야 하며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VT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런처에서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해당 정보를 확인할 수 있어야 함</a:t>
                      </a:r>
                    </a:p>
                  </a:txBody>
                  <a:tcPr marL="72000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5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3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8271</Words>
  <Application>Microsoft Office PowerPoint</Application>
  <PresentationFormat>와이드스크린</PresentationFormat>
  <Paragraphs>2599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굴림체</vt:lpstr>
      <vt:lpstr>나눔바른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김광섭</dc:creator>
  <cp:lastModifiedBy>김광섭</cp:lastModifiedBy>
  <cp:revision>218</cp:revision>
  <cp:lastPrinted>2022-04-01T01:17:35Z</cp:lastPrinted>
  <dcterms:created xsi:type="dcterms:W3CDTF">2021-12-09T05:02:08Z</dcterms:created>
  <dcterms:modified xsi:type="dcterms:W3CDTF">2022-04-04T04:09:46Z</dcterms:modified>
  <cp:version>1000.0000.01</cp:version>
</cp:coreProperties>
</file>