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90"/>
  </p:notesMasterIdLst>
  <p:handoutMasterIdLst>
    <p:handoutMasterId r:id="rId91"/>
  </p:handoutMasterIdLst>
  <p:sldIdLst>
    <p:sldId id="256" r:id="rId2"/>
    <p:sldId id="257" r:id="rId3"/>
    <p:sldId id="258" r:id="rId4"/>
    <p:sldId id="333" r:id="rId5"/>
    <p:sldId id="259" r:id="rId6"/>
    <p:sldId id="260" r:id="rId7"/>
    <p:sldId id="261" r:id="rId8"/>
    <p:sldId id="262" r:id="rId9"/>
    <p:sldId id="263" r:id="rId10"/>
    <p:sldId id="344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347" r:id="rId20"/>
    <p:sldId id="346" r:id="rId21"/>
    <p:sldId id="272" r:id="rId22"/>
    <p:sldId id="353" r:id="rId23"/>
    <p:sldId id="338" r:id="rId24"/>
    <p:sldId id="339" r:id="rId25"/>
    <p:sldId id="340" r:id="rId26"/>
    <p:sldId id="274" r:id="rId27"/>
    <p:sldId id="335" r:id="rId28"/>
    <p:sldId id="275" r:id="rId29"/>
    <p:sldId id="276" r:id="rId30"/>
    <p:sldId id="277" r:id="rId31"/>
    <p:sldId id="336" r:id="rId32"/>
    <p:sldId id="278" r:id="rId33"/>
    <p:sldId id="348" r:id="rId34"/>
    <p:sldId id="352" r:id="rId35"/>
    <p:sldId id="349" r:id="rId36"/>
    <p:sldId id="350" r:id="rId37"/>
    <p:sldId id="280" r:id="rId38"/>
    <p:sldId id="281" r:id="rId39"/>
    <p:sldId id="282" r:id="rId40"/>
    <p:sldId id="283" r:id="rId41"/>
    <p:sldId id="345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351" r:id="rId50"/>
    <p:sldId id="291" r:id="rId51"/>
    <p:sldId id="292" r:id="rId52"/>
    <p:sldId id="293" r:id="rId53"/>
    <p:sldId id="294" r:id="rId54"/>
    <p:sldId id="295" r:id="rId55"/>
    <p:sldId id="296" r:id="rId56"/>
    <p:sldId id="297" r:id="rId57"/>
    <p:sldId id="298" r:id="rId58"/>
    <p:sldId id="299" r:id="rId59"/>
    <p:sldId id="300" r:id="rId60"/>
    <p:sldId id="301" r:id="rId61"/>
    <p:sldId id="303" r:id="rId62"/>
    <p:sldId id="304" r:id="rId63"/>
    <p:sldId id="305" r:id="rId64"/>
    <p:sldId id="306" r:id="rId65"/>
    <p:sldId id="307" r:id="rId66"/>
    <p:sldId id="337" r:id="rId67"/>
    <p:sldId id="308" r:id="rId68"/>
    <p:sldId id="309" r:id="rId69"/>
    <p:sldId id="310" r:id="rId70"/>
    <p:sldId id="311" r:id="rId71"/>
    <p:sldId id="312" r:id="rId72"/>
    <p:sldId id="313" r:id="rId73"/>
    <p:sldId id="314" r:id="rId74"/>
    <p:sldId id="315" r:id="rId75"/>
    <p:sldId id="316" r:id="rId76"/>
    <p:sldId id="317" r:id="rId77"/>
    <p:sldId id="318" r:id="rId78"/>
    <p:sldId id="319" r:id="rId79"/>
    <p:sldId id="320" r:id="rId80"/>
    <p:sldId id="322" r:id="rId81"/>
    <p:sldId id="323" r:id="rId82"/>
    <p:sldId id="324" r:id="rId83"/>
    <p:sldId id="325" r:id="rId84"/>
    <p:sldId id="326" r:id="rId85"/>
    <p:sldId id="327" r:id="rId86"/>
    <p:sldId id="328" r:id="rId87"/>
    <p:sldId id="331" r:id="rId88"/>
    <p:sldId id="332" r:id="rId89"/>
  </p:sldIdLst>
  <p:sldSz cx="9144000" cy="6858000" type="screen4x3"/>
  <p:notesSz cx="6997700" cy="9283700"/>
  <p:custShowLst>
    <p:custShow name="Custom Show 1" id="0">
      <p:sldLst>
        <p:sld r:id="rId38"/>
        <p:sld r:id="rId4"/>
        <p:sld r:id="rId31"/>
        <p:sld r:id="rId8"/>
        <p:sld r:id="rId10"/>
        <p:sld r:id="rId46"/>
        <p:sld r:id="rId45"/>
        <p:sld r:id="rId13"/>
        <p:sld r:id="rId74"/>
        <p:sld r:id="rId48"/>
        <p:sld r:id="rId70"/>
        <p:sld r:id="rId73"/>
        <p:sld r:id="rId81"/>
        <p:sld r:id="rId17"/>
        <p:sld r:id="rId56"/>
        <p:sld r:id="rId57"/>
        <p:sld r:id="rId47"/>
        <p:sld r:id="rId71"/>
        <p:sld r:id="rId72"/>
        <p:sld r:id="rId81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+mn-ea"/>
        <a:cs typeface="+mn-cs"/>
      </a:defRPr>
    </a:lvl5pPr>
    <a:lvl6pPr marL="2286000" algn="l" defTabSz="914400" rtl="0" eaLnBrk="1" latinLnBrk="1" hangingPunct="1">
      <a:defRPr sz="1600" kern="1200">
        <a:solidFill>
          <a:schemeClr val="tx1"/>
        </a:solidFill>
        <a:latin typeface="Helvetica" charset="0"/>
        <a:ea typeface="+mn-ea"/>
        <a:cs typeface="+mn-cs"/>
      </a:defRPr>
    </a:lvl6pPr>
    <a:lvl7pPr marL="2743200" algn="l" defTabSz="914400" rtl="0" eaLnBrk="1" latinLnBrk="1" hangingPunct="1">
      <a:defRPr sz="1600" kern="1200">
        <a:solidFill>
          <a:schemeClr val="tx1"/>
        </a:solidFill>
        <a:latin typeface="Helvetica" charset="0"/>
        <a:ea typeface="+mn-ea"/>
        <a:cs typeface="+mn-cs"/>
      </a:defRPr>
    </a:lvl7pPr>
    <a:lvl8pPr marL="3200400" algn="l" defTabSz="914400" rtl="0" eaLnBrk="1" latinLnBrk="1" hangingPunct="1">
      <a:defRPr sz="1600" kern="1200">
        <a:solidFill>
          <a:schemeClr val="tx1"/>
        </a:solidFill>
        <a:latin typeface="Helvetica" charset="0"/>
        <a:ea typeface="+mn-ea"/>
        <a:cs typeface="+mn-cs"/>
      </a:defRPr>
    </a:lvl8pPr>
    <a:lvl9pPr marL="3657600" algn="l" defTabSz="914400" rtl="0" eaLnBrk="1" latinLnBrk="1" hangingPunct="1">
      <a:defRPr sz="1600" kern="1200">
        <a:solidFill>
          <a:schemeClr val="tx1"/>
        </a:solidFill>
        <a:latin typeface="Helvetic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4666" autoAdjust="0"/>
  </p:normalViewPr>
  <p:slideViewPr>
    <p:cSldViewPr snapToGrid="0" showGuides="1">
      <p:cViewPr varScale="1">
        <p:scale>
          <a:sx n="111" d="100"/>
          <a:sy n="111" d="100"/>
        </p:scale>
        <p:origin x="822" y="114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>
                <a:ea typeface="굴림" charset="-127"/>
              </a:defRPr>
            </a:lvl1pPr>
          </a:lstStyle>
          <a:p>
            <a:pPr>
              <a:defRPr/>
            </a:pPr>
            <a:fld id="{604D8AF9-E99E-964A-AC6B-53EC562AA7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22824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>
                <a:ea typeface="굴림" charset="-127"/>
              </a:defRPr>
            </a:lvl1pPr>
          </a:lstStyle>
          <a:p>
            <a:pPr>
              <a:defRPr/>
            </a:pPr>
            <a:fld id="{BA122A90-1A14-424A-A9DC-C1447FA3B9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1133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4937AF4D-7874-3741-9169-2C167DF451B4}" type="slidenum">
              <a:rPr lang="en-US" altLang="ko-KR" sz="1200"/>
              <a:pPr/>
              <a:t>1</a:t>
            </a:fld>
            <a:endParaRPr lang="en-US" altLang="ko-KR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907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CE529120-141C-D747-AE09-D9C37DF9057D}" type="slidenum">
              <a:rPr lang="en-US" altLang="ko-KR" sz="1200"/>
              <a:pPr/>
              <a:t>13</a:t>
            </a:fld>
            <a:endParaRPr lang="en-US" altLang="ko-KR" sz="120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endParaRPr lang="ko-KR" altLang="ko-KR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r"/>
            <a:r>
              <a:rPr lang="en-US" altLang="ko-KR" sz="1300">
                <a:latin typeface="Times New Roman" charset="0"/>
                <a:ea typeface="굴림" charset="-127"/>
              </a:rPr>
              <a:t>3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endParaRPr lang="ko-KR" altLang="ko-KR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endParaRPr lang="ko-KR" altLang="ko-KR"/>
          </a:p>
        </p:txBody>
      </p:sp>
      <p:sp>
        <p:nvSpPr>
          <p:cNvPr id="378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378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58" tIns="45221" rIns="92058" bIns="45221" anchor="ctr"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74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E9D31AB9-DDB2-E847-B084-BA9559982D3F}" type="slidenum">
              <a:rPr lang="en-US" altLang="ko-KR" sz="1200"/>
              <a:pPr/>
              <a:t>14</a:t>
            </a:fld>
            <a:endParaRPr lang="en-US" altLang="ko-KR" sz="120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endParaRPr lang="ko-KR" altLang="ko-KR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r"/>
            <a:r>
              <a:rPr lang="en-US" altLang="ko-KR" sz="1300">
                <a:latin typeface="Times New Roman" charset="0"/>
                <a:ea typeface="굴림" charset="-127"/>
              </a:rPr>
              <a:t>4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endParaRPr lang="ko-KR" altLang="ko-KR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endParaRPr lang="ko-KR" altLang="ko-KR"/>
          </a:p>
        </p:txBody>
      </p:sp>
      <p:sp>
        <p:nvSpPr>
          <p:cNvPr id="399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399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58" tIns="45221" rIns="92058" bIns="45221" anchor="ctr"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67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B96AD2E4-BEFA-AE4E-87B3-4D533951651D}" type="slidenum">
              <a:rPr lang="en-US" altLang="ko-KR" sz="1200"/>
              <a:pPr/>
              <a:t>15</a:t>
            </a:fld>
            <a:endParaRPr lang="en-US" altLang="ko-KR" sz="1200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endParaRPr lang="ko-KR" altLang="ko-KR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r"/>
            <a:r>
              <a:rPr lang="en-US" altLang="ko-KR" sz="1300">
                <a:latin typeface="Times New Roman" charset="0"/>
                <a:ea typeface="굴림" charset="-127"/>
              </a:rPr>
              <a:t>5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endParaRPr lang="ko-KR" altLang="ko-KR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endParaRPr lang="ko-KR" altLang="ko-KR"/>
          </a:p>
        </p:txBody>
      </p:sp>
      <p:sp>
        <p:nvSpPr>
          <p:cNvPr id="419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419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58" tIns="45221" rIns="92058" bIns="45221" anchor="ctr"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682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F5029960-A8E7-BD45-8CD1-E518C6020A5C}" type="slidenum">
              <a:rPr lang="en-US" altLang="ko-KR" sz="1200"/>
              <a:pPr/>
              <a:t>16</a:t>
            </a:fld>
            <a:endParaRPr lang="en-US" altLang="ko-KR" sz="1200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endParaRPr lang="ko-KR" altLang="ko-KR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r"/>
            <a:r>
              <a:rPr lang="en-US" altLang="ko-KR" sz="1300">
                <a:latin typeface="Times New Roman" charset="0"/>
                <a:ea typeface="굴림" charset="-127"/>
              </a:rPr>
              <a:t>6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endParaRPr lang="ko-KR" altLang="ko-KR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endParaRPr lang="ko-KR" altLang="ko-KR"/>
          </a:p>
        </p:txBody>
      </p:sp>
      <p:sp>
        <p:nvSpPr>
          <p:cNvPr id="440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58" tIns="45221" rIns="92058" bIns="45221" anchor="ctr"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888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668251DA-0BB2-E647-AC7A-B3DE09580CAE}" type="slidenum">
              <a:rPr lang="en-US" altLang="ko-KR" sz="1200"/>
              <a:pPr/>
              <a:t>17</a:t>
            </a:fld>
            <a:endParaRPr lang="en-US" altLang="ko-KR" sz="120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endParaRPr lang="ko-KR" altLang="ko-KR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r"/>
            <a:r>
              <a:rPr lang="en-US" altLang="ko-KR" sz="1300">
                <a:latin typeface="Times New Roman" charset="0"/>
                <a:ea typeface="굴림" charset="-127"/>
              </a:rPr>
              <a:t>8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endParaRPr lang="ko-KR" altLang="ko-KR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endParaRPr lang="ko-KR" altLang="ko-KR"/>
          </a:p>
        </p:txBody>
      </p:sp>
      <p:sp>
        <p:nvSpPr>
          <p:cNvPr id="460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460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58" tIns="45221" rIns="92058" bIns="45221" anchor="ctr"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255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1A0024EA-45F7-3A45-B2B6-8117A350AF36}" type="slidenum">
              <a:rPr lang="en-US" altLang="ko-KR" sz="1200"/>
              <a:pPr/>
              <a:t>19</a:t>
            </a:fld>
            <a:endParaRPr lang="en-US" altLang="ko-KR" sz="1200"/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endParaRPr lang="ko-KR" altLang="ko-KR"/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r"/>
            <a:r>
              <a:rPr lang="en-US" altLang="ko-KR" sz="1300">
                <a:latin typeface="Times New Roman" charset="0"/>
                <a:ea typeface="굴림" charset="-127"/>
              </a:rPr>
              <a:t>7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endParaRPr lang="ko-KR" altLang="ko-KR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endParaRPr lang="ko-KR" altLang="ko-KR"/>
          </a:p>
        </p:txBody>
      </p:sp>
      <p:sp>
        <p:nvSpPr>
          <p:cNvPr id="686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686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58" tIns="45221" rIns="92058" bIns="45221" anchor="ctr"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703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67B6E617-621C-F44C-90E6-1FA29253B350}" type="slidenum">
              <a:rPr lang="en-US" altLang="ko-KR" sz="1200"/>
              <a:pPr/>
              <a:t>27</a:t>
            </a:fld>
            <a:endParaRPr lang="en-US" altLang="ko-KR" sz="12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6003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0FB26B5B-7254-F543-BB11-7F27101A8021}" type="slidenum">
              <a:rPr lang="en-US" altLang="ko-KR" sz="1200"/>
              <a:pPr/>
              <a:t>29</a:t>
            </a:fld>
            <a:endParaRPr lang="en-US" altLang="ko-KR" sz="1200"/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endParaRPr lang="ko-KR" altLang="ko-KR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r"/>
            <a:r>
              <a:rPr lang="en-US" altLang="ko-KR" sz="1300">
                <a:latin typeface="Times New Roman" charset="0"/>
                <a:ea typeface="굴림" charset="-127"/>
              </a:rPr>
              <a:t>9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endParaRPr lang="ko-KR" altLang="ko-KR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endParaRPr lang="ko-KR" altLang="ko-KR"/>
          </a:p>
        </p:txBody>
      </p:sp>
      <p:sp>
        <p:nvSpPr>
          <p:cNvPr id="604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604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58" tIns="45221" rIns="92058" bIns="45221" anchor="ctr"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6599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FF3811FE-3641-FE44-A80C-8509D5512BF7}" type="slidenum">
              <a:rPr lang="en-US" altLang="ko-KR" sz="1200"/>
              <a:pPr/>
              <a:t>30</a:t>
            </a:fld>
            <a:endParaRPr lang="en-US" altLang="ko-KR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473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40727BB5-79EF-B542-AE58-88CB8994F7C6}" type="slidenum">
              <a:rPr lang="en-US" altLang="ko-KR" sz="1200"/>
              <a:pPr/>
              <a:t>31</a:t>
            </a:fld>
            <a:endParaRPr lang="en-US" altLang="ko-KR" sz="120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13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55B7EC2B-1DF5-084C-9666-0318E43EEB4F}" type="slidenum">
              <a:rPr lang="en-US" altLang="ko-KR" sz="1200"/>
              <a:pPr/>
              <a:t>2</a:t>
            </a:fld>
            <a:endParaRPr lang="en-US" altLang="ko-KR" sz="120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endParaRPr lang="ko-KR" altLang="ko-KR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r"/>
            <a:r>
              <a:rPr lang="en-US" altLang="ko-KR" sz="1300">
                <a:latin typeface="Times New Roman" charset="0"/>
                <a:ea typeface="굴림" charset="-127"/>
              </a:rPr>
              <a:t>1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endParaRPr lang="ko-KR" altLang="ko-KR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endParaRPr lang="ko-KR" altLang="ko-KR"/>
          </a:p>
        </p:txBody>
      </p:sp>
      <p:sp>
        <p:nvSpPr>
          <p:cNvPr id="184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184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58" tIns="45221" rIns="92058" bIns="45221" anchor="ctr"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8724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A94BFB9A-6F53-534B-A981-8DF9D101E8B1}" type="slidenum">
              <a:rPr lang="en-US" altLang="ko-KR" sz="1200"/>
              <a:pPr/>
              <a:t>32</a:t>
            </a:fld>
            <a:endParaRPr lang="en-US" altLang="ko-KR" sz="120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9371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7B794AC0-B4EA-1143-A4F9-0AC664A0BF6B}" type="slidenum">
              <a:rPr lang="en-US" altLang="ko-KR" sz="1200"/>
              <a:pPr/>
              <a:t>37</a:t>
            </a:fld>
            <a:endParaRPr lang="en-US" altLang="ko-KR" sz="120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726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E4DAF8B9-25A8-6A47-9175-0690E60953B8}" type="slidenum">
              <a:rPr lang="en-US" altLang="ko-KR" sz="1200"/>
              <a:pPr/>
              <a:t>38</a:t>
            </a:fld>
            <a:endParaRPr lang="en-US" altLang="ko-KR" sz="120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4596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ED38ACED-1ACB-B44A-AD2C-586D088B4A32}" type="slidenum">
              <a:rPr lang="en-US" altLang="ko-KR" sz="1200"/>
              <a:pPr/>
              <a:t>39</a:t>
            </a:fld>
            <a:endParaRPr lang="en-US" altLang="ko-KR" sz="120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4091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10B7B13E-70A8-B74D-8B59-1DD11265573A}" type="slidenum">
              <a:rPr lang="en-US" altLang="ko-KR" sz="1200"/>
              <a:pPr/>
              <a:t>40</a:t>
            </a:fld>
            <a:endParaRPr lang="en-US" altLang="ko-KR" sz="120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4514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DCE86D99-6465-9144-B82E-7C3309D4851D}" type="slidenum">
              <a:rPr lang="en-US" altLang="ko-KR" sz="1200"/>
              <a:pPr/>
              <a:t>42</a:t>
            </a:fld>
            <a:endParaRPr lang="en-US" altLang="ko-KR" sz="120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68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BF721AE3-1B2C-F74B-9ED0-9E87279A2360}" type="slidenum">
              <a:rPr lang="en-US" altLang="ko-KR" sz="1200"/>
              <a:pPr/>
              <a:t>43</a:t>
            </a:fld>
            <a:endParaRPr lang="en-US" altLang="ko-KR" sz="120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7109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1D4E35AE-011D-4A45-82BF-147EA92D6BAA}" type="slidenum">
              <a:rPr lang="en-US" altLang="ko-KR" sz="1200"/>
              <a:pPr/>
              <a:t>44</a:t>
            </a:fld>
            <a:endParaRPr lang="en-US" altLang="ko-KR" sz="1200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45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0B00D5A7-EA39-7146-840B-C2ECDE0BF005}" type="slidenum">
              <a:rPr lang="en-US" altLang="ko-KR" sz="1200"/>
              <a:pPr/>
              <a:t>45</a:t>
            </a:fld>
            <a:endParaRPr lang="en-US" altLang="ko-KR" sz="120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2298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65D3C24F-2529-2E48-BF90-D6F1435536DB}" type="slidenum">
              <a:rPr lang="en-US" altLang="ko-KR" sz="1200"/>
              <a:pPr/>
              <a:t>46</a:t>
            </a:fld>
            <a:endParaRPr lang="en-US" altLang="ko-KR" sz="1200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386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2A5F9933-303A-A240-A06F-D18BB3778ED6}" type="slidenum">
              <a:rPr lang="en-US" altLang="ko-KR" sz="1200"/>
              <a:pPr/>
              <a:t>3</a:t>
            </a:fld>
            <a:endParaRPr lang="en-US" altLang="ko-KR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9976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4E0DCF18-5B17-9444-BCA7-645562492871}" type="slidenum">
              <a:rPr lang="en-US" altLang="ko-KR" sz="1200"/>
              <a:pPr/>
              <a:t>48</a:t>
            </a:fld>
            <a:endParaRPr lang="en-US" altLang="ko-KR" sz="120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2159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12B2763E-277E-6442-AF0B-96952D4288D1}" type="slidenum">
              <a:rPr lang="en-US" altLang="ko-KR" sz="1200"/>
              <a:pPr/>
              <a:t>50</a:t>
            </a:fld>
            <a:endParaRPr lang="en-US" altLang="ko-KR" sz="1200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6807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36DC1FAE-7E58-2041-80CE-710733217EDE}" type="slidenum">
              <a:rPr lang="en-US" altLang="ko-KR" sz="1200"/>
              <a:pPr/>
              <a:t>51</a:t>
            </a:fld>
            <a:endParaRPr lang="en-US" altLang="ko-KR" sz="120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4443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ED8229EA-DDE1-E740-8BAE-42ADEB4E684E}" type="slidenum">
              <a:rPr lang="en-US" altLang="ko-KR" sz="1200"/>
              <a:pPr/>
              <a:t>52</a:t>
            </a:fld>
            <a:endParaRPr lang="en-US" altLang="ko-KR" sz="1200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0733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28BCE75F-83EA-5A46-80BA-3413AC7AA6EC}" type="slidenum">
              <a:rPr lang="en-US" altLang="ko-KR" sz="1200"/>
              <a:pPr/>
              <a:t>53</a:t>
            </a:fld>
            <a:endParaRPr lang="en-US" altLang="ko-KR" sz="1200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78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AA7EEA79-AA3E-0442-A8E2-DA11A1888A77}" type="slidenum">
              <a:rPr lang="en-US" altLang="ko-KR" sz="1200"/>
              <a:pPr/>
              <a:t>54</a:t>
            </a:fld>
            <a:endParaRPr lang="en-US" altLang="ko-KR" sz="1200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584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CA2DEECD-A813-704B-B85A-9446F57A913D}" type="slidenum">
              <a:rPr lang="en-US" altLang="ko-KR" sz="1200"/>
              <a:pPr/>
              <a:t>55</a:t>
            </a:fld>
            <a:endParaRPr lang="en-US" altLang="ko-KR" sz="120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8739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29EE3790-E2A0-E546-8228-8DDF2A3E1F78}" type="slidenum">
              <a:rPr lang="en-US" altLang="ko-KR" sz="1200"/>
              <a:pPr/>
              <a:t>56</a:t>
            </a:fld>
            <a:endParaRPr lang="en-US" altLang="ko-KR" sz="120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0331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358F6C0F-FE2F-4745-9EFD-0E0DA463D547}" type="slidenum">
              <a:rPr lang="en-US" altLang="ko-KR" sz="1200"/>
              <a:pPr/>
              <a:t>57</a:t>
            </a:fld>
            <a:endParaRPr lang="en-US" altLang="ko-KR" sz="120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8653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02E62697-A272-DD4B-A7D8-EDBD2281254B}" type="slidenum">
              <a:rPr lang="en-US" altLang="ko-KR" sz="1200"/>
              <a:pPr/>
              <a:t>58</a:t>
            </a:fld>
            <a:endParaRPr lang="en-US" altLang="ko-KR" sz="120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82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C398A33B-7846-0842-8A31-6EEF2E3F299C}" type="slidenum">
              <a:rPr lang="en-US" altLang="ko-KR" sz="1200"/>
              <a:pPr/>
              <a:t>4</a:t>
            </a:fld>
            <a:endParaRPr lang="en-US" altLang="ko-KR" sz="12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5149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F4BDA497-9EB8-3F45-A1A1-60AA078D06D4}" type="slidenum">
              <a:rPr lang="en-US" altLang="ko-KR" sz="1200"/>
              <a:pPr/>
              <a:t>60</a:t>
            </a:fld>
            <a:endParaRPr lang="en-US" altLang="ko-KR" sz="120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4874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E398E26B-BD4F-C54D-85AE-7BB6CEA8F020}" type="slidenum">
              <a:rPr lang="en-US" altLang="ko-KR" sz="1200"/>
              <a:pPr/>
              <a:t>61</a:t>
            </a:fld>
            <a:endParaRPr lang="en-US" altLang="ko-KR" sz="1200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0839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FF6A7D0B-926E-6C40-8804-FBC181A7C7A9}" type="slidenum">
              <a:rPr lang="en-US" altLang="ko-KR" sz="1200"/>
              <a:pPr/>
              <a:t>63</a:t>
            </a:fld>
            <a:endParaRPr lang="en-US" altLang="ko-KR" sz="1200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2939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6D942AFC-DA61-7E4F-99C1-AF38C458C289}" type="slidenum">
              <a:rPr lang="en-US" altLang="ko-KR" sz="1200"/>
              <a:pPr/>
              <a:t>64</a:t>
            </a:fld>
            <a:endParaRPr lang="en-US" altLang="ko-KR" sz="120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9931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A0DCBFE9-3C2F-904E-80BC-9B180A5FDF2B}" type="slidenum">
              <a:rPr lang="en-US" altLang="ko-KR" sz="1200"/>
              <a:pPr/>
              <a:t>67</a:t>
            </a:fld>
            <a:endParaRPr lang="en-US" altLang="ko-KR" sz="1200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1583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96D880DC-8C86-8E4E-B4E4-4E533E9B1A4F}" type="slidenum">
              <a:rPr lang="en-US" altLang="ko-KR" sz="1200"/>
              <a:pPr/>
              <a:t>68</a:t>
            </a:fld>
            <a:endParaRPr lang="en-US" altLang="ko-KR" sz="1200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6336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9DCEB3FE-CE86-FC4D-AE2D-7E63CF2438CB}" type="slidenum">
              <a:rPr lang="en-US" altLang="ko-KR" sz="1200"/>
              <a:pPr/>
              <a:t>69</a:t>
            </a:fld>
            <a:endParaRPr lang="en-US" altLang="ko-KR" sz="1200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4413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75920FAE-69F2-174E-AAB3-713CE9A3427C}" type="slidenum">
              <a:rPr lang="en-US" altLang="ko-KR" sz="1200"/>
              <a:pPr/>
              <a:t>70</a:t>
            </a:fld>
            <a:endParaRPr lang="en-US" altLang="ko-KR" sz="1200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1006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7AF3110C-6E9F-6F4D-A05A-172C95814014}" type="slidenum">
              <a:rPr lang="en-US" altLang="ko-KR" sz="1200"/>
              <a:pPr/>
              <a:t>71</a:t>
            </a:fld>
            <a:endParaRPr lang="en-US" altLang="ko-KR" sz="1200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9613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ADD3EA88-DE0F-2849-8C69-D9A8B31DCD2E}" type="slidenum">
              <a:rPr lang="en-US" altLang="ko-KR" sz="1200"/>
              <a:pPr/>
              <a:t>72</a:t>
            </a:fld>
            <a:endParaRPr lang="en-US" altLang="ko-KR" sz="120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041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7A62176B-D540-FF40-A888-E29BE2370B6A}" type="slidenum">
              <a:rPr lang="en-US" altLang="ko-KR" sz="1200"/>
              <a:pPr/>
              <a:t>5</a:t>
            </a:fld>
            <a:endParaRPr lang="en-US" altLang="ko-KR" sz="12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76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79B613F3-B5CD-FC48-96DC-895B3E4819D9}" type="slidenum">
              <a:rPr lang="en-US" altLang="ko-KR" sz="1200"/>
              <a:pPr/>
              <a:t>74</a:t>
            </a:fld>
            <a:endParaRPr lang="en-US" altLang="ko-KR" sz="1200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1173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673801FC-EB35-ED4B-8F94-E254DF3F3D3A}" type="slidenum">
              <a:rPr lang="en-US" altLang="ko-KR" sz="1200"/>
              <a:pPr/>
              <a:t>75</a:t>
            </a:fld>
            <a:endParaRPr lang="en-US" altLang="ko-KR" sz="1200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23355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AA7FCA77-2835-3549-A60C-1D71827313DD}" type="slidenum">
              <a:rPr lang="en-US" altLang="ko-KR" sz="1200"/>
              <a:pPr/>
              <a:t>76</a:t>
            </a:fld>
            <a:endParaRPr lang="en-US" altLang="ko-KR" sz="1200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4897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765EB6ED-0D5C-7F4E-9281-463F63E468C2}" type="slidenum">
              <a:rPr lang="en-US" altLang="ko-KR" sz="1200"/>
              <a:pPr/>
              <a:t>77</a:t>
            </a:fld>
            <a:endParaRPr lang="en-US" altLang="ko-KR" sz="1200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23244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3736D7A8-418D-7F45-B805-F8C32B3BF6A5}" type="slidenum">
              <a:rPr lang="en-US" altLang="ko-KR" sz="1200"/>
              <a:pPr/>
              <a:t>78</a:t>
            </a:fld>
            <a:endParaRPr lang="en-US" altLang="ko-KR" sz="1200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15832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78C9E40F-CC0A-9B49-A54F-1FD667F7725C}" type="slidenum">
              <a:rPr lang="en-US" altLang="ko-KR" sz="1200"/>
              <a:pPr/>
              <a:t>79</a:t>
            </a:fld>
            <a:endParaRPr lang="en-US" altLang="ko-KR" sz="1200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58867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8971E326-AB51-BF44-A24E-1D4FBC5680D5}" type="slidenum">
              <a:rPr lang="en-US" altLang="ko-KR" sz="1200"/>
              <a:pPr/>
              <a:t>80</a:t>
            </a:fld>
            <a:endParaRPr lang="en-US" altLang="ko-KR" sz="1200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6553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22268544-D7E2-9D4D-87DC-6886E816264F}" type="slidenum">
              <a:rPr lang="en-US" altLang="ko-KR" sz="1200"/>
              <a:pPr/>
              <a:t>81</a:t>
            </a:fld>
            <a:endParaRPr lang="en-US" altLang="ko-KR" sz="1200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5615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AB1E03D3-E9CF-A046-B917-F25DBFD31AB1}" type="slidenum">
              <a:rPr lang="en-US" altLang="ko-KR" sz="1200"/>
              <a:pPr/>
              <a:t>82</a:t>
            </a:fld>
            <a:endParaRPr lang="en-US" altLang="ko-KR" sz="120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39217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A3573CB5-9A26-A140-A8F9-5FD18CDAF60A}" type="slidenum">
              <a:rPr lang="en-US" altLang="ko-KR" sz="1200"/>
              <a:pPr/>
              <a:t>83</a:t>
            </a:fld>
            <a:endParaRPr lang="en-US" altLang="ko-KR" sz="1200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030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7E168D23-0DC4-934C-BE98-FF86ED55A001}" type="slidenum">
              <a:rPr lang="en-US" altLang="ko-KR" sz="1200"/>
              <a:pPr/>
              <a:t>6</a:t>
            </a:fld>
            <a:endParaRPr lang="en-US" altLang="ko-KR" sz="12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64148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E2CE1A1F-00ED-7B41-8242-3712DBEBBE20}" type="slidenum">
              <a:rPr lang="en-US" altLang="ko-KR" sz="1200"/>
              <a:pPr/>
              <a:t>84</a:t>
            </a:fld>
            <a:endParaRPr lang="en-US" altLang="ko-KR" sz="1200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81958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2B4FAD88-2DC5-164D-BA90-54B3825CB15E}" type="slidenum">
              <a:rPr lang="en-US" altLang="ko-KR" sz="1200"/>
              <a:pPr/>
              <a:t>85</a:t>
            </a:fld>
            <a:endParaRPr lang="en-US" altLang="ko-KR" sz="1200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86864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7BF8C5C5-5C9E-6D45-B526-68808067834D}" type="slidenum">
              <a:rPr lang="en-US" altLang="ko-KR" sz="1200"/>
              <a:pPr/>
              <a:t>86</a:t>
            </a:fld>
            <a:endParaRPr lang="en-US" altLang="ko-KR" sz="1200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86662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C7ABDBF3-5764-2A4E-815E-0A2E1570573B}" type="slidenum">
              <a:rPr lang="en-US" altLang="ko-KR" sz="1200"/>
              <a:pPr/>
              <a:t>87</a:t>
            </a:fld>
            <a:endParaRPr lang="en-US" altLang="ko-KR" sz="1200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5686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BBFF198B-0724-5E4B-B973-F78F95E72526}" type="slidenum">
              <a:rPr lang="en-US" altLang="ko-KR" sz="1200"/>
              <a:pPr/>
              <a:t>88</a:t>
            </a:fld>
            <a:endParaRPr lang="en-US" altLang="ko-KR" sz="1200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733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5B12E146-8472-9F48-862D-C5DDB16AB7FC}" type="slidenum">
              <a:rPr lang="en-US" altLang="ko-KR" sz="1200"/>
              <a:pPr/>
              <a:t>7</a:t>
            </a:fld>
            <a:endParaRPr lang="en-US" altLang="ko-KR" sz="12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126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CF8E4613-1CD2-8847-B91E-8685F7483306}" type="slidenum">
              <a:rPr lang="en-US" altLang="ko-KR" sz="1200"/>
              <a:pPr/>
              <a:t>11</a:t>
            </a:fld>
            <a:endParaRPr lang="en-US" altLang="ko-KR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16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B1E19ACA-B1B1-9A49-A423-A86EF284C89E}" type="slidenum">
              <a:rPr lang="en-US" altLang="ko-KR" sz="1200"/>
              <a:pPr/>
              <a:t>12</a:t>
            </a:fld>
            <a:endParaRPr lang="en-US" altLang="ko-KR" sz="120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endParaRPr lang="ko-KR" altLang="ko-KR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r"/>
            <a:r>
              <a:rPr lang="en-US" altLang="ko-KR" sz="1300">
                <a:latin typeface="Times New Roman" charset="0"/>
                <a:ea typeface="굴림" charset="-127"/>
              </a:rPr>
              <a:t>2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endParaRPr lang="ko-KR" altLang="ko-KR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endParaRPr lang="ko-KR" altLang="ko-KR"/>
          </a:p>
        </p:txBody>
      </p:sp>
      <p:sp>
        <p:nvSpPr>
          <p:cNvPr id="358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358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58" tIns="45221" rIns="92058" bIns="45221" anchor="ctr"/>
          <a:lstStyle/>
          <a:p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609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59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b="1">
                <a:solidFill>
                  <a:srgbClr val="CC3300"/>
                </a:solidFill>
              </a:rPr>
              <a:t>Database System Concepts, 6</a:t>
            </a:r>
            <a:r>
              <a:rPr lang="en-US" altLang="x-none" b="1" baseline="30000">
                <a:solidFill>
                  <a:srgbClr val="CC3300"/>
                </a:solidFill>
              </a:rPr>
              <a:t>th</a:t>
            </a:r>
            <a:r>
              <a:rPr lang="en-US" altLang="x-none" b="1">
                <a:solidFill>
                  <a:srgbClr val="CC3300"/>
                </a:solidFill>
              </a:rPr>
              <a:t> Ed</a:t>
            </a:r>
            <a:r>
              <a:rPr lang="en-US" altLang="x-none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</a:pPr>
            <a:r>
              <a:rPr lang="en-US" altLang="x-none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altLang="x-none" sz="1200" b="1">
                <a:solidFill>
                  <a:srgbClr val="CC3300"/>
                </a:solidFill>
              </a:rPr>
            </a:br>
            <a:r>
              <a:rPr lang="en-US" altLang="x-none" sz="1200" b="1">
                <a:solidFill>
                  <a:srgbClr val="CC3300"/>
                </a:solidFill>
              </a:rPr>
              <a:t>See </a:t>
            </a:r>
            <a:r>
              <a:rPr lang="en-US" altLang="x-none" sz="12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altLang="x-none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3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618CDB51-7CD0-C84F-903D-A111BE628AE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525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F5F46-19C0-1B46-8B56-F9F8C285308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45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01CD4-009F-4046-9CCD-DD11C19555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36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93F8C-BFD3-0E4C-884F-32E54B48D7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380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368E2-73D2-F04A-821B-93E07ABE405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406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2248D-EF7B-1443-A031-A14D1E5D18F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70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A7814-C4FB-9F4F-BA9A-196128375D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355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32EFB-EDDF-7546-A722-76C2AA441E7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007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DCDFB-9682-B54D-B25F-66FB0F0FA5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255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74DCB-884F-3146-BFA8-89D83583A5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212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173EF-3295-6E4E-842B-72170CA5E9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794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charset="0"/>
                <a:ea typeface="굴림" charset="-127"/>
              </a:defRPr>
            </a:lvl1pPr>
          </a:lstStyle>
          <a:p>
            <a:pPr>
              <a:defRPr/>
            </a:pPr>
            <a:fld id="{11E160C4-933B-764C-8A22-5B6500BB245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522245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ko-KR" sz="1000" b="1" smtClean="0">
                <a:solidFill>
                  <a:schemeClr val="tx2"/>
                </a:solidFill>
                <a:ea typeface="굴림" charset="-127"/>
              </a:rPr>
              <a:t>3.</a:t>
            </a:r>
            <a:fld id="{5FACA26B-3B59-6E48-AF25-0D53FD34C6E4}" type="slidenum">
              <a:rPr lang="en-US" altLang="ko-KR" sz="1000" b="1" smtClean="0">
                <a:solidFill>
                  <a:schemeClr val="tx2"/>
                </a:solidFill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 smtClean="0">
              <a:solidFill>
                <a:schemeClr val="tx2"/>
              </a:solidFill>
              <a:ea typeface="굴림" charset="-127"/>
            </a:endParaRPr>
          </a:p>
        </p:txBody>
      </p:sp>
      <p:sp>
        <p:nvSpPr>
          <p:cNvPr id="52224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 sz="1000" b="1">
                <a:solidFill>
                  <a:schemeClr val="tx2"/>
                </a:solidFill>
              </a:rPr>
              <a:t>Database System Concepts - 6</a:t>
            </a:r>
            <a:r>
              <a:rPr lang="en-US" altLang="x-none" sz="1000" b="1" baseline="30000">
                <a:solidFill>
                  <a:schemeClr val="tx2"/>
                </a:solidFill>
              </a:rPr>
              <a:t>th</a:t>
            </a:r>
            <a:r>
              <a:rPr lang="en-US" altLang="x-none" sz="1000" b="1">
                <a:solidFill>
                  <a:schemeClr val="tx2"/>
                </a:solidFill>
              </a:rPr>
              <a:t> Edition</a:t>
            </a:r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59 h 61"/>
              <a:gd name="T2" fmla="*/ 2 w 285"/>
              <a:gd name="T3" fmla="*/ 48 h 61"/>
              <a:gd name="T4" fmla="*/ 9 w 285"/>
              <a:gd name="T5" fmla="*/ 34 h 61"/>
              <a:gd name="T6" fmla="*/ 17 w 285"/>
              <a:gd name="T7" fmla="*/ 25 h 61"/>
              <a:gd name="T8" fmla="*/ 30 w 285"/>
              <a:gd name="T9" fmla="*/ 17 h 61"/>
              <a:gd name="T10" fmla="*/ 45 w 285"/>
              <a:gd name="T11" fmla="*/ 10 h 61"/>
              <a:gd name="T12" fmla="*/ 57 w 285"/>
              <a:gd name="T13" fmla="*/ 6 h 61"/>
              <a:gd name="T14" fmla="*/ 70 w 285"/>
              <a:gd name="T15" fmla="*/ 2 h 61"/>
              <a:gd name="T16" fmla="*/ 85 w 285"/>
              <a:gd name="T17" fmla="*/ 0 h 61"/>
              <a:gd name="T18" fmla="*/ 100 w 285"/>
              <a:gd name="T19" fmla="*/ 0 h 61"/>
              <a:gd name="T20" fmla="*/ 118 w 285"/>
              <a:gd name="T21" fmla="*/ 0 h 61"/>
              <a:gd name="T22" fmla="*/ 137 w 285"/>
              <a:gd name="T23" fmla="*/ 0 h 61"/>
              <a:gd name="T24" fmla="*/ 154 w 285"/>
              <a:gd name="T25" fmla="*/ 2 h 61"/>
              <a:gd name="T26" fmla="*/ 173 w 285"/>
              <a:gd name="T27" fmla="*/ 6 h 61"/>
              <a:gd name="T28" fmla="*/ 192 w 285"/>
              <a:gd name="T29" fmla="*/ 8 h 61"/>
              <a:gd name="T30" fmla="*/ 209 w 285"/>
              <a:gd name="T31" fmla="*/ 12 h 61"/>
              <a:gd name="T32" fmla="*/ 224 w 285"/>
              <a:gd name="T33" fmla="*/ 15 h 61"/>
              <a:gd name="T34" fmla="*/ 239 w 285"/>
              <a:gd name="T35" fmla="*/ 19 h 61"/>
              <a:gd name="T36" fmla="*/ 254 w 285"/>
              <a:gd name="T37" fmla="*/ 23 h 61"/>
              <a:gd name="T38" fmla="*/ 266 w 285"/>
              <a:gd name="T39" fmla="*/ 25 h 61"/>
              <a:gd name="T40" fmla="*/ 273 w 285"/>
              <a:gd name="T41" fmla="*/ 27 h 61"/>
              <a:gd name="T42" fmla="*/ 283 w 285"/>
              <a:gd name="T43" fmla="*/ 31 h 61"/>
              <a:gd name="T44" fmla="*/ 279 w 285"/>
              <a:gd name="T45" fmla="*/ 44 h 61"/>
              <a:gd name="T46" fmla="*/ 273 w 285"/>
              <a:gd name="T47" fmla="*/ 42 h 61"/>
              <a:gd name="T48" fmla="*/ 260 w 285"/>
              <a:gd name="T49" fmla="*/ 40 h 61"/>
              <a:gd name="T50" fmla="*/ 241 w 285"/>
              <a:gd name="T51" fmla="*/ 36 h 61"/>
              <a:gd name="T52" fmla="*/ 230 w 285"/>
              <a:gd name="T53" fmla="*/ 34 h 61"/>
              <a:gd name="T54" fmla="*/ 218 w 285"/>
              <a:gd name="T55" fmla="*/ 32 h 61"/>
              <a:gd name="T56" fmla="*/ 207 w 285"/>
              <a:gd name="T57" fmla="*/ 31 h 61"/>
              <a:gd name="T58" fmla="*/ 196 w 285"/>
              <a:gd name="T59" fmla="*/ 29 h 61"/>
              <a:gd name="T60" fmla="*/ 182 w 285"/>
              <a:gd name="T61" fmla="*/ 27 h 61"/>
              <a:gd name="T62" fmla="*/ 173 w 285"/>
              <a:gd name="T63" fmla="*/ 25 h 61"/>
              <a:gd name="T64" fmla="*/ 163 w 285"/>
              <a:gd name="T65" fmla="*/ 23 h 61"/>
              <a:gd name="T66" fmla="*/ 154 w 285"/>
              <a:gd name="T67" fmla="*/ 21 h 61"/>
              <a:gd name="T68" fmla="*/ 142 w 285"/>
              <a:gd name="T69" fmla="*/ 19 h 61"/>
              <a:gd name="T70" fmla="*/ 110 w 285"/>
              <a:gd name="T71" fmla="*/ 15 h 61"/>
              <a:gd name="T72" fmla="*/ 83 w 285"/>
              <a:gd name="T73" fmla="*/ 21 h 61"/>
              <a:gd name="T74" fmla="*/ 59 w 285"/>
              <a:gd name="T75" fmla="*/ 29 h 61"/>
              <a:gd name="T76" fmla="*/ 53 w 285"/>
              <a:gd name="T77" fmla="*/ 31 h 61"/>
              <a:gd name="T78" fmla="*/ 43 w 285"/>
              <a:gd name="T79" fmla="*/ 34 h 61"/>
              <a:gd name="T80" fmla="*/ 32 w 285"/>
              <a:gd name="T81" fmla="*/ 38 h 61"/>
              <a:gd name="T82" fmla="*/ 23 w 285"/>
              <a:gd name="T83" fmla="*/ 44 h 61"/>
              <a:gd name="T84" fmla="*/ 7 w 285"/>
              <a:gd name="T85" fmla="*/ 55 h 61"/>
              <a:gd name="T86" fmla="*/ 2 w 285"/>
              <a:gd name="T87" fmla="*/ 61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1033" name="Picture 9" descr="Cover-6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charset="0"/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2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3: Introduction to 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ea typeface="굴림" charset="-127"/>
              </a:rPr>
              <a:t>Practice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3174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Write create table statements for the following relations. </a:t>
            </a:r>
            <a:endParaRPr lang="ko-KR" altLang="en-US">
              <a:ea typeface="굴림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73138" y="2209800"/>
          <a:ext cx="1695450" cy="1463676"/>
        </p:xfrm>
        <a:graphic>
          <a:graphicData uri="http://schemas.openxmlformats.org/drawingml/2006/table">
            <a:tbl>
              <a:tblPr/>
              <a:tblGrid>
                <a:gridCol w="1695450"/>
              </a:tblGrid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branch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ECFF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branch_name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city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assets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206750" y="2239963"/>
          <a:ext cx="1695450" cy="1463676"/>
        </p:xfrm>
        <a:graphic>
          <a:graphicData uri="http://schemas.openxmlformats.org/drawingml/2006/table">
            <a:tbl>
              <a:tblPr/>
              <a:tblGrid>
                <a:gridCol w="1695450"/>
              </a:tblGrid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account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ECFF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account_num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branch_name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balance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429375" y="2246313"/>
          <a:ext cx="1903413" cy="1114425"/>
        </p:xfrm>
        <a:graphic>
          <a:graphicData uri="http://schemas.openxmlformats.org/drawingml/2006/table">
            <a:tbl>
              <a:tblPr/>
              <a:tblGrid>
                <a:gridCol w="1903413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depositor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ECFF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customer_name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account_num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3179763" y="3887788"/>
          <a:ext cx="1903412" cy="1463676"/>
        </p:xfrm>
        <a:graphic>
          <a:graphicData uri="http://schemas.openxmlformats.org/drawingml/2006/table">
            <a:tbl>
              <a:tblPr/>
              <a:tblGrid>
                <a:gridCol w="1903412"/>
              </a:tblGrid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customer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ECFF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customer_name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customer_street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city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cxnSp>
        <p:nvCxnSpPr>
          <p:cNvPr id="31793" name="꺾인 연결선 10"/>
          <p:cNvCxnSpPr>
            <a:cxnSpLocks noChangeShapeType="1"/>
          </p:cNvCxnSpPr>
          <p:nvPr/>
        </p:nvCxnSpPr>
        <p:spPr bwMode="auto">
          <a:xfrm rot="10800000">
            <a:off x="2630488" y="2743200"/>
            <a:ext cx="550862" cy="3921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4" name="꺾인 연결선 19"/>
          <p:cNvCxnSpPr>
            <a:cxnSpLocks noChangeShapeType="1"/>
          </p:cNvCxnSpPr>
          <p:nvPr/>
        </p:nvCxnSpPr>
        <p:spPr bwMode="auto">
          <a:xfrm rot="10800000">
            <a:off x="4899025" y="2762250"/>
            <a:ext cx="1520825" cy="4206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5" name="꺾인 연결선 23"/>
          <p:cNvCxnSpPr>
            <a:cxnSpLocks noChangeShapeType="1"/>
          </p:cNvCxnSpPr>
          <p:nvPr/>
        </p:nvCxnSpPr>
        <p:spPr bwMode="auto">
          <a:xfrm rot="10800000" flipV="1">
            <a:off x="5094288" y="2967038"/>
            <a:ext cx="1838325" cy="1439862"/>
          </a:xfrm>
          <a:prstGeom prst="bentConnector3">
            <a:avLst>
              <a:gd name="adj1" fmla="val -694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Drop and Alter Table Constructs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385050" cy="51593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ko-KR" sz="2000" b="1">
                <a:solidFill>
                  <a:srgbClr val="000099"/>
                </a:solidFill>
                <a:ea typeface="굴림" charset="-127"/>
              </a:rPr>
              <a:t>drop table </a:t>
            </a:r>
            <a:r>
              <a:rPr lang="en-US" altLang="ko-KR" sz="2000" i="1">
                <a:ea typeface="굴림" charset="-127"/>
              </a:rPr>
              <a:t>student</a:t>
            </a:r>
            <a:endParaRPr lang="en-US" altLang="ko-KR" sz="2000" b="1">
              <a:solidFill>
                <a:srgbClr val="000099"/>
              </a:solidFill>
              <a:ea typeface="굴림" charset="-127"/>
            </a:endParaRP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ko-KR" sz="2000">
                <a:ea typeface="굴림" charset="-127"/>
              </a:rPr>
              <a:t>Deletes the table and its contents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ko-KR" sz="2000" b="1">
                <a:solidFill>
                  <a:srgbClr val="000099"/>
                </a:solidFill>
                <a:ea typeface="굴림" charset="-127"/>
              </a:rPr>
              <a:t>delete from </a:t>
            </a:r>
            <a:r>
              <a:rPr lang="en-US" altLang="ko-KR" sz="2000" i="1">
                <a:ea typeface="굴림" charset="-127"/>
              </a:rPr>
              <a:t>student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ko-KR" sz="2000">
                <a:ea typeface="굴림" charset="-127"/>
              </a:rPr>
              <a:t>Deletes all contents of table, but retains table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ko-KR" sz="2000" b="1">
                <a:solidFill>
                  <a:srgbClr val="000099"/>
                </a:solidFill>
                <a:ea typeface="굴림" charset="-127"/>
              </a:rPr>
              <a:t>alter table</a:t>
            </a:r>
            <a:r>
              <a:rPr lang="en-US" altLang="ko-KR">
                <a:ea typeface="굴림" charset="-127"/>
              </a:rPr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ko-KR" sz="2000" b="1">
                <a:ea typeface="굴림" charset="-127"/>
              </a:rPr>
              <a:t>alter table </a:t>
            </a:r>
            <a:r>
              <a:rPr lang="en-US" altLang="ko-KR" sz="2000" i="1">
                <a:ea typeface="굴림" charset="-127"/>
              </a:rPr>
              <a:t>r </a:t>
            </a:r>
            <a:r>
              <a:rPr lang="en-US" altLang="ko-KR" sz="2000" b="1">
                <a:ea typeface="굴림" charset="-127"/>
              </a:rPr>
              <a:t>add </a:t>
            </a:r>
            <a:r>
              <a:rPr lang="en-US" altLang="ko-KR" sz="2000" i="1">
                <a:ea typeface="굴림" charset="-127"/>
              </a:rPr>
              <a:t>A D</a:t>
            </a:r>
            <a:endParaRPr lang="en-US" altLang="ko-KR" i="1">
              <a:ea typeface="굴림" charset="-127"/>
            </a:endParaRP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ko-KR" i="1">
                <a:ea typeface="굴림" charset="-127"/>
              </a:rPr>
              <a:t> </a:t>
            </a:r>
            <a:r>
              <a:rPr lang="en-US" altLang="ko-KR" sz="2000">
                <a:ea typeface="굴림" charset="-127"/>
              </a:rPr>
              <a:t>where </a:t>
            </a:r>
            <a:r>
              <a:rPr lang="en-US" altLang="ko-KR" sz="2000" i="1">
                <a:ea typeface="굴림" charset="-127"/>
              </a:rPr>
              <a:t>A</a:t>
            </a:r>
            <a:r>
              <a:rPr lang="en-US" altLang="ko-KR" sz="2000">
                <a:ea typeface="굴림" charset="-127"/>
              </a:rPr>
              <a:t> is the name of the attribute to be added to relation </a:t>
            </a:r>
            <a:r>
              <a:rPr lang="en-US" altLang="ko-KR" sz="2000" i="1">
                <a:ea typeface="굴림" charset="-127"/>
              </a:rPr>
              <a:t>r </a:t>
            </a:r>
            <a:r>
              <a:rPr lang="en-US" altLang="ko-KR" sz="2000">
                <a:ea typeface="굴림" charset="-127"/>
              </a:rPr>
              <a:t> and </a:t>
            </a:r>
            <a:r>
              <a:rPr lang="en-US" altLang="ko-KR" sz="2000" i="1">
                <a:ea typeface="굴림" charset="-127"/>
              </a:rPr>
              <a:t>D</a:t>
            </a:r>
            <a:r>
              <a:rPr lang="en-US" altLang="ko-KR" sz="2000">
                <a:ea typeface="굴림" charset="-127"/>
              </a:rPr>
              <a:t> is the domain of </a:t>
            </a:r>
            <a:r>
              <a:rPr lang="en-US" altLang="ko-KR" sz="2000" i="1">
                <a:ea typeface="굴림" charset="-127"/>
              </a:rPr>
              <a:t>A.</a:t>
            </a:r>
            <a:endParaRPr lang="en-US" altLang="ko-KR">
              <a:ea typeface="굴림" charset="-127"/>
            </a:endParaRP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ko-KR" sz="2000">
                <a:ea typeface="굴림" charset="-127"/>
              </a:rPr>
              <a:t>All tuples in the relation are assigned </a:t>
            </a:r>
            <a:r>
              <a:rPr lang="en-US" altLang="ko-KR" sz="2000" i="1">
                <a:ea typeface="굴림" charset="-127"/>
              </a:rPr>
              <a:t>null</a:t>
            </a:r>
            <a:r>
              <a:rPr lang="en-US" altLang="ko-KR" sz="2000">
                <a:ea typeface="굴림" charset="-127"/>
              </a:rPr>
              <a:t> as the value for the new attribute.</a:t>
            </a:r>
            <a:r>
              <a:rPr lang="en-US" altLang="ko-KR">
                <a:ea typeface="굴림" charset="-127"/>
              </a:rPr>
              <a:t>  </a:t>
            </a:r>
          </a:p>
          <a:p>
            <a:pPr lvl="1">
              <a:lnSpc>
                <a:spcPct val="110000"/>
              </a:lnSpc>
              <a:tabLst>
                <a:tab pos="2232025" algn="l"/>
              </a:tabLst>
            </a:pPr>
            <a:r>
              <a:rPr lang="en-US" altLang="ko-KR" sz="2000" b="1">
                <a:ea typeface="굴림" charset="-127"/>
              </a:rPr>
              <a:t>alter table </a:t>
            </a:r>
            <a:r>
              <a:rPr lang="en-US" altLang="ko-KR" sz="2000" i="1">
                <a:ea typeface="굴림" charset="-127"/>
              </a:rPr>
              <a:t>r</a:t>
            </a:r>
            <a:r>
              <a:rPr lang="en-US" altLang="ko-KR" sz="2000" b="1">
                <a:ea typeface="굴림" charset="-127"/>
              </a:rPr>
              <a:t> drop</a:t>
            </a:r>
            <a:r>
              <a:rPr lang="en-US" altLang="ko-KR" sz="2000" i="1">
                <a:ea typeface="굴림" charset="-127"/>
              </a:rPr>
              <a:t> A</a:t>
            </a:r>
            <a:r>
              <a:rPr lang="en-US" altLang="ko-KR" i="1">
                <a:ea typeface="굴림" charset="-127"/>
              </a:rPr>
              <a:t>     </a:t>
            </a:r>
          </a:p>
          <a:p>
            <a:pPr lvl="2">
              <a:lnSpc>
                <a:spcPct val="110000"/>
              </a:lnSpc>
              <a:tabLst>
                <a:tab pos="2232025" algn="l"/>
              </a:tabLst>
            </a:pPr>
            <a:r>
              <a:rPr lang="en-US" altLang="ko-KR" sz="2000">
                <a:ea typeface="굴림" charset="-127"/>
              </a:rPr>
              <a:t>where </a:t>
            </a:r>
            <a:r>
              <a:rPr lang="en-US" altLang="ko-KR" sz="2000" i="1">
                <a:ea typeface="굴림" charset="-127"/>
              </a:rPr>
              <a:t>A</a:t>
            </a:r>
            <a:r>
              <a:rPr lang="en-US" altLang="ko-KR" sz="2000">
                <a:ea typeface="굴림" charset="-127"/>
              </a:rPr>
              <a:t> is the name of an attribute of relation</a:t>
            </a:r>
            <a:r>
              <a:rPr lang="en-US" altLang="ko-KR" sz="2000" i="1">
                <a:ea typeface="굴림" charset="-127"/>
              </a:rPr>
              <a:t> r</a:t>
            </a:r>
            <a:endParaRPr lang="en-US" altLang="ko-KR" i="1">
              <a:ea typeface="굴림" charset="-127"/>
            </a:endParaRP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ko-KR" sz="2000">
                <a:ea typeface="굴림" charset="-127"/>
              </a:rPr>
              <a:t>Dropping of attributes not supported by many databases</a:t>
            </a:r>
            <a:endParaRPr lang="en-US" altLang="ko-KR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Basic Query Structure 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40638" cy="4881562"/>
          </a:xfrm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ko-KR" sz="2000">
                <a:ea typeface="굴림" charset="-127"/>
              </a:rPr>
              <a:t>The SQL </a:t>
            </a:r>
            <a:r>
              <a:rPr lang="en-US" altLang="ko-KR" sz="2000" b="1">
                <a:solidFill>
                  <a:srgbClr val="000099"/>
                </a:solidFill>
                <a:ea typeface="굴림" charset="-127"/>
              </a:rPr>
              <a:t>data-manipulation language (DML)</a:t>
            </a:r>
            <a:r>
              <a:rPr lang="en-US" altLang="ko-KR" sz="2000">
                <a:ea typeface="굴림" charset="-127"/>
              </a:rPr>
              <a:t> provides the ability to query information, and insert, delete and update tuples</a:t>
            </a:r>
          </a:p>
          <a:p>
            <a:pPr>
              <a:tabLst>
                <a:tab pos="2055813" algn="l"/>
              </a:tabLst>
            </a:pPr>
            <a:r>
              <a:rPr lang="en-US" altLang="ko-KR" sz="2000">
                <a:ea typeface="굴림" charset="-127"/>
              </a:rPr>
              <a:t>A typical SQL query has the form: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/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	</a:t>
            </a:r>
            <a:r>
              <a:rPr lang="en-US" altLang="ko-KR" sz="2000" b="1">
                <a:ea typeface="굴림" charset="-127"/>
              </a:rPr>
              <a:t>select </a:t>
            </a:r>
            <a:r>
              <a:rPr lang="en-US" altLang="ko-KR" sz="2000" i="1">
                <a:ea typeface="굴림" charset="-127"/>
              </a:rPr>
              <a:t>A</a:t>
            </a:r>
            <a:r>
              <a:rPr lang="en-US" altLang="ko-KR" sz="2000" baseline="-25000">
                <a:ea typeface="굴림" charset="-127"/>
              </a:rPr>
              <a:t>1</a:t>
            </a:r>
            <a:r>
              <a:rPr lang="en-US" altLang="ko-KR" sz="2000">
                <a:ea typeface="굴림" charset="-127"/>
              </a:rPr>
              <a:t>, </a:t>
            </a:r>
            <a:r>
              <a:rPr lang="en-US" altLang="ko-KR" sz="2000" i="1">
                <a:ea typeface="굴림" charset="-127"/>
              </a:rPr>
              <a:t>A</a:t>
            </a:r>
            <a:r>
              <a:rPr lang="en-US" altLang="ko-KR" sz="2000" baseline="-25000">
                <a:ea typeface="굴림" charset="-127"/>
              </a:rPr>
              <a:t>2</a:t>
            </a:r>
            <a:r>
              <a:rPr lang="en-US" altLang="ko-KR" sz="2000">
                <a:ea typeface="굴림" charset="-127"/>
              </a:rPr>
              <a:t>, ..., </a:t>
            </a:r>
            <a:r>
              <a:rPr lang="en-US" altLang="ko-KR" sz="2000" i="1">
                <a:ea typeface="굴림" charset="-127"/>
              </a:rPr>
              <a:t>A</a:t>
            </a:r>
            <a:r>
              <a:rPr lang="en-US" altLang="ko-KR" sz="2000" i="1" baseline="-25000">
                <a:ea typeface="굴림" charset="-127"/>
              </a:rPr>
              <a:t>n</a:t>
            </a:r>
            <a:r>
              <a:rPr lang="en-US" altLang="ko-KR" sz="2000">
                <a:ea typeface="굴림" charset="-127"/>
              </a:rPr>
              <a:t/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	</a:t>
            </a:r>
            <a:r>
              <a:rPr lang="en-US" altLang="ko-KR" sz="2000" b="1">
                <a:ea typeface="굴림" charset="-127"/>
              </a:rPr>
              <a:t>from</a:t>
            </a:r>
            <a:r>
              <a:rPr lang="en-US" altLang="ko-KR" sz="2000">
                <a:ea typeface="굴림" charset="-127"/>
              </a:rPr>
              <a:t> </a:t>
            </a:r>
            <a:r>
              <a:rPr lang="en-US" altLang="ko-KR" sz="2000" i="1">
                <a:ea typeface="굴림" charset="-127"/>
              </a:rPr>
              <a:t>r</a:t>
            </a:r>
            <a:r>
              <a:rPr lang="en-US" altLang="ko-KR" sz="2000" baseline="-25000">
                <a:ea typeface="굴림" charset="-127"/>
              </a:rPr>
              <a:t>1</a:t>
            </a:r>
            <a:r>
              <a:rPr lang="en-US" altLang="ko-KR" sz="2000">
                <a:ea typeface="굴림" charset="-127"/>
              </a:rPr>
              <a:t>, </a:t>
            </a:r>
            <a:r>
              <a:rPr lang="en-US" altLang="ko-KR" sz="2000" i="1">
                <a:ea typeface="굴림" charset="-127"/>
              </a:rPr>
              <a:t>r</a:t>
            </a:r>
            <a:r>
              <a:rPr lang="en-US" altLang="ko-KR" sz="2000" baseline="-25000">
                <a:ea typeface="굴림" charset="-127"/>
              </a:rPr>
              <a:t>2</a:t>
            </a:r>
            <a:r>
              <a:rPr lang="en-US" altLang="ko-KR" sz="2000">
                <a:ea typeface="굴림" charset="-127"/>
              </a:rPr>
              <a:t>, ..., </a:t>
            </a:r>
            <a:r>
              <a:rPr lang="en-US" altLang="ko-KR" sz="2000" i="1">
                <a:ea typeface="굴림" charset="-127"/>
              </a:rPr>
              <a:t>r</a:t>
            </a:r>
            <a:r>
              <a:rPr lang="en-US" altLang="ko-KR" sz="2000" i="1" baseline="-25000">
                <a:ea typeface="굴림" charset="-127"/>
              </a:rPr>
              <a:t>m</a:t>
            </a:r>
            <a:r>
              <a:rPr lang="en-US" altLang="ko-KR" sz="2000">
                <a:ea typeface="굴림" charset="-127"/>
              </a:rPr>
              <a:t/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	</a:t>
            </a:r>
            <a:r>
              <a:rPr lang="en-US" altLang="ko-KR" sz="2000" b="1">
                <a:ea typeface="굴림" charset="-127"/>
              </a:rPr>
              <a:t>where </a:t>
            </a:r>
            <a:r>
              <a:rPr lang="en-US" altLang="ko-KR" sz="2000" i="1">
                <a:ea typeface="굴림" charset="-127"/>
              </a:rPr>
              <a:t>P</a:t>
            </a:r>
            <a:r>
              <a:rPr lang="en-US" altLang="ko-KR" i="1">
                <a:ea typeface="굴림" charset="-127"/>
              </a:rPr>
              <a:t/>
            </a:r>
            <a:br>
              <a:rPr lang="en-US" altLang="ko-KR" i="1">
                <a:ea typeface="굴림" charset="-127"/>
              </a:rPr>
            </a:br>
            <a:endParaRPr lang="en-US" altLang="ko-KR">
              <a:ea typeface="굴림" charset="-127"/>
            </a:endParaRPr>
          </a:p>
          <a:p>
            <a:pPr lvl="1">
              <a:buSzPct val="90000"/>
              <a:tabLst>
                <a:tab pos="2055813" algn="l"/>
              </a:tabLst>
            </a:pPr>
            <a:r>
              <a:rPr lang="en-US" altLang="ko-KR" sz="2000" i="1">
                <a:ea typeface="굴림" charset="-127"/>
              </a:rPr>
              <a:t>A</a:t>
            </a:r>
            <a:r>
              <a:rPr lang="en-US" altLang="ko-KR" sz="2000" i="1" baseline="-25000">
                <a:ea typeface="굴림" charset="-127"/>
              </a:rPr>
              <a:t>i </a:t>
            </a:r>
            <a:r>
              <a:rPr lang="en-US" altLang="ko-KR" sz="2000">
                <a:ea typeface="굴림" charset="-127"/>
              </a:rPr>
              <a:t>represents an attribute</a:t>
            </a:r>
            <a:endParaRPr lang="en-US" altLang="ko-KR">
              <a:ea typeface="굴림" charset="-127"/>
            </a:endParaRPr>
          </a:p>
          <a:p>
            <a:pPr lvl="1">
              <a:buSzPct val="90000"/>
              <a:tabLst>
                <a:tab pos="2055813" algn="l"/>
              </a:tabLst>
            </a:pPr>
            <a:r>
              <a:rPr lang="en-US" altLang="ko-KR" sz="2000" i="1">
                <a:ea typeface="굴림" charset="-127"/>
              </a:rPr>
              <a:t>R</a:t>
            </a:r>
            <a:r>
              <a:rPr lang="en-US" altLang="ko-KR" sz="2000" i="1" baseline="-25000">
                <a:ea typeface="굴림" charset="-127"/>
              </a:rPr>
              <a:t>i </a:t>
            </a:r>
            <a:r>
              <a:rPr lang="en-US" altLang="ko-KR" sz="2000">
                <a:ea typeface="굴림" charset="-127"/>
              </a:rPr>
              <a:t>represents a relation</a:t>
            </a:r>
            <a:endParaRPr lang="en-US" altLang="ko-KR">
              <a:ea typeface="굴림" charset="-127"/>
            </a:endParaRPr>
          </a:p>
          <a:p>
            <a:pPr lvl="1">
              <a:buSzPct val="90000"/>
              <a:tabLst>
                <a:tab pos="2055813" algn="l"/>
              </a:tabLst>
            </a:pPr>
            <a:r>
              <a:rPr lang="en-US" altLang="ko-KR" sz="2000" i="1">
                <a:ea typeface="굴림" charset="-127"/>
              </a:rPr>
              <a:t>P</a:t>
            </a:r>
            <a:r>
              <a:rPr lang="en-US" altLang="ko-KR" sz="2000">
                <a:ea typeface="굴림" charset="-127"/>
              </a:rPr>
              <a:t> is a predicate.</a:t>
            </a:r>
            <a:endParaRPr lang="en-US" altLang="ko-KR">
              <a:ea typeface="굴림" charset="-127"/>
            </a:endParaRPr>
          </a:p>
          <a:p>
            <a:pPr>
              <a:tabLst>
                <a:tab pos="2055813" algn="l"/>
              </a:tabLst>
            </a:pPr>
            <a:r>
              <a:rPr lang="en-US" altLang="ko-KR" sz="2000">
                <a:ea typeface="굴림" charset="-127"/>
              </a:rPr>
              <a:t>The result of an SQL query is a relation.</a:t>
            </a:r>
            <a:endParaRPr lang="en-US" altLang="ko-KR">
              <a:ea typeface="굴림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select Clause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066088" cy="5165725"/>
          </a:xfrm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ko-KR">
                <a:ea typeface="굴림" charset="-127"/>
              </a:rPr>
              <a:t>The </a:t>
            </a:r>
            <a:r>
              <a:rPr lang="en-US" altLang="ko-KR" b="1">
                <a:ea typeface="굴림" charset="-127"/>
              </a:rPr>
              <a:t>select</a:t>
            </a:r>
            <a:r>
              <a:rPr lang="en-US" altLang="ko-KR">
                <a:ea typeface="굴림" charset="-127"/>
              </a:rPr>
              <a:t> clause list the attributes desired in the result of a query</a:t>
            </a:r>
          </a:p>
          <a:p>
            <a:pPr lvl="1">
              <a:tabLst>
                <a:tab pos="2055813" algn="l"/>
              </a:tabLst>
            </a:pPr>
            <a:r>
              <a:rPr lang="en-US" altLang="ko-KR">
                <a:ea typeface="굴림" charset="-127"/>
              </a:rPr>
              <a:t>corresponds to the projection operation of the relational algebra</a:t>
            </a:r>
          </a:p>
          <a:p>
            <a:pPr>
              <a:lnSpc>
                <a:spcPct val="110000"/>
              </a:lnSpc>
              <a:tabLst>
                <a:tab pos="2055813" algn="l"/>
              </a:tabLst>
            </a:pPr>
            <a:r>
              <a:rPr lang="en-US" altLang="ko-KR">
                <a:ea typeface="굴림" charset="-127"/>
              </a:rPr>
              <a:t>Example: find the names of all instructors: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		</a:t>
            </a:r>
            <a:r>
              <a:rPr lang="en-US" altLang="ko-KR" b="1">
                <a:ea typeface="굴림" charset="-127"/>
              </a:rPr>
              <a:t>select </a:t>
            </a:r>
            <a:r>
              <a:rPr lang="en-US" altLang="ko-KR" i="1">
                <a:ea typeface="굴림" charset="-127"/>
              </a:rPr>
              <a:t>name</a:t>
            </a: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		</a:t>
            </a:r>
            <a:r>
              <a:rPr lang="en-US" altLang="ko-KR" b="1">
                <a:ea typeface="굴림" charset="-127"/>
              </a:rPr>
              <a:t>from </a:t>
            </a:r>
            <a:r>
              <a:rPr lang="en-US" altLang="ko-KR" i="1">
                <a:ea typeface="굴림" charset="-127"/>
              </a:rPr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ko-KR">
                <a:ea typeface="굴림" charset="-127"/>
              </a:rPr>
              <a:t>NOTE:  SQL names are case insensitive (i.e., you may use upper- or lower-case letters.)  </a:t>
            </a:r>
          </a:p>
          <a:p>
            <a:pPr lvl="1">
              <a:tabLst>
                <a:tab pos="2055813" algn="l"/>
              </a:tabLst>
            </a:pPr>
            <a:r>
              <a:rPr lang="en-US" altLang="ko-KR">
                <a:ea typeface="굴림" charset="-127"/>
              </a:rPr>
              <a:t>E.g.   </a:t>
            </a:r>
            <a:r>
              <a:rPr lang="en-US" altLang="ko-KR" i="1">
                <a:ea typeface="굴림" charset="-127"/>
              </a:rPr>
              <a:t>Name</a:t>
            </a:r>
            <a:r>
              <a:rPr lang="en-US" altLang="ko-KR">
                <a:ea typeface="굴림" charset="-127"/>
              </a:rPr>
              <a:t> ≡ </a:t>
            </a:r>
            <a:r>
              <a:rPr lang="en-US" altLang="ko-KR" i="1">
                <a:ea typeface="굴림" charset="-127"/>
              </a:rPr>
              <a:t>NAME</a:t>
            </a:r>
            <a:r>
              <a:rPr lang="en-US" altLang="ko-KR">
                <a:ea typeface="굴림" charset="-127"/>
              </a:rPr>
              <a:t> ≡ </a:t>
            </a:r>
            <a:r>
              <a:rPr lang="en-US" altLang="ko-KR" i="1">
                <a:ea typeface="굴림" charset="-127"/>
              </a:rPr>
              <a:t>name</a:t>
            </a:r>
          </a:p>
          <a:p>
            <a:pPr lvl="1">
              <a:tabLst>
                <a:tab pos="2055813" algn="l"/>
              </a:tabLst>
            </a:pPr>
            <a:r>
              <a:rPr lang="en-US" altLang="ko-KR">
                <a:ea typeface="굴림" charset="-127"/>
              </a:rPr>
              <a:t>Some people use upper case wherever we use bold font.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select Clause (Cont.)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ko-KR" sz="2000">
                <a:ea typeface="굴림" charset="-127"/>
              </a:rPr>
              <a:t>SQL allows duplicates in relations as well as in query results.</a:t>
            </a:r>
            <a:endParaRPr lang="en-US" altLang="ko-KR">
              <a:ea typeface="굴림" charset="-127"/>
            </a:endParaRPr>
          </a:p>
          <a:p>
            <a:pPr>
              <a:tabLst>
                <a:tab pos="2055813" algn="l"/>
              </a:tabLst>
            </a:pPr>
            <a:r>
              <a:rPr lang="en-US" altLang="ko-KR" sz="2000">
                <a:ea typeface="굴림" charset="-127"/>
              </a:rPr>
              <a:t>To force the elimination of duplicates, insert the keyword </a:t>
            </a:r>
            <a:r>
              <a:rPr lang="en-US" altLang="ko-KR" sz="2000" b="1">
                <a:solidFill>
                  <a:srgbClr val="000099"/>
                </a:solidFill>
                <a:ea typeface="굴림" charset="-127"/>
              </a:rPr>
              <a:t>distinct</a:t>
            </a:r>
            <a:r>
              <a:rPr lang="en-US" altLang="ko-KR" sz="2000" b="1">
                <a:solidFill>
                  <a:schemeClr val="tx2"/>
                </a:solidFill>
                <a:ea typeface="굴림" charset="-127"/>
              </a:rPr>
              <a:t> </a:t>
            </a:r>
            <a:r>
              <a:rPr lang="en-US" altLang="ko-KR" sz="2000">
                <a:ea typeface="굴림" charset="-127"/>
              </a:rPr>
              <a:t> after select</a:t>
            </a:r>
            <a:r>
              <a:rPr lang="en-US" altLang="ko-KR" sz="2000" b="1">
                <a:ea typeface="굴림" charset="-127"/>
              </a:rPr>
              <a:t>.</a:t>
            </a:r>
            <a:endParaRPr lang="en-US" altLang="ko-KR" b="1">
              <a:ea typeface="굴림" charset="-127"/>
            </a:endParaRPr>
          </a:p>
          <a:p>
            <a:pPr>
              <a:tabLst>
                <a:tab pos="2055813" algn="l"/>
              </a:tabLst>
            </a:pPr>
            <a:r>
              <a:rPr lang="en-US" altLang="ko-KR" sz="2000">
                <a:ea typeface="굴림" charset="-127"/>
              </a:rPr>
              <a:t>Find the names of all departments with instructor, and remove duplicates</a:t>
            </a:r>
            <a:endParaRPr lang="en-US" altLang="ko-KR">
              <a:ea typeface="굴림" charset="-127"/>
            </a:endParaRP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ko-KR">
                <a:ea typeface="굴림" charset="-127"/>
              </a:rPr>
              <a:t>		</a:t>
            </a:r>
            <a:r>
              <a:rPr lang="en-US" altLang="ko-KR" sz="2000" b="1">
                <a:ea typeface="굴림" charset="-127"/>
              </a:rPr>
              <a:t>select distinct </a:t>
            </a:r>
            <a:r>
              <a:rPr lang="en-US" altLang="ko-KR" sz="2000" i="1">
                <a:ea typeface="굴림" charset="-127"/>
              </a:rPr>
              <a:t>dept_name</a:t>
            </a:r>
            <a:r>
              <a:rPr lang="en-US" altLang="ko-KR" sz="2000">
                <a:ea typeface="굴림" charset="-127"/>
              </a:rPr>
              <a:t/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	</a:t>
            </a:r>
            <a:r>
              <a:rPr lang="en-US" altLang="ko-KR" sz="2000" b="1">
                <a:ea typeface="굴림" charset="-127"/>
              </a:rPr>
              <a:t>from </a:t>
            </a:r>
            <a:r>
              <a:rPr lang="en-US" altLang="ko-KR" sz="2000" i="1">
                <a:ea typeface="굴림" charset="-127"/>
              </a:rPr>
              <a:t>instructor</a:t>
            </a:r>
            <a:endParaRPr lang="en-US" altLang="ko-KR" i="1">
              <a:ea typeface="굴림" charset="-127"/>
            </a:endParaRPr>
          </a:p>
          <a:p>
            <a:pPr>
              <a:tabLst>
                <a:tab pos="2055813" algn="l"/>
              </a:tabLst>
            </a:pPr>
            <a:r>
              <a:rPr lang="en-US" altLang="ko-KR" sz="2000">
                <a:ea typeface="굴림" charset="-127"/>
              </a:rPr>
              <a:t>The keyword </a:t>
            </a:r>
            <a:r>
              <a:rPr lang="en-US" altLang="ko-KR" sz="2000" b="1">
                <a:ea typeface="굴림" charset="-127"/>
              </a:rPr>
              <a:t>all </a:t>
            </a:r>
            <a:r>
              <a:rPr lang="en-US" altLang="ko-KR" sz="2000">
                <a:ea typeface="굴림" charset="-127"/>
              </a:rPr>
              <a:t>specifies that duplicates not be removed.</a:t>
            </a: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endParaRPr lang="en-US" altLang="ko-KR">
              <a:ea typeface="굴림" charset="-127"/>
            </a:endParaRP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ko-KR">
                <a:ea typeface="굴림" charset="-127"/>
              </a:rPr>
              <a:t>		</a:t>
            </a:r>
            <a:r>
              <a:rPr lang="en-US" altLang="ko-KR" sz="2000" b="1">
                <a:ea typeface="굴림" charset="-127"/>
              </a:rPr>
              <a:t>select all</a:t>
            </a:r>
            <a:r>
              <a:rPr lang="en-US" altLang="ko-KR" sz="2000">
                <a:ea typeface="굴림" charset="-127"/>
              </a:rPr>
              <a:t> </a:t>
            </a:r>
            <a:r>
              <a:rPr lang="en-US" altLang="ko-KR" sz="2000" i="1">
                <a:ea typeface="굴림" charset="-127"/>
              </a:rPr>
              <a:t>dept_name</a:t>
            </a:r>
            <a:br>
              <a:rPr lang="en-US" altLang="ko-KR" sz="2000" i="1">
                <a:ea typeface="굴림" charset="-127"/>
              </a:rPr>
            </a:br>
            <a:r>
              <a:rPr lang="en-US" altLang="ko-KR" sz="2000" i="1">
                <a:ea typeface="굴림" charset="-127"/>
              </a:rPr>
              <a:t>	</a:t>
            </a:r>
            <a:r>
              <a:rPr lang="en-US" altLang="ko-KR" sz="2000" b="1">
                <a:ea typeface="굴림" charset="-127"/>
              </a:rPr>
              <a:t>from </a:t>
            </a:r>
            <a:r>
              <a:rPr lang="en-US" altLang="ko-KR" sz="2000" i="1">
                <a:ea typeface="굴림" charset="-127"/>
              </a:rPr>
              <a:t>instructor</a:t>
            </a:r>
            <a:endParaRPr lang="en-US" altLang="ko-KR" i="1">
              <a:ea typeface="굴림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select Clause (Cont.)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ko-KR" sz="2000">
                <a:ea typeface="굴림" charset="-127"/>
              </a:rPr>
              <a:t>An asterisk in the select clause denotes “all attributes”</a:t>
            </a:r>
            <a:endParaRPr lang="en-US" altLang="ko-KR">
              <a:ea typeface="굴림" charset="-127"/>
            </a:endParaRP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ko-KR" b="1">
                <a:ea typeface="굴림" charset="-127"/>
              </a:rPr>
              <a:t>			</a:t>
            </a:r>
            <a:r>
              <a:rPr lang="en-US" altLang="ko-KR" sz="2000" b="1">
                <a:ea typeface="굴림" charset="-127"/>
              </a:rPr>
              <a:t>select </a:t>
            </a:r>
            <a:r>
              <a:rPr lang="en-US" altLang="ko-KR" sz="2000">
                <a:ea typeface="굴림" charset="-127"/>
              </a:rPr>
              <a:t>*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		</a:t>
            </a:r>
            <a:r>
              <a:rPr lang="en-US" altLang="ko-KR" sz="2000" b="1">
                <a:ea typeface="굴림" charset="-127"/>
              </a:rPr>
              <a:t>from </a:t>
            </a:r>
            <a:r>
              <a:rPr lang="en-US" altLang="ko-KR" sz="2000" i="1">
                <a:ea typeface="굴림" charset="-127"/>
              </a:rPr>
              <a:t>instructor</a:t>
            </a:r>
            <a:endParaRPr lang="en-US" altLang="ko-KR" i="1">
              <a:ea typeface="굴림" charset="-127"/>
            </a:endParaRPr>
          </a:p>
          <a:p>
            <a:pPr>
              <a:tabLst>
                <a:tab pos="2055813" algn="l"/>
              </a:tabLst>
            </a:pPr>
            <a:r>
              <a:rPr lang="en-US" altLang="ko-KR" sz="2000">
                <a:ea typeface="굴림" charset="-127"/>
              </a:rPr>
              <a:t>The </a:t>
            </a:r>
            <a:r>
              <a:rPr lang="en-US" altLang="ko-KR" sz="2000" b="1">
                <a:solidFill>
                  <a:srgbClr val="000099"/>
                </a:solidFill>
                <a:ea typeface="굴림" charset="-127"/>
              </a:rPr>
              <a:t>select</a:t>
            </a:r>
            <a:r>
              <a:rPr lang="en-US" altLang="ko-KR" sz="2000">
                <a:ea typeface="굴림" charset="-127"/>
              </a:rPr>
              <a:t> clause can contain arithmetic expressions involving the operation, +, –, </a:t>
            </a:r>
            <a:r>
              <a:rPr lang="en-US" altLang="ko-KR" sz="2000">
                <a:latin typeface="Symbol" charset="2"/>
                <a:ea typeface="굴림" charset="-127"/>
              </a:rPr>
              <a:t></a:t>
            </a:r>
            <a:r>
              <a:rPr lang="en-US" altLang="ko-KR" sz="2000">
                <a:ea typeface="굴림" charset="-127"/>
              </a:rPr>
              <a:t>, and /, and operating on constants or attributes of tuples.</a:t>
            </a:r>
            <a:endParaRPr lang="en-US" altLang="ko-KR">
              <a:ea typeface="굴림" charset="-127"/>
            </a:endParaRPr>
          </a:p>
          <a:p>
            <a:pPr>
              <a:tabLst>
                <a:tab pos="2055813" algn="l"/>
              </a:tabLst>
            </a:pPr>
            <a:r>
              <a:rPr lang="en-US" altLang="ko-KR" sz="2000">
                <a:ea typeface="굴림" charset="-127"/>
              </a:rPr>
              <a:t>The query:</a:t>
            </a:r>
            <a:r>
              <a:rPr lang="en-US" altLang="ko-KR">
                <a:ea typeface="굴림" charset="-127"/>
              </a:rPr>
              <a:t> 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ko-KR" b="1">
                <a:ea typeface="굴림" charset="-127"/>
              </a:rPr>
              <a:t>	                  </a:t>
            </a:r>
            <a:r>
              <a:rPr lang="en-US" altLang="ko-KR" sz="2000" b="1">
                <a:ea typeface="굴림" charset="-127"/>
              </a:rPr>
              <a:t>select</a:t>
            </a:r>
            <a:r>
              <a:rPr lang="en-US" altLang="ko-KR" sz="2000">
                <a:ea typeface="굴림" charset="-127"/>
              </a:rPr>
              <a:t> </a:t>
            </a:r>
            <a:r>
              <a:rPr lang="en-US" altLang="ko-KR" sz="2000" i="1">
                <a:ea typeface="굴림" charset="-127"/>
              </a:rPr>
              <a:t>ID, name, salary/12</a:t>
            </a:r>
            <a:r>
              <a:rPr lang="en-US" altLang="ko-KR" sz="2000">
                <a:ea typeface="굴림" charset="-127"/>
              </a:rPr>
              <a:t/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                  </a:t>
            </a:r>
            <a:r>
              <a:rPr lang="en-US" altLang="ko-KR" sz="2000" b="1">
                <a:ea typeface="굴림" charset="-127"/>
              </a:rPr>
              <a:t>from </a:t>
            </a:r>
            <a:r>
              <a:rPr lang="en-US" altLang="ko-KR" sz="2000" i="1">
                <a:ea typeface="굴림" charset="-127"/>
              </a:rPr>
              <a:t>instructor</a:t>
            </a:r>
            <a:endParaRPr lang="en-US" altLang="ko-KR" i="1">
              <a:ea typeface="굴림" charset="-127"/>
            </a:endParaRP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ko-KR" i="1">
                <a:ea typeface="굴림" charset="-127"/>
              </a:rPr>
              <a:t>	</a:t>
            </a:r>
            <a:r>
              <a:rPr lang="en-US" altLang="ko-KR" sz="2000">
                <a:ea typeface="굴림" charset="-127"/>
              </a:rPr>
              <a:t>would return a relation that is the same as the </a:t>
            </a:r>
            <a:r>
              <a:rPr lang="en-US" altLang="ko-KR" sz="2000" i="1">
                <a:ea typeface="굴림" charset="-127"/>
              </a:rPr>
              <a:t>instructor </a:t>
            </a:r>
            <a:r>
              <a:rPr lang="en-US" altLang="ko-KR" sz="2000">
                <a:ea typeface="굴림" charset="-127"/>
              </a:rPr>
              <a:t>relation, except that the value of the attribute </a:t>
            </a:r>
            <a:r>
              <a:rPr lang="en-US" altLang="ko-KR" sz="2000" i="1">
                <a:ea typeface="굴림" charset="-127"/>
              </a:rPr>
              <a:t>salary </a:t>
            </a:r>
            <a:r>
              <a:rPr lang="en-US" altLang="ko-KR" sz="2000">
                <a:ea typeface="굴림" charset="-127"/>
              </a:rPr>
              <a:t>is divided by 12.</a:t>
            </a:r>
            <a:endParaRPr lang="en-US" altLang="ko-KR">
              <a:ea typeface="굴림" charset="-127"/>
            </a:endParaRP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endParaRPr lang="en-US" altLang="ko-KR">
              <a:ea typeface="굴림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where Clause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  <a:noFill/>
        </p:spPr>
        <p:txBody>
          <a:bodyPr lIns="90488" tIns="44450" rIns="90488" bIns="44450"/>
          <a:lstStyle/>
          <a:p>
            <a:pPr>
              <a:tabLst>
                <a:tab pos="1311275" algn="l"/>
              </a:tabLst>
            </a:pPr>
            <a:r>
              <a:rPr lang="en-US" altLang="ko-KR" sz="2000">
                <a:ea typeface="굴림" charset="-127"/>
              </a:rPr>
              <a:t>The </a:t>
            </a:r>
            <a:r>
              <a:rPr lang="en-US" altLang="ko-KR" sz="2000" b="1">
                <a:solidFill>
                  <a:srgbClr val="000099"/>
                </a:solidFill>
                <a:ea typeface="굴림" charset="-127"/>
              </a:rPr>
              <a:t>where</a:t>
            </a:r>
            <a:r>
              <a:rPr lang="en-US" altLang="ko-KR" sz="2000" b="1">
                <a:ea typeface="굴림" charset="-127"/>
              </a:rPr>
              <a:t> </a:t>
            </a:r>
            <a:r>
              <a:rPr lang="en-US" altLang="ko-KR" sz="2000">
                <a:ea typeface="굴림" charset="-127"/>
              </a:rPr>
              <a:t>clause specifies conditions that the result must satisfy</a:t>
            </a:r>
            <a:endParaRPr lang="en-US" altLang="ko-KR">
              <a:ea typeface="굴림" charset="-127"/>
            </a:endParaRPr>
          </a:p>
          <a:p>
            <a:pPr lvl="1">
              <a:tabLst>
                <a:tab pos="1311275" algn="l"/>
              </a:tabLst>
            </a:pPr>
            <a:r>
              <a:rPr lang="en-US" altLang="ko-KR" sz="2000">
                <a:ea typeface="굴림" charset="-127"/>
              </a:rPr>
              <a:t>Corresponds to the selection predicate of the relational algebra.</a:t>
            </a:r>
            <a:r>
              <a:rPr lang="en-US" altLang="ko-KR">
                <a:ea typeface="굴림" charset="-127"/>
              </a:rPr>
              <a:t>  </a:t>
            </a:r>
          </a:p>
          <a:p>
            <a:pPr>
              <a:tabLst>
                <a:tab pos="1311275" algn="l"/>
              </a:tabLst>
            </a:pPr>
            <a:r>
              <a:rPr lang="en-US" altLang="ko-KR" sz="2000">
                <a:ea typeface="굴림" charset="-127"/>
              </a:rPr>
              <a:t>To find all instructors in Comp. Sci. dept with salary &gt; 80000</a:t>
            </a:r>
            <a:r>
              <a:rPr lang="en-US" altLang="ko-KR" sz="2000" b="1">
                <a:ea typeface="굴림" charset="-127"/>
              </a:rPr>
              <a:t>		select </a:t>
            </a:r>
            <a:r>
              <a:rPr lang="en-US" altLang="ko-KR" sz="2000" i="1">
                <a:ea typeface="굴림" charset="-127"/>
              </a:rPr>
              <a:t>name</a:t>
            </a:r>
            <a:br>
              <a:rPr lang="en-US" altLang="ko-KR" sz="2000" i="1">
                <a:ea typeface="굴림" charset="-127"/>
              </a:rPr>
            </a:br>
            <a:r>
              <a:rPr lang="en-US" altLang="ko-KR" sz="2000" i="1">
                <a:ea typeface="굴림" charset="-127"/>
              </a:rPr>
              <a:t>	</a:t>
            </a:r>
            <a:r>
              <a:rPr lang="en-US" altLang="ko-KR" sz="2000" b="1">
                <a:ea typeface="굴림" charset="-127"/>
              </a:rPr>
              <a:t>from </a:t>
            </a:r>
            <a:r>
              <a:rPr lang="en-US" altLang="ko-KR" sz="2000" i="1">
                <a:ea typeface="굴림" charset="-127"/>
              </a:rPr>
              <a:t>instructor</a:t>
            </a:r>
            <a:br>
              <a:rPr lang="en-US" altLang="ko-KR" sz="2000" i="1">
                <a:ea typeface="굴림" charset="-127"/>
              </a:rPr>
            </a:br>
            <a:r>
              <a:rPr lang="en-US" altLang="ko-KR" sz="2000" i="1">
                <a:ea typeface="굴림" charset="-127"/>
              </a:rPr>
              <a:t>	</a:t>
            </a:r>
            <a:r>
              <a:rPr lang="en-US" altLang="ko-KR" sz="2000" b="1">
                <a:ea typeface="굴림" charset="-127"/>
              </a:rPr>
              <a:t>where </a:t>
            </a:r>
            <a:r>
              <a:rPr lang="en-US" altLang="ko-KR" sz="2000" i="1">
                <a:ea typeface="굴림" charset="-127"/>
              </a:rPr>
              <a:t>dept_name =</a:t>
            </a:r>
            <a:r>
              <a:rPr lang="en-US" altLang="ko-KR" sz="2000">
                <a:ea typeface="굴림" charset="-127"/>
              </a:rPr>
              <a:t> </a:t>
            </a:r>
            <a:r>
              <a:rPr lang="en-US" altLang="ko-KR" sz="2000" i="1">
                <a:ea typeface="굴림" charset="-127"/>
              </a:rPr>
              <a:t>‘</a:t>
            </a:r>
            <a:r>
              <a:rPr lang="en-US" altLang="ko-KR" sz="2000">
                <a:ea typeface="굴림" charset="-127"/>
              </a:rPr>
              <a:t>Comp. Sci.'</a:t>
            </a:r>
            <a:r>
              <a:rPr lang="en-US" altLang="ko-KR" sz="2000" i="1">
                <a:ea typeface="굴림" charset="-127"/>
              </a:rPr>
              <a:t>  </a:t>
            </a:r>
            <a:r>
              <a:rPr lang="en-US" altLang="ko-KR" sz="2000" b="1">
                <a:ea typeface="굴림" charset="-127"/>
              </a:rPr>
              <a:t>and </a:t>
            </a:r>
            <a:r>
              <a:rPr lang="en-US" altLang="ko-KR" sz="2000" i="1">
                <a:ea typeface="굴림" charset="-127"/>
              </a:rPr>
              <a:t>salary </a:t>
            </a:r>
            <a:r>
              <a:rPr lang="en-US" altLang="ko-KR" sz="2000">
                <a:ea typeface="굴림" charset="-127"/>
              </a:rPr>
              <a:t>&gt; 80000</a:t>
            </a:r>
            <a:endParaRPr lang="en-US" altLang="ko-KR">
              <a:ea typeface="굴림" charset="-127"/>
            </a:endParaRPr>
          </a:p>
          <a:p>
            <a:pPr>
              <a:tabLst>
                <a:tab pos="1311275" algn="l"/>
              </a:tabLst>
            </a:pPr>
            <a:r>
              <a:rPr lang="en-US" altLang="ko-KR" sz="2000">
                <a:ea typeface="굴림" charset="-127"/>
              </a:rPr>
              <a:t>Comparison results can be combined using the logical connectives </a:t>
            </a:r>
            <a:r>
              <a:rPr lang="en-US" altLang="ko-KR" sz="2000" b="1">
                <a:ea typeface="굴림" charset="-127"/>
              </a:rPr>
              <a:t>and, or, </a:t>
            </a:r>
            <a:r>
              <a:rPr lang="en-US" altLang="ko-KR" sz="2000">
                <a:ea typeface="굴림" charset="-127"/>
              </a:rPr>
              <a:t>and </a:t>
            </a:r>
            <a:r>
              <a:rPr lang="en-US" altLang="ko-KR" sz="2000" b="1">
                <a:ea typeface="굴림" charset="-127"/>
              </a:rPr>
              <a:t>not.</a:t>
            </a:r>
            <a:r>
              <a:rPr lang="en-US" altLang="ko-KR">
                <a:ea typeface="굴림" charset="-127"/>
              </a:rPr>
              <a:t> </a:t>
            </a:r>
          </a:p>
          <a:p>
            <a:pPr>
              <a:tabLst>
                <a:tab pos="1311275" algn="l"/>
              </a:tabLst>
            </a:pPr>
            <a:r>
              <a:rPr lang="en-US" altLang="ko-KR" sz="2000">
                <a:ea typeface="굴림" charset="-127"/>
              </a:rPr>
              <a:t>Comparisons can be applied to results of arithmetic expressions.</a:t>
            </a:r>
            <a:endParaRPr lang="en-US" altLang="ko-KR">
              <a:ea typeface="굴림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from Clause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538" y="1106488"/>
            <a:ext cx="7970837" cy="5024437"/>
          </a:xfrm>
          <a:noFill/>
        </p:spPr>
        <p:txBody>
          <a:bodyPr lIns="90488" tIns="44450" rIns="90488" bIns="44450"/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 altLang="ko-KR" sz="2000">
                <a:ea typeface="굴림" charset="-127"/>
              </a:rPr>
              <a:t>The </a:t>
            </a:r>
            <a:r>
              <a:rPr lang="en-US" altLang="ko-KR" sz="2000" b="1">
                <a:solidFill>
                  <a:srgbClr val="000099"/>
                </a:solidFill>
                <a:ea typeface="굴림" charset="-127"/>
              </a:rPr>
              <a:t>from</a:t>
            </a:r>
            <a:r>
              <a:rPr lang="en-US" altLang="ko-KR" sz="2000" b="1">
                <a:ea typeface="굴림" charset="-127"/>
              </a:rPr>
              <a:t> </a:t>
            </a:r>
            <a:r>
              <a:rPr lang="en-US" altLang="ko-KR" sz="2000">
                <a:ea typeface="굴림" charset="-127"/>
              </a:rPr>
              <a:t>clause lists the relations involved in the query</a:t>
            </a:r>
            <a:endParaRPr lang="en-US" altLang="ko-KR">
              <a:ea typeface="굴림" charset="-127"/>
            </a:endParaRP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ko-KR" sz="2000">
                <a:ea typeface="굴림" charset="-127"/>
              </a:rPr>
              <a:t>Corresponds to the Cartesian product operation of the relational algebra.</a:t>
            </a:r>
            <a:endParaRPr lang="en-US" altLang="ko-KR">
              <a:ea typeface="굴림" charset="-127"/>
            </a:endParaRP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ko-KR" sz="2000">
                <a:ea typeface="굴림" charset="-127"/>
              </a:rPr>
              <a:t>Find the Cartesian product </a:t>
            </a:r>
            <a:r>
              <a:rPr lang="en-US" altLang="ko-KR" sz="2000" i="1">
                <a:ea typeface="굴림" charset="-127"/>
              </a:rPr>
              <a:t>instructor X teaches</a:t>
            </a:r>
            <a:endParaRPr lang="en-US" altLang="ko-KR">
              <a:ea typeface="굴림" charset="-127"/>
            </a:endParaRPr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ko-KR" b="1">
                <a:ea typeface="굴림" charset="-127"/>
              </a:rPr>
              <a:t>			</a:t>
            </a:r>
            <a:r>
              <a:rPr lang="en-US" altLang="ko-KR" sz="2000" b="1">
                <a:ea typeface="굴림" charset="-127"/>
              </a:rPr>
              <a:t>select </a:t>
            </a:r>
            <a:r>
              <a:rPr lang="en-US" altLang="ko-KR" sz="2000">
                <a:latin typeface="Symbol" charset="2"/>
                <a:ea typeface="굴림" charset="-127"/>
              </a:rPr>
              <a:t></a:t>
            </a:r>
            <a:r>
              <a:rPr lang="en-US" altLang="ko-KR" sz="2000">
                <a:ea typeface="굴림" charset="-127"/>
              </a:rPr>
              <a:t/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		</a:t>
            </a:r>
            <a:r>
              <a:rPr lang="en-US" altLang="ko-KR" sz="2000" b="1">
                <a:ea typeface="굴림" charset="-127"/>
              </a:rPr>
              <a:t>from </a:t>
            </a:r>
            <a:r>
              <a:rPr lang="en-US" altLang="ko-KR" sz="2000" i="1">
                <a:ea typeface="굴림" charset="-127"/>
              </a:rPr>
              <a:t>instructor, teaches</a:t>
            </a:r>
            <a:endParaRPr lang="en-US" altLang="ko-KR" i="1">
              <a:ea typeface="굴림" charset="-127"/>
            </a:endParaRP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ko-KR" sz="2000">
                <a:ea typeface="굴림" charset="-127"/>
              </a:rPr>
              <a:t>generates every possible instructor – teaches pair, with all attributes from both relations</a:t>
            </a:r>
            <a:endParaRPr lang="en-US" altLang="ko-KR">
              <a:ea typeface="굴림" charset="-127"/>
            </a:endParaRP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ko-KR" sz="2000">
                <a:ea typeface="굴림" charset="-127"/>
              </a:rPr>
              <a:t>Cartesian product not very useful directly, but useful combined with where-clause condition (selection operation in relational algebra)</a:t>
            </a:r>
            <a:endParaRPr lang="en-US" altLang="ko-KR">
              <a:ea typeface="굴림" charset="-127"/>
            </a:endParaRPr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ko-KR" i="1">
                <a:ea typeface="굴림" charset="-127"/>
              </a:rPr>
              <a:t>	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Cartesian Product: </a:t>
            </a:r>
            <a:r>
              <a:rPr lang="en-US" i="1" smtClean="0"/>
              <a:t>instructor X teaches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>
              <a:ea typeface="굴림" charset="-127"/>
            </a:endParaRPr>
          </a:p>
        </p:txBody>
      </p:sp>
      <p:pic>
        <p:nvPicPr>
          <p:cNvPr id="47107" name="Picture 4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06"/>
          <a:stretch>
            <a:fillRect/>
          </a:stretch>
        </p:blipFill>
        <p:spPr bwMode="auto">
          <a:xfrm>
            <a:off x="4721225" y="1049338"/>
            <a:ext cx="3890963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Text Box 6"/>
          <p:cNvSpPr txBox="1">
            <a:spLocks noChangeArrowheads="1"/>
          </p:cNvSpPr>
          <p:nvPr/>
        </p:nvSpPr>
        <p:spPr bwMode="auto">
          <a:xfrm>
            <a:off x="2043113" y="671513"/>
            <a:ext cx="1227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i="1">
                <a:ea typeface="굴림" charset="-127"/>
              </a:rPr>
              <a:t>instructor</a:t>
            </a:r>
          </a:p>
        </p:txBody>
      </p:sp>
      <p:sp>
        <p:nvSpPr>
          <p:cNvPr id="47109" name="Text Box 7"/>
          <p:cNvSpPr txBox="1">
            <a:spLocks noChangeArrowheads="1"/>
          </p:cNvSpPr>
          <p:nvPr/>
        </p:nvSpPr>
        <p:spPr bwMode="auto">
          <a:xfrm>
            <a:off x="6383338" y="714375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i="1">
                <a:ea typeface="굴림" charset="-127"/>
              </a:rPr>
              <a:t>teaches</a:t>
            </a:r>
          </a:p>
        </p:txBody>
      </p:sp>
      <p:pic>
        <p:nvPicPr>
          <p:cNvPr id="47110" name="Picture 8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57"/>
          <a:stretch>
            <a:fillRect/>
          </a:stretch>
        </p:blipFill>
        <p:spPr bwMode="auto">
          <a:xfrm>
            <a:off x="530225" y="1047750"/>
            <a:ext cx="38830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2689225"/>
            <a:ext cx="7381875" cy="391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Where Clause Predicates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089900" cy="5038725"/>
          </a:xfrm>
          <a:noFill/>
        </p:spPr>
        <p:txBody>
          <a:bodyPr lIns="90488" tIns="44450" rIns="90488" bIns="44450"/>
          <a:lstStyle/>
          <a:p>
            <a:r>
              <a:rPr lang="en-US" altLang="ko-KR" sz="2000" dirty="0">
                <a:ea typeface="굴림" charset="-127"/>
              </a:rPr>
              <a:t>SQL includes a </a:t>
            </a:r>
            <a:r>
              <a:rPr lang="en-US" altLang="ko-KR" sz="2000" b="1" dirty="0">
                <a:solidFill>
                  <a:srgbClr val="000099"/>
                </a:solidFill>
                <a:ea typeface="굴림" charset="-127"/>
              </a:rPr>
              <a:t>between</a:t>
            </a:r>
            <a:r>
              <a:rPr lang="en-US" altLang="ko-KR" sz="2000" dirty="0">
                <a:ea typeface="굴림" charset="-127"/>
              </a:rPr>
              <a:t> comparison operator</a:t>
            </a:r>
            <a:endParaRPr lang="en-US" altLang="ko-KR" dirty="0">
              <a:ea typeface="굴림" charset="-127"/>
            </a:endParaRPr>
          </a:p>
          <a:p>
            <a:r>
              <a:rPr lang="en-US" altLang="ko-KR" sz="2000" dirty="0">
                <a:ea typeface="굴림" charset="-127"/>
              </a:rPr>
              <a:t>Example:  Find the names of all instructors with salary between $90,000 and $100,000 (that is, </a:t>
            </a:r>
            <a:r>
              <a:rPr lang="en-US" altLang="ko-KR" sz="2000" dirty="0">
                <a:latin typeface="Symbol" charset="2"/>
                <a:ea typeface="굴림" charset="-127"/>
              </a:rPr>
              <a:t> </a:t>
            </a:r>
            <a:r>
              <a:rPr lang="en-US" altLang="ko-KR" sz="2000" dirty="0">
                <a:ea typeface="굴림" charset="-127"/>
              </a:rPr>
              <a:t>$90,000 and </a:t>
            </a:r>
            <a:r>
              <a:rPr lang="en-US" altLang="ko-KR" sz="2000" dirty="0">
                <a:latin typeface="Symbol" charset="2"/>
                <a:ea typeface="굴림" charset="-127"/>
              </a:rPr>
              <a:t> </a:t>
            </a:r>
            <a:r>
              <a:rPr lang="en-US" altLang="ko-KR" sz="2000" dirty="0">
                <a:ea typeface="굴림" charset="-127"/>
              </a:rPr>
              <a:t>$100,000)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sz="2000" b="1" dirty="0">
                <a:ea typeface="굴림" charset="-127"/>
              </a:rPr>
              <a:t>select</a:t>
            </a:r>
            <a:r>
              <a:rPr lang="en-US" altLang="ko-KR" sz="2000" i="1" dirty="0">
                <a:ea typeface="굴림" charset="-127"/>
              </a:rPr>
              <a:t> </a:t>
            </a:r>
            <a:r>
              <a:rPr lang="en-US" altLang="ko-KR" sz="2000" i="1" dirty="0" smtClean="0">
                <a:ea typeface="굴림" charset="-127"/>
              </a:rPr>
              <a:t>name</a:t>
            </a:r>
            <a:br>
              <a:rPr lang="en-US" altLang="ko-KR" sz="2000" i="1" dirty="0" smtClean="0">
                <a:ea typeface="굴림" charset="-127"/>
              </a:rPr>
            </a:br>
            <a:r>
              <a:rPr lang="en-US" altLang="ko-KR" sz="2000" i="1" dirty="0" smtClean="0">
                <a:ea typeface="굴림" charset="-127"/>
              </a:rPr>
              <a:t>  </a:t>
            </a:r>
            <a:r>
              <a:rPr lang="en-US" altLang="ko-KR" sz="2000" b="1" dirty="0">
                <a:ea typeface="굴림" charset="-127"/>
              </a:rPr>
              <a:t>from </a:t>
            </a:r>
            <a:r>
              <a:rPr lang="en-US" altLang="ko-KR" sz="2000" i="1" dirty="0">
                <a:ea typeface="굴림" charset="-127"/>
              </a:rPr>
              <a:t>instructor</a:t>
            </a:r>
            <a:r>
              <a:rPr lang="en-US" altLang="ko-KR" sz="2000" dirty="0">
                <a:ea typeface="굴림" charset="-127"/>
              </a:rPr>
              <a:t/>
            </a:r>
            <a:br>
              <a:rPr lang="en-US" altLang="ko-KR" sz="2000" dirty="0">
                <a:ea typeface="굴림" charset="-127"/>
              </a:rPr>
            </a:b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b="1" dirty="0">
                <a:ea typeface="굴림" charset="-127"/>
              </a:rPr>
              <a:t>where </a:t>
            </a:r>
            <a:r>
              <a:rPr lang="en-US" altLang="ko-KR" sz="2000" i="1" dirty="0">
                <a:ea typeface="굴림" charset="-127"/>
              </a:rPr>
              <a:t>salary </a:t>
            </a:r>
            <a:r>
              <a:rPr lang="en-US" altLang="ko-KR" sz="2000" b="1" dirty="0">
                <a:ea typeface="굴림" charset="-127"/>
              </a:rPr>
              <a:t>between </a:t>
            </a:r>
            <a:r>
              <a:rPr lang="en-US" altLang="ko-KR" sz="2000" dirty="0">
                <a:ea typeface="굴림" charset="-127"/>
              </a:rPr>
              <a:t>90000 </a:t>
            </a:r>
            <a:r>
              <a:rPr lang="en-US" altLang="ko-KR" sz="2000" b="1" dirty="0">
                <a:ea typeface="굴림" charset="-127"/>
              </a:rPr>
              <a:t>and </a:t>
            </a:r>
            <a:r>
              <a:rPr lang="en-US" altLang="ko-KR" sz="2000" dirty="0">
                <a:ea typeface="굴림" charset="-127"/>
              </a:rPr>
              <a:t>100000</a:t>
            </a:r>
            <a:endParaRPr lang="en-US" altLang="ko-KR" dirty="0">
              <a:ea typeface="굴림" charset="-127"/>
            </a:endParaRPr>
          </a:p>
          <a:p>
            <a:r>
              <a:rPr lang="en-US" altLang="ko-KR" sz="2000" dirty="0">
                <a:ea typeface="굴림" charset="-127"/>
              </a:rPr>
              <a:t>Tuple comparison</a:t>
            </a:r>
            <a:endParaRPr lang="en-US" altLang="ko-KR" dirty="0">
              <a:ea typeface="굴림" charset="-127"/>
            </a:endParaRPr>
          </a:p>
          <a:p>
            <a:pPr lvl="1"/>
            <a:r>
              <a:rPr kumimoji="0" lang="en-US" altLang="ko-KR" sz="2000" b="1" dirty="0">
                <a:ea typeface="굴림" charset="-127"/>
              </a:rPr>
              <a:t>select </a:t>
            </a:r>
            <a:r>
              <a:rPr kumimoji="0" lang="en-US" altLang="ko-KR" sz="2000" i="1" dirty="0">
                <a:ea typeface="굴림" charset="-127"/>
              </a:rPr>
              <a:t>name</a:t>
            </a:r>
            <a:r>
              <a:rPr kumimoji="0" lang="en-US" altLang="ko-KR" sz="2000" dirty="0">
                <a:ea typeface="굴림" charset="-127"/>
              </a:rPr>
              <a:t>, </a:t>
            </a:r>
            <a:r>
              <a:rPr kumimoji="0" lang="en-US" altLang="ko-KR" sz="2000" i="1" dirty="0" err="1">
                <a:ea typeface="굴림" charset="-127"/>
              </a:rPr>
              <a:t>course_id</a:t>
            </a:r>
            <a:r>
              <a:rPr kumimoji="0" lang="en-US" altLang="ko-KR" sz="2000" i="1" dirty="0">
                <a:ea typeface="굴림" charset="-127"/>
              </a:rPr>
              <a:t/>
            </a:r>
            <a:br>
              <a:rPr kumimoji="0" lang="en-US" altLang="ko-KR" sz="2000" i="1" dirty="0">
                <a:ea typeface="굴림" charset="-127"/>
              </a:rPr>
            </a:br>
            <a:r>
              <a:rPr kumimoji="0" lang="en-US" altLang="ko-KR" sz="2000" b="1" dirty="0">
                <a:ea typeface="굴림" charset="-127"/>
              </a:rPr>
              <a:t>from </a:t>
            </a:r>
            <a:r>
              <a:rPr kumimoji="0" lang="en-US" altLang="ko-KR" sz="2000" i="1" dirty="0">
                <a:ea typeface="굴림" charset="-127"/>
              </a:rPr>
              <a:t>instructor</a:t>
            </a:r>
            <a:r>
              <a:rPr kumimoji="0" lang="en-US" altLang="ko-KR" sz="2000" dirty="0">
                <a:ea typeface="굴림" charset="-127"/>
              </a:rPr>
              <a:t>, </a:t>
            </a:r>
            <a:r>
              <a:rPr kumimoji="0" lang="en-US" altLang="ko-KR" sz="2000" i="1" dirty="0">
                <a:ea typeface="굴림" charset="-127"/>
              </a:rPr>
              <a:t>teaches</a:t>
            </a:r>
            <a:br>
              <a:rPr kumimoji="0" lang="en-US" altLang="ko-KR" sz="2000" i="1" dirty="0">
                <a:ea typeface="굴림" charset="-127"/>
              </a:rPr>
            </a:br>
            <a:r>
              <a:rPr kumimoji="0" lang="en-US" altLang="ko-KR" sz="2000" b="1" dirty="0">
                <a:ea typeface="굴림" charset="-127"/>
              </a:rPr>
              <a:t>where </a:t>
            </a:r>
            <a:r>
              <a:rPr kumimoji="0" lang="en-US" altLang="ko-KR" sz="2000" dirty="0">
                <a:ea typeface="굴림" charset="-127"/>
              </a:rPr>
              <a:t>(</a:t>
            </a:r>
            <a:r>
              <a:rPr kumimoji="0" lang="en-US" altLang="ko-KR" sz="2000" i="1" dirty="0" err="1">
                <a:ea typeface="굴림" charset="-127"/>
              </a:rPr>
              <a:t>instructor</a:t>
            </a:r>
            <a:r>
              <a:rPr kumimoji="0" lang="en-US" altLang="ko-KR" sz="2000" dirty="0" err="1">
                <a:ea typeface="굴림" charset="-127"/>
              </a:rPr>
              <a:t>.</a:t>
            </a:r>
            <a:r>
              <a:rPr kumimoji="0" lang="en-US" altLang="ko-KR" sz="2000" i="1" dirty="0" err="1">
                <a:ea typeface="굴림" charset="-127"/>
              </a:rPr>
              <a:t>ID</a:t>
            </a:r>
            <a:r>
              <a:rPr kumimoji="0" lang="en-US" altLang="ko-KR" sz="2000" dirty="0">
                <a:ea typeface="굴림" charset="-127"/>
              </a:rPr>
              <a:t>, </a:t>
            </a:r>
            <a:r>
              <a:rPr kumimoji="0" lang="en-US" altLang="ko-KR" sz="2000" i="1" dirty="0" err="1">
                <a:ea typeface="굴림" charset="-127"/>
              </a:rPr>
              <a:t>dept_name</a:t>
            </a:r>
            <a:r>
              <a:rPr kumimoji="0" lang="en-US" altLang="ko-KR" sz="2000" dirty="0">
                <a:ea typeface="굴림" charset="-127"/>
              </a:rPr>
              <a:t>) = (</a:t>
            </a:r>
            <a:r>
              <a:rPr kumimoji="0" lang="en-US" altLang="ko-KR" sz="2000" i="1" dirty="0" err="1">
                <a:ea typeface="굴림" charset="-127"/>
              </a:rPr>
              <a:t>teaches</a:t>
            </a:r>
            <a:r>
              <a:rPr kumimoji="0" lang="en-US" altLang="ko-KR" sz="2000" dirty="0" err="1">
                <a:ea typeface="굴림" charset="-127"/>
              </a:rPr>
              <a:t>.</a:t>
            </a:r>
            <a:r>
              <a:rPr kumimoji="0" lang="en-US" altLang="ko-KR" sz="2000" i="1" dirty="0" err="1">
                <a:ea typeface="굴림" charset="-127"/>
              </a:rPr>
              <a:t>ID</a:t>
            </a:r>
            <a:r>
              <a:rPr kumimoji="0" lang="en-US" altLang="ko-KR" sz="2000" dirty="0">
                <a:ea typeface="굴림" charset="-127"/>
              </a:rPr>
              <a:t>, ’Biology’);</a:t>
            </a:r>
            <a:endParaRPr kumimoji="0" lang="en-US" altLang="ko-KR" dirty="0">
              <a:ea typeface="굴림" charset="-127"/>
            </a:endParaRPr>
          </a:p>
          <a:p>
            <a:pPr lvl="1"/>
            <a:endParaRPr kumimoji="0" lang="en-US" altLang="ko-KR" sz="2000" dirty="0">
              <a:latin typeface="Times New Roman" charset="0"/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001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Chapter 3:  Introduction to SQL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104900"/>
            <a:ext cx="7413625" cy="4732338"/>
          </a:xfrm>
          <a:noFill/>
        </p:spPr>
        <p:txBody>
          <a:bodyPr lIns="90488" tIns="44450" rIns="90488" bIns="44450"/>
          <a:lstStyle/>
          <a:p>
            <a:r>
              <a:rPr lang="en-US" altLang="ko-KR" sz="2000">
                <a:ea typeface="굴림" charset="-127"/>
              </a:rPr>
              <a:t>Overview of the SQL Query Language</a:t>
            </a:r>
            <a:endParaRPr lang="en-US" altLang="ko-KR">
              <a:ea typeface="굴림" charset="-127"/>
            </a:endParaRPr>
          </a:p>
          <a:p>
            <a:r>
              <a:rPr lang="en-US" altLang="ko-KR" sz="2000">
                <a:ea typeface="굴림" charset="-127"/>
              </a:rPr>
              <a:t>Data Definition</a:t>
            </a:r>
            <a:endParaRPr lang="en-US" altLang="ko-KR">
              <a:ea typeface="굴림" charset="-127"/>
            </a:endParaRPr>
          </a:p>
          <a:p>
            <a:r>
              <a:rPr lang="en-US" altLang="ko-KR" sz="2000">
                <a:ea typeface="굴림" charset="-127"/>
              </a:rPr>
              <a:t>Basic Query Structure</a:t>
            </a:r>
            <a:endParaRPr lang="en-US" altLang="ko-KR">
              <a:ea typeface="굴림" charset="-127"/>
            </a:endParaRPr>
          </a:p>
          <a:p>
            <a:r>
              <a:rPr lang="en-US" altLang="ko-KR" sz="2000">
                <a:ea typeface="굴림" charset="-127"/>
              </a:rPr>
              <a:t>Additional Basic Operations</a:t>
            </a:r>
            <a:endParaRPr lang="en-US" altLang="ko-KR">
              <a:ea typeface="굴림" charset="-127"/>
            </a:endParaRPr>
          </a:p>
          <a:p>
            <a:r>
              <a:rPr lang="en-US" altLang="ko-KR" sz="2000">
                <a:ea typeface="굴림" charset="-127"/>
              </a:rPr>
              <a:t>Set Operations</a:t>
            </a:r>
            <a:endParaRPr lang="en-US" altLang="ko-KR">
              <a:ea typeface="굴림" charset="-127"/>
            </a:endParaRPr>
          </a:p>
          <a:p>
            <a:r>
              <a:rPr lang="en-US" altLang="ko-KR" sz="2000">
                <a:ea typeface="굴림" charset="-127"/>
              </a:rPr>
              <a:t>Null Values</a:t>
            </a:r>
            <a:endParaRPr lang="en-US" altLang="ko-KR">
              <a:ea typeface="굴림" charset="-127"/>
            </a:endParaRPr>
          </a:p>
          <a:p>
            <a:r>
              <a:rPr lang="en-US" altLang="ko-KR" sz="2000">
                <a:ea typeface="굴림" charset="-127"/>
              </a:rPr>
              <a:t>Aggregate Functions</a:t>
            </a:r>
            <a:endParaRPr lang="en-US" altLang="ko-KR">
              <a:ea typeface="굴림" charset="-127"/>
            </a:endParaRPr>
          </a:p>
          <a:p>
            <a:r>
              <a:rPr lang="en-US" altLang="ko-KR" sz="2000">
                <a:ea typeface="굴림" charset="-127"/>
              </a:rPr>
              <a:t>Nested Subqueries</a:t>
            </a:r>
            <a:endParaRPr lang="en-US" altLang="ko-KR">
              <a:ea typeface="굴림" charset="-127"/>
            </a:endParaRPr>
          </a:p>
          <a:p>
            <a:r>
              <a:rPr lang="en-US" altLang="ko-KR" sz="2000">
                <a:ea typeface="굴림" charset="-127"/>
              </a:rPr>
              <a:t>Modification of the Database </a:t>
            </a:r>
            <a:endParaRPr lang="en-US" altLang="ko-KR">
              <a:ea typeface="굴림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Suppose</a:t>
            </a:r>
          </a:p>
          <a:p>
            <a:pPr lvl="1"/>
            <a:r>
              <a:rPr lang="en-US" altLang="ko-KR" dirty="0" smtClean="0"/>
              <a:t>world = (name, continent, area, population, </a:t>
            </a:r>
            <a:r>
              <a:rPr lang="en-US" altLang="ko-KR" dirty="0" err="1" smtClean="0"/>
              <a:t>gdp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S</a:t>
            </a:r>
            <a:r>
              <a:rPr lang="en-US" altLang="ko-KR" dirty="0" smtClean="0"/>
              <a:t>how </a:t>
            </a:r>
            <a:r>
              <a:rPr lang="en-US" altLang="ko-KR" dirty="0"/>
              <a:t>the population of </a:t>
            </a:r>
            <a:r>
              <a:rPr lang="en-US" altLang="ko-KR" dirty="0" smtClean="0"/>
              <a:t>'France‘</a:t>
            </a:r>
          </a:p>
          <a:p>
            <a:r>
              <a:rPr lang="en-US" altLang="ko-KR" dirty="0"/>
              <a:t>S</a:t>
            </a:r>
            <a:r>
              <a:rPr lang="en-US" altLang="ko-KR" dirty="0" smtClean="0"/>
              <a:t>how </a:t>
            </a:r>
            <a:r>
              <a:rPr lang="en-US" altLang="ko-KR" dirty="0"/>
              <a:t>the name and population for the countries 'Brazil', 'Russia', 'India' and 'China</a:t>
            </a:r>
            <a:r>
              <a:rPr lang="en-US" altLang="ko-KR" dirty="0" smtClean="0"/>
              <a:t>'</a:t>
            </a:r>
          </a:p>
          <a:p>
            <a:r>
              <a:rPr lang="en-US" altLang="ko-KR" dirty="0" smtClean="0"/>
              <a:t>Find the </a:t>
            </a:r>
            <a:r>
              <a:rPr lang="en-US" altLang="ko-KR" dirty="0"/>
              <a:t>country and the area for countries with an area between 200,000 and </a:t>
            </a:r>
            <a:r>
              <a:rPr lang="en-US" altLang="ko-KR" dirty="0" smtClean="0"/>
              <a:t>250,000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470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29" name="Group 11"/>
          <p:cNvGrpSpPr>
            <a:grpSpLocks/>
          </p:cNvGrpSpPr>
          <p:nvPr/>
        </p:nvGrpSpPr>
        <p:grpSpPr bwMode="auto">
          <a:xfrm>
            <a:off x="1343025" y="4516438"/>
            <a:ext cx="6288088" cy="2163762"/>
            <a:chOff x="1102" y="3005"/>
            <a:chExt cx="3281" cy="1171"/>
          </a:xfrm>
        </p:grpSpPr>
        <p:pic>
          <p:nvPicPr>
            <p:cNvPr id="48132" name="Picture 3" descr="allFigures.pdf"/>
            <p:cNvPicPr preferRelativeResize="0"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2" t="24237" r="40164" b="45265"/>
            <a:stretch>
              <a:fillRect/>
            </a:stretch>
          </p:blipFill>
          <p:spPr bwMode="auto">
            <a:xfrm>
              <a:off x="1102" y="3030"/>
              <a:ext cx="3276" cy="10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3" name="Picture 3" descr="allFigures.pdf"/>
            <p:cNvPicPr preferRelativeResize="0"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8" t="24071" r="40073" b="45082"/>
            <a:stretch>
              <a:fillRect/>
            </a:stretch>
          </p:blipFill>
          <p:spPr bwMode="auto">
            <a:xfrm>
              <a:off x="1105" y="3024"/>
              <a:ext cx="3278" cy="10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34" name="Rectangle 7"/>
            <p:cNvSpPr>
              <a:spLocks noChangeArrowheads="1"/>
            </p:cNvSpPr>
            <p:nvPr/>
          </p:nvSpPr>
          <p:spPr bwMode="auto">
            <a:xfrm>
              <a:off x="2266" y="3005"/>
              <a:ext cx="931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ko-KR">
                <a:ea typeface="굴림" charset="-127"/>
              </a:endParaRPr>
            </a:p>
          </p:txBody>
        </p:sp>
        <p:sp>
          <p:nvSpPr>
            <p:cNvPr id="48135" name="Rectangle 8"/>
            <p:cNvSpPr>
              <a:spLocks noChangeArrowheads="1"/>
            </p:cNvSpPr>
            <p:nvPr/>
          </p:nvSpPr>
          <p:spPr bwMode="auto">
            <a:xfrm>
              <a:off x="1843" y="3322"/>
              <a:ext cx="1911" cy="8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ko-KR">
                <a:ea typeface="굴림" charset="-127"/>
              </a:endParaRPr>
            </a:p>
          </p:txBody>
        </p:sp>
        <p:sp>
          <p:nvSpPr>
            <p:cNvPr id="48136" name="Rectangle 10"/>
            <p:cNvSpPr>
              <a:spLocks noChangeArrowheads="1"/>
            </p:cNvSpPr>
            <p:nvPr/>
          </p:nvSpPr>
          <p:spPr bwMode="auto">
            <a:xfrm>
              <a:off x="1842" y="3322"/>
              <a:ext cx="1912" cy="8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ko-KR">
                <a:ea typeface="굴림" charset="-127"/>
              </a:endParaRPr>
            </a:p>
          </p:txBody>
        </p:sp>
      </p:grp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Joins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987425"/>
            <a:ext cx="7996237" cy="4979988"/>
          </a:xfrm>
        </p:spPr>
        <p:txBody>
          <a:bodyPr/>
          <a:lstStyle/>
          <a:p>
            <a:r>
              <a:rPr lang="en-US" altLang="ko-KR" sz="2000" dirty="0">
                <a:ea typeface="굴림" charset="-127"/>
              </a:rPr>
              <a:t>For all instructors who have taught some course, find their names and the course ID of the courses they taught.</a:t>
            </a:r>
            <a:endParaRPr kumimoji="0" lang="en-US" altLang="ko-KR" dirty="0">
              <a:ea typeface="굴림" charset="-127"/>
            </a:endParaRPr>
          </a:p>
          <a:p>
            <a:pPr>
              <a:buFont typeface="Monotype Sorts" charset="2"/>
              <a:buNone/>
            </a:pPr>
            <a:r>
              <a:rPr lang="en-US" altLang="ko-KR" b="1" dirty="0">
                <a:ea typeface="굴림" charset="-127"/>
              </a:rPr>
              <a:t>		 </a:t>
            </a:r>
            <a:r>
              <a:rPr lang="en-US" altLang="ko-KR" sz="2000" b="1" dirty="0">
                <a:ea typeface="굴림" charset="-127"/>
              </a:rPr>
              <a:t>select </a:t>
            </a:r>
            <a:r>
              <a:rPr lang="en-US" altLang="ko-KR" sz="2000" i="1" dirty="0">
                <a:ea typeface="굴림" charset="-127"/>
              </a:rPr>
              <a:t>name, </a:t>
            </a:r>
            <a:r>
              <a:rPr lang="en-US" altLang="ko-KR" sz="2000" i="1" dirty="0" err="1">
                <a:ea typeface="굴림" charset="-127"/>
              </a:rPr>
              <a:t>course_id</a:t>
            </a:r>
            <a:r>
              <a:rPr lang="en-US" altLang="ko-KR" sz="2000" i="1" dirty="0">
                <a:ea typeface="굴림" charset="-127"/>
              </a:rPr>
              <a:t/>
            </a:r>
            <a:br>
              <a:rPr lang="en-US" altLang="ko-KR" sz="2000" i="1" dirty="0">
                <a:ea typeface="굴림" charset="-127"/>
              </a:rPr>
            </a:br>
            <a:r>
              <a:rPr lang="en-US" altLang="ko-KR" sz="2000" i="1" dirty="0">
                <a:ea typeface="굴림" charset="-127"/>
              </a:rPr>
              <a:t>          </a:t>
            </a:r>
            <a:r>
              <a:rPr lang="en-US" altLang="ko-KR" sz="2000" b="1" dirty="0">
                <a:ea typeface="굴림" charset="-127"/>
              </a:rPr>
              <a:t>from </a:t>
            </a:r>
            <a:r>
              <a:rPr lang="en-US" altLang="ko-KR" sz="2000" i="1" dirty="0">
                <a:ea typeface="굴림" charset="-127"/>
              </a:rPr>
              <a:t>instructor, teaches</a:t>
            </a:r>
            <a:br>
              <a:rPr lang="en-US" altLang="ko-KR" sz="2000" i="1" dirty="0">
                <a:ea typeface="굴림" charset="-127"/>
              </a:rPr>
            </a:br>
            <a:r>
              <a:rPr lang="en-US" altLang="ko-KR" sz="2000" i="1" dirty="0">
                <a:ea typeface="굴림" charset="-127"/>
              </a:rPr>
              <a:t>          </a:t>
            </a:r>
            <a:r>
              <a:rPr lang="en-US" altLang="ko-KR" sz="2000" b="1" dirty="0">
                <a:ea typeface="굴림" charset="-127"/>
              </a:rPr>
              <a:t>where  </a:t>
            </a:r>
            <a:r>
              <a:rPr lang="en-US" altLang="ko-KR" sz="2000" b="1" i="1" dirty="0">
                <a:ea typeface="굴림" charset="-127"/>
              </a:rPr>
              <a:t> </a:t>
            </a:r>
            <a:r>
              <a:rPr lang="en-US" altLang="ko-KR" sz="2000" i="1" dirty="0">
                <a:ea typeface="굴림" charset="-127"/>
              </a:rPr>
              <a:t>instructor.ID = </a:t>
            </a:r>
            <a:r>
              <a:rPr lang="en-US" altLang="ko-KR" sz="2000" i="1" dirty="0" smtClean="0">
                <a:ea typeface="굴림" charset="-127"/>
              </a:rPr>
              <a:t>teaches.ID</a:t>
            </a:r>
          </a:p>
          <a:p>
            <a:pPr>
              <a:buNone/>
            </a:pPr>
            <a:r>
              <a:rPr lang="en-US" altLang="ko-KR" b="1" dirty="0" smtClean="0">
                <a:ea typeface="굴림" charset="-127"/>
              </a:rPr>
              <a:t>OR          select </a:t>
            </a:r>
            <a:r>
              <a:rPr lang="en-US" altLang="ko-KR" i="1" dirty="0">
                <a:ea typeface="굴림" charset="-127"/>
              </a:rPr>
              <a:t>name, </a:t>
            </a:r>
            <a:r>
              <a:rPr lang="en-US" altLang="ko-KR" i="1" dirty="0" err="1">
                <a:ea typeface="굴림" charset="-127"/>
              </a:rPr>
              <a:t>course_id</a:t>
            </a:r>
            <a:r>
              <a:rPr lang="en-US" altLang="ko-KR" i="1" dirty="0">
                <a:ea typeface="굴림" charset="-127"/>
              </a:rPr>
              <a:t/>
            </a:r>
            <a:br>
              <a:rPr lang="en-US" altLang="ko-KR" i="1" dirty="0">
                <a:ea typeface="굴림" charset="-127"/>
              </a:rPr>
            </a:br>
            <a:r>
              <a:rPr lang="en-US" altLang="ko-KR" i="1" dirty="0">
                <a:ea typeface="굴림" charset="-127"/>
              </a:rPr>
              <a:t>          </a:t>
            </a:r>
            <a:r>
              <a:rPr lang="en-US" altLang="ko-KR" b="1" dirty="0">
                <a:ea typeface="굴림" charset="-127"/>
              </a:rPr>
              <a:t>from </a:t>
            </a:r>
            <a:r>
              <a:rPr lang="en-US" altLang="ko-KR" i="1" dirty="0" smtClean="0">
                <a:ea typeface="굴림" charset="-127"/>
              </a:rPr>
              <a:t>instructor </a:t>
            </a:r>
            <a:r>
              <a:rPr lang="en-US" altLang="ko-KR" b="1" dirty="0" smtClean="0">
                <a:ea typeface="굴림" charset="-127"/>
              </a:rPr>
              <a:t>join</a:t>
            </a:r>
            <a:r>
              <a:rPr lang="en-US" altLang="ko-KR" i="1" dirty="0" smtClean="0">
                <a:ea typeface="굴림" charset="-127"/>
              </a:rPr>
              <a:t> teaches </a:t>
            </a:r>
            <a:r>
              <a:rPr lang="en-US" altLang="ko-KR" b="1" dirty="0" smtClean="0">
                <a:ea typeface="굴림" charset="-127"/>
              </a:rPr>
              <a:t>on </a:t>
            </a:r>
            <a:r>
              <a:rPr lang="en-US" altLang="ko-KR" i="1" dirty="0" smtClean="0">
                <a:ea typeface="굴림" charset="-127"/>
              </a:rPr>
              <a:t>instructor.ID=teaches.ID</a:t>
            </a:r>
            <a:r>
              <a:rPr lang="en-US" altLang="ko-KR" i="1" dirty="0">
                <a:ea typeface="굴림" charset="-127"/>
              </a:rPr>
              <a:t/>
            </a:r>
            <a:br>
              <a:rPr lang="en-US" altLang="ko-KR" i="1" dirty="0">
                <a:ea typeface="굴림" charset="-127"/>
              </a:rPr>
            </a:br>
            <a:r>
              <a:rPr lang="en-US" altLang="ko-KR" i="1" dirty="0">
                <a:ea typeface="굴림" charset="-127"/>
              </a:rPr>
              <a:t>          </a:t>
            </a:r>
            <a:endParaRPr lang="en-US" altLang="ko-KR" i="1" dirty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29" name="Group 11"/>
          <p:cNvGrpSpPr>
            <a:grpSpLocks/>
          </p:cNvGrpSpPr>
          <p:nvPr/>
        </p:nvGrpSpPr>
        <p:grpSpPr bwMode="auto">
          <a:xfrm>
            <a:off x="1343025" y="4516438"/>
            <a:ext cx="6288088" cy="2163762"/>
            <a:chOff x="1102" y="3005"/>
            <a:chExt cx="3281" cy="1171"/>
          </a:xfrm>
        </p:grpSpPr>
        <p:pic>
          <p:nvPicPr>
            <p:cNvPr id="48132" name="Picture 3" descr="allFigures.pdf"/>
            <p:cNvPicPr preferRelativeResize="0"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2" t="24237" r="40164" b="45265"/>
            <a:stretch>
              <a:fillRect/>
            </a:stretch>
          </p:blipFill>
          <p:spPr bwMode="auto">
            <a:xfrm>
              <a:off x="1102" y="3030"/>
              <a:ext cx="3276" cy="10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3" name="Picture 3" descr="allFigures.pdf"/>
            <p:cNvPicPr preferRelativeResize="0"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8" t="24071" r="40073" b="45082"/>
            <a:stretch>
              <a:fillRect/>
            </a:stretch>
          </p:blipFill>
          <p:spPr bwMode="auto">
            <a:xfrm>
              <a:off x="1105" y="3024"/>
              <a:ext cx="3278" cy="10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34" name="Rectangle 7"/>
            <p:cNvSpPr>
              <a:spLocks noChangeArrowheads="1"/>
            </p:cNvSpPr>
            <p:nvPr/>
          </p:nvSpPr>
          <p:spPr bwMode="auto">
            <a:xfrm>
              <a:off x="2266" y="3005"/>
              <a:ext cx="931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ko-KR">
                <a:ea typeface="굴림" charset="-127"/>
              </a:endParaRPr>
            </a:p>
          </p:txBody>
        </p:sp>
        <p:sp>
          <p:nvSpPr>
            <p:cNvPr id="48135" name="Rectangle 8"/>
            <p:cNvSpPr>
              <a:spLocks noChangeArrowheads="1"/>
            </p:cNvSpPr>
            <p:nvPr/>
          </p:nvSpPr>
          <p:spPr bwMode="auto">
            <a:xfrm>
              <a:off x="1843" y="3322"/>
              <a:ext cx="1911" cy="8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ko-KR">
                <a:ea typeface="굴림" charset="-127"/>
              </a:endParaRPr>
            </a:p>
          </p:txBody>
        </p:sp>
        <p:sp>
          <p:nvSpPr>
            <p:cNvPr id="48136" name="Rectangle 10"/>
            <p:cNvSpPr>
              <a:spLocks noChangeArrowheads="1"/>
            </p:cNvSpPr>
            <p:nvPr/>
          </p:nvSpPr>
          <p:spPr bwMode="auto">
            <a:xfrm>
              <a:off x="1842" y="3322"/>
              <a:ext cx="1912" cy="8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ko-KR">
                <a:ea typeface="굴림" charset="-127"/>
              </a:endParaRPr>
            </a:p>
          </p:txBody>
        </p:sp>
      </p:grp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Joins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987425"/>
            <a:ext cx="7996237" cy="4979988"/>
          </a:xfrm>
        </p:spPr>
        <p:txBody>
          <a:bodyPr/>
          <a:lstStyle/>
          <a:p>
            <a:r>
              <a:rPr lang="en-US" altLang="ko-KR" sz="2000" dirty="0" smtClean="0">
                <a:ea typeface="굴림" charset="-127"/>
              </a:rPr>
              <a:t>Find </a:t>
            </a:r>
            <a:r>
              <a:rPr lang="en-US" altLang="ko-KR" sz="2000" dirty="0">
                <a:ea typeface="굴림" charset="-127"/>
              </a:rPr>
              <a:t>the course ID, semester, year and title of each course offered by the Comp. Sci. department</a:t>
            </a:r>
            <a:endParaRPr lang="en-US" altLang="ko-KR" dirty="0">
              <a:ea typeface="굴림" charset="-127"/>
            </a:endParaRPr>
          </a:p>
          <a:p>
            <a:pPr>
              <a:buFont typeface="Monotype Sorts" charset="2"/>
              <a:buNone/>
            </a:pPr>
            <a:r>
              <a:rPr lang="en-US" altLang="ko-KR" b="1" dirty="0">
                <a:ea typeface="굴림" charset="-127"/>
              </a:rPr>
              <a:t>		</a:t>
            </a:r>
            <a:r>
              <a:rPr lang="en-US" altLang="ko-KR" sz="2000" b="1" dirty="0">
                <a:ea typeface="굴림" charset="-127"/>
              </a:rPr>
              <a:t>select </a:t>
            </a:r>
            <a:r>
              <a:rPr lang="en-US" altLang="ko-KR" sz="2000" i="1" dirty="0" err="1">
                <a:ea typeface="굴림" charset="-127"/>
              </a:rPr>
              <a:t>section.course_id</a:t>
            </a:r>
            <a:r>
              <a:rPr lang="en-US" altLang="ko-KR" sz="2000" i="1" dirty="0">
                <a:ea typeface="굴림" charset="-127"/>
              </a:rPr>
              <a:t>, semester, year, title</a:t>
            </a:r>
            <a:br>
              <a:rPr lang="en-US" altLang="ko-KR" sz="2000" i="1" dirty="0">
                <a:ea typeface="굴림" charset="-127"/>
              </a:rPr>
            </a:br>
            <a:r>
              <a:rPr lang="en-US" altLang="ko-KR" sz="2000" i="1" dirty="0">
                <a:ea typeface="굴림" charset="-127"/>
              </a:rPr>
              <a:t>          </a:t>
            </a:r>
            <a:r>
              <a:rPr lang="en-US" altLang="ko-KR" sz="2000" b="1" dirty="0">
                <a:ea typeface="굴림" charset="-127"/>
              </a:rPr>
              <a:t>from </a:t>
            </a:r>
            <a:r>
              <a:rPr lang="en-US" altLang="ko-KR" sz="2000" i="1" dirty="0">
                <a:ea typeface="굴림" charset="-127"/>
              </a:rPr>
              <a:t>section, course</a:t>
            </a:r>
            <a:br>
              <a:rPr lang="en-US" altLang="ko-KR" sz="2000" i="1" dirty="0">
                <a:ea typeface="굴림" charset="-127"/>
              </a:rPr>
            </a:br>
            <a:r>
              <a:rPr lang="en-US" altLang="ko-KR" sz="2000" i="1" dirty="0">
                <a:ea typeface="굴림" charset="-127"/>
              </a:rPr>
              <a:t>          </a:t>
            </a:r>
            <a:r>
              <a:rPr lang="en-US" altLang="ko-KR" sz="2000" b="1" dirty="0">
                <a:ea typeface="굴림" charset="-127"/>
              </a:rPr>
              <a:t>where  </a:t>
            </a:r>
            <a:r>
              <a:rPr lang="en-US" altLang="ko-KR" sz="2000" b="1" i="1" dirty="0">
                <a:ea typeface="굴림" charset="-127"/>
              </a:rPr>
              <a:t> </a:t>
            </a:r>
            <a:r>
              <a:rPr lang="en-US" altLang="ko-KR" sz="2000" i="1" dirty="0" err="1">
                <a:ea typeface="굴림" charset="-127"/>
              </a:rPr>
              <a:t>section.course_id</a:t>
            </a:r>
            <a:r>
              <a:rPr lang="en-US" altLang="ko-KR" sz="2000" i="1" dirty="0">
                <a:ea typeface="굴림" charset="-127"/>
              </a:rPr>
              <a:t> = </a:t>
            </a:r>
            <a:r>
              <a:rPr lang="en-US" altLang="ko-KR" sz="2000" i="1" dirty="0" err="1">
                <a:ea typeface="굴림" charset="-127"/>
              </a:rPr>
              <a:t>course.course_id</a:t>
            </a:r>
            <a:r>
              <a:rPr lang="en-US" altLang="ko-KR" sz="2000" i="1" dirty="0">
                <a:ea typeface="굴림" charset="-127"/>
              </a:rPr>
              <a:t>  </a:t>
            </a:r>
            <a:r>
              <a:rPr lang="en-US" altLang="ko-KR" sz="2000" b="1" dirty="0">
                <a:ea typeface="굴림" charset="-127"/>
              </a:rPr>
              <a:t>and</a:t>
            </a:r>
            <a:br>
              <a:rPr lang="en-US" altLang="ko-KR" sz="2000" b="1" dirty="0">
                <a:ea typeface="굴림" charset="-127"/>
              </a:rPr>
            </a:br>
            <a:r>
              <a:rPr lang="en-US" altLang="ko-KR" sz="2000" b="1" dirty="0">
                <a:ea typeface="굴림" charset="-127"/>
              </a:rPr>
              <a:t>                         </a:t>
            </a:r>
            <a:r>
              <a:rPr lang="en-US" altLang="ko-KR" sz="2000" i="1" dirty="0" err="1">
                <a:ea typeface="굴림" charset="-127"/>
              </a:rPr>
              <a:t>dept_name</a:t>
            </a:r>
            <a:r>
              <a:rPr lang="en-US" altLang="ko-KR" sz="2000" i="1" dirty="0">
                <a:ea typeface="굴림" charset="-127"/>
              </a:rPr>
              <a:t> =</a:t>
            </a:r>
            <a:r>
              <a:rPr lang="en-US" altLang="ko-KR" sz="2000" dirty="0">
                <a:ea typeface="굴림" charset="-127"/>
              </a:rPr>
              <a:t> ‘Comp. Sci.'</a:t>
            </a:r>
            <a:r>
              <a:rPr lang="en-US" altLang="ko-KR" dirty="0">
                <a:ea typeface="굴림" charset="-127"/>
              </a:rPr>
              <a:t> </a:t>
            </a:r>
            <a:endParaRPr lang="en-US" altLang="ko-KR" dirty="0" smtClean="0">
              <a:ea typeface="굴림" charset="-127"/>
            </a:endParaRPr>
          </a:p>
          <a:p>
            <a:pPr>
              <a:buFont typeface="Monotype Sorts" charset="2"/>
              <a:buNone/>
            </a:pPr>
            <a:endParaRPr lang="en-US" altLang="ko-KR" dirty="0">
              <a:ea typeface="굴림" charset="-127"/>
            </a:endParaRPr>
          </a:p>
          <a:p>
            <a:pPr>
              <a:buNone/>
            </a:pPr>
            <a:r>
              <a:rPr lang="en-US" altLang="ko-KR" dirty="0" smtClean="0">
                <a:ea typeface="굴림" charset="-127"/>
              </a:rPr>
              <a:t>OR         </a:t>
            </a:r>
            <a:r>
              <a:rPr lang="en-US" altLang="ko-KR" b="1" dirty="0" smtClean="0">
                <a:ea typeface="굴림" charset="-127"/>
              </a:rPr>
              <a:t>select </a:t>
            </a:r>
            <a:r>
              <a:rPr lang="en-US" altLang="ko-KR" i="1" dirty="0" err="1">
                <a:ea typeface="굴림" charset="-127"/>
              </a:rPr>
              <a:t>section.course_id</a:t>
            </a:r>
            <a:r>
              <a:rPr lang="en-US" altLang="ko-KR" i="1" dirty="0">
                <a:ea typeface="굴림" charset="-127"/>
              </a:rPr>
              <a:t>, semester, year, title</a:t>
            </a:r>
            <a:br>
              <a:rPr lang="en-US" altLang="ko-KR" i="1" dirty="0">
                <a:ea typeface="굴림" charset="-127"/>
              </a:rPr>
            </a:br>
            <a:r>
              <a:rPr lang="en-US" altLang="ko-KR" i="1" dirty="0">
                <a:ea typeface="굴림" charset="-127"/>
              </a:rPr>
              <a:t>          </a:t>
            </a:r>
            <a:r>
              <a:rPr lang="en-US" altLang="ko-KR" b="1" dirty="0">
                <a:ea typeface="굴림" charset="-127"/>
              </a:rPr>
              <a:t>from </a:t>
            </a:r>
            <a:r>
              <a:rPr lang="en-US" altLang="ko-KR" i="1" dirty="0" smtClean="0">
                <a:ea typeface="굴림" charset="-127"/>
              </a:rPr>
              <a:t>section </a:t>
            </a:r>
            <a:r>
              <a:rPr lang="en-US" altLang="ko-KR" b="1" dirty="0" smtClean="0">
                <a:ea typeface="굴림" charset="-127"/>
              </a:rPr>
              <a:t>join</a:t>
            </a:r>
            <a:r>
              <a:rPr lang="en-US" altLang="ko-KR" i="1" dirty="0" smtClean="0">
                <a:ea typeface="굴림" charset="-127"/>
              </a:rPr>
              <a:t> course </a:t>
            </a:r>
            <a:r>
              <a:rPr lang="en-US" altLang="ko-KR" b="1" dirty="0" smtClean="0">
                <a:ea typeface="굴림" charset="-127"/>
              </a:rPr>
              <a:t>on  </a:t>
            </a:r>
            <a:r>
              <a:rPr lang="en-US" altLang="ko-KR" b="1" i="1" dirty="0" smtClean="0">
                <a:ea typeface="굴림" charset="-127"/>
              </a:rPr>
              <a:t> </a:t>
            </a:r>
            <a:r>
              <a:rPr lang="en-US" altLang="ko-KR" i="1" dirty="0" err="1">
                <a:ea typeface="굴림" charset="-127"/>
              </a:rPr>
              <a:t>section.course_id</a:t>
            </a:r>
            <a:r>
              <a:rPr lang="en-US" altLang="ko-KR" i="1" dirty="0">
                <a:ea typeface="굴림" charset="-127"/>
              </a:rPr>
              <a:t> = </a:t>
            </a:r>
            <a:r>
              <a:rPr lang="en-US" altLang="ko-KR" i="1" dirty="0" err="1">
                <a:ea typeface="굴림" charset="-127"/>
              </a:rPr>
              <a:t>course.course_id</a:t>
            </a:r>
            <a:r>
              <a:rPr lang="en-US" altLang="ko-KR" i="1" dirty="0">
                <a:ea typeface="굴림" charset="-127"/>
              </a:rPr>
              <a:t>  </a:t>
            </a:r>
            <a:endParaRPr lang="en-US" altLang="ko-KR" i="1" dirty="0" smtClean="0">
              <a:ea typeface="굴림" charset="-127"/>
            </a:endParaRPr>
          </a:p>
          <a:p>
            <a:pPr>
              <a:buNone/>
            </a:pPr>
            <a:r>
              <a:rPr lang="en-US" altLang="ko-KR" b="1" i="1" dirty="0">
                <a:ea typeface="굴림" charset="-127"/>
              </a:rPr>
              <a:t> </a:t>
            </a:r>
            <a:r>
              <a:rPr lang="en-US" altLang="ko-KR" b="1" i="1" dirty="0" smtClean="0">
                <a:ea typeface="굴림" charset="-127"/>
              </a:rPr>
              <a:t>              </a:t>
            </a:r>
            <a:r>
              <a:rPr lang="en-US" altLang="ko-KR" b="1" dirty="0" smtClean="0">
                <a:ea typeface="굴림" charset="-127"/>
              </a:rPr>
              <a:t>where </a:t>
            </a:r>
            <a:r>
              <a:rPr lang="en-US" altLang="ko-KR" i="1" dirty="0" err="1">
                <a:ea typeface="굴림" charset="-127"/>
              </a:rPr>
              <a:t>dept_name</a:t>
            </a:r>
            <a:r>
              <a:rPr lang="en-US" altLang="ko-KR" i="1" dirty="0">
                <a:ea typeface="굴림" charset="-127"/>
              </a:rPr>
              <a:t> =</a:t>
            </a:r>
            <a:r>
              <a:rPr lang="en-US" altLang="ko-KR" dirty="0">
                <a:ea typeface="굴림" charset="-127"/>
              </a:rPr>
              <a:t> ‘Comp. Sci.' </a:t>
            </a:r>
          </a:p>
          <a:p>
            <a:pPr>
              <a:buFont typeface="Monotype Sorts" charset="2"/>
              <a:buNone/>
            </a:pPr>
            <a:endParaRPr lang="en-US" altLang="ko-KR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694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ea typeface="굴림" charset="-127"/>
              </a:rPr>
              <a:t>Exercise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4915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Select tuples of the loan relation where the branch is “Perryridge”</a:t>
            </a:r>
          </a:p>
          <a:p>
            <a:r>
              <a:rPr lang="en-US" altLang="ko-KR">
                <a:ea typeface="굴림" charset="-127"/>
              </a:rPr>
              <a:t>Find tuples in which the amount lent is more than $1200</a:t>
            </a:r>
          </a:p>
          <a:p>
            <a:r>
              <a:rPr lang="en-US" altLang="ko-KR">
                <a:ea typeface="굴림" charset="-127"/>
              </a:rPr>
              <a:t>Find tuples pertaining to loans of more than $1200 made by the Perryridge branch</a:t>
            </a:r>
          </a:p>
          <a:p>
            <a:r>
              <a:rPr lang="en-US" altLang="ko-KR">
                <a:ea typeface="굴림" charset="-127"/>
              </a:rPr>
              <a:t>List all loan numbers and the amount of the loan</a:t>
            </a:r>
          </a:p>
          <a:p>
            <a:r>
              <a:rPr lang="en-US" altLang="ko-KR">
                <a:ea typeface="굴림" charset="-127"/>
              </a:rPr>
              <a:t>Find those customers who live in Harrison</a:t>
            </a:r>
            <a:endParaRPr lang="ko-KR" altLang="en-US">
              <a:ea typeface="굴림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3262313" y="3560763"/>
          <a:ext cx="1695450" cy="1463676"/>
        </p:xfrm>
        <a:graphic>
          <a:graphicData uri="http://schemas.openxmlformats.org/drawingml/2006/table">
            <a:tbl>
              <a:tblPr/>
              <a:tblGrid>
                <a:gridCol w="1695450"/>
              </a:tblGrid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loan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ECFF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loan_num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branch_name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amount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419225" y="3560763"/>
          <a:ext cx="1695450" cy="1463676"/>
        </p:xfrm>
        <a:graphic>
          <a:graphicData uri="http://schemas.openxmlformats.org/drawingml/2006/table">
            <a:tbl>
              <a:tblPr/>
              <a:tblGrid>
                <a:gridCol w="1695450"/>
              </a:tblGrid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account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ECFF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account_num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branch_name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balance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5075238" y="3560763"/>
          <a:ext cx="1903412" cy="1463676"/>
        </p:xfrm>
        <a:graphic>
          <a:graphicData uri="http://schemas.openxmlformats.org/drawingml/2006/table">
            <a:tbl>
              <a:tblPr/>
              <a:tblGrid>
                <a:gridCol w="1903412"/>
              </a:tblGrid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customer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ECFF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customer_name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customer_street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city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ea typeface="굴림" charset="-127"/>
              </a:rPr>
              <a:t>Exercise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50178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Find the names of all customers who have a loan at the </a:t>
            </a:r>
            <a:r>
              <a:rPr lang="en-US" altLang="ko-KR" dirty="0" err="1">
                <a:ea typeface="굴림" charset="-127"/>
              </a:rPr>
              <a:t>Perryridge</a:t>
            </a:r>
            <a:r>
              <a:rPr lang="en-US" altLang="ko-KR" dirty="0">
                <a:ea typeface="굴림" charset="-127"/>
              </a:rPr>
              <a:t> branch</a:t>
            </a:r>
          </a:p>
          <a:p>
            <a:endParaRPr lang="en-US" altLang="ko-KR" dirty="0">
              <a:ea typeface="굴림" charset="-127"/>
            </a:endParaRPr>
          </a:p>
          <a:p>
            <a:endParaRPr lang="ko-KR" altLang="en-US" dirty="0">
              <a:ea typeface="굴림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73138" y="1922463"/>
          <a:ext cx="1695450" cy="1463676"/>
        </p:xfrm>
        <a:graphic>
          <a:graphicData uri="http://schemas.openxmlformats.org/drawingml/2006/table">
            <a:tbl>
              <a:tblPr/>
              <a:tblGrid>
                <a:gridCol w="1695450"/>
              </a:tblGrid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branch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ECFF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branch_name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city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assets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206750" y="1952625"/>
          <a:ext cx="1695450" cy="1463676"/>
        </p:xfrm>
        <a:graphic>
          <a:graphicData uri="http://schemas.openxmlformats.org/drawingml/2006/table">
            <a:tbl>
              <a:tblPr/>
              <a:tblGrid>
                <a:gridCol w="1695450"/>
              </a:tblGrid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account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ECFF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account_num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branch_name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balance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429375" y="1958975"/>
          <a:ext cx="1903413" cy="1114425"/>
        </p:xfrm>
        <a:graphic>
          <a:graphicData uri="http://schemas.openxmlformats.org/drawingml/2006/table">
            <a:tbl>
              <a:tblPr/>
              <a:tblGrid>
                <a:gridCol w="1903413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depositor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ECFF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customer_name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account_num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162300" y="5211763"/>
          <a:ext cx="1903413" cy="1463676"/>
        </p:xfrm>
        <a:graphic>
          <a:graphicData uri="http://schemas.openxmlformats.org/drawingml/2006/table">
            <a:tbl>
              <a:tblPr/>
              <a:tblGrid>
                <a:gridCol w="1903413"/>
              </a:tblGrid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customer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ECFF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customer_name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customer_street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city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413500" y="3716338"/>
          <a:ext cx="1903413" cy="1114425"/>
        </p:xfrm>
        <a:graphic>
          <a:graphicData uri="http://schemas.openxmlformats.org/drawingml/2006/table">
            <a:tbl>
              <a:tblPr/>
              <a:tblGrid>
                <a:gridCol w="1903413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borrower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ECFF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customer_name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loan_num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228975" y="3589338"/>
          <a:ext cx="1695450" cy="1463676"/>
        </p:xfrm>
        <a:graphic>
          <a:graphicData uri="http://schemas.openxmlformats.org/drawingml/2006/table">
            <a:tbl>
              <a:tblPr/>
              <a:tblGrid>
                <a:gridCol w="1695450"/>
              </a:tblGrid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loan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ECFF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loan_num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branch_name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amount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cxnSp>
        <p:nvCxnSpPr>
          <p:cNvPr id="50247" name="꺾인 연결선 10"/>
          <p:cNvCxnSpPr>
            <a:cxnSpLocks noChangeShapeType="1"/>
          </p:cNvCxnSpPr>
          <p:nvPr/>
        </p:nvCxnSpPr>
        <p:spPr bwMode="auto">
          <a:xfrm rot="10800000">
            <a:off x="2630488" y="2455863"/>
            <a:ext cx="550862" cy="3921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48" name="꺾인 연결선 12"/>
          <p:cNvCxnSpPr>
            <a:cxnSpLocks noChangeShapeType="1"/>
          </p:cNvCxnSpPr>
          <p:nvPr/>
        </p:nvCxnSpPr>
        <p:spPr bwMode="auto">
          <a:xfrm rot="16200000" flipV="1">
            <a:off x="1833562" y="3103563"/>
            <a:ext cx="1838325" cy="971550"/>
          </a:xfrm>
          <a:prstGeom prst="bentConnector3">
            <a:avLst>
              <a:gd name="adj1" fmla="val 255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49" name="꺾인 연결선 19"/>
          <p:cNvCxnSpPr>
            <a:cxnSpLocks noChangeShapeType="1"/>
          </p:cNvCxnSpPr>
          <p:nvPr/>
        </p:nvCxnSpPr>
        <p:spPr bwMode="auto">
          <a:xfrm rot="10800000">
            <a:off x="4899025" y="2474913"/>
            <a:ext cx="1520825" cy="4206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50" name="꺾인 연결선 21"/>
          <p:cNvCxnSpPr>
            <a:cxnSpLocks noChangeShapeType="1"/>
          </p:cNvCxnSpPr>
          <p:nvPr/>
        </p:nvCxnSpPr>
        <p:spPr bwMode="auto">
          <a:xfrm rot="10800000">
            <a:off x="4916488" y="4154488"/>
            <a:ext cx="1503362" cy="4857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51" name="꺾인 연결선 23"/>
          <p:cNvCxnSpPr>
            <a:cxnSpLocks noChangeShapeType="1"/>
          </p:cNvCxnSpPr>
          <p:nvPr/>
        </p:nvCxnSpPr>
        <p:spPr bwMode="auto">
          <a:xfrm rot="5400000">
            <a:off x="4455319" y="3282156"/>
            <a:ext cx="3079750" cy="1874838"/>
          </a:xfrm>
          <a:prstGeom prst="bentConnector3">
            <a:avLst>
              <a:gd name="adj1" fmla="val 10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52" name="꺾인 연결선 27"/>
          <p:cNvCxnSpPr>
            <a:cxnSpLocks noChangeShapeType="1"/>
          </p:cNvCxnSpPr>
          <p:nvPr/>
        </p:nvCxnSpPr>
        <p:spPr bwMode="auto">
          <a:xfrm rot="10800000" flipV="1">
            <a:off x="5075238" y="4462463"/>
            <a:ext cx="2444750" cy="1400175"/>
          </a:xfrm>
          <a:prstGeom prst="bentConnector3">
            <a:avLst>
              <a:gd name="adj1" fmla="val 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ea typeface="굴림" charset="-127"/>
              </a:rPr>
              <a:t>Exercise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51202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Find the names of all customers who live on the same street and in the same city as Smith </a:t>
            </a:r>
          </a:p>
          <a:p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73138" y="1790700"/>
          <a:ext cx="1695450" cy="1463676"/>
        </p:xfrm>
        <a:graphic>
          <a:graphicData uri="http://schemas.openxmlformats.org/drawingml/2006/table">
            <a:tbl>
              <a:tblPr/>
              <a:tblGrid>
                <a:gridCol w="1695450"/>
              </a:tblGrid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branch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ECFF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branch_name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city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assets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206750" y="1820863"/>
          <a:ext cx="1695450" cy="1463676"/>
        </p:xfrm>
        <a:graphic>
          <a:graphicData uri="http://schemas.openxmlformats.org/drawingml/2006/table">
            <a:tbl>
              <a:tblPr/>
              <a:tblGrid>
                <a:gridCol w="1695450"/>
              </a:tblGrid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account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ECFF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account_num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branch_name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balance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429375" y="1827213"/>
          <a:ext cx="1903413" cy="1114425"/>
        </p:xfrm>
        <a:graphic>
          <a:graphicData uri="http://schemas.openxmlformats.org/drawingml/2006/table">
            <a:tbl>
              <a:tblPr/>
              <a:tblGrid>
                <a:gridCol w="1903413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depositor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ECFF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customer_name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account_num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162300" y="5080000"/>
          <a:ext cx="1903413" cy="1463676"/>
        </p:xfrm>
        <a:graphic>
          <a:graphicData uri="http://schemas.openxmlformats.org/drawingml/2006/table">
            <a:tbl>
              <a:tblPr/>
              <a:tblGrid>
                <a:gridCol w="1903413"/>
              </a:tblGrid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customer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ECFF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customer_name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customer_street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city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413500" y="3584575"/>
          <a:ext cx="1903413" cy="1114425"/>
        </p:xfrm>
        <a:graphic>
          <a:graphicData uri="http://schemas.openxmlformats.org/drawingml/2006/table">
            <a:tbl>
              <a:tblPr/>
              <a:tblGrid>
                <a:gridCol w="1903413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borrower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ECFF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customer_name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loan_num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228975" y="3457575"/>
          <a:ext cx="1695450" cy="1463676"/>
        </p:xfrm>
        <a:graphic>
          <a:graphicData uri="http://schemas.openxmlformats.org/drawingml/2006/table">
            <a:tbl>
              <a:tblPr/>
              <a:tblGrid>
                <a:gridCol w="1695450"/>
              </a:tblGrid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loan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ECFF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loan_num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branch_name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amount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cxnSp>
        <p:nvCxnSpPr>
          <p:cNvPr id="51271" name="꺾인 연결선 10"/>
          <p:cNvCxnSpPr>
            <a:cxnSpLocks noChangeShapeType="1"/>
          </p:cNvCxnSpPr>
          <p:nvPr/>
        </p:nvCxnSpPr>
        <p:spPr bwMode="auto">
          <a:xfrm rot="10800000">
            <a:off x="2630488" y="2324100"/>
            <a:ext cx="550862" cy="3921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2" name="꺾인 연결선 12"/>
          <p:cNvCxnSpPr>
            <a:cxnSpLocks noChangeShapeType="1"/>
          </p:cNvCxnSpPr>
          <p:nvPr/>
        </p:nvCxnSpPr>
        <p:spPr bwMode="auto">
          <a:xfrm rot="16200000" flipV="1">
            <a:off x="1833562" y="2971801"/>
            <a:ext cx="1838325" cy="971550"/>
          </a:xfrm>
          <a:prstGeom prst="bentConnector3">
            <a:avLst>
              <a:gd name="adj1" fmla="val 255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3" name="꺾인 연결선 19"/>
          <p:cNvCxnSpPr>
            <a:cxnSpLocks noChangeShapeType="1"/>
          </p:cNvCxnSpPr>
          <p:nvPr/>
        </p:nvCxnSpPr>
        <p:spPr bwMode="auto">
          <a:xfrm rot="10800000">
            <a:off x="4899025" y="2343150"/>
            <a:ext cx="1520825" cy="4206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4" name="꺾인 연결선 21"/>
          <p:cNvCxnSpPr>
            <a:cxnSpLocks noChangeShapeType="1"/>
          </p:cNvCxnSpPr>
          <p:nvPr/>
        </p:nvCxnSpPr>
        <p:spPr bwMode="auto">
          <a:xfrm rot="10800000">
            <a:off x="4916488" y="4022725"/>
            <a:ext cx="1503362" cy="4857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5" name="꺾인 연결선 23"/>
          <p:cNvCxnSpPr>
            <a:cxnSpLocks noChangeShapeType="1"/>
          </p:cNvCxnSpPr>
          <p:nvPr/>
        </p:nvCxnSpPr>
        <p:spPr bwMode="auto">
          <a:xfrm rot="5400000">
            <a:off x="4455319" y="3150394"/>
            <a:ext cx="3079750" cy="1874838"/>
          </a:xfrm>
          <a:prstGeom prst="bentConnector3">
            <a:avLst>
              <a:gd name="adj1" fmla="val 10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6" name="꺾인 연결선 27"/>
          <p:cNvCxnSpPr>
            <a:cxnSpLocks noChangeShapeType="1"/>
          </p:cNvCxnSpPr>
          <p:nvPr/>
        </p:nvCxnSpPr>
        <p:spPr bwMode="auto">
          <a:xfrm rot="10800000" flipV="1">
            <a:off x="5075238" y="4330700"/>
            <a:ext cx="2444750" cy="1400175"/>
          </a:xfrm>
          <a:prstGeom prst="bentConnector3">
            <a:avLst>
              <a:gd name="adj1" fmla="val 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Natural Join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charset="-127"/>
              </a:rPr>
              <a:t>Natural join matches tuples with the same values for all common attributes, and retains only one copy of each common column</a:t>
            </a:r>
            <a:endParaRPr lang="en-US" altLang="ko-KR">
              <a:ea typeface="굴림" charset="-127"/>
            </a:endParaRPr>
          </a:p>
          <a:p>
            <a:r>
              <a:rPr lang="en-US" altLang="ko-KR" sz="2000" b="1">
                <a:ea typeface="굴림" charset="-127"/>
              </a:rPr>
              <a:t>select </a:t>
            </a:r>
            <a:r>
              <a:rPr lang="en-US" altLang="ko-KR" sz="2000" i="1">
                <a:ea typeface="굴림" charset="-127"/>
              </a:rPr>
              <a:t>*</a:t>
            </a:r>
            <a:br>
              <a:rPr lang="en-US" altLang="ko-KR" sz="2000" i="1">
                <a:ea typeface="굴림" charset="-127"/>
              </a:rPr>
            </a:br>
            <a:r>
              <a:rPr lang="en-US" altLang="ko-KR" sz="2000" b="1">
                <a:ea typeface="굴림" charset="-127"/>
              </a:rPr>
              <a:t>from </a:t>
            </a:r>
            <a:r>
              <a:rPr lang="en-US" altLang="ko-KR" sz="2000" i="1">
                <a:ea typeface="굴림" charset="-127"/>
              </a:rPr>
              <a:t>instructor </a:t>
            </a:r>
            <a:r>
              <a:rPr lang="en-US" altLang="ko-KR" sz="2000" b="1">
                <a:ea typeface="굴림" charset="-127"/>
              </a:rPr>
              <a:t>natural join </a:t>
            </a:r>
            <a:r>
              <a:rPr lang="en-US" altLang="ko-KR" sz="2000" i="1">
                <a:ea typeface="굴림" charset="-127"/>
              </a:rPr>
              <a:t>teaches</a:t>
            </a:r>
            <a:r>
              <a:rPr lang="en-US" altLang="ko-KR" sz="2000">
                <a:ea typeface="굴림" charset="-127"/>
              </a:rPr>
              <a:t>;</a:t>
            </a:r>
            <a:endParaRPr lang="en-US" altLang="ko-KR">
              <a:ea typeface="굴림" charset="-127"/>
            </a:endParaRPr>
          </a:p>
          <a:p>
            <a:endParaRPr lang="en-US" altLang="ko-KR">
              <a:ea typeface="굴림" charset="-127"/>
            </a:endParaRPr>
          </a:p>
          <a:p>
            <a:endParaRPr lang="en-US" altLang="ko-KR">
              <a:ea typeface="굴림" charset="-127"/>
            </a:endParaRPr>
          </a:p>
        </p:txBody>
      </p:sp>
      <p:pic>
        <p:nvPicPr>
          <p:cNvPr id="55299" name="Picture 4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13"/>
          <a:stretch>
            <a:fillRect/>
          </a:stretch>
        </p:blipFill>
        <p:spPr bwMode="auto">
          <a:xfrm>
            <a:off x="1173163" y="2955925"/>
            <a:ext cx="6570662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Natural Join Example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1825" y="757238"/>
            <a:ext cx="8121650" cy="4983162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List the names of instructors along with the course ID of the courses that they taught.</a:t>
            </a:r>
          </a:p>
          <a:p>
            <a:pPr>
              <a:buFont typeface="Monotype Sorts" charset="2"/>
              <a:buNone/>
            </a:pPr>
            <a:r>
              <a:rPr lang="en-US" altLang="ko-KR">
                <a:ea typeface="굴림" charset="-127"/>
              </a:rPr>
              <a:t>      </a:t>
            </a:r>
          </a:p>
          <a:p>
            <a:pPr lvl="1"/>
            <a:r>
              <a:rPr lang="en-US" altLang="ko-KR" b="1">
                <a:ea typeface="굴림" charset="-127"/>
              </a:rPr>
              <a:t>select </a:t>
            </a:r>
            <a:r>
              <a:rPr lang="en-US" altLang="ko-KR" i="1">
                <a:ea typeface="굴림" charset="-127"/>
              </a:rPr>
              <a:t>name</a:t>
            </a:r>
            <a:r>
              <a:rPr lang="en-US" altLang="ko-KR">
                <a:ea typeface="굴림" charset="-127"/>
              </a:rPr>
              <a:t>, </a:t>
            </a:r>
            <a:r>
              <a:rPr lang="en-US" altLang="ko-KR" i="1">
                <a:ea typeface="굴림" charset="-127"/>
              </a:rPr>
              <a:t>course_id</a:t>
            </a:r>
            <a:br>
              <a:rPr lang="en-US" altLang="ko-KR" i="1">
                <a:ea typeface="굴림" charset="-127"/>
              </a:rPr>
            </a:br>
            <a:r>
              <a:rPr lang="en-US" altLang="ko-KR" b="1">
                <a:ea typeface="굴림" charset="-127"/>
              </a:rPr>
              <a:t>from </a:t>
            </a:r>
            <a:r>
              <a:rPr lang="en-US" altLang="ko-KR" i="1">
                <a:ea typeface="굴림" charset="-127"/>
              </a:rPr>
              <a:t>instructor, teaches</a:t>
            </a:r>
            <a:br>
              <a:rPr lang="en-US" altLang="ko-KR" i="1">
                <a:ea typeface="굴림" charset="-127"/>
              </a:rPr>
            </a:br>
            <a:r>
              <a:rPr lang="en-US" altLang="ko-KR" b="1">
                <a:ea typeface="굴림" charset="-127"/>
              </a:rPr>
              <a:t>where </a:t>
            </a:r>
            <a:r>
              <a:rPr lang="en-US" altLang="ko-KR" i="1">
                <a:ea typeface="굴림" charset="-127"/>
              </a:rPr>
              <a:t>instructor.ID </a:t>
            </a:r>
            <a:r>
              <a:rPr lang="en-US" altLang="ko-KR">
                <a:ea typeface="굴림" charset="-127"/>
              </a:rPr>
              <a:t>= </a:t>
            </a:r>
            <a:r>
              <a:rPr lang="en-US" altLang="ko-KR" i="1">
                <a:ea typeface="굴림" charset="-127"/>
              </a:rPr>
              <a:t>teaches.ID</a:t>
            </a:r>
            <a:r>
              <a:rPr lang="en-US" altLang="ko-KR">
                <a:ea typeface="굴림" charset="-127"/>
              </a:rPr>
              <a:t>;</a:t>
            </a:r>
          </a:p>
          <a:p>
            <a:pPr lvl="1">
              <a:buFont typeface="Monotype Sorts" charset="2"/>
              <a:buNone/>
            </a:pPr>
            <a:endParaRPr lang="en-US" altLang="ko-KR">
              <a:ea typeface="굴림" charset="-127"/>
            </a:endParaRPr>
          </a:p>
          <a:p>
            <a:pPr lvl="1"/>
            <a:r>
              <a:rPr lang="en-US" altLang="ko-KR" b="1">
                <a:ea typeface="굴림" charset="-127"/>
              </a:rPr>
              <a:t>select </a:t>
            </a:r>
            <a:r>
              <a:rPr lang="en-US" altLang="ko-KR" i="1">
                <a:ea typeface="굴림" charset="-127"/>
              </a:rPr>
              <a:t>name</a:t>
            </a:r>
            <a:r>
              <a:rPr lang="en-US" altLang="ko-KR">
                <a:ea typeface="굴림" charset="-127"/>
              </a:rPr>
              <a:t>,</a:t>
            </a:r>
            <a:r>
              <a:rPr lang="en-US" altLang="ko-KR" i="1">
                <a:ea typeface="굴림" charset="-127"/>
              </a:rPr>
              <a:t> course_id</a:t>
            </a:r>
            <a:br>
              <a:rPr lang="en-US" altLang="ko-KR" i="1">
                <a:ea typeface="굴림" charset="-127"/>
              </a:rPr>
            </a:br>
            <a:r>
              <a:rPr lang="en-US" altLang="ko-KR" b="1">
                <a:ea typeface="굴림" charset="-127"/>
              </a:rPr>
              <a:t>from </a:t>
            </a:r>
            <a:r>
              <a:rPr lang="en-US" altLang="ko-KR" i="1">
                <a:ea typeface="굴림" charset="-127"/>
              </a:rPr>
              <a:t>instructor </a:t>
            </a:r>
            <a:r>
              <a:rPr lang="en-US" altLang="ko-KR" b="1">
                <a:ea typeface="굴림" charset="-127"/>
              </a:rPr>
              <a:t>natural join </a:t>
            </a:r>
            <a:r>
              <a:rPr lang="en-US" altLang="ko-KR" i="1">
                <a:ea typeface="굴림" charset="-127"/>
              </a:rPr>
              <a:t>teaches</a:t>
            </a:r>
            <a:r>
              <a:rPr lang="en-US" altLang="ko-KR">
                <a:ea typeface="굴림" charset="-127"/>
              </a:rPr>
              <a:t>;</a:t>
            </a:r>
          </a:p>
          <a:p>
            <a:pPr>
              <a:buFont typeface="Monotype Sorts" charset="2"/>
              <a:buNone/>
            </a:pPr>
            <a:endParaRPr lang="en-US" altLang="ko-KR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Natural Join 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093788"/>
            <a:ext cx="8396287" cy="5132387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Danger in natural join: beware of unrelated attributes with same name which get equated incorrectly</a:t>
            </a:r>
            <a:endParaRPr lang="en-US" altLang="ko-KR" sz="1600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List the names of instructors along with the the titles of courses that they teach</a:t>
            </a:r>
            <a:r>
              <a:rPr lang="en-US" altLang="ko-KR" sz="1600">
                <a:ea typeface="굴림" charset="-127"/>
              </a:rPr>
              <a:t> </a:t>
            </a:r>
          </a:p>
          <a:p>
            <a:pPr lvl="1"/>
            <a:r>
              <a:rPr lang="en-US" altLang="ko-KR">
                <a:ea typeface="굴림" charset="-127"/>
              </a:rPr>
              <a:t>Incorrect version (makes</a:t>
            </a:r>
            <a:r>
              <a:rPr lang="en-US" altLang="ko-KR" sz="1600">
                <a:ea typeface="굴림" charset="-127"/>
              </a:rPr>
              <a:t> </a:t>
            </a:r>
            <a:r>
              <a:rPr lang="en-US" altLang="ko-KR">
                <a:ea typeface="굴림" charset="-127"/>
              </a:rPr>
              <a:t>course.dept_name</a:t>
            </a:r>
            <a:r>
              <a:rPr lang="en-US" altLang="ko-KR" sz="1600">
                <a:ea typeface="굴림" charset="-127"/>
              </a:rPr>
              <a:t> </a:t>
            </a:r>
            <a:r>
              <a:rPr lang="en-US" altLang="ko-KR">
                <a:ea typeface="굴림" charset="-127"/>
              </a:rPr>
              <a:t>= instructor.dept_name)</a:t>
            </a:r>
            <a:endParaRPr lang="en-US" altLang="ko-KR" sz="1600">
              <a:ea typeface="굴림" charset="-127"/>
            </a:endParaRPr>
          </a:p>
          <a:p>
            <a:pPr lvl="2"/>
            <a:r>
              <a:rPr lang="en-US" altLang="ko-KR" b="1">
                <a:ea typeface="굴림" charset="-127"/>
              </a:rPr>
              <a:t>select </a:t>
            </a:r>
            <a:r>
              <a:rPr lang="en-US" altLang="ko-KR" i="1">
                <a:ea typeface="굴림" charset="-127"/>
              </a:rPr>
              <a:t>name</a:t>
            </a:r>
            <a:r>
              <a:rPr lang="en-US" altLang="ko-KR">
                <a:ea typeface="굴림" charset="-127"/>
              </a:rPr>
              <a:t>, </a:t>
            </a:r>
            <a:r>
              <a:rPr lang="en-US" altLang="ko-KR" i="1">
                <a:ea typeface="굴림" charset="-127"/>
              </a:rPr>
              <a:t>title</a:t>
            </a:r>
            <a:br>
              <a:rPr lang="en-US" altLang="ko-KR" i="1">
                <a:ea typeface="굴림" charset="-127"/>
              </a:rPr>
            </a:br>
            <a:r>
              <a:rPr lang="en-US" altLang="ko-KR" b="1">
                <a:ea typeface="굴림" charset="-127"/>
              </a:rPr>
              <a:t>from </a:t>
            </a:r>
            <a:r>
              <a:rPr lang="en-US" altLang="ko-KR" i="1">
                <a:ea typeface="굴림" charset="-127"/>
              </a:rPr>
              <a:t>instructor </a:t>
            </a:r>
            <a:r>
              <a:rPr lang="en-US" altLang="ko-KR" b="1">
                <a:ea typeface="굴림" charset="-127"/>
              </a:rPr>
              <a:t>natural join </a:t>
            </a:r>
            <a:r>
              <a:rPr lang="en-US" altLang="ko-KR" i="1">
                <a:ea typeface="굴림" charset="-127"/>
              </a:rPr>
              <a:t>teaches </a:t>
            </a:r>
            <a:r>
              <a:rPr lang="en-US" altLang="ko-KR" b="1">
                <a:ea typeface="굴림" charset="-127"/>
              </a:rPr>
              <a:t>natural join </a:t>
            </a:r>
            <a:r>
              <a:rPr lang="en-US" altLang="ko-KR" i="1">
                <a:ea typeface="굴림" charset="-127"/>
              </a:rPr>
              <a:t>course</a:t>
            </a:r>
            <a:r>
              <a:rPr lang="en-US" altLang="ko-KR">
                <a:ea typeface="굴림" charset="-127"/>
              </a:rPr>
              <a:t>;</a:t>
            </a:r>
            <a:endParaRPr lang="en-US" altLang="ko-KR" sz="1600">
              <a:ea typeface="굴림" charset="-127"/>
            </a:endParaRPr>
          </a:p>
          <a:p>
            <a:pPr lvl="1"/>
            <a:r>
              <a:rPr lang="en-US" altLang="ko-KR">
                <a:ea typeface="굴림" charset="-127"/>
              </a:rPr>
              <a:t>Correct version</a:t>
            </a:r>
            <a:endParaRPr lang="en-US" altLang="ko-KR" sz="1600">
              <a:ea typeface="굴림" charset="-127"/>
            </a:endParaRPr>
          </a:p>
          <a:p>
            <a:pPr lvl="2"/>
            <a:r>
              <a:rPr lang="en-US" altLang="ko-KR" b="1">
                <a:ea typeface="굴림" charset="-127"/>
              </a:rPr>
              <a:t>select </a:t>
            </a:r>
            <a:r>
              <a:rPr lang="en-US" altLang="ko-KR" i="1">
                <a:ea typeface="굴림" charset="-127"/>
              </a:rPr>
              <a:t>name</a:t>
            </a:r>
            <a:r>
              <a:rPr lang="en-US" altLang="ko-KR">
                <a:ea typeface="굴림" charset="-127"/>
              </a:rPr>
              <a:t>, </a:t>
            </a:r>
            <a:r>
              <a:rPr lang="en-US" altLang="ko-KR" i="1">
                <a:ea typeface="굴림" charset="-127"/>
              </a:rPr>
              <a:t>title</a:t>
            </a:r>
            <a:br>
              <a:rPr lang="en-US" altLang="ko-KR" i="1">
                <a:ea typeface="굴림" charset="-127"/>
              </a:rPr>
            </a:br>
            <a:r>
              <a:rPr lang="en-US" altLang="ko-KR" b="1">
                <a:ea typeface="굴림" charset="-127"/>
              </a:rPr>
              <a:t>from </a:t>
            </a:r>
            <a:r>
              <a:rPr lang="en-US" altLang="ko-KR" i="1">
                <a:ea typeface="굴림" charset="-127"/>
              </a:rPr>
              <a:t>instructor </a:t>
            </a:r>
            <a:r>
              <a:rPr lang="en-US" altLang="ko-KR" b="1">
                <a:ea typeface="굴림" charset="-127"/>
              </a:rPr>
              <a:t>natural join </a:t>
            </a:r>
            <a:r>
              <a:rPr lang="en-US" altLang="ko-KR" i="1">
                <a:ea typeface="굴림" charset="-127"/>
              </a:rPr>
              <a:t>teaches</a:t>
            </a:r>
            <a:r>
              <a:rPr lang="en-US" altLang="ko-KR">
                <a:ea typeface="굴림" charset="-127"/>
              </a:rPr>
              <a:t>, </a:t>
            </a:r>
            <a:r>
              <a:rPr lang="en-US" altLang="ko-KR" i="1">
                <a:ea typeface="굴림" charset="-127"/>
              </a:rPr>
              <a:t>course</a:t>
            </a:r>
            <a:br>
              <a:rPr lang="en-US" altLang="ko-KR" i="1">
                <a:ea typeface="굴림" charset="-127"/>
              </a:rPr>
            </a:br>
            <a:r>
              <a:rPr lang="en-US" altLang="ko-KR" b="1">
                <a:ea typeface="굴림" charset="-127"/>
              </a:rPr>
              <a:t>where </a:t>
            </a:r>
            <a:r>
              <a:rPr lang="en-US" altLang="ko-KR" i="1">
                <a:ea typeface="굴림" charset="-127"/>
              </a:rPr>
              <a:t>teaches</a:t>
            </a:r>
            <a:r>
              <a:rPr lang="en-US" altLang="ko-KR">
                <a:ea typeface="굴림" charset="-127"/>
              </a:rPr>
              <a:t>.</a:t>
            </a:r>
            <a:r>
              <a:rPr lang="en-US" altLang="ko-KR" i="1">
                <a:ea typeface="굴림" charset="-127"/>
              </a:rPr>
              <a:t>course_id </a:t>
            </a:r>
            <a:r>
              <a:rPr lang="en-US" altLang="ko-KR">
                <a:ea typeface="굴림" charset="-127"/>
              </a:rPr>
              <a:t>= </a:t>
            </a:r>
            <a:r>
              <a:rPr lang="en-US" altLang="ko-KR" i="1">
                <a:ea typeface="굴림" charset="-127"/>
              </a:rPr>
              <a:t>course</a:t>
            </a:r>
            <a:r>
              <a:rPr lang="en-US" altLang="ko-KR">
                <a:ea typeface="굴림" charset="-127"/>
              </a:rPr>
              <a:t>.</a:t>
            </a:r>
            <a:r>
              <a:rPr lang="en-US" altLang="ko-KR" i="1">
                <a:ea typeface="굴림" charset="-127"/>
              </a:rPr>
              <a:t>course_id</a:t>
            </a:r>
            <a:r>
              <a:rPr lang="en-US" altLang="ko-KR">
                <a:ea typeface="굴림" charset="-127"/>
              </a:rPr>
              <a:t>;</a:t>
            </a:r>
            <a:endParaRPr lang="en-US" altLang="ko-KR" sz="1600">
              <a:ea typeface="굴림" charset="-127"/>
            </a:endParaRPr>
          </a:p>
          <a:p>
            <a:pPr lvl="1"/>
            <a:r>
              <a:rPr lang="en-US" altLang="ko-KR">
                <a:ea typeface="굴림" charset="-127"/>
              </a:rPr>
              <a:t>Another correct version</a:t>
            </a:r>
            <a:endParaRPr lang="en-US" altLang="ko-KR" sz="1600">
              <a:ea typeface="굴림" charset="-127"/>
            </a:endParaRPr>
          </a:p>
          <a:p>
            <a:pPr lvl="2"/>
            <a:r>
              <a:rPr lang="en-US" altLang="ko-KR" b="1">
                <a:ea typeface="굴림" charset="-127"/>
              </a:rPr>
              <a:t>select </a:t>
            </a:r>
            <a:r>
              <a:rPr lang="en-US" altLang="ko-KR" i="1">
                <a:ea typeface="굴림" charset="-127"/>
              </a:rPr>
              <a:t>name</a:t>
            </a:r>
            <a:r>
              <a:rPr lang="en-US" altLang="ko-KR">
                <a:ea typeface="굴림" charset="-127"/>
              </a:rPr>
              <a:t>, </a:t>
            </a:r>
            <a:r>
              <a:rPr lang="en-US" altLang="ko-KR" i="1">
                <a:ea typeface="굴림" charset="-127"/>
              </a:rPr>
              <a:t>title</a:t>
            </a:r>
            <a:br>
              <a:rPr lang="en-US" altLang="ko-KR" i="1">
                <a:ea typeface="굴림" charset="-127"/>
              </a:rPr>
            </a:br>
            <a:r>
              <a:rPr lang="en-US" altLang="ko-KR" b="1">
                <a:ea typeface="굴림" charset="-127"/>
              </a:rPr>
              <a:t>from 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instructor </a:t>
            </a:r>
            <a:r>
              <a:rPr lang="en-US" altLang="ko-KR" b="1">
                <a:ea typeface="굴림" charset="-127"/>
              </a:rPr>
              <a:t>natural join </a:t>
            </a:r>
            <a:r>
              <a:rPr lang="en-US" altLang="ko-KR" i="1">
                <a:ea typeface="굴림" charset="-127"/>
              </a:rPr>
              <a:t>teaches</a:t>
            </a:r>
            <a:r>
              <a:rPr lang="en-US" altLang="ko-KR">
                <a:ea typeface="굴림" charset="-127"/>
              </a:rPr>
              <a:t>)</a:t>
            </a:r>
            <a:r>
              <a:rPr lang="en-US" altLang="ko-KR" b="1">
                <a:ea typeface="굴림" charset="-127"/>
              </a:rPr>
              <a:t/>
            </a:r>
            <a:br>
              <a:rPr lang="en-US" altLang="ko-KR" b="1">
                <a:ea typeface="굴림" charset="-127"/>
              </a:rPr>
            </a:br>
            <a:r>
              <a:rPr lang="en-US" altLang="ko-KR" b="1">
                <a:ea typeface="굴림" charset="-127"/>
              </a:rPr>
              <a:t>                                            join </a:t>
            </a:r>
            <a:r>
              <a:rPr lang="en-US" altLang="ko-KR" i="1">
                <a:ea typeface="굴림" charset="-127"/>
              </a:rPr>
              <a:t>course </a:t>
            </a:r>
            <a:r>
              <a:rPr lang="en-US" altLang="ko-KR" b="1">
                <a:ea typeface="굴림" charset="-127"/>
              </a:rPr>
              <a:t>using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course_id</a:t>
            </a:r>
            <a:r>
              <a:rPr lang="en-US" altLang="ko-KR">
                <a:ea typeface="굴림" charset="-127"/>
              </a:rPr>
              <a:t>);</a:t>
            </a:r>
            <a:endParaRPr lang="en-US" altLang="ko-KR" sz="1600">
              <a:ea typeface="굴림" charset="-127"/>
            </a:endParaRPr>
          </a:p>
          <a:p>
            <a:endParaRPr lang="en-US" altLang="ko-KR" sz="160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Rename Operation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106488"/>
            <a:ext cx="8435975" cy="5208587"/>
          </a:xfrm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ko-KR" sz="2000">
                <a:ea typeface="굴림" charset="-127"/>
              </a:rPr>
              <a:t>The SQL allows renaming relations and attributes using the </a:t>
            </a:r>
            <a:r>
              <a:rPr lang="en-US" altLang="ko-KR" sz="2000" b="1">
                <a:ea typeface="굴림" charset="-127"/>
              </a:rPr>
              <a:t>as </a:t>
            </a:r>
            <a:r>
              <a:rPr lang="en-US" altLang="ko-KR" sz="2000">
                <a:ea typeface="굴림" charset="-127"/>
              </a:rPr>
              <a:t>clause:</a:t>
            </a:r>
            <a:endParaRPr lang="en-US" altLang="ko-KR">
              <a:ea typeface="굴림" charset="-127"/>
            </a:endParaRP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ko-KR" i="1">
                <a:ea typeface="굴림" charset="-127"/>
              </a:rPr>
              <a:t>		</a:t>
            </a:r>
            <a:r>
              <a:rPr lang="en-US" altLang="ko-KR" sz="2000" i="1">
                <a:ea typeface="굴림" charset="-127"/>
              </a:rPr>
              <a:t>old-name </a:t>
            </a:r>
            <a:r>
              <a:rPr lang="en-US" altLang="ko-KR" sz="2000" b="1">
                <a:ea typeface="굴림" charset="-127"/>
              </a:rPr>
              <a:t>as</a:t>
            </a:r>
            <a:r>
              <a:rPr lang="en-US" altLang="ko-KR" sz="2000" i="1">
                <a:ea typeface="굴림" charset="-127"/>
              </a:rPr>
              <a:t> new-name</a:t>
            </a:r>
            <a:endParaRPr lang="en-US" altLang="ko-KR" i="1">
              <a:ea typeface="굴림" charset="-127"/>
            </a:endParaRPr>
          </a:p>
          <a:p>
            <a:pPr>
              <a:tabLst>
                <a:tab pos="2055813" algn="l"/>
              </a:tabLst>
            </a:pPr>
            <a:r>
              <a:rPr lang="en-US" altLang="ko-KR" sz="2000">
                <a:ea typeface="굴림" charset="-127"/>
              </a:rPr>
              <a:t>E.g.</a:t>
            </a:r>
            <a:r>
              <a:rPr lang="en-US" altLang="ko-KR">
                <a:ea typeface="굴림" charset="-127"/>
              </a:rPr>
              <a:t> </a:t>
            </a:r>
          </a:p>
          <a:p>
            <a:pPr lvl="1">
              <a:tabLst>
                <a:tab pos="2055813" algn="l"/>
              </a:tabLst>
            </a:pPr>
            <a:r>
              <a:rPr lang="en-US" altLang="ko-KR" sz="2000" b="1">
                <a:ea typeface="굴림" charset="-127"/>
              </a:rPr>
              <a:t>select </a:t>
            </a:r>
            <a:r>
              <a:rPr lang="en-US" altLang="ko-KR" sz="2000" i="1">
                <a:ea typeface="굴림" charset="-127"/>
              </a:rPr>
              <a:t>ID, name, salary/12 </a:t>
            </a:r>
            <a:r>
              <a:rPr lang="en-US" altLang="ko-KR" sz="2000" b="1">
                <a:ea typeface="굴림" charset="-127"/>
              </a:rPr>
              <a:t>as </a:t>
            </a:r>
            <a:r>
              <a:rPr lang="en-US" altLang="ko-KR" sz="2000" i="1">
                <a:ea typeface="굴림" charset="-127"/>
              </a:rPr>
              <a:t>monthly_salary</a:t>
            </a:r>
            <a:br>
              <a:rPr lang="en-US" altLang="ko-KR" sz="2000" i="1">
                <a:ea typeface="굴림" charset="-127"/>
              </a:rPr>
            </a:br>
            <a:r>
              <a:rPr lang="en-US" altLang="ko-KR" sz="2000" b="1">
                <a:ea typeface="굴림" charset="-127"/>
              </a:rPr>
              <a:t>from </a:t>
            </a:r>
            <a:r>
              <a:rPr lang="en-US" altLang="ko-KR" sz="2000" i="1">
                <a:ea typeface="굴림" charset="-127"/>
              </a:rPr>
              <a:t>instructor</a:t>
            </a: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endParaRPr lang="en-US" altLang="ko-KR">
              <a:ea typeface="굴림" charset="-127"/>
            </a:endParaRPr>
          </a:p>
          <a:p>
            <a:pPr>
              <a:tabLst>
                <a:tab pos="2055813" algn="l"/>
              </a:tabLst>
            </a:pPr>
            <a:r>
              <a:rPr lang="en-US" altLang="ko-KR" sz="2000">
                <a:ea typeface="굴림" charset="-127"/>
              </a:rPr>
              <a:t>Find the names of all instructors who have a higher salary than 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      some instructor in ‘Comp. Sci’.</a:t>
            </a:r>
            <a:endParaRPr lang="en-US" altLang="ko-KR">
              <a:ea typeface="굴림" charset="-127"/>
            </a:endParaRPr>
          </a:p>
          <a:p>
            <a:pPr lvl="1">
              <a:tabLst>
                <a:tab pos="2055813" algn="l"/>
              </a:tabLst>
            </a:pPr>
            <a:r>
              <a:rPr lang="en-US" altLang="ko-KR" sz="2000" b="1">
                <a:ea typeface="굴림" charset="-127"/>
              </a:rPr>
              <a:t>select distinct </a:t>
            </a:r>
            <a:r>
              <a:rPr lang="en-US" altLang="ko-KR" sz="2000" i="1">
                <a:ea typeface="굴림" charset="-127"/>
              </a:rPr>
              <a:t>T. name</a:t>
            </a:r>
            <a:br>
              <a:rPr lang="en-US" altLang="ko-KR" sz="2000" i="1">
                <a:ea typeface="굴림" charset="-127"/>
              </a:rPr>
            </a:br>
            <a:r>
              <a:rPr lang="en-US" altLang="ko-KR" sz="2000" b="1">
                <a:ea typeface="굴림" charset="-127"/>
              </a:rPr>
              <a:t>from </a:t>
            </a:r>
            <a:r>
              <a:rPr lang="en-US" altLang="ko-KR" sz="2000" i="1">
                <a:ea typeface="굴림" charset="-127"/>
              </a:rPr>
              <a:t>instructor </a:t>
            </a:r>
            <a:r>
              <a:rPr lang="en-US" altLang="ko-KR" sz="2000" b="1">
                <a:ea typeface="굴림" charset="-127"/>
              </a:rPr>
              <a:t>as </a:t>
            </a:r>
            <a:r>
              <a:rPr lang="en-US" altLang="ko-KR" sz="2000" i="1">
                <a:ea typeface="굴림" charset="-127"/>
              </a:rPr>
              <a:t>T, instructor </a:t>
            </a:r>
            <a:r>
              <a:rPr lang="en-US" altLang="ko-KR" sz="2000" b="1">
                <a:ea typeface="굴림" charset="-127"/>
              </a:rPr>
              <a:t>as </a:t>
            </a:r>
            <a:r>
              <a:rPr lang="en-US" altLang="ko-KR" sz="2000" i="1">
                <a:ea typeface="굴림" charset="-127"/>
              </a:rPr>
              <a:t>S</a:t>
            </a:r>
            <a:br>
              <a:rPr lang="en-US" altLang="ko-KR" sz="2000" i="1">
                <a:ea typeface="굴림" charset="-127"/>
              </a:rPr>
            </a:br>
            <a:r>
              <a:rPr lang="en-US" altLang="ko-KR" sz="2000" b="1">
                <a:ea typeface="굴림" charset="-127"/>
              </a:rPr>
              <a:t>where </a:t>
            </a:r>
            <a:r>
              <a:rPr lang="en-US" altLang="ko-KR" sz="2000" i="1">
                <a:ea typeface="굴림" charset="-127"/>
              </a:rPr>
              <a:t>T.salary &gt; S.salary </a:t>
            </a:r>
            <a:r>
              <a:rPr lang="en-US" altLang="ko-KR" sz="2000" b="1">
                <a:ea typeface="굴림" charset="-127"/>
              </a:rPr>
              <a:t>and </a:t>
            </a:r>
            <a:r>
              <a:rPr lang="en-US" altLang="ko-KR" sz="2000" i="1">
                <a:ea typeface="굴림" charset="-127"/>
              </a:rPr>
              <a:t>S.dept_name = ‘Comp. Sci.’</a:t>
            </a:r>
            <a:endParaRPr lang="en-US" altLang="ko-KR">
              <a:ea typeface="굴림" charset="-127"/>
            </a:endParaRPr>
          </a:p>
          <a:p>
            <a:pPr>
              <a:tabLst>
                <a:tab pos="2055813" algn="l"/>
              </a:tabLst>
            </a:pPr>
            <a:r>
              <a:rPr lang="en-US" altLang="ko-KR" sz="2000">
                <a:ea typeface="굴림" charset="-127"/>
              </a:rPr>
              <a:t>Keyword </a:t>
            </a:r>
            <a:r>
              <a:rPr lang="en-US" altLang="ko-KR" sz="2000" b="1">
                <a:ea typeface="굴림" charset="-127"/>
              </a:rPr>
              <a:t>as</a:t>
            </a:r>
            <a:r>
              <a:rPr lang="en-US" altLang="ko-KR" sz="2000">
                <a:ea typeface="굴림" charset="-127"/>
              </a:rPr>
              <a:t> is optional and may be omitted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              </a:t>
            </a:r>
            <a:r>
              <a:rPr lang="en-US" altLang="ko-KR" sz="2000" i="1">
                <a:ea typeface="굴림" charset="-127"/>
              </a:rPr>
              <a:t>instructor </a:t>
            </a:r>
            <a:r>
              <a:rPr lang="en-US" altLang="ko-KR" sz="2000" b="1">
                <a:ea typeface="굴림" charset="-127"/>
              </a:rPr>
              <a:t>as </a:t>
            </a:r>
            <a:r>
              <a:rPr lang="en-US" altLang="ko-KR" sz="2000" i="1">
                <a:ea typeface="굴림" charset="-127"/>
              </a:rPr>
              <a:t>T ≡ instructor</a:t>
            </a:r>
            <a:r>
              <a:rPr lang="en-US" altLang="ko-KR" sz="2000" b="1">
                <a:ea typeface="굴림" charset="-127"/>
              </a:rPr>
              <a:t> </a:t>
            </a:r>
            <a:r>
              <a:rPr lang="en-US" altLang="ko-KR" sz="2000" i="1">
                <a:ea typeface="굴림" charset="-127"/>
              </a:rPr>
              <a:t>T</a:t>
            </a:r>
          </a:p>
          <a:p>
            <a:pPr lvl="1">
              <a:tabLst>
                <a:tab pos="2055813" algn="l"/>
              </a:tabLst>
            </a:pPr>
            <a:r>
              <a:rPr lang="en-US" altLang="ko-KR">
                <a:ea typeface="굴림" charset="-127"/>
              </a:rPr>
              <a:t>Keyword </a:t>
            </a:r>
            <a:r>
              <a:rPr lang="en-US" altLang="ko-KR" b="1">
                <a:ea typeface="굴림" charset="-127"/>
              </a:rPr>
              <a:t>as </a:t>
            </a:r>
            <a:r>
              <a:rPr lang="en-US" altLang="ko-KR">
                <a:ea typeface="굴림" charset="-127"/>
              </a:rPr>
              <a:t> must be omitted in Oracle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History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charset="-127"/>
              </a:rPr>
              <a:t>IBM Sequel language developed as part of System R project at the IBM San Jose Research Laboratory</a:t>
            </a:r>
            <a:endParaRPr lang="en-US" altLang="ko-KR">
              <a:ea typeface="굴림" charset="-127"/>
            </a:endParaRPr>
          </a:p>
          <a:p>
            <a:r>
              <a:rPr lang="en-US" altLang="ko-KR" sz="2000">
                <a:ea typeface="굴림" charset="-127"/>
              </a:rPr>
              <a:t>Renamed Structured Query Language (SQL)</a:t>
            </a:r>
            <a:endParaRPr lang="en-US" altLang="ko-KR">
              <a:ea typeface="굴림" charset="-127"/>
            </a:endParaRPr>
          </a:p>
          <a:p>
            <a:r>
              <a:rPr lang="en-US" altLang="ko-KR" sz="2000">
                <a:ea typeface="굴림" charset="-127"/>
              </a:rPr>
              <a:t>ANSI and ISO standard SQL:</a:t>
            </a:r>
            <a:endParaRPr lang="en-US" altLang="ko-KR">
              <a:ea typeface="굴림" charset="-127"/>
            </a:endParaRPr>
          </a:p>
          <a:p>
            <a:pPr lvl="1"/>
            <a:r>
              <a:rPr lang="en-US" altLang="ko-KR" sz="2000">
                <a:ea typeface="굴림" charset="-127"/>
              </a:rPr>
              <a:t>SQL-86, SQL-89</a:t>
            </a:r>
            <a:r>
              <a:rPr lang="en-US" altLang="ko-KR">
                <a:ea typeface="굴림" charset="-127"/>
              </a:rPr>
              <a:t>, </a:t>
            </a:r>
            <a:r>
              <a:rPr lang="en-US" altLang="ko-KR" sz="2000">
                <a:ea typeface="굴림" charset="-127"/>
              </a:rPr>
              <a:t>SQL-92</a:t>
            </a:r>
            <a:r>
              <a:rPr lang="en-US" altLang="ko-KR">
                <a:ea typeface="굴림" charset="-127"/>
              </a:rPr>
              <a:t> </a:t>
            </a:r>
          </a:p>
          <a:p>
            <a:pPr lvl="1"/>
            <a:r>
              <a:rPr lang="en-US" altLang="ko-KR" sz="2000">
                <a:ea typeface="굴림" charset="-127"/>
              </a:rPr>
              <a:t>SQL:1999, SQL:2003, SQL:2008</a:t>
            </a:r>
            <a:endParaRPr lang="en-US" altLang="ko-KR">
              <a:ea typeface="굴림" charset="-127"/>
            </a:endParaRPr>
          </a:p>
          <a:p>
            <a:r>
              <a:rPr lang="en-US" altLang="ko-KR" sz="2000">
                <a:ea typeface="굴림" charset="-127"/>
              </a:rPr>
              <a:t>Commercial systems offer most, if not all, SQL-92 features, plus varying feature sets from later standards and special proprietary features.</a:t>
            </a:r>
            <a:r>
              <a:rPr lang="en-US" altLang="ko-KR">
                <a:ea typeface="굴림" charset="-127"/>
              </a:rPr>
              <a:t>  </a:t>
            </a:r>
          </a:p>
          <a:p>
            <a:pPr lvl="1"/>
            <a:r>
              <a:rPr lang="en-US" altLang="ko-KR" sz="2000">
                <a:solidFill>
                  <a:schemeClr val="tx2"/>
                </a:solidFill>
                <a:ea typeface="굴림" charset="-127"/>
              </a:rPr>
              <a:t>Not all examples here may work on your particular system.</a:t>
            </a:r>
            <a:endParaRPr lang="en-US" altLang="ko-KR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String Operations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013" y="968375"/>
            <a:ext cx="8245475" cy="5181600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ko-KR" sz="2000" dirty="0">
                <a:ea typeface="굴림" charset="-127"/>
              </a:rPr>
              <a:t>SQL includes a string-matching operator for comparisons on character strings.  The operator “</a:t>
            </a:r>
            <a:r>
              <a:rPr lang="en-US" altLang="ko-KR" sz="2000" b="1" dirty="0">
                <a:ea typeface="굴림" charset="-127"/>
              </a:rPr>
              <a:t>like</a:t>
            </a:r>
            <a:r>
              <a:rPr lang="en-US" altLang="ko-KR" sz="2000" dirty="0">
                <a:ea typeface="굴림" charset="-127"/>
              </a:rPr>
              <a:t>” uses patterns that are described using two special characters:</a:t>
            </a:r>
            <a:endParaRPr lang="en-US" altLang="ko-KR" dirty="0">
              <a:ea typeface="굴림" charset="-127"/>
            </a:endParaRP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ko-KR" dirty="0">
                <a:ea typeface="굴림" charset="-127"/>
              </a:rPr>
              <a:t>percent (%).  The % character matches any substring.</a:t>
            </a:r>
            <a:endParaRPr lang="en-US" altLang="ko-KR" sz="1600" dirty="0">
              <a:ea typeface="굴림" charset="-127"/>
            </a:endParaRP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ko-KR" dirty="0">
                <a:ea typeface="굴림" charset="-127"/>
              </a:rPr>
              <a:t>underscore (_).  The _ character matches any character.</a:t>
            </a:r>
            <a:endParaRPr lang="en-US" altLang="ko-KR" sz="1600" dirty="0">
              <a:ea typeface="굴림" charset="-127"/>
            </a:endParaRP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ko-KR" sz="2000" dirty="0">
                <a:ea typeface="굴림" charset="-127"/>
              </a:rPr>
              <a:t>Find the names of all instructors whose name includes the substring “</a:t>
            </a:r>
            <a:r>
              <a:rPr lang="en-US" altLang="ko-KR" sz="2000" dirty="0" err="1">
                <a:ea typeface="굴림" charset="-127"/>
              </a:rPr>
              <a:t>dar</a:t>
            </a:r>
            <a:r>
              <a:rPr lang="en-US" altLang="ko-KR" sz="2000" dirty="0">
                <a:ea typeface="굴림" charset="-127"/>
              </a:rPr>
              <a:t>”.</a:t>
            </a:r>
            <a:br>
              <a:rPr lang="en-US" altLang="ko-KR" sz="2000" dirty="0">
                <a:ea typeface="굴림" charset="-127"/>
              </a:rPr>
            </a:br>
            <a:r>
              <a:rPr lang="en-US" altLang="ko-KR" b="1" dirty="0">
                <a:ea typeface="굴림" charset="-127"/>
              </a:rPr>
              <a:t>	</a:t>
            </a:r>
            <a:r>
              <a:rPr lang="en-US" altLang="ko-KR" b="1" dirty="0" smtClean="0">
                <a:ea typeface="굴림" charset="-127"/>
              </a:rPr>
              <a:t>select </a:t>
            </a:r>
            <a:r>
              <a:rPr lang="en-US" altLang="ko-KR" i="1" dirty="0">
                <a:ea typeface="굴림" charset="-127"/>
              </a:rPr>
              <a:t>name</a:t>
            </a:r>
            <a:br>
              <a:rPr lang="en-US" altLang="ko-KR" i="1" dirty="0">
                <a:ea typeface="굴림" charset="-127"/>
              </a:rPr>
            </a:br>
            <a:r>
              <a:rPr lang="en-US" altLang="ko-KR" i="1" dirty="0">
                <a:ea typeface="굴림" charset="-127"/>
              </a:rPr>
              <a:t>	</a:t>
            </a:r>
            <a:r>
              <a:rPr lang="en-US" altLang="ko-KR" b="1" dirty="0">
                <a:ea typeface="굴림" charset="-127"/>
              </a:rPr>
              <a:t>from </a:t>
            </a:r>
            <a:r>
              <a:rPr lang="en-US" altLang="ko-KR" i="1" dirty="0">
                <a:ea typeface="굴림" charset="-127"/>
              </a:rPr>
              <a:t>instructor</a:t>
            </a:r>
            <a:br>
              <a:rPr lang="en-US" altLang="ko-KR" i="1" dirty="0">
                <a:ea typeface="굴림" charset="-127"/>
              </a:rPr>
            </a:br>
            <a:r>
              <a:rPr lang="en-US" altLang="ko-KR" i="1" dirty="0">
                <a:ea typeface="굴림" charset="-127"/>
              </a:rPr>
              <a:t>	</a:t>
            </a:r>
            <a:r>
              <a:rPr lang="en-US" altLang="ko-KR" b="1" dirty="0">
                <a:ea typeface="굴림" charset="-127"/>
              </a:rPr>
              <a:t>where</a:t>
            </a:r>
            <a:r>
              <a:rPr lang="en-US" altLang="ko-KR" b="1" i="1" dirty="0">
                <a:ea typeface="굴림" charset="-127"/>
              </a:rPr>
              <a:t> </a:t>
            </a:r>
            <a:r>
              <a:rPr lang="en-US" altLang="ko-KR" i="1" dirty="0">
                <a:ea typeface="굴림" charset="-127"/>
              </a:rPr>
              <a:t>name </a:t>
            </a:r>
            <a:r>
              <a:rPr lang="en-US" altLang="ko-KR" b="1" dirty="0">
                <a:ea typeface="굴림" charset="-127"/>
              </a:rPr>
              <a:t>like </a:t>
            </a:r>
            <a:r>
              <a:rPr lang="en-US" altLang="ko-KR" b="1" dirty="0">
                <a:latin typeface="Century Gothic" charset="0"/>
                <a:ea typeface="굴림" charset="-127"/>
              </a:rPr>
              <a:t>'</a:t>
            </a:r>
            <a:r>
              <a:rPr lang="en-US" altLang="ko-KR" dirty="0">
                <a:ea typeface="굴림" charset="-127"/>
              </a:rPr>
              <a:t>%</a:t>
            </a:r>
            <a:r>
              <a:rPr lang="en-US" altLang="ko-KR" dirty="0" err="1">
                <a:ea typeface="굴림" charset="-127"/>
              </a:rPr>
              <a:t>dar</a:t>
            </a:r>
            <a:r>
              <a:rPr lang="en-US" altLang="ko-KR" dirty="0">
                <a:ea typeface="굴림" charset="-127"/>
              </a:rPr>
              <a:t>%</a:t>
            </a:r>
            <a:r>
              <a:rPr lang="en-US" altLang="ko-KR" dirty="0">
                <a:latin typeface="Century Gothic" charset="0"/>
                <a:ea typeface="굴림" charset="-127"/>
              </a:rPr>
              <a:t>'</a:t>
            </a:r>
            <a:r>
              <a:rPr lang="en-US" altLang="ko-KR" sz="1600" dirty="0">
                <a:latin typeface="Century Gothic" charset="0"/>
                <a:ea typeface="굴림" charset="-127"/>
              </a:rPr>
              <a:t> </a:t>
            </a:r>
            <a:endParaRPr lang="en-US" altLang="ko-KR" dirty="0">
              <a:latin typeface="Century Gothic" charset="0"/>
              <a:ea typeface="굴림" charset="-127"/>
            </a:endParaRP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ko-KR" sz="2000" dirty="0">
                <a:ea typeface="굴림" charset="-127"/>
              </a:rPr>
              <a:t>Match the string “100 %”</a:t>
            </a:r>
            <a:endParaRPr lang="en-US" altLang="ko-KR" dirty="0">
              <a:ea typeface="굴림" charset="-127"/>
            </a:endParaRP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ko-KR" sz="1600" dirty="0">
                <a:ea typeface="굴림" charset="-127"/>
              </a:rPr>
              <a:t>			</a:t>
            </a:r>
            <a:r>
              <a:rPr lang="en-US" altLang="ko-KR" b="1" dirty="0">
                <a:ea typeface="굴림" charset="-127"/>
              </a:rPr>
              <a:t>like </a:t>
            </a:r>
            <a:r>
              <a:rPr lang="en-US" altLang="ko-KR" b="1" dirty="0">
                <a:latin typeface="Century Gothic" charset="0"/>
                <a:ea typeface="굴림" charset="-127"/>
              </a:rPr>
              <a:t>‘</a:t>
            </a:r>
            <a:r>
              <a:rPr lang="en-US" altLang="ko-KR" dirty="0">
                <a:ea typeface="굴림" charset="-127"/>
              </a:rPr>
              <a:t>100 \%</a:t>
            </a:r>
            <a:r>
              <a:rPr lang="en-US" altLang="ko-KR" dirty="0">
                <a:latin typeface="Century Gothic" charset="0"/>
                <a:ea typeface="굴림" charset="-127"/>
              </a:rPr>
              <a:t>' </a:t>
            </a:r>
            <a:r>
              <a:rPr lang="en-US" altLang="ko-KR" dirty="0">
                <a:ea typeface="굴림" charset="-127"/>
              </a:rPr>
              <a:t> </a:t>
            </a:r>
            <a:r>
              <a:rPr lang="en-US" altLang="ko-KR" b="1" dirty="0">
                <a:ea typeface="굴림" charset="-127"/>
              </a:rPr>
              <a:t>escape  </a:t>
            </a:r>
            <a:r>
              <a:rPr lang="en-US" altLang="ko-KR" b="1" dirty="0">
                <a:latin typeface="Century Gothic" charset="0"/>
                <a:ea typeface="굴림" charset="-127"/>
              </a:rPr>
              <a:t>'</a:t>
            </a:r>
            <a:r>
              <a:rPr lang="en-US" altLang="ko-KR" dirty="0">
                <a:ea typeface="굴림" charset="-127"/>
              </a:rPr>
              <a:t>\</a:t>
            </a:r>
            <a:r>
              <a:rPr lang="en-US" altLang="ko-KR" dirty="0">
                <a:latin typeface="Century Gothic" charset="0"/>
                <a:ea typeface="굴림" charset="-127"/>
              </a:rPr>
              <a:t>'</a:t>
            </a:r>
            <a:r>
              <a:rPr lang="en-US" altLang="ko-KR" sz="1600" dirty="0">
                <a:latin typeface="Century Gothic" charset="0"/>
                <a:ea typeface="굴림" charset="-127"/>
              </a:rPr>
              <a:t> </a:t>
            </a:r>
            <a:endParaRPr lang="en-US" altLang="ko-KR" sz="1600" dirty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String Operations (Cont.)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5181600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ko-KR" dirty="0">
                <a:ea typeface="굴림" charset="-127"/>
              </a:rPr>
              <a:t>Patters are case sensitive.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ko-KR" dirty="0">
                <a:ea typeface="굴림" charset="-127"/>
              </a:rPr>
              <a:t>Pattern matching examples: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ko-KR" dirty="0">
                <a:ea typeface="굴림" charset="-127"/>
              </a:rPr>
              <a:t>‘Intro%’ matches any string beginning with “Intro”.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ko-KR" dirty="0">
                <a:ea typeface="굴림" charset="-127"/>
              </a:rPr>
              <a:t>‘%Comp%’ matches any string containing “Comp” as a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ko-KR" dirty="0">
                <a:ea typeface="굴림" charset="-127"/>
              </a:rPr>
              <a:t>‘_ _ _’ matches any string of exactly three characters.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ko-KR" dirty="0">
                <a:ea typeface="굴림" charset="-127"/>
              </a:rPr>
              <a:t>‘_ _ _ %’ matches any string of at least three characters.</a:t>
            </a:r>
          </a:p>
          <a:p>
            <a:pPr lvl="1">
              <a:buFont typeface="Monotype Sorts" charset="2"/>
              <a:buNone/>
              <a:tabLst>
                <a:tab pos="1889125" algn="l"/>
                <a:tab pos="2403475" algn="l"/>
              </a:tabLst>
            </a:pPr>
            <a:endParaRPr lang="en-US" altLang="ko-KR" dirty="0">
              <a:ea typeface="굴림" charset="-127"/>
            </a:endParaRP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ko-KR" dirty="0">
                <a:ea typeface="굴림" charset="-127"/>
              </a:rPr>
              <a:t>SQL supports a variety of string operations such as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ko-KR" dirty="0">
                <a:ea typeface="굴림" charset="-127"/>
              </a:rPr>
              <a:t>concatenation (using “</a:t>
            </a:r>
            <a:r>
              <a:rPr lang="en-US" altLang="ko-KR" b="1" dirty="0">
                <a:ea typeface="굴림" charset="-127"/>
              </a:rPr>
              <a:t>||</a:t>
            </a:r>
            <a:r>
              <a:rPr lang="en-US" altLang="ko-KR" dirty="0">
                <a:ea typeface="굴림" charset="-127"/>
              </a:rPr>
              <a:t>”)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ko-KR" dirty="0">
                <a:ea typeface="굴림" charset="-127"/>
              </a:rPr>
              <a:t>converting from upper to lower case (and vice versa</a:t>
            </a:r>
            <a:r>
              <a:rPr lang="en-US" altLang="ko-KR" dirty="0" smtClean="0">
                <a:ea typeface="굴림" charset="-127"/>
              </a:rPr>
              <a:t>): LCASE, UCASE</a:t>
            </a:r>
            <a:endParaRPr lang="en-US" altLang="ko-KR" dirty="0">
              <a:ea typeface="굴림" charset="-127"/>
            </a:endParaRP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ko-KR" dirty="0">
                <a:ea typeface="굴림" charset="-127"/>
              </a:rPr>
              <a:t>finding string length, extracting substrings, etc</a:t>
            </a:r>
            <a:r>
              <a:rPr lang="en-US" altLang="ko-KR" dirty="0" smtClean="0">
                <a:ea typeface="굴림" charset="-127"/>
              </a:rPr>
              <a:t>.: LEN, SUBSTRING, </a:t>
            </a:r>
            <a:r>
              <a:rPr lang="mr-IN" altLang="ko-KR" dirty="0" smtClean="0">
                <a:ea typeface="굴림" charset="-127"/>
              </a:rPr>
              <a:t>…</a:t>
            </a:r>
            <a:endParaRPr lang="en-US" altLang="ko-KR" dirty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Ordering the Display of Tuples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661275" cy="4202113"/>
          </a:xfrm>
        </p:spPr>
        <p:txBody>
          <a:bodyPr/>
          <a:lstStyle/>
          <a:p>
            <a:pPr>
              <a:tabLst>
                <a:tab pos="906463" algn="l"/>
              </a:tabLst>
            </a:pPr>
            <a:r>
              <a:rPr lang="en-US" altLang="ko-KR" sz="2000" dirty="0">
                <a:ea typeface="굴림" charset="-127"/>
              </a:rPr>
              <a:t>List in alphabetic order the names of all instructors </a:t>
            </a:r>
            <a:br>
              <a:rPr lang="en-US" altLang="ko-KR" sz="2000" dirty="0">
                <a:ea typeface="굴림" charset="-127"/>
              </a:rPr>
            </a:br>
            <a:r>
              <a:rPr lang="en-US" altLang="ko-KR" sz="2000" dirty="0">
                <a:ea typeface="굴림" charset="-127"/>
              </a:rPr>
              <a:t>        </a:t>
            </a:r>
            <a:r>
              <a:rPr lang="en-US" altLang="ko-KR" sz="2000" b="1" dirty="0" smtClean="0">
                <a:ea typeface="굴림" charset="-127"/>
              </a:rPr>
              <a:t>select </a:t>
            </a:r>
            <a:r>
              <a:rPr lang="en-US" altLang="ko-KR" sz="2000" b="1" dirty="0">
                <a:ea typeface="굴림" charset="-127"/>
              </a:rPr>
              <a:t>distinct </a:t>
            </a:r>
            <a:r>
              <a:rPr lang="en-US" altLang="ko-KR" sz="2000" i="1" dirty="0">
                <a:ea typeface="굴림" charset="-127"/>
              </a:rPr>
              <a:t>name</a:t>
            </a:r>
            <a:br>
              <a:rPr lang="en-US" altLang="ko-KR" sz="2000" i="1" dirty="0">
                <a:ea typeface="굴림" charset="-127"/>
              </a:rPr>
            </a:br>
            <a:r>
              <a:rPr lang="en-US" altLang="ko-KR" sz="2000" i="1" dirty="0">
                <a:ea typeface="굴림" charset="-127"/>
              </a:rPr>
              <a:t>	</a:t>
            </a:r>
            <a:r>
              <a:rPr lang="en-US" altLang="ko-KR" sz="2000" b="1" dirty="0">
                <a:ea typeface="굴림" charset="-127"/>
              </a:rPr>
              <a:t>from   </a:t>
            </a:r>
            <a:r>
              <a:rPr lang="en-US" altLang="ko-KR" sz="2000" b="1" dirty="0" smtClean="0">
                <a:ea typeface="굴림" charset="-127"/>
              </a:rPr>
              <a:t>              </a:t>
            </a:r>
            <a:r>
              <a:rPr lang="en-US" altLang="ko-KR" sz="2000" i="1" dirty="0">
                <a:ea typeface="굴림" charset="-127"/>
              </a:rPr>
              <a:t>instructor</a:t>
            </a:r>
            <a:br>
              <a:rPr lang="en-US" altLang="ko-KR" sz="2000" i="1" dirty="0">
                <a:ea typeface="굴림" charset="-127"/>
              </a:rPr>
            </a:br>
            <a:r>
              <a:rPr lang="en-US" altLang="ko-KR" sz="2000" i="1" dirty="0">
                <a:ea typeface="굴림" charset="-127"/>
              </a:rPr>
              <a:t>	</a:t>
            </a:r>
            <a:r>
              <a:rPr lang="en-US" altLang="ko-KR" sz="2000" dirty="0">
                <a:ea typeface="굴림" charset="-127"/>
              </a:rPr>
              <a:t>	</a:t>
            </a:r>
            <a:r>
              <a:rPr lang="en-US" altLang="ko-KR" sz="2000" b="1" dirty="0">
                <a:ea typeface="굴림" charset="-127"/>
              </a:rPr>
              <a:t>order by </a:t>
            </a:r>
            <a:r>
              <a:rPr lang="en-US" altLang="ko-KR" sz="2000" b="1" dirty="0" smtClean="0">
                <a:ea typeface="굴림" charset="-127"/>
              </a:rPr>
              <a:t>         </a:t>
            </a:r>
            <a:r>
              <a:rPr lang="en-US" altLang="ko-KR" sz="2000" i="1" dirty="0" smtClean="0">
                <a:ea typeface="굴림" charset="-127"/>
              </a:rPr>
              <a:t>name</a:t>
            </a:r>
            <a:endParaRPr lang="en-US" altLang="ko-KR" dirty="0">
              <a:ea typeface="굴림" charset="-127"/>
            </a:endParaRPr>
          </a:p>
          <a:p>
            <a:pPr>
              <a:tabLst>
                <a:tab pos="906463" algn="l"/>
              </a:tabLst>
            </a:pPr>
            <a:r>
              <a:rPr lang="en-US" altLang="ko-KR" sz="2000" dirty="0">
                <a:ea typeface="굴림" charset="-127"/>
              </a:rPr>
              <a:t>We may specify </a:t>
            </a:r>
            <a:r>
              <a:rPr lang="en-US" altLang="ko-KR" sz="2000" b="1" dirty="0" err="1">
                <a:solidFill>
                  <a:srgbClr val="000099"/>
                </a:solidFill>
                <a:ea typeface="굴림" charset="-127"/>
              </a:rPr>
              <a:t>desc</a:t>
            </a:r>
            <a:r>
              <a:rPr lang="en-US" altLang="ko-KR" sz="2000" dirty="0">
                <a:ea typeface="굴림" charset="-127"/>
              </a:rPr>
              <a:t> for descending order or </a:t>
            </a:r>
            <a:r>
              <a:rPr lang="en-US" altLang="ko-KR" sz="2000" b="1" dirty="0" err="1">
                <a:solidFill>
                  <a:srgbClr val="000099"/>
                </a:solidFill>
                <a:ea typeface="굴림" charset="-127"/>
              </a:rPr>
              <a:t>asc</a:t>
            </a:r>
            <a:r>
              <a:rPr lang="en-US" altLang="ko-KR" sz="2000" dirty="0">
                <a:ea typeface="굴림" charset="-127"/>
              </a:rPr>
              <a:t> for ascending order, for each attribute; ascending order is the default.</a:t>
            </a:r>
            <a:endParaRPr lang="en-US" altLang="ko-KR" dirty="0">
              <a:ea typeface="굴림" charset="-127"/>
            </a:endParaRPr>
          </a:p>
          <a:p>
            <a:pPr lvl="1">
              <a:tabLst>
                <a:tab pos="906463" algn="l"/>
              </a:tabLst>
            </a:pPr>
            <a:r>
              <a:rPr lang="en-US" altLang="ko-KR" sz="2000" dirty="0">
                <a:ea typeface="굴림" charset="-127"/>
              </a:rPr>
              <a:t>Example:  </a:t>
            </a:r>
            <a:r>
              <a:rPr lang="en-US" altLang="ko-KR" sz="2000" b="1" dirty="0">
                <a:ea typeface="굴림" charset="-127"/>
              </a:rPr>
              <a:t>order by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i="1" dirty="0">
                <a:ea typeface="굴림" charset="-127"/>
              </a:rPr>
              <a:t>name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b="1" dirty="0" err="1">
                <a:ea typeface="굴림" charset="-127"/>
              </a:rPr>
              <a:t>desc</a:t>
            </a:r>
            <a:endParaRPr lang="en-US" altLang="ko-KR" b="1" dirty="0">
              <a:ea typeface="굴림" charset="-127"/>
            </a:endParaRPr>
          </a:p>
          <a:p>
            <a:pPr>
              <a:tabLst>
                <a:tab pos="906463" algn="l"/>
              </a:tabLst>
            </a:pPr>
            <a:r>
              <a:rPr lang="en-US" altLang="ko-KR" sz="2000" dirty="0">
                <a:ea typeface="굴림" charset="-127"/>
              </a:rPr>
              <a:t>Can sort on multiple attributes</a:t>
            </a:r>
            <a:endParaRPr lang="en-US" altLang="ko-KR" dirty="0">
              <a:ea typeface="굴림" charset="-127"/>
            </a:endParaRPr>
          </a:p>
          <a:p>
            <a:pPr lvl="1">
              <a:tabLst>
                <a:tab pos="906463" algn="l"/>
              </a:tabLst>
            </a:pPr>
            <a:r>
              <a:rPr lang="en-US" altLang="ko-KR" sz="2000" dirty="0">
                <a:ea typeface="굴림" charset="-127"/>
              </a:rPr>
              <a:t>Example: </a:t>
            </a:r>
            <a:r>
              <a:rPr lang="en-US" altLang="ko-KR" sz="2000" b="1" dirty="0">
                <a:ea typeface="굴림" charset="-127"/>
              </a:rPr>
              <a:t>order by 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i="1" dirty="0" err="1">
                <a:ea typeface="굴림" charset="-127"/>
              </a:rPr>
              <a:t>dept_name</a:t>
            </a:r>
            <a:r>
              <a:rPr lang="en-US" altLang="ko-KR" sz="2000" i="1" dirty="0">
                <a:ea typeface="굴림" charset="-127"/>
              </a:rPr>
              <a:t>, name</a:t>
            </a:r>
            <a:endParaRPr lang="en-US" altLang="ko-KR" dirty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Select all records from a relation </a:t>
            </a:r>
            <a:r>
              <a:rPr lang="en-US" altLang="ko-KR" i="1" dirty="0" err="1" smtClean="0"/>
              <a:t>employee_info</a:t>
            </a:r>
            <a:r>
              <a:rPr lang="en-US" altLang="ko-KR" dirty="0" smtClean="0"/>
              <a:t> with </a:t>
            </a:r>
            <a:r>
              <a:rPr lang="en-US" altLang="ko-KR" i="1" dirty="0" err="1" smtClean="0"/>
              <a:t>dept</a:t>
            </a:r>
            <a:r>
              <a:rPr lang="en-US" altLang="ko-KR" dirty="0" smtClean="0"/>
              <a:t> is ‘Sales’ in the order of increasing </a:t>
            </a:r>
            <a:r>
              <a:rPr lang="en-US" altLang="ko-KR" i="1" dirty="0" smtClean="0"/>
              <a:t>salary</a:t>
            </a:r>
          </a:p>
          <a:p>
            <a:pPr lvl="1"/>
            <a:r>
              <a:rPr lang="en-US" altLang="ko-KR" dirty="0" smtClean="0"/>
              <a:t>For employees with the same </a:t>
            </a:r>
            <a:r>
              <a:rPr lang="en-US" altLang="ko-KR" i="1" dirty="0" smtClean="0"/>
              <a:t>salary</a:t>
            </a:r>
            <a:r>
              <a:rPr lang="en-US" altLang="ko-KR" dirty="0" smtClean="0"/>
              <a:t>, sort them with </a:t>
            </a:r>
            <a:r>
              <a:rPr lang="en-US" altLang="ko-KR" i="1" dirty="0" smtClean="0"/>
              <a:t>age</a:t>
            </a:r>
            <a:r>
              <a:rPr lang="en-US" altLang="ko-KR" dirty="0" smtClean="0"/>
              <a:t> in the decreasing order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71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388" y="1093788"/>
            <a:ext cx="3223073" cy="4903787"/>
          </a:xfrm>
        </p:spPr>
        <p:txBody>
          <a:bodyPr/>
          <a:lstStyle/>
          <a:p>
            <a:r>
              <a:rPr lang="en-US" altLang="ko-KR" dirty="0"/>
              <a:t>List the films where the </a:t>
            </a:r>
            <a:r>
              <a:rPr lang="en-US" altLang="ko-KR" b="1" dirty="0" err="1"/>
              <a:t>yr</a:t>
            </a:r>
            <a:r>
              <a:rPr lang="en-US" altLang="ko-KR" dirty="0"/>
              <a:t> is 1962 [Show </a:t>
            </a:r>
            <a:r>
              <a:rPr lang="en-US" altLang="ko-KR" b="1" dirty="0"/>
              <a:t>id</a:t>
            </a:r>
            <a:r>
              <a:rPr lang="en-US" altLang="ko-KR" dirty="0"/>
              <a:t>, </a:t>
            </a:r>
            <a:r>
              <a:rPr lang="en-US" altLang="ko-KR" b="1" dirty="0"/>
              <a:t>title</a:t>
            </a:r>
            <a:r>
              <a:rPr lang="en-US" altLang="ko-KR" dirty="0" smtClean="0"/>
              <a:t>]</a:t>
            </a:r>
          </a:p>
          <a:p>
            <a:r>
              <a:rPr lang="en-US" altLang="ko-KR" dirty="0"/>
              <a:t>Obtain the cast list for 'Casablanca</a:t>
            </a:r>
            <a:r>
              <a:rPr lang="en-US" altLang="ko-KR" dirty="0" smtClean="0"/>
              <a:t>'.</a:t>
            </a:r>
          </a:p>
          <a:p>
            <a:pPr lvl="1"/>
            <a:r>
              <a:rPr lang="en-US" altLang="ko-KR" sz="1400" dirty="0"/>
              <a:t>select name</a:t>
            </a:r>
          </a:p>
          <a:p>
            <a:pPr lvl="1"/>
            <a:r>
              <a:rPr lang="en-US" altLang="ko-KR" sz="1400" dirty="0"/>
              <a:t>from (movie join casting on id = </a:t>
            </a:r>
            <a:r>
              <a:rPr lang="en-US" altLang="ko-KR" sz="1400" dirty="0" err="1"/>
              <a:t>movieid</a:t>
            </a:r>
            <a:r>
              <a:rPr lang="en-US" altLang="ko-KR" sz="1400" dirty="0"/>
              <a:t>) join actor on </a:t>
            </a:r>
            <a:r>
              <a:rPr lang="en-US" altLang="ko-KR" sz="1400" dirty="0" err="1"/>
              <a:t>actorid</a:t>
            </a:r>
            <a:r>
              <a:rPr lang="en-US" altLang="ko-KR" sz="1400" dirty="0"/>
              <a:t> = actor.id</a:t>
            </a:r>
          </a:p>
          <a:p>
            <a:pPr lvl="1"/>
            <a:r>
              <a:rPr lang="en-US" altLang="ko-KR" sz="1400" dirty="0"/>
              <a:t>where title = </a:t>
            </a:r>
            <a:r>
              <a:rPr lang="en-US" altLang="ko-KR" sz="1400" dirty="0" smtClean="0"/>
              <a:t>'Casablanca‘</a:t>
            </a:r>
          </a:p>
          <a:p>
            <a:r>
              <a:rPr lang="en-US" altLang="ko-KR" sz="1600" dirty="0"/>
              <a:t>List the films in which 'Harrison Ford' has </a:t>
            </a:r>
            <a:r>
              <a:rPr lang="en-US" altLang="ko-KR" sz="1600" dirty="0" smtClean="0"/>
              <a:t>appeared</a:t>
            </a:r>
          </a:p>
          <a:p>
            <a:pPr lvl="1"/>
            <a:r>
              <a:rPr lang="en-US" altLang="ko-KR" sz="1400" dirty="0"/>
              <a:t>select title</a:t>
            </a:r>
          </a:p>
          <a:p>
            <a:pPr lvl="1"/>
            <a:r>
              <a:rPr lang="en-US" altLang="ko-KR" sz="1400" dirty="0"/>
              <a:t>from (movie join casting on id = </a:t>
            </a:r>
            <a:r>
              <a:rPr lang="en-US" altLang="ko-KR" sz="1400" dirty="0" err="1"/>
              <a:t>movieid</a:t>
            </a:r>
            <a:r>
              <a:rPr lang="en-US" altLang="ko-KR" sz="1400" dirty="0"/>
              <a:t>) join actor on </a:t>
            </a:r>
            <a:r>
              <a:rPr lang="en-US" altLang="ko-KR" sz="1400" dirty="0" err="1"/>
              <a:t>actorid</a:t>
            </a:r>
            <a:r>
              <a:rPr lang="en-US" altLang="ko-KR" sz="1400" dirty="0"/>
              <a:t> = actor.id</a:t>
            </a:r>
          </a:p>
          <a:p>
            <a:pPr lvl="1"/>
            <a:r>
              <a:rPr lang="en-US" altLang="ko-KR" sz="1400" dirty="0"/>
              <a:t>where name = 'Harrison Ford'</a:t>
            </a:r>
            <a:endParaRPr lang="en-US" altLang="ko-KR" sz="1600" dirty="0" smtClean="0"/>
          </a:p>
          <a:p>
            <a:pPr lvl="1"/>
            <a:endParaRPr lang="ko-KR" altLang="en-US" sz="1600" dirty="0"/>
          </a:p>
        </p:txBody>
      </p:sp>
      <p:pic>
        <p:nvPicPr>
          <p:cNvPr id="179202" name="Picture 2" descr="Movie-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461" y="1093788"/>
            <a:ext cx="490537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50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389" y="1093788"/>
            <a:ext cx="3197194" cy="4903787"/>
          </a:xfrm>
        </p:spPr>
        <p:txBody>
          <a:bodyPr/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he </a:t>
            </a:r>
            <a:r>
              <a:rPr lang="en-US" altLang="ko-KR" dirty="0"/>
              <a:t>goal scored by a player with the last name </a:t>
            </a:r>
            <a:r>
              <a:rPr lang="en-US" altLang="ko-KR" dirty="0" smtClean="0"/>
              <a:t>'Bender‘</a:t>
            </a:r>
          </a:p>
          <a:p>
            <a:pPr lvl="1"/>
            <a:r>
              <a:rPr lang="en-US" altLang="ko-KR" sz="1600" dirty="0"/>
              <a:t>SELECT * FROM goal </a:t>
            </a:r>
            <a:r>
              <a:rPr lang="en-US" altLang="ko-KR" sz="1600" dirty="0" smtClean="0"/>
              <a:t>WHERE </a:t>
            </a:r>
            <a:r>
              <a:rPr lang="en-US" altLang="ko-KR" sz="1600" dirty="0"/>
              <a:t>player LIKE '%Bender'</a:t>
            </a:r>
            <a:endParaRPr lang="en-US" altLang="ko-KR" sz="1600" dirty="0" smtClean="0"/>
          </a:p>
          <a:p>
            <a:r>
              <a:rPr lang="en-US" altLang="ko-KR" dirty="0"/>
              <a:t>T</a:t>
            </a:r>
            <a:r>
              <a:rPr lang="en-US" altLang="ko-KR" dirty="0" smtClean="0"/>
              <a:t>he </a:t>
            </a:r>
            <a:r>
              <a:rPr lang="en-US" altLang="ko-KR" dirty="0"/>
              <a:t>player (from the goal) and stadium name (from the game table) for every goal </a:t>
            </a:r>
            <a:r>
              <a:rPr lang="en-US" altLang="ko-KR" dirty="0" smtClean="0"/>
              <a:t>scored</a:t>
            </a:r>
          </a:p>
          <a:p>
            <a:pPr lvl="1"/>
            <a:r>
              <a:rPr lang="en-US" altLang="ko-KR" sz="1600" dirty="0"/>
              <a:t>SELECT </a:t>
            </a:r>
            <a:r>
              <a:rPr lang="en-US" altLang="ko-KR" sz="1600" dirty="0" smtClean="0"/>
              <a:t>player, stadium   </a:t>
            </a:r>
            <a:r>
              <a:rPr lang="en-US" altLang="ko-KR" sz="1600" dirty="0"/>
              <a:t>FROM game JOIN goal ON (id=</a:t>
            </a:r>
            <a:r>
              <a:rPr lang="en-US" altLang="ko-KR" sz="1600" dirty="0" err="1"/>
              <a:t>matchid</a:t>
            </a:r>
            <a:r>
              <a:rPr lang="en-US" altLang="ko-KR" sz="1600" dirty="0"/>
              <a:t>)</a:t>
            </a:r>
          </a:p>
          <a:p>
            <a:endParaRPr lang="ko-KR" altLang="en-US" sz="1600" dirty="0"/>
          </a:p>
        </p:txBody>
      </p:sp>
      <p:pic>
        <p:nvPicPr>
          <p:cNvPr id="178178" name="Picture 2" descr="FootballE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582" y="995002"/>
            <a:ext cx="4916757" cy="275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26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389" y="1093788"/>
            <a:ext cx="3197194" cy="4903787"/>
          </a:xfrm>
        </p:spPr>
        <p:txBody>
          <a:bodyPr/>
          <a:lstStyle/>
          <a:p>
            <a:r>
              <a:rPr lang="en-US" altLang="ko-KR" dirty="0"/>
              <a:t>Show the team1, team2 and player for every goal scored by a player called </a:t>
            </a:r>
            <a:r>
              <a:rPr lang="en-US" altLang="ko-KR" dirty="0" smtClean="0"/>
              <a:t>Mario</a:t>
            </a:r>
          </a:p>
          <a:p>
            <a:pPr lvl="1"/>
            <a:r>
              <a:rPr lang="en-US" altLang="ko-KR" dirty="0"/>
              <a:t>select team1, team2, player from game join goal on id = </a:t>
            </a:r>
            <a:r>
              <a:rPr lang="en-US" altLang="ko-KR" dirty="0" err="1"/>
              <a:t>matchid</a:t>
            </a:r>
            <a:r>
              <a:rPr lang="en-US" altLang="ko-KR" dirty="0"/>
              <a:t> where player like 'Mario%'</a:t>
            </a:r>
          </a:p>
          <a:p>
            <a:r>
              <a:rPr lang="en-US" altLang="ko-KR" dirty="0" smtClean="0"/>
              <a:t>Show the distinct name of all players who scored a goal against Germany.</a:t>
            </a:r>
          </a:p>
          <a:p>
            <a:pPr lvl="1"/>
            <a:r>
              <a:rPr lang="en-US" altLang="ko-KR" sz="1400" dirty="0" smtClean="0"/>
              <a:t>SELECT DISTINCT player FROM game JOIN goal ON </a:t>
            </a:r>
            <a:r>
              <a:rPr lang="en-US" altLang="ko-KR" sz="1400" dirty="0" err="1" smtClean="0"/>
              <a:t>matchid</a:t>
            </a:r>
            <a:r>
              <a:rPr lang="en-US" altLang="ko-KR" sz="1400" dirty="0" smtClean="0"/>
              <a:t> = id  WHERE ((team1='GER' and team2 = </a:t>
            </a:r>
            <a:r>
              <a:rPr lang="en-US" altLang="ko-KR" sz="1400" dirty="0" err="1" smtClean="0"/>
              <a:t>teamid</a:t>
            </a:r>
            <a:r>
              <a:rPr lang="en-US" altLang="ko-KR" sz="1400" dirty="0" smtClean="0"/>
              <a:t>) or (team2='GER' and team1 = </a:t>
            </a:r>
            <a:r>
              <a:rPr lang="en-US" altLang="ko-KR" sz="1400" dirty="0" err="1" smtClean="0"/>
              <a:t>teamid</a:t>
            </a:r>
            <a:r>
              <a:rPr lang="en-US" altLang="ko-KR" sz="1400" dirty="0" smtClean="0"/>
              <a:t>))</a:t>
            </a:r>
          </a:p>
        </p:txBody>
      </p:sp>
      <p:pic>
        <p:nvPicPr>
          <p:cNvPr id="178178" name="Picture 2" descr="FootballE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582" y="995002"/>
            <a:ext cx="4916757" cy="275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27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44" end="3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244" end="3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Duplicates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095375"/>
            <a:ext cx="7661275" cy="4903788"/>
          </a:xfrm>
        </p:spPr>
        <p:txBody>
          <a:bodyPr/>
          <a:lstStyle/>
          <a:p>
            <a:r>
              <a:rPr lang="en-US" altLang="ko-KR" sz="2000" dirty="0">
                <a:ea typeface="굴림" charset="-127"/>
              </a:rPr>
              <a:t>In relations with duplicates, SQL can define how many copies of tuples appear in the result.</a:t>
            </a:r>
            <a:endParaRPr lang="en-US" altLang="ko-KR" dirty="0">
              <a:ea typeface="굴림" charset="-127"/>
            </a:endParaRPr>
          </a:p>
          <a:p>
            <a:r>
              <a:rPr lang="en-US" altLang="ko-KR" sz="2000" b="1" dirty="0">
                <a:solidFill>
                  <a:srgbClr val="000099"/>
                </a:solidFill>
                <a:ea typeface="굴림" charset="-127"/>
              </a:rPr>
              <a:t>Multiset</a:t>
            </a:r>
            <a:r>
              <a:rPr lang="en-US" altLang="ko-KR" sz="2000" b="1" dirty="0">
                <a:solidFill>
                  <a:schemeClr val="tx2"/>
                </a:solidFill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</a:rPr>
              <a:t>versions of some of the relational algebra operators – given multiset relations </a:t>
            </a:r>
            <a:r>
              <a:rPr lang="en-US" altLang="ko-KR" sz="2000" i="1" dirty="0">
                <a:ea typeface="굴림" charset="-127"/>
              </a:rPr>
              <a:t>r</a:t>
            </a:r>
            <a:r>
              <a:rPr lang="en-US" altLang="ko-KR" sz="2000" baseline="-25000" dirty="0">
                <a:ea typeface="굴림" charset="-127"/>
              </a:rPr>
              <a:t>1</a:t>
            </a:r>
            <a:r>
              <a:rPr lang="en-US" altLang="ko-KR" sz="2000" dirty="0">
                <a:ea typeface="굴림" charset="-127"/>
              </a:rPr>
              <a:t> and </a:t>
            </a:r>
            <a:r>
              <a:rPr lang="en-US" altLang="ko-KR" sz="2000" i="1" dirty="0">
                <a:ea typeface="굴림" charset="-127"/>
              </a:rPr>
              <a:t>r</a:t>
            </a:r>
            <a:r>
              <a:rPr lang="en-US" altLang="ko-KR" sz="2000" baseline="-25000" dirty="0">
                <a:ea typeface="굴림" charset="-127"/>
              </a:rPr>
              <a:t>2</a:t>
            </a:r>
            <a:r>
              <a:rPr lang="en-US" altLang="ko-KR" sz="2000" dirty="0">
                <a:ea typeface="굴림" charset="-127"/>
              </a:rPr>
              <a:t>:</a:t>
            </a:r>
            <a:endParaRPr lang="en-US" altLang="ko-KR" dirty="0">
              <a:ea typeface="굴림" charset="-127"/>
            </a:endParaRPr>
          </a:p>
          <a:p>
            <a:pPr lvl="1">
              <a:buFont typeface="Monotype Sorts" charset="2"/>
              <a:buNone/>
            </a:pPr>
            <a:r>
              <a:rPr lang="en-US" altLang="ko-KR" sz="2000" dirty="0">
                <a:ea typeface="굴림" charset="-127"/>
              </a:rPr>
              <a:t>1.	 </a:t>
            </a:r>
            <a:r>
              <a:rPr lang="en-US" altLang="ko-KR" sz="2800" b="1" dirty="0">
                <a:ea typeface="굴림" charset="-127"/>
                <a:sym typeface="Symbol" charset="2"/>
              </a:rPr>
              <a:t></a:t>
            </a:r>
            <a:r>
              <a:rPr lang="en-US" altLang="ko-KR" sz="2800" b="1" i="1" baseline="-25000" dirty="0">
                <a:ea typeface="굴림" charset="-127"/>
                <a:sym typeface="Symbol" charset="2"/>
              </a:rPr>
              <a:t> </a:t>
            </a:r>
            <a:r>
              <a:rPr lang="en-US" altLang="ko-KR" sz="2000" b="1" dirty="0">
                <a:ea typeface="굴림" charset="-127"/>
                <a:sym typeface="Symbol" charset="2"/>
              </a:rPr>
              <a:t>(</a:t>
            </a:r>
            <a:r>
              <a:rPr lang="en-US" altLang="ko-KR" sz="2000" b="1" i="1" dirty="0">
                <a:ea typeface="굴림" charset="-127"/>
                <a:sym typeface="Symbol" charset="2"/>
              </a:rPr>
              <a:t>r</a:t>
            </a:r>
            <a:r>
              <a:rPr lang="en-US" altLang="ko-KR" sz="2000" b="1" baseline="-25000" dirty="0">
                <a:ea typeface="굴림" charset="-127"/>
                <a:sym typeface="Symbol" charset="2"/>
              </a:rPr>
              <a:t>1</a:t>
            </a:r>
            <a:r>
              <a:rPr lang="en-US" altLang="ko-KR" sz="2000" b="1" dirty="0">
                <a:ea typeface="굴림" charset="-127"/>
                <a:sym typeface="Symbol" charset="2"/>
              </a:rPr>
              <a:t>)</a:t>
            </a:r>
            <a:r>
              <a:rPr lang="en-US" altLang="ko-KR" sz="2000" b="1" i="1" dirty="0">
                <a:ea typeface="굴림" charset="-127"/>
                <a:sym typeface="Symbol" charset="2"/>
              </a:rPr>
              <a:t>:</a:t>
            </a:r>
            <a:r>
              <a:rPr lang="en-US" altLang="ko-KR" sz="2000" dirty="0">
                <a:ea typeface="굴림" charset="-127"/>
              </a:rPr>
              <a:t> If there are </a:t>
            </a:r>
            <a:r>
              <a:rPr lang="en-US" altLang="ko-KR" sz="2000" i="1" dirty="0">
                <a:ea typeface="굴림" charset="-127"/>
              </a:rPr>
              <a:t>c</a:t>
            </a:r>
            <a:r>
              <a:rPr lang="en-US" altLang="ko-KR" sz="2000" baseline="-25000" dirty="0">
                <a:ea typeface="굴림" charset="-127"/>
              </a:rPr>
              <a:t>1</a:t>
            </a:r>
            <a:r>
              <a:rPr lang="en-US" altLang="ko-KR" sz="2000" dirty="0">
                <a:ea typeface="굴림" charset="-127"/>
              </a:rPr>
              <a:t> copies of tuple </a:t>
            </a:r>
            <a:r>
              <a:rPr lang="en-US" altLang="ko-KR" sz="2000" i="1" dirty="0">
                <a:ea typeface="굴림" charset="-127"/>
              </a:rPr>
              <a:t>t</a:t>
            </a:r>
            <a:r>
              <a:rPr lang="en-US" altLang="ko-KR" sz="2000" baseline="-25000" dirty="0">
                <a:ea typeface="굴림" charset="-127"/>
              </a:rPr>
              <a:t>1</a:t>
            </a:r>
            <a:r>
              <a:rPr lang="en-US" altLang="ko-KR" sz="2000" dirty="0">
                <a:ea typeface="굴림" charset="-127"/>
              </a:rPr>
              <a:t> in </a:t>
            </a:r>
            <a:r>
              <a:rPr lang="en-US" altLang="ko-KR" sz="2000" i="1" dirty="0">
                <a:ea typeface="굴림" charset="-127"/>
              </a:rPr>
              <a:t>r</a:t>
            </a:r>
            <a:r>
              <a:rPr lang="en-US" altLang="ko-KR" sz="2000" baseline="-25000" dirty="0">
                <a:ea typeface="굴림" charset="-127"/>
              </a:rPr>
              <a:t>1</a:t>
            </a:r>
            <a:r>
              <a:rPr lang="en-US" altLang="ko-KR" sz="2000" dirty="0">
                <a:ea typeface="굴림" charset="-127"/>
              </a:rPr>
              <a:t>, and </a:t>
            </a:r>
            <a:r>
              <a:rPr lang="en-US" altLang="ko-KR" sz="2000" i="1" dirty="0">
                <a:ea typeface="굴림" charset="-127"/>
              </a:rPr>
              <a:t>t</a:t>
            </a:r>
            <a:r>
              <a:rPr lang="en-US" altLang="ko-KR" sz="2000" baseline="-25000" dirty="0">
                <a:ea typeface="굴림" charset="-127"/>
              </a:rPr>
              <a:t>1</a:t>
            </a:r>
            <a:r>
              <a:rPr lang="en-US" altLang="ko-KR" sz="2000" dirty="0">
                <a:ea typeface="굴림" charset="-127"/>
              </a:rPr>
              <a:t> satisfies selections </a:t>
            </a:r>
            <a:r>
              <a:rPr lang="en-US" altLang="ko-KR" sz="2800" dirty="0">
                <a:ea typeface="굴림" charset="-127"/>
                <a:sym typeface="Symbol" charset="2"/>
              </a:rPr>
              <a:t></a:t>
            </a:r>
            <a:r>
              <a:rPr lang="en-US" altLang="ko-KR" sz="2800" i="1" baseline="-25000" dirty="0">
                <a:ea typeface="굴림" charset="-127"/>
                <a:sym typeface="Symbol" charset="2"/>
              </a:rPr>
              <a:t></a:t>
            </a:r>
            <a:r>
              <a:rPr lang="en-US" altLang="ko-KR" sz="2000" baseline="-25000" dirty="0">
                <a:ea typeface="굴림" charset="-127"/>
                <a:sym typeface="Symbol" charset="2"/>
              </a:rPr>
              <a:t>,</a:t>
            </a:r>
            <a:r>
              <a:rPr lang="en-US" altLang="ko-KR" sz="2000" dirty="0">
                <a:ea typeface="굴림" charset="-127"/>
                <a:sym typeface="Symbol" charset="2"/>
              </a:rPr>
              <a:t>, then there are </a:t>
            </a:r>
            <a:r>
              <a:rPr lang="en-US" altLang="ko-KR" sz="2000" i="1" dirty="0">
                <a:ea typeface="굴림" charset="-127"/>
                <a:sym typeface="Symbol" charset="2"/>
              </a:rPr>
              <a:t>c</a:t>
            </a:r>
            <a:r>
              <a:rPr lang="en-US" altLang="ko-KR" sz="2000" baseline="-25000" dirty="0">
                <a:ea typeface="굴림" charset="-127"/>
                <a:sym typeface="Symbol" charset="2"/>
              </a:rPr>
              <a:t>1 </a:t>
            </a:r>
            <a:r>
              <a:rPr lang="en-US" altLang="ko-KR" sz="2000" dirty="0">
                <a:ea typeface="굴림" charset="-127"/>
                <a:sym typeface="Symbol" charset="2"/>
              </a:rPr>
              <a:t>copies of </a:t>
            </a:r>
            <a:r>
              <a:rPr lang="en-US" altLang="ko-KR" sz="2000" i="1" dirty="0">
                <a:ea typeface="굴림" charset="-127"/>
                <a:sym typeface="Symbol" charset="2"/>
              </a:rPr>
              <a:t>t</a:t>
            </a:r>
            <a:r>
              <a:rPr lang="en-US" altLang="ko-KR" sz="2000" baseline="-25000" dirty="0">
                <a:ea typeface="굴림" charset="-127"/>
                <a:sym typeface="Symbol" charset="2"/>
              </a:rPr>
              <a:t>1</a:t>
            </a:r>
            <a:r>
              <a:rPr lang="en-US" altLang="ko-KR" sz="2000" dirty="0">
                <a:ea typeface="굴림" charset="-127"/>
                <a:sym typeface="Symbol" charset="2"/>
              </a:rPr>
              <a:t> in 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800" dirty="0">
                <a:ea typeface="굴림" charset="-127"/>
                <a:sym typeface="Symbol" charset="2"/>
              </a:rPr>
              <a:t></a:t>
            </a:r>
            <a:r>
              <a:rPr lang="en-US" altLang="ko-KR" sz="2800" i="1" baseline="-25000" dirty="0">
                <a:ea typeface="굴림" charset="-127"/>
                <a:sym typeface="Symbol" charset="2"/>
              </a:rPr>
              <a:t> </a:t>
            </a:r>
            <a:r>
              <a:rPr lang="en-US" altLang="ko-KR" sz="2000" dirty="0">
                <a:ea typeface="굴림" charset="-127"/>
                <a:sym typeface="Symbol" charset="2"/>
              </a:rPr>
              <a:t>(</a:t>
            </a:r>
            <a:r>
              <a:rPr lang="en-US" altLang="ko-KR" sz="2000" i="1" dirty="0">
                <a:ea typeface="굴림" charset="-127"/>
                <a:sym typeface="Symbol" charset="2"/>
              </a:rPr>
              <a:t>r</a:t>
            </a:r>
            <a:r>
              <a:rPr lang="en-US" altLang="ko-KR" sz="2000" baseline="-25000" dirty="0">
                <a:ea typeface="굴림" charset="-127"/>
                <a:sym typeface="Symbol" charset="2"/>
              </a:rPr>
              <a:t>1</a:t>
            </a:r>
            <a:r>
              <a:rPr lang="en-US" altLang="ko-KR" sz="2000" dirty="0">
                <a:ea typeface="굴림" charset="-127"/>
                <a:sym typeface="Symbol" charset="2"/>
              </a:rPr>
              <a:t>)</a:t>
            </a:r>
            <a:r>
              <a:rPr lang="en-US" altLang="ko-KR" sz="2000" i="1" dirty="0">
                <a:ea typeface="굴림" charset="-127"/>
                <a:sym typeface="Symbol" charset="2"/>
              </a:rPr>
              <a:t>.</a:t>
            </a:r>
            <a:endParaRPr lang="en-US" altLang="ko-KR" dirty="0">
              <a:ea typeface="굴림" charset="-127"/>
              <a:sym typeface="Symbol" charset="2"/>
            </a:endParaRPr>
          </a:p>
          <a:p>
            <a:pPr lvl="1">
              <a:buFont typeface="Monotype Sorts" charset="2"/>
              <a:buNone/>
            </a:pPr>
            <a:r>
              <a:rPr lang="en-US" altLang="ko-KR" sz="2000" dirty="0">
                <a:ea typeface="굴림" charset="-127"/>
                <a:sym typeface="Symbol" charset="2"/>
              </a:rPr>
              <a:t>2.	 </a:t>
            </a:r>
            <a:r>
              <a:rPr lang="en-US" altLang="ko-KR" sz="2000" b="1" dirty="0">
                <a:ea typeface="굴림" charset="-127"/>
                <a:sym typeface="Symbol" charset="2"/>
              </a:rPr>
              <a:t></a:t>
            </a:r>
            <a:r>
              <a:rPr lang="en-US" altLang="ko-KR" sz="2400" b="1" i="1" baseline="-25000" dirty="0">
                <a:ea typeface="굴림" charset="-127"/>
                <a:sym typeface="Symbol" charset="2"/>
              </a:rPr>
              <a:t>A </a:t>
            </a:r>
            <a:r>
              <a:rPr lang="en-US" altLang="ko-KR" sz="2000" b="1" dirty="0">
                <a:ea typeface="굴림" charset="-127"/>
                <a:sym typeface="Symbol" charset="2"/>
              </a:rPr>
              <a:t>(</a:t>
            </a:r>
            <a:r>
              <a:rPr lang="en-US" altLang="ko-KR" sz="2000" b="1" i="1" dirty="0">
                <a:ea typeface="굴림" charset="-127"/>
                <a:sym typeface="Symbol" charset="2"/>
              </a:rPr>
              <a:t>r </a:t>
            </a:r>
            <a:r>
              <a:rPr lang="en-US" altLang="ko-KR" sz="2000" b="1" dirty="0">
                <a:ea typeface="굴림" charset="-127"/>
                <a:sym typeface="Symbol" charset="2"/>
              </a:rPr>
              <a:t>):</a:t>
            </a:r>
            <a:r>
              <a:rPr lang="en-US" altLang="ko-KR" sz="2000" dirty="0">
                <a:ea typeface="굴림" charset="-127"/>
                <a:sym typeface="Symbol" charset="2"/>
              </a:rPr>
              <a:t> </a:t>
            </a:r>
            <a:r>
              <a:rPr lang="en-US" altLang="ko-KR" sz="2000" u="sng" dirty="0">
                <a:ea typeface="굴림" charset="-127"/>
                <a:sym typeface="Symbol" charset="2"/>
              </a:rPr>
              <a:t>For each copy of tuple </a:t>
            </a:r>
            <a:r>
              <a:rPr lang="en-US" altLang="ko-KR" sz="2000" i="1" u="sng" dirty="0">
                <a:ea typeface="굴림" charset="-127"/>
                <a:sym typeface="Symbol" charset="2"/>
              </a:rPr>
              <a:t>t</a:t>
            </a:r>
            <a:r>
              <a:rPr lang="en-US" altLang="ko-KR" sz="2000" i="1" u="sng" baseline="-25000" dirty="0">
                <a:ea typeface="굴림" charset="-127"/>
                <a:sym typeface="Symbol" charset="2"/>
              </a:rPr>
              <a:t>1</a:t>
            </a:r>
            <a:r>
              <a:rPr lang="en-US" altLang="ko-KR" sz="2000" i="1" u="sng" dirty="0">
                <a:ea typeface="굴림" charset="-127"/>
                <a:sym typeface="Symbol" charset="2"/>
              </a:rPr>
              <a:t> </a:t>
            </a:r>
            <a:r>
              <a:rPr lang="en-US" altLang="ko-KR" sz="2000" u="sng" dirty="0">
                <a:ea typeface="굴림" charset="-127"/>
                <a:sym typeface="Symbol" charset="2"/>
              </a:rPr>
              <a:t>in </a:t>
            </a:r>
            <a:r>
              <a:rPr lang="en-US" altLang="ko-KR" sz="2000" i="1" u="sng" dirty="0">
                <a:ea typeface="굴림" charset="-127"/>
                <a:sym typeface="Symbol" charset="2"/>
              </a:rPr>
              <a:t>r</a:t>
            </a:r>
            <a:r>
              <a:rPr lang="en-US" altLang="ko-KR" sz="2000" u="sng" baseline="-25000" dirty="0">
                <a:ea typeface="굴림" charset="-127"/>
                <a:sym typeface="Symbol" charset="2"/>
              </a:rPr>
              <a:t>1</a:t>
            </a:r>
            <a:r>
              <a:rPr lang="en-US" altLang="ko-KR" sz="2000" i="1" u="sng" dirty="0">
                <a:ea typeface="굴림" charset="-127"/>
                <a:sym typeface="Symbol" charset="2"/>
              </a:rPr>
              <a:t>, </a:t>
            </a:r>
            <a:r>
              <a:rPr lang="en-US" altLang="ko-KR" sz="2000" u="sng" dirty="0">
                <a:ea typeface="굴림" charset="-127"/>
                <a:sym typeface="Symbol" charset="2"/>
              </a:rPr>
              <a:t>there is a copy of </a:t>
            </a:r>
            <a:r>
              <a:rPr lang="en-US" altLang="ko-KR" sz="2000" u="sng" dirty="0" smtClean="0">
                <a:ea typeface="굴림" charset="-127"/>
                <a:sym typeface="Symbol" charset="2"/>
              </a:rPr>
              <a:t>tuple</a:t>
            </a:r>
            <a:r>
              <a:rPr lang="en-US" altLang="ko-KR" sz="2000" i="1" u="sng" dirty="0" smtClean="0">
                <a:ea typeface="굴림" charset="-127"/>
                <a:sym typeface="Symbol" charset="2"/>
              </a:rPr>
              <a:t> </a:t>
            </a:r>
            <a:r>
              <a:rPr lang="en-US" altLang="ko-KR" sz="2000" u="sng" dirty="0">
                <a:ea typeface="굴림" charset="-127"/>
                <a:sym typeface="Symbol" charset="2"/>
              </a:rPr>
              <a:t></a:t>
            </a:r>
            <a:r>
              <a:rPr lang="en-US" altLang="ko-KR" sz="2400" i="1" u="sng" baseline="-25000" dirty="0">
                <a:ea typeface="굴림" charset="-127"/>
                <a:sym typeface="Symbol" charset="2"/>
              </a:rPr>
              <a:t>A </a:t>
            </a:r>
            <a:r>
              <a:rPr lang="en-US" altLang="ko-KR" sz="2000" u="sng" dirty="0">
                <a:ea typeface="굴림" charset="-127"/>
                <a:sym typeface="Symbol" charset="2"/>
              </a:rPr>
              <a:t>(</a:t>
            </a:r>
            <a:r>
              <a:rPr lang="en-US" altLang="ko-KR" sz="2000" i="1" u="sng" dirty="0">
                <a:ea typeface="굴림" charset="-127"/>
                <a:sym typeface="Symbol" charset="2"/>
              </a:rPr>
              <a:t>t</a:t>
            </a:r>
            <a:r>
              <a:rPr lang="en-US" altLang="ko-KR" sz="2000" u="sng" baseline="-25000" dirty="0">
                <a:ea typeface="굴림" charset="-127"/>
                <a:sym typeface="Symbol" charset="2"/>
              </a:rPr>
              <a:t>1</a:t>
            </a:r>
            <a:r>
              <a:rPr lang="en-US" altLang="ko-KR" sz="2000" i="1" u="sng" dirty="0">
                <a:ea typeface="굴림" charset="-127"/>
                <a:sym typeface="Symbol" charset="2"/>
              </a:rPr>
              <a:t>)</a:t>
            </a:r>
            <a:r>
              <a:rPr lang="en-US" altLang="ko-KR" sz="2000" dirty="0">
                <a:ea typeface="굴림" charset="-127"/>
                <a:sym typeface="Symbol" charset="2"/>
              </a:rPr>
              <a:t> in </a:t>
            </a:r>
            <a:r>
              <a:rPr lang="en-US" altLang="ko-KR" sz="2400" i="1" baseline="-25000" dirty="0">
                <a:ea typeface="굴림" charset="-127"/>
                <a:sym typeface="Symbol" charset="2"/>
              </a:rPr>
              <a:t>A </a:t>
            </a:r>
            <a:r>
              <a:rPr lang="en-US" altLang="ko-KR" sz="2000" dirty="0">
                <a:ea typeface="굴림" charset="-127"/>
                <a:sym typeface="Symbol" charset="2"/>
              </a:rPr>
              <a:t>(</a:t>
            </a:r>
            <a:r>
              <a:rPr lang="en-US" altLang="ko-KR" sz="2000" i="1" dirty="0">
                <a:ea typeface="굴림" charset="-127"/>
                <a:sym typeface="Symbol" charset="2"/>
              </a:rPr>
              <a:t>r</a:t>
            </a:r>
            <a:r>
              <a:rPr lang="en-US" altLang="ko-KR" sz="2000" baseline="-25000" dirty="0">
                <a:ea typeface="굴림" charset="-127"/>
                <a:sym typeface="Symbol" charset="2"/>
              </a:rPr>
              <a:t>1</a:t>
            </a:r>
            <a:r>
              <a:rPr lang="en-US" altLang="ko-KR" sz="2000" dirty="0">
                <a:ea typeface="굴림" charset="-127"/>
                <a:sym typeface="Symbol" charset="2"/>
              </a:rPr>
              <a:t>) where </a:t>
            </a:r>
            <a:r>
              <a:rPr lang="en-US" altLang="ko-KR" sz="2400" i="1" baseline="-25000" dirty="0">
                <a:ea typeface="굴림" charset="-127"/>
                <a:sym typeface="Symbol" charset="2"/>
              </a:rPr>
              <a:t>A </a:t>
            </a:r>
            <a:r>
              <a:rPr lang="en-US" altLang="ko-KR" sz="2000" dirty="0">
                <a:ea typeface="굴림" charset="-127"/>
                <a:sym typeface="Symbol" charset="2"/>
              </a:rPr>
              <a:t>(</a:t>
            </a:r>
            <a:r>
              <a:rPr lang="en-US" altLang="ko-KR" sz="2000" i="1" dirty="0">
                <a:ea typeface="굴림" charset="-127"/>
                <a:sym typeface="Symbol" charset="2"/>
              </a:rPr>
              <a:t>t</a:t>
            </a:r>
            <a:r>
              <a:rPr lang="en-US" altLang="ko-KR" sz="2000" baseline="-25000" dirty="0">
                <a:ea typeface="굴림" charset="-127"/>
                <a:sym typeface="Symbol" charset="2"/>
              </a:rPr>
              <a:t>1</a:t>
            </a:r>
            <a:r>
              <a:rPr lang="en-US" altLang="ko-KR" sz="2000" dirty="0">
                <a:ea typeface="굴림" charset="-127"/>
                <a:sym typeface="Symbol" charset="2"/>
              </a:rPr>
              <a:t>) denotes the projection of the single tuple </a:t>
            </a:r>
            <a:r>
              <a:rPr lang="en-US" altLang="ko-KR" sz="2000" i="1" dirty="0">
                <a:ea typeface="굴림" charset="-127"/>
                <a:sym typeface="Symbol" charset="2"/>
              </a:rPr>
              <a:t>t</a:t>
            </a:r>
            <a:r>
              <a:rPr lang="en-US" altLang="ko-KR" sz="2000" i="1" baseline="-25000" dirty="0">
                <a:ea typeface="굴림" charset="-127"/>
                <a:sym typeface="Symbol" charset="2"/>
              </a:rPr>
              <a:t>1</a:t>
            </a:r>
            <a:r>
              <a:rPr lang="en-US" altLang="ko-KR" sz="2000" i="1" dirty="0">
                <a:ea typeface="굴림" charset="-127"/>
                <a:sym typeface="Symbol" charset="2"/>
              </a:rPr>
              <a:t>.</a:t>
            </a:r>
            <a:endParaRPr lang="en-US" altLang="ko-KR" i="1" dirty="0">
              <a:ea typeface="굴림" charset="-127"/>
              <a:sym typeface="Symbol" charset="2"/>
            </a:endParaRPr>
          </a:p>
          <a:p>
            <a:pPr lvl="1">
              <a:buFont typeface="Monotype Sorts" charset="2"/>
              <a:buNone/>
            </a:pPr>
            <a:r>
              <a:rPr lang="en-US" altLang="ko-KR" sz="2000" dirty="0">
                <a:ea typeface="굴림" charset="-127"/>
                <a:sym typeface="Symbol" charset="2"/>
              </a:rPr>
              <a:t>3.	 </a:t>
            </a:r>
            <a:r>
              <a:rPr lang="en-US" altLang="ko-KR" sz="2000" b="1" i="1" dirty="0">
                <a:ea typeface="굴림" charset="-127"/>
                <a:sym typeface="Symbol" charset="2"/>
              </a:rPr>
              <a:t>r</a:t>
            </a:r>
            <a:r>
              <a:rPr lang="en-US" altLang="ko-KR" sz="2000" b="1" baseline="-25000" dirty="0">
                <a:ea typeface="굴림" charset="-127"/>
                <a:sym typeface="Symbol" charset="2"/>
              </a:rPr>
              <a:t>1 </a:t>
            </a:r>
            <a:r>
              <a:rPr lang="en-US" altLang="ko-KR" sz="2000" b="1" dirty="0">
                <a:ea typeface="굴림" charset="-127"/>
                <a:sym typeface="Symbol" charset="2"/>
              </a:rPr>
              <a:t> x </a:t>
            </a:r>
            <a:r>
              <a:rPr lang="en-US" altLang="ko-KR" sz="2000" b="1" i="1" dirty="0">
                <a:ea typeface="굴림" charset="-127"/>
              </a:rPr>
              <a:t>r</a:t>
            </a:r>
            <a:r>
              <a:rPr lang="en-US" altLang="ko-KR" sz="2000" b="1" baseline="-25000" dirty="0">
                <a:ea typeface="굴림" charset="-127"/>
              </a:rPr>
              <a:t>2</a:t>
            </a:r>
            <a:r>
              <a:rPr lang="en-US" altLang="ko-KR" sz="2000" b="1" dirty="0">
                <a:ea typeface="굴림" charset="-127"/>
                <a:sym typeface="Symbol" charset="2"/>
              </a:rPr>
              <a:t> :</a:t>
            </a:r>
            <a:r>
              <a:rPr lang="en-US" altLang="ko-KR" sz="2000" dirty="0">
                <a:ea typeface="굴림" charset="-127"/>
                <a:sym typeface="Symbol" charset="2"/>
              </a:rPr>
              <a:t> If there are </a:t>
            </a:r>
            <a:r>
              <a:rPr lang="en-US" altLang="ko-KR" sz="2000" i="1" dirty="0">
                <a:ea typeface="굴림" charset="-127"/>
                <a:sym typeface="Symbol" charset="2"/>
              </a:rPr>
              <a:t>c</a:t>
            </a:r>
            <a:r>
              <a:rPr lang="en-US" altLang="ko-KR" sz="2000" baseline="-25000" dirty="0">
                <a:ea typeface="굴림" charset="-127"/>
                <a:sym typeface="Symbol" charset="2"/>
              </a:rPr>
              <a:t>1</a:t>
            </a:r>
            <a:r>
              <a:rPr lang="en-US" altLang="ko-KR" sz="2000" dirty="0">
                <a:ea typeface="굴림" charset="-127"/>
                <a:sym typeface="Symbol" charset="2"/>
              </a:rPr>
              <a:t> copies of tuple </a:t>
            </a:r>
            <a:r>
              <a:rPr lang="en-US" altLang="ko-KR" sz="2000" i="1" dirty="0">
                <a:ea typeface="굴림" charset="-127"/>
                <a:sym typeface="Symbol" charset="2"/>
              </a:rPr>
              <a:t>t</a:t>
            </a:r>
            <a:r>
              <a:rPr lang="en-US" altLang="ko-KR" sz="2000" i="1" baseline="-25000" dirty="0">
                <a:ea typeface="굴림" charset="-127"/>
                <a:sym typeface="Symbol" charset="2"/>
              </a:rPr>
              <a:t>1</a:t>
            </a:r>
            <a:r>
              <a:rPr lang="en-US" altLang="ko-KR" sz="2000" i="1" dirty="0">
                <a:ea typeface="굴림" charset="-127"/>
                <a:sym typeface="Symbol" charset="2"/>
              </a:rPr>
              <a:t> </a:t>
            </a:r>
            <a:r>
              <a:rPr lang="en-US" altLang="ko-KR" sz="2000" dirty="0">
                <a:ea typeface="굴림" charset="-127"/>
                <a:sym typeface="Symbol" charset="2"/>
              </a:rPr>
              <a:t>in </a:t>
            </a:r>
            <a:r>
              <a:rPr lang="en-US" altLang="ko-KR" sz="2000" i="1" dirty="0">
                <a:ea typeface="굴림" charset="-127"/>
                <a:sym typeface="Symbol" charset="2"/>
              </a:rPr>
              <a:t>r</a:t>
            </a:r>
            <a:r>
              <a:rPr lang="en-US" altLang="ko-KR" sz="2000" baseline="-25000" dirty="0">
                <a:ea typeface="굴림" charset="-127"/>
                <a:sym typeface="Symbol" charset="2"/>
              </a:rPr>
              <a:t>1</a:t>
            </a:r>
            <a:r>
              <a:rPr lang="en-US" altLang="ko-KR" sz="2000" dirty="0">
                <a:ea typeface="굴림" charset="-127"/>
                <a:sym typeface="Symbol" charset="2"/>
              </a:rPr>
              <a:t> and </a:t>
            </a:r>
            <a:r>
              <a:rPr lang="en-US" altLang="ko-KR" sz="2000" i="1" dirty="0">
                <a:ea typeface="굴림" charset="-127"/>
                <a:sym typeface="Symbol" charset="2"/>
              </a:rPr>
              <a:t>c</a:t>
            </a:r>
            <a:r>
              <a:rPr lang="en-US" altLang="ko-KR" sz="2000" baseline="-25000" dirty="0">
                <a:ea typeface="굴림" charset="-127"/>
                <a:sym typeface="Symbol" charset="2"/>
              </a:rPr>
              <a:t>2</a:t>
            </a:r>
            <a:r>
              <a:rPr lang="en-US" altLang="ko-KR" sz="2000" dirty="0">
                <a:ea typeface="굴림" charset="-127"/>
                <a:sym typeface="Symbol" charset="2"/>
              </a:rPr>
              <a:t> copies of tuple </a:t>
            </a:r>
            <a:r>
              <a:rPr lang="en-US" altLang="ko-KR" sz="2000" i="1" dirty="0">
                <a:ea typeface="굴림" charset="-127"/>
                <a:sym typeface="Symbol" charset="2"/>
              </a:rPr>
              <a:t>t</a:t>
            </a:r>
            <a:r>
              <a:rPr lang="en-US" altLang="ko-KR" sz="2000" baseline="-25000" dirty="0">
                <a:ea typeface="굴림" charset="-127"/>
                <a:sym typeface="Symbol" charset="2"/>
              </a:rPr>
              <a:t>2</a:t>
            </a:r>
            <a:r>
              <a:rPr lang="en-US" altLang="ko-KR" sz="2000" dirty="0">
                <a:ea typeface="굴림" charset="-127"/>
                <a:sym typeface="Symbol" charset="2"/>
              </a:rPr>
              <a:t> in </a:t>
            </a:r>
            <a:r>
              <a:rPr lang="en-US" altLang="ko-KR" sz="2000" i="1" dirty="0">
                <a:ea typeface="굴림" charset="-127"/>
                <a:sym typeface="Symbol" charset="2"/>
              </a:rPr>
              <a:t>r</a:t>
            </a:r>
            <a:r>
              <a:rPr lang="en-US" altLang="ko-KR" sz="2000" baseline="-25000" dirty="0">
                <a:ea typeface="굴림" charset="-127"/>
                <a:sym typeface="Symbol" charset="2"/>
              </a:rPr>
              <a:t>2</a:t>
            </a:r>
            <a:r>
              <a:rPr lang="en-US" altLang="ko-KR" sz="2000" dirty="0">
                <a:ea typeface="굴림" charset="-127"/>
                <a:sym typeface="Symbol" charset="2"/>
              </a:rPr>
              <a:t>, there are </a:t>
            </a:r>
            <a:r>
              <a:rPr lang="en-US" altLang="ko-KR" sz="2000" i="1" dirty="0">
                <a:ea typeface="굴림" charset="-127"/>
                <a:sym typeface="Symbol" charset="2"/>
              </a:rPr>
              <a:t>c</a:t>
            </a:r>
            <a:r>
              <a:rPr lang="en-US" altLang="ko-KR" sz="2000" baseline="-25000" dirty="0">
                <a:ea typeface="굴림" charset="-127"/>
                <a:sym typeface="Symbol" charset="2"/>
              </a:rPr>
              <a:t>1</a:t>
            </a:r>
            <a:r>
              <a:rPr lang="en-US" altLang="ko-KR" sz="2000" dirty="0">
                <a:ea typeface="굴림" charset="-127"/>
                <a:sym typeface="Symbol" charset="2"/>
              </a:rPr>
              <a:t> x </a:t>
            </a:r>
            <a:r>
              <a:rPr lang="en-US" altLang="ko-KR" sz="2000" i="1" dirty="0">
                <a:ea typeface="굴림" charset="-127"/>
                <a:sym typeface="Symbol" charset="2"/>
              </a:rPr>
              <a:t>c</a:t>
            </a:r>
            <a:r>
              <a:rPr lang="en-US" altLang="ko-KR" sz="2000" baseline="-25000" dirty="0">
                <a:ea typeface="굴림" charset="-127"/>
                <a:sym typeface="Symbol" charset="2"/>
              </a:rPr>
              <a:t>2</a:t>
            </a:r>
            <a:r>
              <a:rPr lang="en-US" altLang="ko-KR" sz="2000" dirty="0">
                <a:ea typeface="굴림" charset="-127"/>
                <a:sym typeface="Symbol" charset="2"/>
              </a:rPr>
              <a:t> copies of the tuple </a:t>
            </a:r>
            <a:r>
              <a:rPr lang="en-US" altLang="ko-KR" sz="2000" i="1" dirty="0">
                <a:ea typeface="굴림" charset="-127"/>
                <a:sym typeface="Symbol" charset="2"/>
              </a:rPr>
              <a:t>t</a:t>
            </a:r>
            <a:r>
              <a:rPr lang="en-US" altLang="ko-KR" sz="2000" i="1" baseline="-25000" dirty="0">
                <a:ea typeface="굴림" charset="-127"/>
                <a:sym typeface="Symbol" charset="2"/>
              </a:rPr>
              <a:t>1</a:t>
            </a:r>
            <a:r>
              <a:rPr lang="en-US" altLang="ko-KR" sz="2000" i="1" dirty="0">
                <a:ea typeface="굴림" charset="-127"/>
                <a:sym typeface="Symbol" charset="2"/>
              </a:rPr>
              <a:t>. t</a:t>
            </a:r>
            <a:r>
              <a:rPr lang="en-US" altLang="ko-KR" sz="2000" baseline="-25000" dirty="0">
                <a:ea typeface="굴림" charset="-127"/>
                <a:sym typeface="Symbol" charset="2"/>
              </a:rPr>
              <a:t>2</a:t>
            </a:r>
            <a:r>
              <a:rPr lang="en-US" altLang="ko-KR" sz="2000" dirty="0">
                <a:ea typeface="굴림" charset="-127"/>
                <a:sym typeface="Symbol" charset="2"/>
              </a:rPr>
              <a:t> in </a:t>
            </a:r>
            <a:r>
              <a:rPr lang="en-US" altLang="ko-KR" sz="2000" i="1" dirty="0">
                <a:ea typeface="굴림" charset="-127"/>
                <a:sym typeface="Symbol" charset="2"/>
              </a:rPr>
              <a:t>r</a:t>
            </a:r>
            <a:r>
              <a:rPr lang="en-US" altLang="ko-KR" sz="2000" baseline="-25000" dirty="0">
                <a:ea typeface="굴림" charset="-127"/>
                <a:sym typeface="Symbol" charset="2"/>
              </a:rPr>
              <a:t>1 </a:t>
            </a:r>
            <a:r>
              <a:rPr lang="en-US" altLang="ko-KR" sz="2000" dirty="0">
                <a:ea typeface="굴림" charset="-127"/>
                <a:sym typeface="Symbol" charset="2"/>
              </a:rPr>
              <a:t> x </a:t>
            </a:r>
            <a:r>
              <a:rPr lang="en-US" altLang="ko-KR" sz="2000" i="1" dirty="0">
                <a:ea typeface="굴림" charset="-127"/>
              </a:rPr>
              <a:t>r</a:t>
            </a:r>
            <a:r>
              <a:rPr lang="en-US" altLang="ko-KR" sz="2000" baseline="-25000" dirty="0">
                <a:ea typeface="굴림" charset="-127"/>
              </a:rPr>
              <a:t>2</a:t>
            </a:r>
            <a:endParaRPr lang="en-US" altLang="ko-KR" baseline="-25000" dirty="0">
              <a:ea typeface="굴림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Duplicates (Cont.)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4900"/>
            <a:ext cx="6991350" cy="4549775"/>
          </a:xfrm>
        </p:spPr>
        <p:txBody>
          <a:bodyPr/>
          <a:lstStyle/>
          <a:p>
            <a:pPr>
              <a:tabLst>
                <a:tab pos="1436688" algn="l"/>
                <a:tab pos="2176463" algn="l"/>
              </a:tabLst>
            </a:pPr>
            <a:r>
              <a:rPr lang="en-US" altLang="ko-KR" sz="2000" dirty="0">
                <a:ea typeface="굴림" charset="-127"/>
              </a:rPr>
              <a:t>Example: Suppose multiset relations </a:t>
            </a:r>
            <a:r>
              <a:rPr lang="en-US" altLang="ko-KR" sz="2000" i="1" dirty="0">
                <a:ea typeface="굴림" charset="-127"/>
              </a:rPr>
              <a:t>r</a:t>
            </a:r>
            <a:r>
              <a:rPr lang="en-US" altLang="ko-KR" sz="2000" baseline="-25000" dirty="0">
                <a:ea typeface="굴림" charset="-127"/>
              </a:rPr>
              <a:t>1</a:t>
            </a:r>
            <a:r>
              <a:rPr lang="en-US" altLang="ko-KR" sz="2000" dirty="0">
                <a:ea typeface="굴림" charset="-127"/>
              </a:rPr>
              <a:t> (</a:t>
            </a:r>
            <a:r>
              <a:rPr lang="en-US" altLang="ko-KR" sz="2000" i="1" dirty="0">
                <a:ea typeface="굴림" charset="-127"/>
              </a:rPr>
              <a:t>A, B</a:t>
            </a:r>
            <a:r>
              <a:rPr lang="en-US" altLang="ko-KR" sz="2000" dirty="0">
                <a:ea typeface="굴림" charset="-127"/>
              </a:rPr>
              <a:t>) and </a:t>
            </a:r>
            <a:r>
              <a:rPr lang="en-US" altLang="ko-KR" sz="2000" i="1" dirty="0">
                <a:ea typeface="굴림" charset="-127"/>
              </a:rPr>
              <a:t>r</a:t>
            </a:r>
            <a:r>
              <a:rPr lang="en-US" altLang="ko-KR" sz="2000" baseline="-25000" dirty="0">
                <a:ea typeface="굴림" charset="-127"/>
              </a:rPr>
              <a:t>2</a:t>
            </a:r>
            <a:r>
              <a:rPr lang="en-US" altLang="ko-KR" sz="2000" dirty="0">
                <a:ea typeface="굴림" charset="-127"/>
              </a:rPr>
              <a:t> (</a:t>
            </a:r>
            <a:r>
              <a:rPr lang="en-US" altLang="ko-KR" sz="2000" i="1" dirty="0">
                <a:ea typeface="굴림" charset="-127"/>
              </a:rPr>
              <a:t>C</a:t>
            </a:r>
            <a:r>
              <a:rPr lang="en-US" altLang="ko-KR" sz="2000" dirty="0">
                <a:ea typeface="굴림" charset="-127"/>
              </a:rPr>
              <a:t>) are as follows:</a:t>
            </a:r>
            <a:endParaRPr lang="en-US" altLang="ko-KR" dirty="0">
              <a:ea typeface="굴림" charset="-127"/>
            </a:endParaRPr>
          </a:p>
          <a:p>
            <a:pPr>
              <a:buFont typeface="Monotype Sorts" charset="2"/>
              <a:buNone/>
              <a:tabLst>
                <a:tab pos="1436688" algn="l"/>
                <a:tab pos="2176463" algn="l"/>
              </a:tabLst>
            </a:pPr>
            <a:r>
              <a:rPr lang="en-US" altLang="ko-KR" dirty="0">
                <a:ea typeface="굴림" charset="-127"/>
              </a:rPr>
              <a:t>		 </a:t>
            </a:r>
            <a:r>
              <a:rPr lang="en-US" altLang="ko-KR" sz="2000" i="1" dirty="0">
                <a:ea typeface="굴림" charset="-127"/>
              </a:rPr>
              <a:t>r</a:t>
            </a:r>
            <a:r>
              <a:rPr lang="en-US" altLang="ko-KR" sz="2000" baseline="-25000" dirty="0">
                <a:ea typeface="굴림" charset="-127"/>
              </a:rPr>
              <a:t>1</a:t>
            </a:r>
            <a:r>
              <a:rPr lang="en-US" altLang="ko-KR" sz="2000" dirty="0">
                <a:ea typeface="굴림" charset="-127"/>
              </a:rPr>
              <a:t> = {(1, </a:t>
            </a:r>
            <a:r>
              <a:rPr lang="en-US" altLang="ko-KR" sz="2000" i="1" dirty="0">
                <a:ea typeface="굴림" charset="-127"/>
              </a:rPr>
              <a:t>a</a:t>
            </a:r>
            <a:r>
              <a:rPr lang="en-US" altLang="ko-KR" sz="2000" dirty="0">
                <a:ea typeface="굴림" charset="-127"/>
              </a:rPr>
              <a:t>) (2,</a:t>
            </a:r>
            <a:r>
              <a:rPr lang="en-US" altLang="ko-KR" sz="2000" i="1" dirty="0">
                <a:ea typeface="굴림" charset="-127"/>
              </a:rPr>
              <a:t>a</a:t>
            </a:r>
            <a:r>
              <a:rPr lang="en-US" altLang="ko-KR" sz="2000" dirty="0">
                <a:ea typeface="굴림" charset="-127"/>
              </a:rPr>
              <a:t>)}     </a:t>
            </a:r>
            <a:r>
              <a:rPr lang="en-US" altLang="ko-KR" sz="2000" i="1" dirty="0">
                <a:ea typeface="굴림" charset="-127"/>
              </a:rPr>
              <a:t>r</a:t>
            </a:r>
            <a:r>
              <a:rPr lang="en-US" altLang="ko-KR" sz="2000" baseline="-25000" dirty="0">
                <a:ea typeface="굴림" charset="-127"/>
              </a:rPr>
              <a:t>2</a:t>
            </a:r>
            <a:r>
              <a:rPr lang="en-US" altLang="ko-KR" sz="2000" dirty="0">
                <a:ea typeface="굴림" charset="-127"/>
              </a:rPr>
              <a:t> = {(2), (3), (3)}</a:t>
            </a:r>
            <a:endParaRPr lang="en-US" altLang="ko-KR" dirty="0">
              <a:ea typeface="굴림" charset="-127"/>
            </a:endParaRPr>
          </a:p>
          <a:p>
            <a:pPr>
              <a:tabLst>
                <a:tab pos="1436688" algn="l"/>
                <a:tab pos="2176463" algn="l"/>
              </a:tabLst>
            </a:pPr>
            <a:r>
              <a:rPr lang="en-US" altLang="ko-KR" sz="2000" dirty="0">
                <a:ea typeface="굴림" charset="-127"/>
              </a:rPr>
              <a:t>Then </a:t>
            </a:r>
            <a:r>
              <a:rPr lang="en-US" altLang="ko-KR" sz="2000" dirty="0">
                <a:solidFill>
                  <a:srgbClr val="FF0000"/>
                </a:solidFill>
                <a:ea typeface="굴림" charset="-127"/>
                <a:sym typeface="Symbol" charset="2"/>
              </a:rPr>
              <a:t></a:t>
            </a:r>
            <a:r>
              <a:rPr lang="en-US" altLang="ko-KR" sz="2400" i="1" baseline="-25000" dirty="0">
                <a:solidFill>
                  <a:srgbClr val="FF0000"/>
                </a:solidFill>
                <a:ea typeface="굴림" charset="-127"/>
                <a:sym typeface="Symbol" charset="2"/>
              </a:rPr>
              <a:t>B</a:t>
            </a:r>
            <a:r>
              <a:rPr lang="en-US" altLang="ko-KR" sz="2000" dirty="0">
                <a:solidFill>
                  <a:srgbClr val="FF0000"/>
                </a:solidFill>
                <a:ea typeface="굴림" charset="-127"/>
                <a:sym typeface="Symbol" charset="2"/>
              </a:rPr>
              <a:t>(</a:t>
            </a:r>
            <a:r>
              <a:rPr lang="en-US" altLang="ko-KR" sz="2000" i="1" dirty="0">
                <a:solidFill>
                  <a:srgbClr val="FF0000"/>
                </a:solidFill>
                <a:ea typeface="굴림" charset="-127"/>
              </a:rPr>
              <a:t>r</a:t>
            </a:r>
            <a:r>
              <a:rPr lang="en-US" altLang="ko-KR" sz="2000" baseline="-25000" dirty="0">
                <a:solidFill>
                  <a:srgbClr val="FF0000"/>
                </a:solidFill>
                <a:ea typeface="굴림" charset="-127"/>
              </a:rPr>
              <a:t>1</a:t>
            </a:r>
            <a:r>
              <a:rPr lang="en-US" altLang="ko-KR" sz="2000" dirty="0">
                <a:solidFill>
                  <a:srgbClr val="FF0000"/>
                </a:solidFill>
                <a:ea typeface="굴림" charset="-127"/>
              </a:rPr>
              <a:t>) would be {(a), (a)}</a:t>
            </a:r>
            <a:r>
              <a:rPr lang="en-US" altLang="ko-KR" sz="2000" dirty="0">
                <a:ea typeface="굴림" charset="-127"/>
              </a:rPr>
              <a:t>, while </a:t>
            </a:r>
            <a:r>
              <a:rPr lang="en-US" altLang="ko-KR" sz="2000" dirty="0">
                <a:ea typeface="굴림" charset="-127"/>
                <a:sym typeface="Symbol" charset="2"/>
              </a:rPr>
              <a:t></a:t>
            </a:r>
            <a:r>
              <a:rPr lang="en-US" altLang="ko-KR" sz="2400" i="1" baseline="-25000" dirty="0">
                <a:ea typeface="굴림" charset="-127"/>
                <a:sym typeface="Symbol" charset="2"/>
              </a:rPr>
              <a:t>B</a:t>
            </a:r>
            <a:r>
              <a:rPr lang="en-US" altLang="ko-KR" sz="2000" dirty="0">
                <a:ea typeface="굴림" charset="-127"/>
                <a:sym typeface="Symbol" charset="2"/>
              </a:rPr>
              <a:t>(</a:t>
            </a:r>
            <a:r>
              <a:rPr lang="en-US" altLang="ko-KR" sz="2000" i="1" dirty="0">
                <a:ea typeface="굴림" charset="-127"/>
              </a:rPr>
              <a:t>r</a:t>
            </a:r>
            <a:r>
              <a:rPr lang="en-US" altLang="ko-KR" sz="2000" baseline="-25000" dirty="0">
                <a:ea typeface="굴림" charset="-127"/>
              </a:rPr>
              <a:t>1</a:t>
            </a:r>
            <a:r>
              <a:rPr lang="en-US" altLang="ko-KR" sz="2000" dirty="0">
                <a:ea typeface="굴림" charset="-127"/>
              </a:rPr>
              <a:t>) x </a:t>
            </a:r>
            <a:r>
              <a:rPr lang="en-US" altLang="ko-KR" sz="2000" i="1" dirty="0">
                <a:ea typeface="굴림" charset="-127"/>
              </a:rPr>
              <a:t>r</a:t>
            </a:r>
            <a:r>
              <a:rPr lang="en-US" altLang="ko-KR" sz="2000" baseline="-25000" dirty="0">
                <a:ea typeface="굴림" charset="-127"/>
              </a:rPr>
              <a:t>2</a:t>
            </a:r>
            <a:r>
              <a:rPr lang="en-US" altLang="ko-KR" sz="2000" dirty="0">
                <a:ea typeface="굴림" charset="-127"/>
              </a:rPr>
              <a:t> would be</a:t>
            </a:r>
            <a:endParaRPr lang="en-US" altLang="ko-KR" dirty="0">
              <a:ea typeface="굴림" charset="-127"/>
            </a:endParaRPr>
          </a:p>
          <a:p>
            <a:pPr>
              <a:buFont typeface="Monotype Sorts" charset="2"/>
              <a:buNone/>
              <a:tabLst>
                <a:tab pos="1436688" algn="l"/>
                <a:tab pos="2176463" algn="l"/>
              </a:tabLst>
            </a:pPr>
            <a:r>
              <a:rPr lang="en-US" altLang="ko-KR" dirty="0">
                <a:ea typeface="굴림" charset="-127"/>
              </a:rPr>
              <a:t>		</a:t>
            </a:r>
            <a:r>
              <a:rPr lang="en-US" altLang="ko-KR" sz="2000" dirty="0">
                <a:ea typeface="굴림" charset="-127"/>
              </a:rPr>
              <a:t>{(</a:t>
            </a:r>
            <a:r>
              <a:rPr lang="en-US" altLang="ko-KR" sz="2000" i="1" dirty="0">
                <a:ea typeface="굴림" charset="-127"/>
              </a:rPr>
              <a:t>a</a:t>
            </a:r>
            <a:r>
              <a:rPr lang="en-US" altLang="ko-KR" sz="2000" dirty="0">
                <a:ea typeface="굴림" charset="-127"/>
              </a:rPr>
              <a:t>,2), (</a:t>
            </a:r>
            <a:r>
              <a:rPr lang="en-US" altLang="ko-KR" sz="2000" i="1" dirty="0">
                <a:ea typeface="굴림" charset="-127"/>
              </a:rPr>
              <a:t>a</a:t>
            </a:r>
            <a:r>
              <a:rPr lang="en-US" altLang="ko-KR" sz="2000" dirty="0">
                <a:ea typeface="굴림" charset="-127"/>
              </a:rPr>
              <a:t>,2), (</a:t>
            </a:r>
            <a:r>
              <a:rPr lang="en-US" altLang="ko-KR" sz="2000" i="1" dirty="0">
                <a:ea typeface="굴림" charset="-127"/>
              </a:rPr>
              <a:t>a</a:t>
            </a:r>
            <a:r>
              <a:rPr lang="en-US" altLang="ko-KR" sz="2000" dirty="0">
                <a:ea typeface="굴림" charset="-127"/>
              </a:rPr>
              <a:t>,3), (</a:t>
            </a:r>
            <a:r>
              <a:rPr lang="en-US" altLang="ko-KR" sz="2000" i="1" dirty="0">
                <a:ea typeface="굴림" charset="-127"/>
              </a:rPr>
              <a:t>a</a:t>
            </a:r>
            <a:r>
              <a:rPr lang="en-US" altLang="ko-KR" sz="2000" dirty="0">
                <a:ea typeface="굴림" charset="-127"/>
              </a:rPr>
              <a:t>,3), (</a:t>
            </a:r>
            <a:r>
              <a:rPr lang="en-US" altLang="ko-KR" sz="2000" i="1" dirty="0">
                <a:ea typeface="굴림" charset="-127"/>
              </a:rPr>
              <a:t>a</a:t>
            </a:r>
            <a:r>
              <a:rPr lang="en-US" altLang="ko-KR" sz="2000" dirty="0">
                <a:ea typeface="굴림" charset="-127"/>
              </a:rPr>
              <a:t>,3), (</a:t>
            </a:r>
            <a:r>
              <a:rPr lang="en-US" altLang="ko-KR" sz="2000" i="1" dirty="0">
                <a:ea typeface="굴림" charset="-127"/>
              </a:rPr>
              <a:t>a</a:t>
            </a:r>
            <a:r>
              <a:rPr lang="en-US" altLang="ko-KR" sz="2000" dirty="0">
                <a:ea typeface="굴림" charset="-127"/>
              </a:rPr>
              <a:t>,3)}</a:t>
            </a:r>
            <a:endParaRPr lang="en-US" altLang="ko-KR" dirty="0">
              <a:ea typeface="굴림" charset="-127"/>
            </a:endParaRPr>
          </a:p>
          <a:p>
            <a:pPr>
              <a:tabLst>
                <a:tab pos="1436688" algn="l"/>
                <a:tab pos="2176463" algn="l"/>
              </a:tabLst>
            </a:pPr>
            <a:r>
              <a:rPr lang="en-US" altLang="ko-KR" sz="2000" dirty="0">
                <a:ea typeface="굴림" charset="-127"/>
              </a:rPr>
              <a:t>SQL duplicate semantics:</a:t>
            </a:r>
            <a:r>
              <a:rPr lang="en-US" altLang="ko-KR" dirty="0">
                <a:ea typeface="굴림" charset="-127"/>
              </a:rPr>
              <a:t> </a:t>
            </a:r>
          </a:p>
          <a:p>
            <a:pPr>
              <a:buFont typeface="Monotype Sorts" charset="2"/>
              <a:buNone/>
              <a:tabLst>
                <a:tab pos="1436688" algn="l"/>
                <a:tab pos="2176463" algn="l"/>
              </a:tabLst>
            </a:pPr>
            <a:r>
              <a:rPr lang="en-US" altLang="ko-KR" dirty="0">
                <a:ea typeface="굴림" charset="-127"/>
              </a:rPr>
              <a:t>		</a:t>
            </a:r>
            <a:r>
              <a:rPr lang="en-US" altLang="ko-KR" sz="2000" b="1" dirty="0">
                <a:ea typeface="굴림" charset="-127"/>
              </a:rPr>
              <a:t>select </a:t>
            </a:r>
            <a:r>
              <a:rPr lang="en-US" altLang="ko-KR" sz="2000" i="1" dirty="0">
                <a:ea typeface="굴림" charset="-127"/>
              </a:rPr>
              <a:t>A</a:t>
            </a:r>
            <a:r>
              <a:rPr lang="en-US" altLang="ko-KR" sz="2000" baseline="-25000" dirty="0">
                <a:ea typeface="굴림" charset="-127"/>
              </a:rPr>
              <a:t>1</a:t>
            </a:r>
            <a:r>
              <a:rPr lang="en-US" altLang="ko-KR" sz="2000" dirty="0">
                <a:ea typeface="굴림" charset="-127"/>
              </a:rPr>
              <a:t>,</a:t>
            </a:r>
            <a:r>
              <a:rPr lang="en-US" altLang="ko-KR" sz="2000" baseline="-25000" dirty="0">
                <a:ea typeface="굴림" charset="-127"/>
              </a:rPr>
              <a:t>, </a:t>
            </a:r>
            <a:r>
              <a:rPr lang="en-US" altLang="ko-KR" sz="2000" i="1" dirty="0">
                <a:ea typeface="굴림" charset="-127"/>
              </a:rPr>
              <a:t>A</a:t>
            </a:r>
            <a:r>
              <a:rPr lang="en-US" altLang="ko-KR" sz="2000" baseline="-25000" dirty="0">
                <a:ea typeface="굴림" charset="-127"/>
              </a:rPr>
              <a:t>2</a:t>
            </a:r>
            <a:r>
              <a:rPr lang="en-US" altLang="ko-KR" sz="2000" dirty="0">
                <a:ea typeface="굴림" charset="-127"/>
              </a:rPr>
              <a:t>, ..., </a:t>
            </a:r>
            <a:r>
              <a:rPr lang="en-US" altLang="ko-KR" sz="2000" i="1" dirty="0">
                <a:ea typeface="굴림" charset="-127"/>
              </a:rPr>
              <a:t>A</a:t>
            </a:r>
            <a:r>
              <a:rPr lang="en-US" altLang="ko-KR" sz="2400" i="1" baseline="-25000" dirty="0">
                <a:ea typeface="굴림" charset="-127"/>
              </a:rPr>
              <a:t>n</a:t>
            </a:r>
            <a:r>
              <a:rPr lang="en-US" altLang="ko-KR" sz="2000" i="1" dirty="0">
                <a:ea typeface="굴림" charset="-127"/>
              </a:rPr>
              <a:t/>
            </a:r>
            <a:br>
              <a:rPr lang="en-US" altLang="ko-KR" sz="2000" i="1" dirty="0">
                <a:ea typeface="굴림" charset="-127"/>
              </a:rPr>
            </a:br>
            <a:r>
              <a:rPr lang="en-US" altLang="ko-KR" sz="2000" i="1" dirty="0">
                <a:ea typeface="굴림" charset="-127"/>
              </a:rPr>
              <a:t>	</a:t>
            </a:r>
            <a:r>
              <a:rPr lang="en-US" altLang="ko-KR" sz="2000" b="1" dirty="0">
                <a:ea typeface="굴림" charset="-127"/>
              </a:rPr>
              <a:t>from </a:t>
            </a:r>
            <a:r>
              <a:rPr lang="en-US" altLang="ko-KR" sz="2000" i="1" dirty="0">
                <a:ea typeface="굴림" charset="-127"/>
              </a:rPr>
              <a:t>r</a:t>
            </a:r>
            <a:r>
              <a:rPr lang="en-US" altLang="ko-KR" sz="2000" baseline="-25000" dirty="0">
                <a:ea typeface="굴림" charset="-127"/>
              </a:rPr>
              <a:t>1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en-US" altLang="ko-KR" sz="2000" i="1" dirty="0">
                <a:ea typeface="굴림" charset="-127"/>
              </a:rPr>
              <a:t>r</a:t>
            </a:r>
            <a:r>
              <a:rPr lang="en-US" altLang="ko-KR" sz="2000" baseline="-25000" dirty="0">
                <a:ea typeface="굴림" charset="-127"/>
              </a:rPr>
              <a:t>2</a:t>
            </a:r>
            <a:r>
              <a:rPr lang="en-US" altLang="ko-KR" sz="2000" dirty="0">
                <a:ea typeface="굴림" charset="-127"/>
              </a:rPr>
              <a:t>, ..., </a:t>
            </a:r>
            <a:r>
              <a:rPr lang="en-US" altLang="ko-KR" sz="2000" i="1" dirty="0" err="1">
                <a:ea typeface="굴림" charset="-127"/>
              </a:rPr>
              <a:t>r</a:t>
            </a:r>
            <a:r>
              <a:rPr lang="en-US" altLang="ko-KR" sz="2400" i="1" baseline="-25000" dirty="0" err="1">
                <a:ea typeface="굴림" charset="-127"/>
              </a:rPr>
              <a:t>m</a:t>
            </a:r>
            <a:r>
              <a:rPr lang="en-US" altLang="ko-KR" sz="2000" dirty="0">
                <a:ea typeface="굴림" charset="-127"/>
              </a:rPr>
              <a:t/>
            </a:r>
            <a:br>
              <a:rPr lang="en-US" altLang="ko-KR" sz="2000" dirty="0">
                <a:ea typeface="굴림" charset="-127"/>
              </a:rPr>
            </a:br>
            <a:r>
              <a:rPr lang="en-US" altLang="ko-KR" sz="2000" dirty="0">
                <a:ea typeface="굴림" charset="-127"/>
              </a:rPr>
              <a:t>	</a:t>
            </a:r>
            <a:r>
              <a:rPr lang="en-US" altLang="ko-KR" sz="2000" b="1" dirty="0">
                <a:ea typeface="굴림" charset="-127"/>
              </a:rPr>
              <a:t>where </a:t>
            </a:r>
            <a:r>
              <a:rPr lang="en-US" altLang="ko-KR" sz="2000" i="1" dirty="0">
                <a:ea typeface="굴림" charset="-127"/>
              </a:rPr>
              <a:t>P</a:t>
            </a:r>
            <a:endParaRPr lang="en-US" altLang="ko-KR" i="1" dirty="0">
              <a:ea typeface="굴림" charset="-127"/>
            </a:endParaRPr>
          </a:p>
          <a:p>
            <a:pPr>
              <a:buFont typeface="Monotype Sorts" charset="2"/>
              <a:buNone/>
              <a:tabLst>
                <a:tab pos="1436688" algn="l"/>
                <a:tab pos="2176463" algn="l"/>
              </a:tabLst>
            </a:pPr>
            <a:r>
              <a:rPr lang="en-US" altLang="ko-KR" i="1" dirty="0">
                <a:ea typeface="굴림" charset="-127"/>
              </a:rPr>
              <a:t>	</a:t>
            </a:r>
            <a:r>
              <a:rPr lang="en-US" altLang="ko-KR" sz="2000" dirty="0">
                <a:ea typeface="굴림" charset="-127"/>
              </a:rPr>
              <a:t>is equivalent to the </a:t>
            </a:r>
            <a:r>
              <a:rPr lang="en-US" altLang="ko-KR" sz="2000" i="1" dirty="0">
                <a:ea typeface="굴림" charset="-127"/>
              </a:rPr>
              <a:t>multiset</a:t>
            </a:r>
            <a:r>
              <a:rPr lang="en-US" altLang="ko-KR" sz="2000" dirty="0">
                <a:ea typeface="굴림" charset="-127"/>
              </a:rPr>
              <a:t> version of the expression:</a:t>
            </a:r>
            <a:endParaRPr lang="en-US" altLang="ko-KR" dirty="0">
              <a:ea typeface="굴림" charset="-127"/>
            </a:endParaRPr>
          </a:p>
          <a:p>
            <a:pPr>
              <a:buFont typeface="Monotype Sorts" charset="2"/>
              <a:buNone/>
              <a:tabLst>
                <a:tab pos="1436688" algn="l"/>
                <a:tab pos="2176463" algn="l"/>
              </a:tabLst>
            </a:pPr>
            <a:r>
              <a:rPr lang="en-US" altLang="ko-KR" dirty="0">
                <a:ea typeface="굴림" charset="-127"/>
              </a:rPr>
              <a:t>		</a:t>
            </a:r>
            <a:endParaRPr lang="en-US" altLang="ko-KR" i="1" baseline="-25000" dirty="0">
              <a:ea typeface="굴림" charset="-127"/>
            </a:endParaRPr>
          </a:p>
        </p:txBody>
      </p:sp>
      <p:graphicFrame>
        <p:nvGraphicFramePr>
          <p:cNvPr id="71683" name="Object 4"/>
          <p:cNvGraphicFramePr>
            <a:graphicFrameLocks noChangeAspect="1"/>
          </p:cNvGraphicFramePr>
          <p:nvPr/>
        </p:nvGraphicFramePr>
        <p:xfrm>
          <a:off x="2682875" y="5108575"/>
          <a:ext cx="36401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0" name="Equation" r:id="rId4" imgW="52012698" imgH="6120635" progId="Equation.3">
                  <p:embed/>
                </p:oleObj>
              </mc:Choice>
              <mc:Fallback>
                <p:oleObj name="Equation" r:id="rId4" imgW="52012698" imgH="612063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5108575"/>
                        <a:ext cx="364013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381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Set Operations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988" y="1108075"/>
            <a:ext cx="7661275" cy="511175"/>
          </a:xfrm>
        </p:spPr>
        <p:txBody>
          <a:bodyPr/>
          <a:lstStyle/>
          <a:p>
            <a:pPr>
              <a:tabLst>
                <a:tab pos="1481138" algn="l"/>
              </a:tabLst>
            </a:pPr>
            <a:r>
              <a:rPr lang="en-US" altLang="ko-KR" sz="2000">
                <a:ea typeface="굴림" charset="-127"/>
              </a:rPr>
              <a:t>Find courses that ran in Fall 2009 or in Spring 2010</a:t>
            </a:r>
            <a:endParaRPr lang="en-US" altLang="ko-KR">
              <a:ea typeface="굴림" charset="-127"/>
            </a:endParaRPr>
          </a:p>
        </p:txBody>
      </p:sp>
      <p:sp>
        <p:nvSpPr>
          <p:cNvPr id="73731" name="Text Box 4"/>
          <p:cNvSpPr txBox="1">
            <a:spLocks noChangeArrowheads="1"/>
          </p:cNvSpPr>
          <p:nvPr/>
        </p:nvSpPr>
        <p:spPr bwMode="auto">
          <a:xfrm>
            <a:off x="433388" y="4414838"/>
            <a:ext cx="62103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800">
                <a:ea typeface="굴림" charset="-127"/>
              </a:rPr>
              <a:t>  </a:t>
            </a:r>
            <a:r>
              <a:rPr lang="en-US" altLang="ko-KR">
                <a:ea typeface="굴림" charset="-127"/>
              </a:rPr>
              <a:t> </a:t>
            </a:r>
            <a:r>
              <a:rPr lang="en-US" altLang="ko-KR" sz="1800">
                <a:ea typeface="굴림" charset="-127"/>
              </a:rPr>
              <a:t>Find courses that ran in Fall 2009 but not in Spring 2010</a:t>
            </a:r>
            <a:endParaRPr lang="en-US" altLang="ko-KR">
              <a:ea typeface="굴림" charset="-127"/>
            </a:endParaRPr>
          </a:p>
        </p:txBody>
      </p:sp>
      <p:sp>
        <p:nvSpPr>
          <p:cNvPr id="417797" name="Text Box 5"/>
          <p:cNvSpPr txBox="1">
            <a:spLocks noChangeArrowheads="1"/>
          </p:cNvSpPr>
          <p:nvPr/>
        </p:nvSpPr>
        <p:spPr bwMode="auto">
          <a:xfrm>
            <a:off x="609600" y="1604963"/>
            <a:ext cx="82835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b="1">
                <a:ea typeface="굴림" charset="-127"/>
              </a:rPr>
              <a:t>select</a:t>
            </a:r>
            <a:r>
              <a:rPr lang="en-US" altLang="ko-KR" sz="2000">
                <a:ea typeface="굴림" charset="-127"/>
              </a:rPr>
              <a:t> </a:t>
            </a:r>
            <a:r>
              <a:rPr lang="en-US" altLang="ko-KR" sz="2000" i="1">
                <a:ea typeface="굴림" charset="-127"/>
              </a:rPr>
              <a:t>course_id </a:t>
            </a:r>
            <a:r>
              <a:rPr lang="en-US" altLang="ko-KR" sz="2000" b="1">
                <a:ea typeface="굴림" charset="-127"/>
              </a:rPr>
              <a:t>from </a:t>
            </a:r>
            <a:r>
              <a:rPr lang="en-US" altLang="ko-KR" sz="2000" i="1">
                <a:ea typeface="굴림" charset="-127"/>
              </a:rPr>
              <a:t>section </a:t>
            </a:r>
            <a:r>
              <a:rPr lang="en-US" altLang="ko-KR" sz="2000" b="1">
                <a:ea typeface="굴림" charset="-127"/>
              </a:rPr>
              <a:t>where </a:t>
            </a:r>
            <a:r>
              <a:rPr lang="en-US" altLang="ko-KR" sz="2000" i="1">
                <a:ea typeface="굴림" charset="-127"/>
              </a:rPr>
              <a:t>sem = </a:t>
            </a:r>
            <a:r>
              <a:rPr lang="en-US" altLang="ko-KR" sz="2000">
                <a:ea typeface="굴림" charset="-127"/>
              </a:rPr>
              <a:t>‘Fall’ </a:t>
            </a:r>
            <a:r>
              <a:rPr lang="en-US" altLang="ko-KR" sz="2000" b="1">
                <a:ea typeface="굴림" charset="-127"/>
              </a:rPr>
              <a:t>and </a:t>
            </a:r>
            <a:r>
              <a:rPr lang="en-US" altLang="ko-KR" sz="2000" i="1">
                <a:ea typeface="굴림" charset="-127"/>
              </a:rPr>
              <a:t>year = </a:t>
            </a:r>
            <a:r>
              <a:rPr lang="en-US" altLang="ko-KR" sz="2000">
                <a:ea typeface="굴림" charset="-127"/>
              </a:rPr>
              <a:t>2009)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 </a:t>
            </a:r>
            <a:r>
              <a:rPr lang="en-US" altLang="ko-KR" sz="2000" b="1">
                <a:ea typeface="굴림" charset="-127"/>
              </a:rPr>
              <a:t>union</a:t>
            </a:r>
            <a:br>
              <a:rPr lang="en-US" altLang="ko-KR" sz="2000" b="1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b="1">
                <a:ea typeface="굴림" charset="-127"/>
              </a:rPr>
              <a:t>select</a:t>
            </a:r>
            <a:r>
              <a:rPr lang="en-US" altLang="ko-KR" sz="2000">
                <a:ea typeface="굴림" charset="-127"/>
              </a:rPr>
              <a:t> </a:t>
            </a:r>
            <a:r>
              <a:rPr lang="en-US" altLang="ko-KR" sz="2000" i="1">
                <a:ea typeface="굴림" charset="-127"/>
              </a:rPr>
              <a:t>course_id </a:t>
            </a:r>
            <a:r>
              <a:rPr lang="en-US" altLang="ko-KR" sz="2000" b="1">
                <a:ea typeface="굴림" charset="-127"/>
              </a:rPr>
              <a:t>from </a:t>
            </a:r>
            <a:r>
              <a:rPr lang="en-US" altLang="ko-KR" sz="2000" i="1">
                <a:ea typeface="굴림" charset="-127"/>
              </a:rPr>
              <a:t>section </a:t>
            </a:r>
            <a:r>
              <a:rPr lang="en-US" altLang="ko-KR" sz="2000" b="1">
                <a:ea typeface="굴림" charset="-127"/>
              </a:rPr>
              <a:t>where </a:t>
            </a:r>
            <a:r>
              <a:rPr lang="en-US" altLang="ko-KR" sz="2000" i="1">
                <a:ea typeface="굴림" charset="-127"/>
              </a:rPr>
              <a:t>sem = </a:t>
            </a:r>
            <a:r>
              <a:rPr lang="en-US" altLang="ko-KR" sz="2000">
                <a:ea typeface="굴림" charset="-127"/>
              </a:rPr>
              <a:t>‘Spring’ </a:t>
            </a:r>
            <a:r>
              <a:rPr lang="en-US" altLang="ko-KR" sz="2000" b="1">
                <a:ea typeface="굴림" charset="-127"/>
              </a:rPr>
              <a:t>and </a:t>
            </a:r>
            <a:r>
              <a:rPr lang="en-US" altLang="ko-KR" sz="2000" i="1">
                <a:ea typeface="굴림" charset="-127"/>
              </a:rPr>
              <a:t>year = </a:t>
            </a:r>
            <a:r>
              <a:rPr lang="en-US" altLang="ko-KR" sz="2000">
                <a:ea typeface="굴림" charset="-127"/>
              </a:rPr>
              <a:t>2010)</a:t>
            </a:r>
            <a:endParaRPr lang="en-US" altLang="ko-KR" sz="1800">
              <a:ea typeface="굴림" charset="-127"/>
            </a:endParaRPr>
          </a:p>
        </p:txBody>
      </p:sp>
      <p:sp>
        <p:nvSpPr>
          <p:cNvPr id="73733" name="Text Box 6"/>
          <p:cNvSpPr txBox="1">
            <a:spLocks noChangeArrowheads="1"/>
          </p:cNvSpPr>
          <p:nvPr/>
        </p:nvSpPr>
        <p:spPr bwMode="auto">
          <a:xfrm>
            <a:off x="388938" y="2722563"/>
            <a:ext cx="583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r>
              <a:rPr lang="en-US" altLang="ko-KR" sz="1800">
                <a:ea typeface="굴림" charset="-127"/>
              </a:rPr>
              <a:t>  Find courses that ran in Fall 2009 and in Spring 2010</a:t>
            </a:r>
            <a:endParaRPr lang="en-US" altLang="ko-KR">
              <a:ea typeface="굴림" charset="-127"/>
            </a:endParaRPr>
          </a:p>
        </p:txBody>
      </p:sp>
      <p:sp>
        <p:nvSpPr>
          <p:cNvPr id="417799" name="Text Box 7"/>
          <p:cNvSpPr txBox="1">
            <a:spLocks noChangeArrowheads="1"/>
          </p:cNvSpPr>
          <p:nvPr/>
        </p:nvSpPr>
        <p:spPr bwMode="auto">
          <a:xfrm>
            <a:off x="579438" y="3168650"/>
            <a:ext cx="826293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b="1">
                <a:ea typeface="굴림" charset="-127"/>
              </a:rPr>
              <a:t>select</a:t>
            </a:r>
            <a:r>
              <a:rPr lang="en-US" altLang="ko-KR" sz="2000">
                <a:ea typeface="굴림" charset="-127"/>
              </a:rPr>
              <a:t> </a:t>
            </a:r>
            <a:r>
              <a:rPr lang="en-US" altLang="ko-KR" sz="2000" i="1">
                <a:ea typeface="굴림" charset="-127"/>
              </a:rPr>
              <a:t>course_id </a:t>
            </a:r>
            <a:r>
              <a:rPr lang="en-US" altLang="ko-KR" sz="2000" b="1">
                <a:ea typeface="굴림" charset="-127"/>
              </a:rPr>
              <a:t>from </a:t>
            </a:r>
            <a:r>
              <a:rPr lang="en-US" altLang="ko-KR" sz="2000" i="1">
                <a:ea typeface="굴림" charset="-127"/>
              </a:rPr>
              <a:t>section </a:t>
            </a:r>
            <a:r>
              <a:rPr lang="en-US" altLang="ko-KR" sz="2000" b="1">
                <a:ea typeface="굴림" charset="-127"/>
              </a:rPr>
              <a:t>where </a:t>
            </a:r>
            <a:r>
              <a:rPr lang="en-US" altLang="ko-KR" sz="2000" i="1">
                <a:ea typeface="굴림" charset="-127"/>
              </a:rPr>
              <a:t>sem = </a:t>
            </a:r>
            <a:r>
              <a:rPr lang="en-US" altLang="ko-KR" sz="2000">
                <a:ea typeface="굴림" charset="-127"/>
              </a:rPr>
              <a:t>‘Fall’ </a:t>
            </a:r>
            <a:r>
              <a:rPr lang="en-US" altLang="ko-KR" sz="2000" b="1">
                <a:ea typeface="굴림" charset="-127"/>
              </a:rPr>
              <a:t>and </a:t>
            </a:r>
            <a:r>
              <a:rPr lang="en-US" altLang="ko-KR" sz="2000" i="1">
                <a:ea typeface="굴림" charset="-127"/>
              </a:rPr>
              <a:t>year = </a:t>
            </a:r>
            <a:r>
              <a:rPr lang="en-US" altLang="ko-KR" sz="2000">
                <a:ea typeface="굴림" charset="-127"/>
              </a:rPr>
              <a:t>2009)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 </a:t>
            </a:r>
            <a:r>
              <a:rPr lang="en-US" altLang="ko-KR" sz="2000" b="1">
                <a:ea typeface="굴림" charset="-127"/>
              </a:rPr>
              <a:t>intersect</a:t>
            </a:r>
            <a:br>
              <a:rPr lang="en-US" altLang="ko-KR" sz="2000" b="1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b="1">
                <a:ea typeface="굴림" charset="-127"/>
              </a:rPr>
              <a:t>select</a:t>
            </a:r>
            <a:r>
              <a:rPr lang="en-US" altLang="ko-KR" sz="2000">
                <a:ea typeface="굴림" charset="-127"/>
              </a:rPr>
              <a:t> </a:t>
            </a:r>
            <a:r>
              <a:rPr lang="en-US" altLang="ko-KR" sz="2000" i="1">
                <a:ea typeface="굴림" charset="-127"/>
              </a:rPr>
              <a:t>course_id </a:t>
            </a:r>
            <a:r>
              <a:rPr lang="en-US" altLang="ko-KR" sz="2000" b="1">
                <a:ea typeface="굴림" charset="-127"/>
              </a:rPr>
              <a:t>from </a:t>
            </a:r>
            <a:r>
              <a:rPr lang="en-US" altLang="ko-KR" sz="2000" i="1">
                <a:ea typeface="굴림" charset="-127"/>
              </a:rPr>
              <a:t>section </a:t>
            </a:r>
            <a:r>
              <a:rPr lang="en-US" altLang="ko-KR" sz="2000" b="1">
                <a:ea typeface="굴림" charset="-127"/>
              </a:rPr>
              <a:t>where </a:t>
            </a:r>
            <a:r>
              <a:rPr lang="en-US" altLang="ko-KR" sz="2000" i="1">
                <a:ea typeface="굴림" charset="-127"/>
              </a:rPr>
              <a:t>sem = </a:t>
            </a:r>
            <a:r>
              <a:rPr lang="en-US" altLang="ko-KR" sz="2000">
                <a:ea typeface="굴림" charset="-127"/>
              </a:rPr>
              <a:t>‘Spring’ </a:t>
            </a:r>
            <a:r>
              <a:rPr lang="en-US" altLang="ko-KR" sz="2000" b="1">
                <a:ea typeface="굴림" charset="-127"/>
              </a:rPr>
              <a:t>and </a:t>
            </a:r>
            <a:r>
              <a:rPr lang="en-US" altLang="ko-KR" sz="2000" i="1">
                <a:ea typeface="굴림" charset="-127"/>
              </a:rPr>
              <a:t>year = </a:t>
            </a:r>
            <a:r>
              <a:rPr lang="en-US" altLang="ko-KR" sz="2000">
                <a:ea typeface="굴림" charset="-127"/>
              </a:rPr>
              <a:t>2010)</a:t>
            </a:r>
            <a:endParaRPr lang="en-US" altLang="ko-KR" sz="1800">
              <a:ea typeface="굴림" charset="-127"/>
            </a:endParaRPr>
          </a:p>
        </p:txBody>
      </p:sp>
      <p:sp>
        <p:nvSpPr>
          <p:cNvPr id="417800" name="Text Box 8"/>
          <p:cNvSpPr txBox="1">
            <a:spLocks noChangeArrowheads="1"/>
          </p:cNvSpPr>
          <p:nvPr/>
        </p:nvSpPr>
        <p:spPr bwMode="auto">
          <a:xfrm>
            <a:off x="577850" y="4843463"/>
            <a:ext cx="83518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b="1">
                <a:ea typeface="굴림" charset="-127"/>
              </a:rPr>
              <a:t>select</a:t>
            </a:r>
            <a:r>
              <a:rPr lang="en-US" altLang="ko-KR" sz="2000">
                <a:ea typeface="굴림" charset="-127"/>
              </a:rPr>
              <a:t> </a:t>
            </a:r>
            <a:r>
              <a:rPr lang="en-US" altLang="ko-KR" sz="2000" i="1">
                <a:ea typeface="굴림" charset="-127"/>
              </a:rPr>
              <a:t>course_id </a:t>
            </a:r>
            <a:r>
              <a:rPr lang="en-US" altLang="ko-KR" sz="2000" b="1">
                <a:ea typeface="굴림" charset="-127"/>
              </a:rPr>
              <a:t>from </a:t>
            </a:r>
            <a:r>
              <a:rPr lang="en-US" altLang="ko-KR" sz="2000" i="1">
                <a:ea typeface="굴림" charset="-127"/>
              </a:rPr>
              <a:t>section </a:t>
            </a:r>
            <a:r>
              <a:rPr lang="en-US" altLang="ko-KR" sz="2000" b="1">
                <a:ea typeface="굴림" charset="-127"/>
              </a:rPr>
              <a:t>where </a:t>
            </a:r>
            <a:r>
              <a:rPr lang="en-US" altLang="ko-KR" sz="2000" i="1">
                <a:ea typeface="굴림" charset="-127"/>
              </a:rPr>
              <a:t>sem = </a:t>
            </a:r>
            <a:r>
              <a:rPr lang="en-US" altLang="ko-KR" sz="2000">
                <a:ea typeface="굴림" charset="-127"/>
              </a:rPr>
              <a:t>‘Fall’ </a:t>
            </a:r>
            <a:r>
              <a:rPr lang="en-US" altLang="ko-KR" sz="2000" b="1">
                <a:ea typeface="굴림" charset="-127"/>
              </a:rPr>
              <a:t>and </a:t>
            </a:r>
            <a:r>
              <a:rPr lang="en-US" altLang="ko-KR" sz="2000" i="1">
                <a:ea typeface="굴림" charset="-127"/>
              </a:rPr>
              <a:t>year = </a:t>
            </a:r>
            <a:r>
              <a:rPr lang="en-US" altLang="ko-KR" sz="2000">
                <a:ea typeface="굴림" charset="-127"/>
              </a:rPr>
              <a:t>2009)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 </a:t>
            </a:r>
            <a:r>
              <a:rPr lang="en-US" altLang="ko-KR" sz="2000" b="1">
                <a:ea typeface="굴림" charset="-127"/>
              </a:rPr>
              <a:t>except</a:t>
            </a:r>
            <a:br>
              <a:rPr lang="en-US" altLang="ko-KR" sz="2000" b="1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b="1">
                <a:ea typeface="굴림" charset="-127"/>
              </a:rPr>
              <a:t>select</a:t>
            </a:r>
            <a:r>
              <a:rPr lang="en-US" altLang="ko-KR" sz="2000">
                <a:ea typeface="굴림" charset="-127"/>
              </a:rPr>
              <a:t> </a:t>
            </a:r>
            <a:r>
              <a:rPr lang="en-US" altLang="ko-KR" sz="2000" i="1">
                <a:ea typeface="굴림" charset="-127"/>
              </a:rPr>
              <a:t>course_id </a:t>
            </a:r>
            <a:r>
              <a:rPr lang="en-US" altLang="ko-KR" sz="2000" b="1">
                <a:ea typeface="굴림" charset="-127"/>
              </a:rPr>
              <a:t>from </a:t>
            </a:r>
            <a:r>
              <a:rPr lang="en-US" altLang="ko-KR" sz="2000" i="1">
                <a:ea typeface="굴림" charset="-127"/>
              </a:rPr>
              <a:t>section </a:t>
            </a:r>
            <a:r>
              <a:rPr lang="en-US" altLang="ko-KR" sz="2000" b="1">
                <a:ea typeface="굴림" charset="-127"/>
              </a:rPr>
              <a:t>where </a:t>
            </a:r>
            <a:r>
              <a:rPr lang="en-US" altLang="ko-KR" sz="2000" i="1">
                <a:ea typeface="굴림" charset="-127"/>
              </a:rPr>
              <a:t>sem = </a:t>
            </a:r>
            <a:r>
              <a:rPr lang="en-US" altLang="ko-KR" sz="2000">
                <a:ea typeface="굴림" charset="-127"/>
              </a:rPr>
              <a:t>‘Spring’ </a:t>
            </a:r>
            <a:r>
              <a:rPr lang="en-US" altLang="ko-KR" sz="2000" b="1">
                <a:ea typeface="굴림" charset="-127"/>
              </a:rPr>
              <a:t>and </a:t>
            </a:r>
            <a:r>
              <a:rPr lang="en-US" altLang="ko-KR" sz="2000" i="1">
                <a:ea typeface="굴림" charset="-127"/>
              </a:rPr>
              <a:t>year = </a:t>
            </a:r>
            <a:r>
              <a:rPr lang="en-US" altLang="ko-KR" sz="2000">
                <a:ea typeface="굴림" charset="-127"/>
              </a:rPr>
              <a:t>2010)</a:t>
            </a:r>
            <a:endParaRPr lang="en-US" altLang="ko-KR" sz="180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7" grpId="0" autoUpdateAnimBg="0"/>
      <p:bldP spid="417799" grpId="0" autoUpdateAnimBg="0"/>
      <p:bldP spid="41780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Definition Language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98650"/>
            <a:ext cx="7596188" cy="2633663"/>
          </a:xfrm>
        </p:spPr>
        <p:txBody>
          <a:bodyPr/>
          <a:lstStyle/>
          <a:p>
            <a:r>
              <a:rPr lang="en-US" altLang="ko-KR" sz="2000">
                <a:ea typeface="굴림" charset="-127"/>
              </a:rPr>
              <a:t>The schema for each relation.</a:t>
            </a:r>
          </a:p>
          <a:p>
            <a:r>
              <a:rPr lang="en-US" altLang="ko-KR" sz="2000">
                <a:ea typeface="굴림" charset="-127"/>
              </a:rPr>
              <a:t>The domain of values associated with each attribute.</a:t>
            </a:r>
          </a:p>
          <a:p>
            <a:r>
              <a:rPr lang="en-US" altLang="ko-KR" sz="2000">
                <a:ea typeface="굴림" charset="-127"/>
              </a:rPr>
              <a:t>Integrity constraints</a:t>
            </a:r>
          </a:p>
          <a:p>
            <a:r>
              <a:rPr lang="en-US" altLang="ko-KR" sz="2000">
                <a:ea typeface="굴림" charset="-127"/>
              </a:rPr>
              <a:t>And as we will see later, also other information such as </a:t>
            </a:r>
          </a:p>
          <a:p>
            <a:pPr lvl="1"/>
            <a:r>
              <a:rPr lang="en-US" altLang="ko-KR" sz="2000">
                <a:ea typeface="굴림" charset="-127"/>
              </a:rPr>
              <a:t>The set of indices to be maintained for each relations.</a:t>
            </a:r>
          </a:p>
          <a:p>
            <a:pPr lvl="1"/>
            <a:r>
              <a:rPr lang="en-US" altLang="ko-KR" sz="2000">
                <a:ea typeface="굴림" charset="-127"/>
              </a:rPr>
              <a:t>Security and authorization information for each relation.</a:t>
            </a:r>
          </a:p>
          <a:p>
            <a:pPr lvl="1"/>
            <a:r>
              <a:rPr lang="en-US" altLang="ko-KR" sz="2000">
                <a:ea typeface="굴림" charset="-127"/>
              </a:rPr>
              <a:t>The physical storage structure of each relation on disk.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739775" y="1106488"/>
            <a:ext cx="7239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2000">
                <a:ea typeface="굴림" charset="-127"/>
              </a:rPr>
              <a:t>The SQL </a:t>
            </a:r>
            <a:r>
              <a:rPr kumimoji="0" lang="en-US" altLang="ko-KR" sz="2000" b="1">
                <a:solidFill>
                  <a:srgbClr val="000099"/>
                </a:solidFill>
                <a:ea typeface="굴림" charset="-127"/>
              </a:rPr>
              <a:t>data-definition language (DDL)</a:t>
            </a:r>
            <a:r>
              <a:rPr kumimoji="0" lang="en-US" altLang="ko-KR" sz="2000">
                <a:ea typeface="굴림" charset="-127"/>
              </a:rPr>
              <a:t> allows the specification of information about relations, including: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Set Operations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095375"/>
            <a:ext cx="7661275" cy="4903788"/>
          </a:xfrm>
        </p:spPr>
        <p:txBody>
          <a:bodyPr/>
          <a:lstStyle/>
          <a:p>
            <a:r>
              <a:rPr lang="en-US" altLang="ko-KR" sz="2000" dirty="0">
                <a:ea typeface="굴림" charset="-127"/>
              </a:rPr>
              <a:t>Set operations </a:t>
            </a:r>
            <a:r>
              <a:rPr lang="en-US" altLang="ko-KR" sz="2000" b="1" dirty="0">
                <a:solidFill>
                  <a:srgbClr val="000099"/>
                </a:solidFill>
                <a:ea typeface="굴림" charset="-127"/>
              </a:rPr>
              <a:t>union</a:t>
            </a:r>
            <a:r>
              <a:rPr lang="en-US" altLang="ko-KR" sz="2000" b="1" dirty="0">
                <a:ea typeface="굴림" charset="-127"/>
              </a:rPr>
              <a:t>, </a:t>
            </a:r>
            <a:r>
              <a:rPr lang="en-US" altLang="ko-KR" sz="2000" b="1" dirty="0">
                <a:solidFill>
                  <a:srgbClr val="000099"/>
                </a:solidFill>
                <a:ea typeface="굴림" charset="-127"/>
              </a:rPr>
              <a:t>intersect</a:t>
            </a:r>
            <a:r>
              <a:rPr lang="en-US" altLang="ko-KR" sz="2000" b="1" dirty="0">
                <a:ea typeface="굴림" charset="-127"/>
              </a:rPr>
              <a:t>, </a:t>
            </a:r>
            <a:r>
              <a:rPr lang="en-US" altLang="ko-KR" sz="2000" dirty="0">
                <a:ea typeface="굴림" charset="-127"/>
              </a:rPr>
              <a:t>and </a:t>
            </a:r>
            <a:r>
              <a:rPr lang="en-US" altLang="ko-KR" sz="2000" b="1" dirty="0">
                <a:solidFill>
                  <a:srgbClr val="000099"/>
                </a:solidFill>
                <a:ea typeface="굴림" charset="-127"/>
              </a:rPr>
              <a:t>except</a:t>
            </a:r>
            <a:r>
              <a:rPr lang="en-US" altLang="ko-KR" b="1" dirty="0">
                <a:ea typeface="굴림" charset="-127"/>
              </a:rPr>
              <a:t> 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  <a:ea typeface="굴림" charset="-127"/>
                <a:sym typeface="Symbol" charset="2"/>
              </a:rPr>
              <a:t>Each of the above operations automatically eliminates duplicates</a:t>
            </a:r>
            <a:endParaRPr lang="en-US" altLang="ko-KR" dirty="0">
              <a:solidFill>
                <a:srgbClr val="FF0000"/>
              </a:solidFill>
              <a:ea typeface="굴림" charset="-127"/>
              <a:sym typeface="Symbol" charset="2"/>
            </a:endParaRPr>
          </a:p>
          <a:p>
            <a:r>
              <a:rPr lang="en-US" altLang="ko-KR" sz="2000" dirty="0">
                <a:ea typeface="굴림" charset="-127"/>
                <a:sym typeface="Symbol" charset="2"/>
              </a:rPr>
              <a:t>To retain all duplicates use the corresponding multiset versions </a:t>
            </a:r>
            <a:r>
              <a:rPr lang="en-US" altLang="ko-KR" sz="2000" b="1" dirty="0">
                <a:solidFill>
                  <a:srgbClr val="000099"/>
                </a:solidFill>
                <a:ea typeface="굴림" charset="-127"/>
                <a:sym typeface="Symbol" charset="2"/>
              </a:rPr>
              <a:t>union all, intersect all</a:t>
            </a:r>
            <a:r>
              <a:rPr lang="en-US" altLang="ko-KR" sz="2000" b="1" dirty="0">
                <a:ea typeface="굴림" charset="-127"/>
                <a:sym typeface="Symbol" charset="2"/>
              </a:rPr>
              <a:t> </a:t>
            </a:r>
            <a:r>
              <a:rPr lang="en-US" altLang="ko-KR" sz="2000" dirty="0">
                <a:ea typeface="굴림" charset="-127"/>
                <a:sym typeface="Symbol" charset="2"/>
              </a:rPr>
              <a:t>and </a:t>
            </a:r>
            <a:r>
              <a:rPr lang="en-US" altLang="ko-KR" sz="2000" b="1" dirty="0">
                <a:solidFill>
                  <a:srgbClr val="000099"/>
                </a:solidFill>
                <a:ea typeface="굴림" charset="-127"/>
                <a:sym typeface="Symbol" charset="2"/>
              </a:rPr>
              <a:t>except all</a:t>
            </a:r>
            <a:r>
              <a:rPr lang="en-US" altLang="ko-KR" sz="2000" b="1" dirty="0">
                <a:ea typeface="굴림" charset="-127"/>
                <a:sym typeface="Symbol" charset="2"/>
              </a:rPr>
              <a:t>.</a:t>
            </a:r>
            <a:br>
              <a:rPr lang="en-US" altLang="ko-KR" sz="2000" b="1" dirty="0">
                <a:ea typeface="굴림" charset="-127"/>
                <a:sym typeface="Symbol" charset="2"/>
              </a:rPr>
            </a:br>
            <a:r>
              <a:rPr lang="en-US" altLang="ko-KR" sz="2000" dirty="0">
                <a:ea typeface="굴림" charset="-127"/>
                <a:sym typeface="Symbol" charset="2"/>
              </a:rPr>
              <a:t/>
            </a:r>
            <a:br>
              <a:rPr lang="en-US" altLang="ko-KR" sz="2000" dirty="0">
                <a:ea typeface="굴림" charset="-127"/>
                <a:sym typeface="Symbol" charset="2"/>
              </a:rPr>
            </a:br>
            <a:r>
              <a:rPr lang="en-US" altLang="ko-KR" sz="2000" dirty="0">
                <a:ea typeface="굴림" charset="-127"/>
                <a:sym typeface="Symbol" charset="2"/>
              </a:rPr>
              <a:t>Suppose a tuple occurs </a:t>
            </a:r>
            <a:r>
              <a:rPr lang="en-US" altLang="ko-KR" sz="2000" i="1" dirty="0">
                <a:ea typeface="굴림" charset="-127"/>
                <a:sym typeface="Symbol" charset="2"/>
              </a:rPr>
              <a:t>m</a:t>
            </a:r>
            <a:r>
              <a:rPr lang="en-US" altLang="ko-KR" sz="2000" dirty="0">
                <a:ea typeface="굴림" charset="-127"/>
                <a:sym typeface="Symbol" charset="2"/>
              </a:rPr>
              <a:t> times in </a:t>
            </a:r>
            <a:r>
              <a:rPr lang="en-US" altLang="ko-KR" sz="2000" i="1" dirty="0">
                <a:ea typeface="굴림" charset="-127"/>
                <a:sym typeface="Symbol" charset="2"/>
              </a:rPr>
              <a:t>r</a:t>
            </a:r>
            <a:r>
              <a:rPr lang="en-US" altLang="ko-KR" sz="2000" dirty="0">
                <a:ea typeface="굴림" charset="-127"/>
                <a:sym typeface="Symbol" charset="2"/>
              </a:rPr>
              <a:t> and </a:t>
            </a:r>
            <a:r>
              <a:rPr lang="en-US" altLang="ko-KR" sz="2000" i="1" dirty="0">
                <a:ea typeface="굴림" charset="-127"/>
                <a:sym typeface="Symbol" charset="2"/>
              </a:rPr>
              <a:t>n </a:t>
            </a:r>
            <a:r>
              <a:rPr lang="en-US" altLang="ko-KR" sz="2000" dirty="0">
                <a:ea typeface="굴림" charset="-127"/>
                <a:sym typeface="Symbol" charset="2"/>
              </a:rPr>
              <a:t>times in </a:t>
            </a:r>
            <a:r>
              <a:rPr lang="en-US" altLang="ko-KR" sz="2000" i="1" dirty="0">
                <a:ea typeface="굴림" charset="-127"/>
                <a:sym typeface="Symbol" charset="2"/>
              </a:rPr>
              <a:t>s, </a:t>
            </a:r>
            <a:r>
              <a:rPr lang="en-US" altLang="ko-KR" sz="2000" dirty="0">
                <a:ea typeface="굴림" charset="-127"/>
                <a:sym typeface="Symbol" charset="2"/>
              </a:rPr>
              <a:t>then, it occurs:</a:t>
            </a:r>
            <a:endParaRPr lang="en-US" altLang="ko-KR" dirty="0">
              <a:ea typeface="굴림" charset="-127"/>
              <a:sym typeface="Symbol" charset="2"/>
            </a:endParaRPr>
          </a:p>
          <a:p>
            <a:pPr lvl="1"/>
            <a:r>
              <a:rPr lang="en-US" altLang="ko-KR" sz="2000" i="1" dirty="0">
                <a:ea typeface="굴림" charset="-127"/>
              </a:rPr>
              <a:t>m </a:t>
            </a:r>
            <a:r>
              <a:rPr lang="en-US" altLang="ko-KR" sz="2000" i="1" baseline="-25000" dirty="0">
                <a:ea typeface="굴림" charset="-127"/>
              </a:rPr>
              <a:t> </a:t>
            </a:r>
            <a:r>
              <a:rPr lang="en-US" altLang="ko-KR" sz="2000" i="1" dirty="0">
                <a:ea typeface="굴림" charset="-127"/>
              </a:rPr>
              <a:t>+ n </a:t>
            </a:r>
            <a:r>
              <a:rPr lang="en-US" altLang="ko-KR" sz="2000" dirty="0">
                <a:ea typeface="굴림" charset="-127"/>
              </a:rPr>
              <a:t>times in </a:t>
            </a:r>
            <a:r>
              <a:rPr lang="en-US" altLang="ko-KR" sz="2000" i="1" dirty="0">
                <a:ea typeface="굴림" charset="-127"/>
              </a:rPr>
              <a:t>r </a:t>
            </a:r>
            <a:r>
              <a:rPr lang="en-US" altLang="ko-KR" sz="2000" b="1" dirty="0">
                <a:ea typeface="굴림" charset="-127"/>
              </a:rPr>
              <a:t>union all </a:t>
            </a:r>
            <a:r>
              <a:rPr lang="en-US" altLang="ko-KR" sz="2000" i="1" dirty="0">
                <a:ea typeface="굴림" charset="-127"/>
              </a:rPr>
              <a:t>s</a:t>
            </a:r>
            <a:endParaRPr lang="en-US" altLang="ko-KR" i="1" dirty="0">
              <a:ea typeface="굴림" charset="-127"/>
            </a:endParaRPr>
          </a:p>
          <a:p>
            <a:pPr lvl="1"/>
            <a:r>
              <a:rPr lang="en-US" altLang="ko-KR" sz="2000" dirty="0">
                <a:ea typeface="굴림" charset="-127"/>
              </a:rPr>
              <a:t>min(</a:t>
            </a:r>
            <a:r>
              <a:rPr lang="en-US" altLang="ko-KR" sz="2000" i="1" dirty="0" err="1">
                <a:ea typeface="굴림" charset="-127"/>
              </a:rPr>
              <a:t>m,n</a:t>
            </a:r>
            <a:r>
              <a:rPr lang="en-US" altLang="ko-KR" sz="2000" i="1" dirty="0">
                <a:ea typeface="굴림" charset="-127"/>
              </a:rPr>
              <a:t>)</a:t>
            </a:r>
            <a:r>
              <a:rPr lang="en-US" altLang="ko-KR" sz="2000" dirty="0">
                <a:ea typeface="굴림" charset="-127"/>
              </a:rPr>
              <a:t> times in </a:t>
            </a:r>
            <a:r>
              <a:rPr lang="en-US" altLang="ko-KR" sz="2000" i="1" dirty="0">
                <a:ea typeface="굴림" charset="-127"/>
              </a:rPr>
              <a:t>r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b="1" dirty="0">
                <a:ea typeface="굴림" charset="-127"/>
              </a:rPr>
              <a:t>intersect all </a:t>
            </a:r>
            <a:r>
              <a:rPr lang="en-US" altLang="ko-KR" sz="2000" i="1" dirty="0">
                <a:ea typeface="굴림" charset="-127"/>
              </a:rPr>
              <a:t>s</a:t>
            </a:r>
            <a:endParaRPr lang="en-US" altLang="ko-KR" i="1" dirty="0">
              <a:ea typeface="굴림" charset="-127"/>
            </a:endParaRPr>
          </a:p>
          <a:p>
            <a:pPr lvl="1"/>
            <a:r>
              <a:rPr lang="en-US" altLang="ko-KR" sz="2000" dirty="0">
                <a:ea typeface="굴림" charset="-127"/>
              </a:rPr>
              <a:t>max(0, </a:t>
            </a:r>
            <a:r>
              <a:rPr lang="en-US" altLang="ko-KR" sz="2000" i="1" dirty="0">
                <a:ea typeface="굴림" charset="-127"/>
              </a:rPr>
              <a:t>m – n)</a:t>
            </a:r>
            <a:r>
              <a:rPr lang="en-US" altLang="ko-KR" sz="2000" dirty="0">
                <a:ea typeface="굴림" charset="-127"/>
              </a:rPr>
              <a:t> times in </a:t>
            </a:r>
            <a:r>
              <a:rPr lang="en-US" altLang="ko-KR" sz="2000" i="1" dirty="0">
                <a:ea typeface="굴림" charset="-127"/>
              </a:rPr>
              <a:t>r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b="1" dirty="0">
                <a:ea typeface="굴림" charset="-127"/>
              </a:rPr>
              <a:t>except all </a:t>
            </a:r>
            <a:r>
              <a:rPr lang="en-US" altLang="ko-KR" sz="2000" i="1" dirty="0">
                <a:ea typeface="굴림" charset="-127"/>
              </a:rPr>
              <a:t>s</a:t>
            </a:r>
            <a:endParaRPr lang="en-US" altLang="ko-KR" dirty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ea typeface="굴림" charset="-127"/>
              </a:rPr>
              <a:t>Exercise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53250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Find all customers who have both a loan and account at the bank</a:t>
            </a:r>
          </a:p>
          <a:p>
            <a:pPr lvl="1"/>
            <a:r>
              <a:rPr lang="en-US" altLang="ko-KR">
                <a:ea typeface="굴림" charset="-127"/>
              </a:rPr>
              <a:t>Hint: 1) use a natural join or 2) use a set intersection</a:t>
            </a:r>
          </a:p>
          <a:p>
            <a:endParaRPr lang="en-US" altLang="ko-KR">
              <a:ea typeface="굴림" charset="-127"/>
            </a:endParaRPr>
          </a:p>
          <a:p>
            <a:endParaRPr lang="en-US" altLang="ko-KR">
              <a:ea typeface="굴림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73138" y="1790700"/>
          <a:ext cx="1695450" cy="1463676"/>
        </p:xfrm>
        <a:graphic>
          <a:graphicData uri="http://schemas.openxmlformats.org/drawingml/2006/table">
            <a:tbl>
              <a:tblPr/>
              <a:tblGrid>
                <a:gridCol w="1695450"/>
              </a:tblGrid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branch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ECFF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branch_name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city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assets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206750" y="1820863"/>
          <a:ext cx="1695450" cy="1463676"/>
        </p:xfrm>
        <a:graphic>
          <a:graphicData uri="http://schemas.openxmlformats.org/drawingml/2006/table">
            <a:tbl>
              <a:tblPr/>
              <a:tblGrid>
                <a:gridCol w="1695450"/>
              </a:tblGrid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account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ECFF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account_num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branch_name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balance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429375" y="1827213"/>
          <a:ext cx="1903413" cy="1114425"/>
        </p:xfrm>
        <a:graphic>
          <a:graphicData uri="http://schemas.openxmlformats.org/drawingml/2006/table">
            <a:tbl>
              <a:tblPr/>
              <a:tblGrid>
                <a:gridCol w="1903413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depositor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ECFF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customer_name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account_num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162300" y="5080000"/>
          <a:ext cx="1903413" cy="1463676"/>
        </p:xfrm>
        <a:graphic>
          <a:graphicData uri="http://schemas.openxmlformats.org/drawingml/2006/table">
            <a:tbl>
              <a:tblPr/>
              <a:tblGrid>
                <a:gridCol w="1903413"/>
              </a:tblGrid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customer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ECFF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customer_name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customer_street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city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413500" y="3584575"/>
          <a:ext cx="1903413" cy="1114425"/>
        </p:xfrm>
        <a:graphic>
          <a:graphicData uri="http://schemas.openxmlformats.org/drawingml/2006/table">
            <a:tbl>
              <a:tblPr/>
              <a:tblGrid>
                <a:gridCol w="1903413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borrower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ECFF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customer_name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loan_num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228975" y="3457575"/>
          <a:ext cx="1695450" cy="1463676"/>
        </p:xfrm>
        <a:graphic>
          <a:graphicData uri="http://schemas.openxmlformats.org/drawingml/2006/table">
            <a:tbl>
              <a:tblPr/>
              <a:tblGrid>
                <a:gridCol w="1695450"/>
              </a:tblGrid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loan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ECFF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loan_num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branch_name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굴림" charset="-127"/>
                        </a:rPr>
                        <a:t>amount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굴림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cxnSp>
        <p:nvCxnSpPr>
          <p:cNvPr id="53319" name="꺾인 연결선 10"/>
          <p:cNvCxnSpPr>
            <a:cxnSpLocks noChangeShapeType="1"/>
          </p:cNvCxnSpPr>
          <p:nvPr/>
        </p:nvCxnSpPr>
        <p:spPr bwMode="auto">
          <a:xfrm rot="10800000">
            <a:off x="2630488" y="2324100"/>
            <a:ext cx="550862" cy="3921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320" name="꺾인 연결선 12"/>
          <p:cNvCxnSpPr>
            <a:cxnSpLocks noChangeShapeType="1"/>
          </p:cNvCxnSpPr>
          <p:nvPr/>
        </p:nvCxnSpPr>
        <p:spPr bwMode="auto">
          <a:xfrm rot="16200000" flipV="1">
            <a:off x="1833562" y="2971801"/>
            <a:ext cx="1838325" cy="971550"/>
          </a:xfrm>
          <a:prstGeom prst="bentConnector3">
            <a:avLst>
              <a:gd name="adj1" fmla="val 255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321" name="꺾인 연결선 19"/>
          <p:cNvCxnSpPr>
            <a:cxnSpLocks noChangeShapeType="1"/>
          </p:cNvCxnSpPr>
          <p:nvPr/>
        </p:nvCxnSpPr>
        <p:spPr bwMode="auto">
          <a:xfrm rot="10800000">
            <a:off x="4899025" y="2343150"/>
            <a:ext cx="1520825" cy="4206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322" name="꺾인 연결선 21"/>
          <p:cNvCxnSpPr>
            <a:cxnSpLocks noChangeShapeType="1"/>
          </p:cNvCxnSpPr>
          <p:nvPr/>
        </p:nvCxnSpPr>
        <p:spPr bwMode="auto">
          <a:xfrm rot="10800000">
            <a:off x="4916488" y="4022725"/>
            <a:ext cx="1503362" cy="4857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323" name="꺾인 연결선 23"/>
          <p:cNvCxnSpPr>
            <a:cxnSpLocks noChangeShapeType="1"/>
          </p:cNvCxnSpPr>
          <p:nvPr/>
        </p:nvCxnSpPr>
        <p:spPr bwMode="auto">
          <a:xfrm rot="5400000">
            <a:off x="4455319" y="3150394"/>
            <a:ext cx="3079750" cy="1874838"/>
          </a:xfrm>
          <a:prstGeom prst="bentConnector3">
            <a:avLst>
              <a:gd name="adj1" fmla="val 10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324" name="꺾인 연결선 27"/>
          <p:cNvCxnSpPr>
            <a:cxnSpLocks noChangeShapeType="1"/>
          </p:cNvCxnSpPr>
          <p:nvPr/>
        </p:nvCxnSpPr>
        <p:spPr bwMode="auto">
          <a:xfrm rot="10800000" flipV="1">
            <a:off x="5075238" y="4330700"/>
            <a:ext cx="2444750" cy="1400175"/>
          </a:xfrm>
          <a:prstGeom prst="bentConnector3">
            <a:avLst>
              <a:gd name="adj1" fmla="val 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2202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Null Values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89850" cy="5156200"/>
          </a:xfrm>
        </p:spPr>
        <p:txBody>
          <a:bodyPr/>
          <a:lstStyle/>
          <a:p>
            <a:r>
              <a:rPr lang="en-US" altLang="ko-KR" sz="2000" dirty="0">
                <a:ea typeface="굴림" charset="-127"/>
              </a:rPr>
              <a:t>It is possible for tuples to have a null value, denoted by </a:t>
            </a:r>
            <a:r>
              <a:rPr lang="en-US" altLang="ko-KR" sz="2000" i="1" dirty="0">
                <a:ea typeface="굴림" charset="-127"/>
              </a:rPr>
              <a:t>null</a:t>
            </a:r>
            <a:r>
              <a:rPr lang="en-US" altLang="ko-KR" sz="2000" dirty="0">
                <a:ea typeface="굴림" charset="-127"/>
              </a:rPr>
              <a:t>, for some of their attributes</a:t>
            </a:r>
            <a:endParaRPr lang="en-US" altLang="ko-KR" dirty="0">
              <a:ea typeface="굴림" charset="-127"/>
            </a:endParaRPr>
          </a:p>
          <a:p>
            <a:r>
              <a:rPr lang="en-US" altLang="ko-KR" sz="2000" i="1" dirty="0">
                <a:ea typeface="굴림" charset="-127"/>
              </a:rPr>
              <a:t>null</a:t>
            </a:r>
            <a:r>
              <a:rPr lang="en-US" altLang="ko-KR" sz="2000" dirty="0">
                <a:ea typeface="굴림" charset="-127"/>
              </a:rPr>
              <a:t> signifies an unknown value or that a value does not exist.</a:t>
            </a:r>
            <a:endParaRPr lang="en-US" altLang="ko-KR" dirty="0">
              <a:ea typeface="굴림" charset="-127"/>
            </a:endParaRPr>
          </a:p>
          <a:p>
            <a:r>
              <a:rPr lang="en-US" altLang="ko-KR" sz="2000" dirty="0">
                <a:ea typeface="굴림" charset="-127"/>
              </a:rPr>
              <a:t>The result of any arithmetic expression involving </a:t>
            </a:r>
            <a:r>
              <a:rPr lang="en-US" altLang="ko-KR" sz="2000" i="1" dirty="0">
                <a:ea typeface="굴림" charset="-127"/>
              </a:rPr>
              <a:t>null</a:t>
            </a:r>
            <a:r>
              <a:rPr lang="en-US" altLang="ko-KR" sz="2000" dirty="0">
                <a:ea typeface="굴림" charset="-127"/>
              </a:rPr>
              <a:t> is </a:t>
            </a:r>
            <a:r>
              <a:rPr lang="en-US" altLang="ko-KR" sz="2000" i="1" dirty="0">
                <a:ea typeface="굴림" charset="-127"/>
              </a:rPr>
              <a:t>null</a:t>
            </a:r>
            <a:endParaRPr lang="en-US" altLang="ko-KR" i="1" dirty="0">
              <a:ea typeface="굴림" charset="-127"/>
            </a:endParaRPr>
          </a:p>
          <a:p>
            <a:pPr lvl="1"/>
            <a:r>
              <a:rPr lang="en-US" altLang="ko-KR" sz="2000" dirty="0">
                <a:ea typeface="굴림" charset="-127"/>
              </a:rPr>
              <a:t>Example:  5 + </a:t>
            </a:r>
            <a:r>
              <a:rPr lang="en-US" altLang="ko-KR" sz="2000" i="1" dirty="0">
                <a:ea typeface="굴림" charset="-127"/>
              </a:rPr>
              <a:t>null</a:t>
            </a:r>
            <a:r>
              <a:rPr lang="en-US" altLang="ko-KR" sz="2000" dirty="0">
                <a:ea typeface="굴림" charset="-127"/>
              </a:rPr>
              <a:t>  returns null</a:t>
            </a:r>
            <a:endParaRPr lang="en-US" altLang="ko-KR" dirty="0">
              <a:ea typeface="굴림" charset="-127"/>
            </a:endParaRPr>
          </a:p>
          <a:p>
            <a:r>
              <a:rPr lang="en-US" altLang="ko-KR" sz="2000" dirty="0">
                <a:ea typeface="굴림" charset="-127"/>
              </a:rPr>
              <a:t>The predicate  </a:t>
            </a:r>
            <a:r>
              <a:rPr lang="en-US" altLang="ko-KR" sz="2000" b="1" dirty="0">
                <a:ea typeface="굴림" charset="-127"/>
              </a:rPr>
              <a:t>is null</a:t>
            </a:r>
            <a:r>
              <a:rPr lang="en-US" altLang="ko-KR" sz="2000" dirty="0">
                <a:ea typeface="굴림" charset="-127"/>
              </a:rPr>
              <a:t> can be used to check for null values.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sz="2000" dirty="0">
                <a:ea typeface="굴림" charset="-127"/>
              </a:rPr>
              <a:t>Example: Find all instructors whose salary is null</a:t>
            </a:r>
            <a:r>
              <a:rPr lang="en-US" altLang="ko-KR" sz="2000" i="1" dirty="0">
                <a:ea typeface="굴림" charset="-127"/>
              </a:rPr>
              <a:t>.</a:t>
            </a:r>
            <a:endParaRPr lang="en-US" altLang="ko-KR" i="1" dirty="0">
              <a:ea typeface="굴림" charset="-127"/>
            </a:endParaRPr>
          </a:p>
          <a:p>
            <a:pPr>
              <a:buFont typeface="Monotype Sorts" charset="2"/>
              <a:buNone/>
            </a:pPr>
            <a:r>
              <a:rPr lang="en-US" altLang="ko-KR" b="1" dirty="0">
                <a:ea typeface="굴림" charset="-127"/>
              </a:rPr>
              <a:t>		</a:t>
            </a:r>
            <a:r>
              <a:rPr lang="en-US" altLang="ko-KR" sz="2000" b="1" dirty="0">
                <a:ea typeface="굴림" charset="-127"/>
              </a:rPr>
              <a:t>select</a:t>
            </a:r>
            <a:r>
              <a:rPr lang="en-US" altLang="ko-KR" sz="2000" i="1" dirty="0">
                <a:ea typeface="굴림" charset="-127"/>
              </a:rPr>
              <a:t> name</a:t>
            </a:r>
            <a:br>
              <a:rPr lang="en-US" altLang="ko-KR" sz="2000" i="1" dirty="0">
                <a:ea typeface="굴림" charset="-127"/>
              </a:rPr>
            </a:br>
            <a:r>
              <a:rPr lang="en-US" altLang="ko-KR" sz="2000" i="1" dirty="0">
                <a:ea typeface="굴림" charset="-127"/>
              </a:rPr>
              <a:t>	</a:t>
            </a:r>
            <a:r>
              <a:rPr lang="en-US" altLang="ko-KR" sz="2000" b="1" dirty="0">
                <a:ea typeface="굴림" charset="-127"/>
              </a:rPr>
              <a:t>from</a:t>
            </a:r>
            <a:r>
              <a:rPr lang="en-US" altLang="ko-KR" sz="2000" i="1" dirty="0">
                <a:ea typeface="굴림" charset="-127"/>
              </a:rPr>
              <a:t> instructor</a:t>
            </a:r>
            <a:br>
              <a:rPr lang="en-US" altLang="ko-KR" sz="2000" i="1" dirty="0">
                <a:ea typeface="굴림" charset="-127"/>
              </a:rPr>
            </a:br>
            <a:r>
              <a:rPr lang="en-US" altLang="ko-KR" sz="2000" i="1" dirty="0">
                <a:ea typeface="굴림" charset="-127"/>
              </a:rPr>
              <a:t>	</a:t>
            </a:r>
            <a:r>
              <a:rPr lang="en-US" altLang="ko-KR" sz="2000" b="1" dirty="0">
                <a:ea typeface="굴림" charset="-127"/>
              </a:rPr>
              <a:t>where </a:t>
            </a:r>
            <a:r>
              <a:rPr lang="en-US" altLang="ko-KR" sz="2000" i="1" dirty="0">
                <a:ea typeface="굴림" charset="-127"/>
              </a:rPr>
              <a:t>salary </a:t>
            </a:r>
            <a:r>
              <a:rPr lang="en-US" altLang="ko-KR" sz="2000" b="1" dirty="0">
                <a:ea typeface="굴림" charset="-127"/>
              </a:rPr>
              <a:t>is null</a:t>
            </a:r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571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Null Values and Three Valued Logic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4903787"/>
          </a:xfrm>
        </p:spPr>
        <p:txBody>
          <a:bodyPr/>
          <a:lstStyle/>
          <a:p>
            <a:r>
              <a:rPr lang="en-US" altLang="ko-KR" sz="2000" dirty="0">
                <a:ea typeface="굴림" charset="-127"/>
              </a:rPr>
              <a:t>Any comparison with </a:t>
            </a:r>
            <a:r>
              <a:rPr lang="en-US" altLang="ko-KR" sz="2000" i="1" dirty="0">
                <a:ea typeface="굴림" charset="-127"/>
              </a:rPr>
              <a:t>null</a:t>
            </a:r>
            <a:r>
              <a:rPr lang="en-US" altLang="ko-KR" sz="2000" dirty="0">
                <a:ea typeface="굴림" charset="-127"/>
              </a:rPr>
              <a:t> returns </a:t>
            </a:r>
            <a:r>
              <a:rPr lang="en-US" altLang="ko-KR" sz="2000" b="1" i="1" dirty="0">
                <a:ea typeface="굴림" charset="-127"/>
              </a:rPr>
              <a:t>unknown</a:t>
            </a:r>
            <a:endParaRPr lang="en-US" altLang="ko-KR" b="1" i="1" dirty="0">
              <a:ea typeface="굴림" charset="-127"/>
            </a:endParaRPr>
          </a:p>
          <a:p>
            <a:pPr lvl="1"/>
            <a:r>
              <a:rPr lang="en-US" altLang="ko-KR" sz="2000" dirty="0">
                <a:ea typeface="굴림" charset="-127"/>
              </a:rPr>
              <a:t>Example</a:t>
            </a:r>
            <a:r>
              <a:rPr lang="en-US" altLang="ko-KR" sz="2000" i="1" dirty="0">
                <a:ea typeface="굴림" charset="-127"/>
              </a:rPr>
              <a:t>: 5 &lt; null   or   null &lt;&gt; null    or    null = null</a:t>
            </a:r>
            <a:endParaRPr lang="en-US" altLang="ko-KR" i="1" dirty="0">
              <a:ea typeface="굴림" charset="-127"/>
            </a:endParaRPr>
          </a:p>
          <a:p>
            <a:r>
              <a:rPr lang="en-US" altLang="ko-KR" sz="2000" dirty="0">
                <a:ea typeface="굴림" charset="-127"/>
              </a:rPr>
              <a:t>Three-valued logic using the truth value </a:t>
            </a:r>
            <a:r>
              <a:rPr lang="en-US" altLang="ko-KR" sz="2000" i="1" dirty="0">
                <a:ea typeface="굴림" charset="-127"/>
              </a:rPr>
              <a:t>unknown</a:t>
            </a:r>
            <a:r>
              <a:rPr lang="en-US" altLang="ko-KR" sz="2000" dirty="0">
                <a:ea typeface="굴림" charset="-127"/>
              </a:rPr>
              <a:t>: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sz="2000" dirty="0">
                <a:ea typeface="굴림" charset="-127"/>
              </a:rPr>
              <a:t>OR: (</a:t>
            </a:r>
            <a:r>
              <a:rPr lang="en-US" altLang="ko-KR" sz="2000" i="1" dirty="0">
                <a:ea typeface="굴림" charset="-127"/>
              </a:rPr>
              <a:t>unknown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b="1" dirty="0">
                <a:ea typeface="굴림" charset="-127"/>
              </a:rPr>
              <a:t>or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i="1" dirty="0">
                <a:ea typeface="굴림" charset="-127"/>
              </a:rPr>
              <a:t>true</a:t>
            </a:r>
            <a:r>
              <a:rPr lang="en-US" altLang="ko-KR" sz="2000" dirty="0">
                <a:ea typeface="굴림" charset="-127"/>
              </a:rPr>
              <a:t>)   = </a:t>
            </a:r>
            <a:r>
              <a:rPr lang="en-US" altLang="ko-KR" sz="2000" i="1" dirty="0">
                <a:ea typeface="굴림" charset="-127"/>
              </a:rPr>
              <a:t>true</a:t>
            </a:r>
            <a:r>
              <a:rPr lang="en-US" altLang="ko-KR" sz="2000" dirty="0">
                <a:ea typeface="굴림" charset="-127"/>
              </a:rPr>
              <a:t>,</a:t>
            </a:r>
            <a:br>
              <a:rPr lang="en-US" altLang="ko-KR" sz="2000" dirty="0">
                <a:ea typeface="굴림" charset="-127"/>
              </a:rPr>
            </a:br>
            <a:r>
              <a:rPr lang="en-US" altLang="ko-KR" sz="2000" dirty="0">
                <a:ea typeface="굴림" charset="-127"/>
              </a:rPr>
              <a:t>       (</a:t>
            </a:r>
            <a:r>
              <a:rPr lang="en-US" altLang="ko-KR" sz="2000" i="1" dirty="0">
                <a:ea typeface="굴림" charset="-127"/>
              </a:rPr>
              <a:t>unknown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b="1" dirty="0">
                <a:ea typeface="굴림" charset="-127"/>
              </a:rPr>
              <a:t>or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i="1" dirty="0">
                <a:ea typeface="굴림" charset="-127"/>
              </a:rPr>
              <a:t>false</a:t>
            </a:r>
            <a:r>
              <a:rPr lang="en-US" altLang="ko-KR" sz="2000" dirty="0">
                <a:ea typeface="굴림" charset="-127"/>
              </a:rPr>
              <a:t>)  = </a:t>
            </a:r>
            <a:r>
              <a:rPr lang="en-US" altLang="ko-KR" sz="2000" i="1" dirty="0">
                <a:ea typeface="굴림" charset="-127"/>
              </a:rPr>
              <a:t>unknown</a:t>
            </a:r>
            <a:r>
              <a:rPr lang="en-US" altLang="ko-KR" sz="2000" dirty="0">
                <a:ea typeface="굴림" charset="-127"/>
              </a:rPr>
              <a:t/>
            </a:r>
            <a:br>
              <a:rPr lang="en-US" altLang="ko-KR" sz="2000" dirty="0">
                <a:ea typeface="굴림" charset="-127"/>
              </a:rPr>
            </a:br>
            <a:r>
              <a:rPr lang="en-US" altLang="ko-KR" sz="2000" dirty="0">
                <a:ea typeface="굴림" charset="-127"/>
              </a:rPr>
              <a:t>       (</a:t>
            </a:r>
            <a:r>
              <a:rPr lang="en-US" altLang="ko-KR" sz="2000" i="1" dirty="0">
                <a:ea typeface="굴림" charset="-127"/>
              </a:rPr>
              <a:t>unknown </a:t>
            </a:r>
            <a:r>
              <a:rPr lang="en-US" altLang="ko-KR" sz="2000" b="1" dirty="0">
                <a:ea typeface="굴림" charset="-127"/>
              </a:rPr>
              <a:t>or</a:t>
            </a:r>
            <a:r>
              <a:rPr lang="en-US" altLang="ko-KR" sz="2000" i="1" dirty="0">
                <a:ea typeface="굴림" charset="-127"/>
              </a:rPr>
              <a:t> unknown) = unknown</a:t>
            </a:r>
            <a:endParaRPr lang="en-US" altLang="ko-KR" i="1" dirty="0">
              <a:ea typeface="굴림" charset="-127"/>
            </a:endParaRPr>
          </a:p>
          <a:p>
            <a:pPr lvl="1"/>
            <a:r>
              <a:rPr lang="en-US" altLang="ko-KR" sz="2000" dirty="0">
                <a:ea typeface="굴림" charset="-127"/>
              </a:rPr>
              <a:t>AND:</a:t>
            </a:r>
            <a:r>
              <a:rPr lang="en-US" altLang="ko-KR" sz="2000" i="1" dirty="0">
                <a:ea typeface="굴림" charset="-127"/>
              </a:rPr>
              <a:t> (true</a:t>
            </a:r>
            <a:r>
              <a:rPr lang="en-US" altLang="ko-KR" sz="2000" b="1" dirty="0">
                <a:ea typeface="굴림" charset="-127"/>
              </a:rPr>
              <a:t> and </a:t>
            </a:r>
            <a:r>
              <a:rPr lang="en-US" altLang="ko-KR" sz="2000" i="1" dirty="0">
                <a:ea typeface="굴림" charset="-127"/>
              </a:rPr>
              <a:t>unknown)  = unknown,    </a:t>
            </a:r>
            <a:br>
              <a:rPr lang="en-US" altLang="ko-KR" sz="2000" i="1" dirty="0">
                <a:ea typeface="굴림" charset="-127"/>
              </a:rPr>
            </a:br>
            <a:r>
              <a:rPr lang="en-US" altLang="ko-KR" sz="2000" i="1" dirty="0">
                <a:ea typeface="굴림" charset="-127"/>
              </a:rPr>
              <a:t>         (false</a:t>
            </a:r>
            <a:r>
              <a:rPr lang="en-US" altLang="ko-KR" sz="2000" b="1" dirty="0">
                <a:ea typeface="굴림" charset="-127"/>
              </a:rPr>
              <a:t> and </a:t>
            </a:r>
            <a:r>
              <a:rPr lang="en-US" altLang="ko-KR" sz="2000" i="1" dirty="0">
                <a:ea typeface="굴림" charset="-127"/>
              </a:rPr>
              <a:t>unknown) = false,</a:t>
            </a:r>
            <a:br>
              <a:rPr lang="en-US" altLang="ko-KR" sz="2000" i="1" dirty="0">
                <a:ea typeface="굴림" charset="-127"/>
              </a:rPr>
            </a:br>
            <a:r>
              <a:rPr lang="en-US" altLang="ko-KR" sz="2000" i="1" dirty="0">
                <a:ea typeface="굴림" charset="-127"/>
              </a:rPr>
              <a:t>         (unknown </a:t>
            </a:r>
            <a:r>
              <a:rPr lang="en-US" altLang="ko-KR" sz="2000" b="1" dirty="0">
                <a:ea typeface="굴림" charset="-127"/>
              </a:rPr>
              <a:t>and</a:t>
            </a:r>
            <a:r>
              <a:rPr lang="en-US" altLang="ko-KR" sz="2000" i="1" dirty="0">
                <a:ea typeface="굴림" charset="-127"/>
              </a:rPr>
              <a:t> unknown) = unknown</a:t>
            </a:r>
            <a:endParaRPr lang="en-US" altLang="ko-KR" i="1" dirty="0">
              <a:ea typeface="굴림" charset="-127"/>
            </a:endParaRPr>
          </a:p>
          <a:p>
            <a:pPr lvl="1"/>
            <a:r>
              <a:rPr lang="en-US" altLang="ko-KR" sz="2000" dirty="0">
                <a:ea typeface="굴림" charset="-127"/>
              </a:rPr>
              <a:t>NOT</a:t>
            </a:r>
            <a:r>
              <a:rPr lang="en-US" altLang="ko-KR" sz="2000" i="1" dirty="0">
                <a:ea typeface="굴림" charset="-127"/>
              </a:rPr>
              <a:t>:  (</a:t>
            </a:r>
            <a:r>
              <a:rPr lang="en-US" altLang="ko-KR" sz="2000" b="1" dirty="0">
                <a:ea typeface="굴림" charset="-127"/>
              </a:rPr>
              <a:t>not</a:t>
            </a:r>
            <a:r>
              <a:rPr lang="en-US" altLang="ko-KR" sz="2000" i="1" dirty="0">
                <a:ea typeface="굴림" charset="-127"/>
              </a:rPr>
              <a:t> unknown) = unknown</a:t>
            </a:r>
            <a:endParaRPr lang="en-US" altLang="ko-KR" i="1" dirty="0">
              <a:ea typeface="굴림" charset="-127"/>
            </a:endParaRPr>
          </a:p>
          <a:p>
            <a:pPr lvl="1"/>
            <a:r>
              <a:rPr lang="en-US" altLang="ko-KR" sz="2000" dirty="0">
                <a:ea typeface="굴림" charset="-127"/>
              </a:rPr>
              <a:t>“</a:t>
            </a:r>
            <a:r>
              <a:rPr lang="en-US" altLang="ko-KR" sz="2000" i="1" dirty="0">
                <a:ea typeface="굴림" charset="-127"/>
              </a:rPr>
              <a:t>P</a:t>
            </a:r>
            <a:r>
              <a:rPr lang="en-US" altLang="ko-KR" sz="2000" b="1" dirty="0">
                <a:ea typeface="굴림" charset="-127"/>
              </a:rPr>
              <a:t> is unknown</a:t>
            </a:r>
            <a:r>
              <a:rPr lang="en-US" altLang="ko-KR" sz="2000" dirty="0">
                <a:ea typeface="굴림" charset="-127"/>
              </a:rPr>
              <a:t>”</a:t>
            </a:r>
            <a:r>
              <a:rPr lang="en-US" altLang="ko-KR" sz="2000" b="1" dirty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</a:rPr>
              <a:t>evaluates to true if predicate </a:t>
            </a:r>
            <a:r>
              <a:rPr lang="en-US" altLang="ko-KR" sz="2000" i="1" dirty="0">
                <a:ea typeface="굴림" charset="-127"/>
              </a:rPr>
              <a:t>P</a:t>
            </a:r>
            <a:r>
              <a:rPr lang="en-US" altLang="ko-KR" sz="2000" dirty="0">
                <a:ea typeface="굴림" charset="-127"/>
              </a:rPr>
              <a:t> evaluates to </a:t>
            </a:r>
            <a:r>
              <a:rPr lang="en-US" altLang="ko-KR" sz="2000" i="1" dirty="0">
                <a:ea typeface="굴림" charset="-127"/>
              </a:rPr>
              <a:t>unknown</a:t>
            </a:r>
            <a:endParaRPr lang="en-US" altLang="ko-KR" i="1" dirty="0">
              <a:ea typeface="굴림" charset="-127"/>
            </a:endParaRPr>
          </a:p>
          <a:p>
            <a:r>
              <a:rPr lang="en-US" altLang="ko-KR" sz="2000" dirty="0">
                <a:ea typeface="굴림" charset="-127"/>
              </a:rPr>
              <a:t>Result of </a:t>
            </a:r>
            <a:r>
              <a:rPr lang="en-US" altLang="ko-KR" sz="2000" b="1" dirty="0">
                <a:ea typeface="굴림" charset="-127"/>
              </a:rPr>
              <a:t>where </a:t>
            </a:r>
            <a:r>
              <a:rPr lang="en-US" altLang="ko-KR" sz="2000" dirty="0">
                <a:ea typeface="굴림" charset="-127"/>
              </a:rPr>
              <a:t>clause predicate is treated as </a:t>
            </a:r>
            <a:r>
              <a:rPr lang="en-US" altLang="ko-KR" sz="2000" i="1" dirty="0">
                <a:ea typeface="굴림" charset="-127"/>
              </a:rPr>
              <a:t>false </a:t>
            </a:r>
            <a:r>
              <a:rPr lang="en-US" altLang="ko-KR" sz="2000" dirty="0">
                <a:ea typeface="굴림" charset="-127"/>
              </a:rPr>
              <a:t>if it evaluates to </a:t>
            </a:r>
            <a:r>
              <a:rPr lang="en-US" altLang="ko-KR" sz="2000" i="1" dirty="0">
                <a:ea typeface="굴림" charset="-127"/>
              </a:rPr>
              <a:t>unknown</a:t>
            </a:r>
            <a:endParaRPr lang="en-US" altLang="ko-KR" dirty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Aggregate Functions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010400" cy="3897312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ko-KR" sz="2000">
                <a:ea typeface="굴림" charset="-127"/>
              </a:rPr>
              <a:t>These functions operate on the multiset of values of a column of a relation, and return a value</a:t>
            </a:r>
            <a:endParaRPr lang="en-US" altLang="ko-KR">
              <a:ea typeface="굴림" charset="-127"/>
            </a:endParaRPr>
          </a:p>
          <a:p>
            <a:pPr>
              <a:buFont typeface="Monotype Sorts" charset="2"/>
              <a:buNone/>
              <a:tabLst>
                <a:tab pos="2222500" algn="l"/>
              </a:tabLst>
            </a:pPr>
            <a:r>
              <a:rPr lang="en-US" altLang="ko-KR">
                <a:ea typeface="굴림" charset="-127"/>
              </a:rPr>
              <a:t>		</a:t>
            </a:r>
            <a:r>
              <a:rPr lang="en-US" altLang="ko-KR" sz="2000" b="1">
                <a:ea typeface="굴림" charset="-127"/>
              </a:rPr>
              <a:t>avg: </a:t>
            </a:r>
            <a:r>
              <a:rPr lang="en-US" altLang="ko-KR" sz="2000">
                <a:ea typeface="굴림" charset="-127"/>
              </a:rPr>
              <a:t>average value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	</a:t>
            </a:r>
            <a:r>
              <a:rPr lang="en-US" altLang="ko-KR" sz="2000" b="1">
                <a:ea typeface="굴림" charset="-127"/>
              </a:rPr>
              <a:t>min:  </a:t>
            </a:r>
            <a:r>
              <a:rPr lang="en-US" altLang="ko-KR" sz="2000">
                <a:ea typeface="굴림" charset="-127"/>
              </a:rPr>
              <a:t>minimum value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	</a:t>
            </a:r>
            <a:r>
              <a:rPr lang="en-US" altLang="ko-KR" sz="2000" b="1">
                <a:ea typeface="굴림" charset="-127"/>
              </a:rPr>
              <a:t>max:  </a:t>
            </a:r>
            <a:r>
              <a:rPr lang="en-US" altLang="ko-KR" sz="2000">
                <a:ea typeface="굴림" charset="-127"/>
              </a:rPr>
              <a:t>maximum value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	</a:t>
            </a:r>
            <a:r>
              <a:rPr lang="en-US" altLang="ko-KR" sz="2000" b="1">
                <a:ea typeface="굴림" charset="-127"/>
              </a:rPr>
              <a:t>sum:  </a:t>
            </a:r>
            <a:r>
              <a:rPr lang="en-US" altLang="ko-KR" sz="2000">
                <a:ea typeface="굴림" charset="-127"/>
              </a:rPr>
              <a:t>sum of values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	</a:t>
            </a:r>
            <a:r>
              <a:rPr lang="en-US" altLang="ko-KR" sz="2000" b="1">
                <a:ea typeface="굴림" charset="-127"/>
              </a:rPr>
              <a:t>count:  </a:t>
            </a:r>
            <a:r>
              <a:rPr lang="en-US" altLang="ko-KR" sz="2000">
                <a:ea typeface="굴림" charset="-127"/>
              </a:rPr>
              <a:t>number of values</a:t>
            </a:r>
            <a:endParaRPr lang="en-US" altLang="ko-KR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Aggregate Functions (Cont.)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843837" cy="5251450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ko-KR" sz="2000">
                <a:ea typeface="굴림" charset="-127"/>
              </a:rPr>
              <a:t>Find the average salary of instructors in the Computer Science department</a:t>
            </a:r>
            <a:r>
              <a:rPr lang="en-US" altLang="ko-KR">
                <a:ea typeface="굴림" charset="-127"/>
              </a:rPr>
              <a:t> </a:t>
            </a:r>
          </a:p>
          <a:p>
            <a:pPr lvl="1">
              <a:tabLst>
                <a:tab pos="1711325" algn="l"/>
              </a:tabLst>
            </a:pPr>
            <a:r>
              <a:rPr lang="en-US" altLang="ko-KR" sz="2000" b="1">
                <a:ea typeface="굴림" charset="-127"/>
              </a:rPr>
              <a:t>select avg </a:t>
            </a: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i="1">
                <a:ea typeface="굴림" charset="-127"/>
              </a:rPr>
              <a:t>salary</a:t>
            </a:r>
            <a:r>
              <a:rPr lang="en-US" altLang="ko-KR" sz="2000">
                <a:ea typeface="굴림" charset="-127"/>
              </a:rPr>
              <a:t>)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 b="1">
                <a:ea typeface="굴림" charset="-127"/>
              </a:rPr>
              <a:t>from </a:t>
            </a:r>
            <a:r>
              <a:rPr lang="en-US" altLang="ko-KR" sz="2000" i="1">
                <a:ea typeface="굴림" charset="-127"/>
              </a:rPr>
              <a:t>instructor</a:t>
            </a:r>
            <a:br>
              <a:rPr lang="en-US" altLang="ko-KR" sz="2000" i="1">
                <a:ea typeface="굴림" charset="-127"/>
              </a:rPr>
            </a:br>
            <a:r>
              <a:rPr lang="en-US" altLang="ko-KR" sz="2000" b="1">
                <a:ea typeface="굴림" charset="-127"/>
              </a:rPr>
              <a:t>where </a:t>
            </a:r>
            <a:r>
              <a:rPr lang="en-US" altLang="ko-KR" sz="2000" i="1">
                <a:ea typeface="굴림" charset="-127"/>
              </a:rPr>
              <a:t>dept_name</a:t>
            </a:r>
            <a:r>
              <a:rPr lang="en-US" altLang="ko-KR" sz="2000">
                <a:ea typeface="굴림" charset="-127"/>
              </a:rPr>
              <a:t>= ’Comp. Sci.’;</a:t>
            </a:r>
            <a:endParaRPr lang="en-US" altLang="ko-KR">
              <a:ea typeface="굴림" charset="-127"/>
            </a:endParaRPr>
          </a:p>
          <a:p>
            <a:pPr>
              <a:tabLst>
                <a:tab pos="1711325" algn="l"/>
              </a:tabLst>
            </a:pPr>
            <a:r>
              <a:rPr kumimoji="0" lang="en-US" altLang="ko-KR" sz="2000">
                <a:ea typeface="굴림" charset="-127"/>
              </a:rPr>
              <a:t>Find the total number of instructors who teach a course in the Spring 2010 semester</a:t>
            </a:r>
            <a:endParaRPr kumimoji="0" lang="en-US" altLang="ko-KR">
              <a:ea typeface="굴림" charset="-127"/>
            </a:endParaRPr>
          </a:p>
          <a:p>
            <a:pPr lvl="1">
              <a:tabLst>
                <a:tab pos="1711325" algn="l"/>
              </a:tabLst>
            </a:pPr>
            <a:r>
              <a:rPr kumimoji="0" lang="en-US" altLang="ko-KR" sz="2000" b="1">
                <a:ea typeface="굴림" charset="-127"/>
              </a:rPr>
              <a:t>select count </a:t>
            </a:r>
            <a:r>
              <a:rPr kumimoji="0" lang="en-US" altLang="ko-KR" sz="2000">
                <a:ea typeface="굴림" charset="-127"/>
              </a:rPr>
              <a:t>(</a:t>
            </a:r>
            <a:r>
              <a:rPr kumimoji="0" lang="en-US" altLang="ko-KR" sz="2000" b="1">
                <a:ea typeface="굴림" charset="-127"/>
              </a:rPr>
              <a:t>distinct </a:t>
            </a:r>
            <a:r>
              <a:rPr kumimoji="0" lang="en-US" altLang="ko-KR" sz="2000" i="1">
                <a:ea typeface="굴림" charset="-127"/>
              </a:rPr>
              <a:t>ID</a:t>
            </a:r>
            <a:r>
              <a:rPr kumimoji="0" lang="en-US" altLang="ko-KR" sz="2000">
                <a:ea typeface="굴림" charset="-127"/>
              </a:rPr>
              <a:t>)</a:t>
            </a:r>
            <a:br>
              <a:rPr kumimoji="0" lang="en-US" altLang="ko-KR" sz="2000">
                <a:ea typeface="굴림" charset="-127"/>
              </a:rPr>
            </a:br>
            <a:r>
              <a:rPr kumimoji="0" lang="en-US" altLang="ko-KR" sz="2000" b="1">
                <a:ea typeface="굴림" charset="-127"/>
              </a:rPr>
              <a:t>from </a:t>
            </a:r>
            <a:r>
              <a:rPr kumimoji="0" lang="en-US" altLang="ko-KR" sz="2000" i="1">
                <a:ea typeface="굴림" charset="-127"/>
              </a:rPr>
              <a:t>teaches</a:t>
            </a:r>
            <a:br>
              <a:rPr kumimoji="0" lang="en-US" altLang="ko-KR" sz="2000" i="1">
                <a:ea typeface="굴림" charset="-127"/>
              </a:rPr>
            </a:br>
            <a:r>
              <a:rPr kumimoji="0" lang="en-US" altLang="ko-KR" sz="2000" b="1">
                <a:ea typeface="굴림" charset="-127"/>
              </a:rPr>
              <a:t>where </a:t>
            </a:r>
            <a:r>
              <a:rPr kumimoji="0" lang="en-US" altLang="ko-KR" sz="2000" i="1">
                <a:ea typeface="굴림" charset="-127"/>
              </a:rPr>
              <a:t>semester </a:t>
            </a:r>
            <a:r>
              <a:rPr kumimoji="0" lang="en-US" altLang="ko-KR" sz="2000">
                <a:ea typeface="굴림" charset="-127"/>
              </a:rPr>
              <a:t>= ’Spring’ </a:t>
            </a:r>
            <a:r>
              <a:rPr kumimoji="0" lang="en-US" altLang="ko-KR" sz="2000" b="1">
                <a:ea typeface="굴림" charset="-127"/>
              </a:rPr>
              <a:t>and </a:t>
            </a:r>
            <a:r>
              <a:rPr kumimoji="0" lang="en-US" altLang="ko-KR" sz="2000" i="1">
                <a:ea typeface="굴림" charset="-127"/>
              </a:rPr>
              <a:t>year </a:t>
            </a:r>
            <a:r>
              <a:rPr kumimoji="0" lang="en-US" altLang="ko-KR" sz="2000">
                <a:ea typeface="굴림" charset="-127"/>
              </a:rPr>
              <a:t>= 2010</a:t>
            </a:r>
            <a:endParaRPr kumimoji="0" lang="en-US" altLang="ko-KR">
              <a:ea typeface="굴림" charset="-127"/>
            </a:endParaRPr>
          </a:p>
          <a:p>
            <a:pPr>
              <a:tabLst>
                <a:tab pos="1711325" algn="l"/>
              </a:tabLst>
            </a:pPr>
            <a:r>
              <a:rPr kumimoji="0" lang="en-US" altLang="ko-KR" sz="2000">
                <a:ea typeface="굴림" charset="-127"/>
              </a:rPr>
              <a:t>Find the number of tuples in the </a:t>
            </a:r>
            <a:r>
              <a:rPr kumimoji="0" lang="en-US" altLang="ko-KR" sz="2000" i="1">
                <a:ea typeface="굴림" charset="-127"/>
              </a:rPr>
              <a:t>course </a:t>
            </a:r>
            <a:r>
              <a:rPr kumimoji="0" lang="en-US" altLang="ko-KR" sz="2000">
                <a:ea typeface="굴림" charset="-127"/>
              </a:rPr>
              <a:t>relation</a:t>
            </a:r>
            <a:endParaRPr kumimoji="0" lang="en-US" altLang="ko-KR">
              <a:ea typeface="굴림" charset="-127"/>
            </a:endParaRPr>
          </a:p>
          <a:p>
            <a:pPr lvl="1">
              <a:tabLst>
                <a:tab pos="1711325" algn="l"/>
              </a:tabLst>
            </a:pPr>
            <a:r>
              <a:rPr kumimoji="0" lang="en-US" altLang="ko-KR" sz="2000" b="1">
                <a:ea typeface="굴림" charset="-127"/>
              </a:rPr>
              <a:t>select count </a:t>
            </a:r>
            <a:r>
              <a:rPr kumimoji="0" lang="en-US" altLang="ko-KR" sz="2000">
                <a:ea typeface="굴림" charset="-127"/>
              </a:rPr>
              <a:t>(*)</a:t>
            </a:r>
            <a:br>
              <a:rPr kumimoji="0" lang="en-US" altLang="ko-KR" sz="2000">
                <a:ea typeface="굴림" charset="-127"/>
              </a:rPr>
            </a:br>
            <a:r>
              <a:rPr kumimoji="0" lang="en-US" altLang="ko-KR" sz="2000" b="1">
                <a:ea typeface="굴림" charset="-127"/>
              </a:rPr>
              <a:t>from </a:t>
            </a:r>
            <a:r>
              <a:rPr kumimoji="0" lang="en-US" altLang="ko-KR" sz="2000" i="1">
                <a:ea typeface="굴림" charset="-127"/>
              </a:rPr>
              <a:t>course</a:t>
            </a:r>
            <a:r>
              <a:rPr kumimoji="0" lang="en-US" altLang="ko-KR" sz="2000">
                <a:ea typeface="굴림" charset="-127"/>
              </a:rPr>
              <a:t>;</a:t>
            </a:r>
            <a:endParaRPr kumimoji="0" lang="en-US" altLang="ko-KR">
              <a:ea typeface="굴림" charset="-127"/>
            </a:endParaRPr>
          </a:p>
          <a:p>
            <a:pPr>
              <a:tabLst>
                <a:tab pos="1711325" algn="l"/>
              </a:tabLst>
            </a:pPr>
            <a:endParaRPr kumimoji="0" lang="en-US" altLang="ko-KR">
              <a:ea typeface="굴림" charset="-127"/>
            </a:endParaRPr>
          </a:p>
          <a:p>
            <a:pPr lvl="1">
              <a:tabLst>
                <a:tab pos="1711325" algn="l"/>
              </a:tabLst>
            </a:pPr>
            <a:endParaRPr kumimoji="0" lang="en-US" altLang="ko-KR">
              <a:ea typeface="굴림" charset="-127"/>
            </a:endParaRPr>
          </a:p>
          <a:p>
            <a:pPr>
              <a:tabLst>
                <a:tab pos="1711325" algn="l"/>
              </a:tabLst>
            </a:pPr>
            <a:endParaRPr lang="en-US" altLang="ko-KR">
              <a:ea typeface="굴림" charset="-127"/>
            </a:endParaRPr>
          </a:p>
        </p:txBody>
      </p:sp>
      <p:sp>
        <p:nvSpPr>
          <p:cNvPr id="83971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ea typeface="굴림" charset="-127"/>
              </a:rPr>
              <a:t>   </a:t>
            </a:r>
            <a:endParaRPr kumimoji="0" lang="en-US" altLang="ko-KR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Aggregate Functions – Group By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413" y="1054100"/>
            <a:ext cx="7932737" cy="1614488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ko-KR" sz="2000">
                <a:ea typeface="굴림" charset="-127"/>
              </a:rPr>
              <a:t>Find the average salary of instructors in each department</a:t>
            </a:r>
            <a:endParaRPr lang="en-US" altLang="ko-KR">
              <a:ea typeface="굴림" charset="-127"/>
            </a:endParaRPr>
          </a:p>
          <a:p>
            <a:pPr lvl="1">
              <a:tabLst>
                <a:tab pos="625475" algn="l"/>
              </a:tabLst>
            </a:pPr>
            <a:r>
              <a:rPr lang="en-US" altLang="ko-KR" sz="2000" b="1">
                <a:ea typeface="굴림" charset="-127"/>
              </a:rPr>
              <a:t>select </a:t>
            </a:r>
            <a:r>
              <a:rPr lang="en-US" altLang="ko-KR" sz="2000" i="1">
                <a:ea typeface="굴림" charset="-127"/>
              </a:rPr>
              <a:t>dept_name</a:t>
            </a:r>
            <a:r>
              <a:rPr lang="en-US" altLang="ko-KR" sz="2000">
                <a:ea typeface="굴림" charset="-127"/>
              </a:rPr>
              <a:t>, </a:t>
            </a:r>
            <a:r>
              <a:rPr lang="en-US" altLang="ko-KR" sz="2000" b="1">
                <a:ea typeface="굴림" charset="-127"/>
              </a:rPr>
              <a:t>avg </a:t>
            </a: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i="1">
                <a:ea typeface="굴림" charset="-127"/>
              </a:rPr>
              <a:t>salary</a:t>
            </a:r>
            <a:r>
              <a:rPr lang="en-US" altLang="ko-KR" sz="2000">
                <a:ea typeface="굴림" charset="-127"/>
              </a:rPr>
              <a:t>)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 b="1">
                <a:ea typeface="굴림" charset="-127"/>
              </a:rPr>
              <a:t>from </a:t>
            </a:r>
            <a:r>
              <a:rPr lang="en-US" altLang="ko-KR" sz="2000" i="1">
                <a:ea typeface="굴림" charset="-127"/>
              </a:rPr>
              <a:t>instructor</a:t>
            </a:r>
            <a:br>
              <a:rPr lang="en-US" altLang="ko-KR" sz="2000" i="1">
                <a:ea typeface="굴림" charset="-127"/>
              </a:rPr>
            </a:br>
            <a:r>
              <a:rPr lang="en-US" altLang="ko-KR" sz="2000" b="1">
                <a:ea typeface="굴림" charset="-127"/>
              </a:rPr>
              <a:t>group by </a:t>
            </a:r>
            <a:r>
              <a:rPr lang="en-US" altLang="ko-KR" sz="2000" i="1">
                <a:ea typeface="굴림" charset="-127"/>
              </a:rPr>
              <a:t>dept_name</a:t>
            </a:r>
            <a:r>
              <a:rPr lang="en-US" altLang="ko-KR" sz="2000">
                <a:ea typeface="굴림" charset="-127"/>
              </a:rPr>
              <a:t>;</a:t>
            </a:r>
            <a:endParaRPr lang="en-US" altLang="ko-KR">
              <a:ea typeface="굴림" charset="-127"/>
            </a:endParaRPr>
          </a:p>
          <a:p>
            <a:pPr lvl="1">
              <a:tabLst>
                <a:tab pos="625475" algn="l"/>
              </a:tabLst>
            </a:pPr>
            <a:r>
              <a:rPr lang="en-US" altLang="ko-KR" sz="2000">
                <a:ea typeface="굴림" charset="-127"/>
              </a:rPr>
              <a:t>Note: departments with no instructor will not appear in result</a:t>
            </a:r>
            <a:endParaRPr lang="en-US" altLang="ko-KR">
              <a:ea typeface="굴림" charset="-127"/>
            </a:endParaRPr>
          </a:p>
          <a:p>
            <a:pPr lvl="1">
              <a:tabLst>
                <a:tab pos="625475" algn="l"/>
              </a:tabLst>
            </a:pPr>
            <a:endParaRPr lang="en-US" altLang="ko-KR">
              <a:ea typeface="굴림" charset="-127"/>
            </a:endParaRPr>
          </a:p>
        </p:txBody>
      </p:sp>
      <p:pic>
        <p:nvPicPr>
          <p:cNvPr id="86019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8" y="2930525"/>
            <a:ext cx="4056062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0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75" y="3535363"/>
            <a:ext cx="3752850" cy="286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Aggregation (Cont.)</a:t>
            </a:r>
          </a:p>
        </p:txBody>
      </p:sp>
      <p:sp>
        <p:nvSpPr>
          <p:cNvPr id="432131" name="Text Box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z="2000">
                <a:ea typeface="굴림" charset="-127"/>
              </a:rPr>
              <a:t>Attributes in </a:t>
            </a:r>
            <a:r>
              <a:rPr lang="en-US" altLang="ko-KR" sz="2000" b="1">
                <a:ea typeface="굴림" charset="-127"/>
              </a:rPr>
              <a:t>select </a:t>
            </a:r>
            <a:r>
              <a:rPr lang="en-US" altLang="ko-KR" sz="2000">
                <a:ea typeface="굴림" charset="-127"/>
              </a:rPr>
              <a:t>clause outside of aggregate functions must appear in </a:t>
            </a:r>
            <a:r>
              <a:rPr lang="en-US" altLang="ko-KR" sz="2000" b="1">
                <a:ea typeface="굴림" charset="-127"/>
              </a:rPr>
              <a:t>group by</a:t>
            </a:r>
            <a:r>
              <a:rPr lang="en-US" altLang="ko-KR" sz="2000">
                <a:ea typeface="굴림" charset="-127"/>
              </a:rPr>
              <a:t> list</a:t>
            </a:r>
            <a:endParaRPr lang="en-US" altLang="ko-KR">
              <a:ea typeface="굴림" charset="-127"/>
            </a:endParaRPr>
          </a:p>
          <a:p>
            <a:pPr lvl="1"/>
            <a:r>
              <a:rPr lang="en-US" altLang="ko-KR" sz="2000">
                <a:ea typeface="굴림" charset="-127"/>
              </a:rPr>
              <a:t>/* erroneous query */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 b="1">
                <a:ea typeface="굴림" charset="-127"/>
              </a:rPr>
              <a:t>select </a:t>
            </a:r>
            <a:r>
              <a:rPr lang="en-US" altLang="ko-KR" sz="2000" i="1">
                <a:ea typeface="굴림" charset="-127"/>
              </a:rPr>
              <a:t>dept_name</a:t>
            </a:r>
            <a:r>
              <a:rPr lang="en-US" altLang="ko-KR" sz="2000">
                <a:ea typeface="굴림" charset="-127"/>
              </a:rPr>
              <a:t>, </a:t>
            </a:r>
            <a:r>
              <a:rPr lang="en-US" altLang="ko-KR" sz="2000" i="1">
                <a:ea typeface="굴림" charset="-127"/>
              </a:rPr>
              <a:t>ID</a:t>
            </a:r>
            <a:r>
              <a:rPr lang="en-US" altLang="ko-KR" sz="2000">
                <a:ea typeface="굴림" charset="-127"/>
              </a:rPr>
              <a:t>, </a:t>
            </a:r>
            <a:r>
              <a:rPr lang="en-US" altLang="ko-KR" sz="2000" b="1">
                <a:ea typeface="굴림" charset="-127"/>
              </a:rPr>
              <a:t>avg </a:t>
            </a: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i="1">
                <a:ea typeface="굴림" charset="-127"/>
              </a:rPr>
              <a:t>salary</a:t>
            </a:r>
            <a:r>
              <a:rPr lang="en-US" altLang="ko-KR" sz="2000">
                <a:ea typeface="굴림" charset="-127"/>
              </a:rPr>
              <a:t>)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 b="1">
                <a:ea typeface="굴림" charset="-127"/>
              </a:rPr>
              <a:t>from </a:t>
            </a:r>
            <a:r>
              <a:rPr lang="en-US" altLang="ko-KR" sz="2000" i="1">
                <a:ea typeface="굴림" charset="-127"/>
              </a:rPr>
              <a:t>instructor</a:t>
            </a:r>
            <a:br>
              <a:rPr lang="en-US" altLang="ko-KR" sz="2000" i="1">
                <a:ea typeface="굴림" charset="-127"/>
              </a:rPr>
            </a:br>
            <a:r>
              <a:rPr lang="en-US" altLang="ko-KR" sz="2000" b="1">
                <a:ea typeface="굴림" charset="-127"/>
              </a:rPr>
              <a:t>group by </a:t>
            </a:r>
            <a:r>
              <a:rPr lang="en-US" altLang="ko-KR" sz="2000" i="1">
                <a:ea typeface="굴림" charset="-127"/>
              </a:rPr>
              <a:t>dept_name</a:t>
            </a:r>
            <a:r>
              <a:rPr lang="en-US" altLang="ko-KR" sz="2000">
                <a:ea typeface="굴림" charset="-127"/>
              </a:rPr>
              <a:t>;</a:t>
            </a:r>
            <a:endParaRPr lang="en-US" altLang="ko-KR">
              <a:ea typeface="굴림" charset="-127"/>
            </a:endParaRPr>
          </a:p>
          <a:p>
            <a:pPr lvl="1"/>
            <a:endParaRPr lang="en-US" altLang="ko-KR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333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Aggregate Functions – Having Clause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93800"/>
            <a:ext cx="7661275" cy="773113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altLang="ko-KR" sz="2000">
                <a:ea typeface="굴림" charset="-127"/>
              </a:rPr>
              <a:t>Find the names and average salaries of all departments whose average salary is greater than 42000</a:t>
            </a:r>
            <a:endParaRPr lang="en-US" altLang="ko-KR">
              <a:ea typeface="굴림" charset="-127"/>
            </a:endParaRPr>
          </a:p>
        </p:txBody>
      </p:sp>
      <p:sp>
        <p:nvSpPr>
          <p:cNvPr id="433156" name="Text Box 4"/>
          <p:cNvSpPr txBox="1">
            <a:spLocks noChangeArrowheads="1"/>
          </p:cNvSpPr>
          <p:nvPr/>
        </p:nvSpPr>
        <p:spPr bwMode="auto">
          <a:xfrm>
            <a:off x="658813" y="3567113"/>
            <a:ext cx="7842250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ko-KR" sz="1800" dirty="0">
                <a:solidFill>
                  <a:schemeClr val="tx2"/>
                </a:solidFill>
                <a:ea typeface="굴림" charset="-127"/>
              </a:rPr>
              <a:t>       </a:t>
            </a:r>
            <a:r>
              <a:rPr lang="en-US" altLang="ko-KR" sz="2000" dirty="0">
                <a:ea typeface="굴림" charset="-127"/>
              </a:rPr>
              <a:t>Note:  predicates in the </a:t>
            </a:r>
            <a:r>
              <a:rPr lang="en-US" altLang="ko-KR" sz="2000" b="1" dirty="0">
                <a:ea typeface="굴림" charset="-127"/>
              </a:rPr>
              <a:t>having</a:t>
            </a:r>
            <a:r>
              <a:rPr lang="en-US" altLang="ko-KR" sz="2000" dirty="0">
                <a:ea typeface="굴림" charset="-127"/>
              </a:rPr>
              <a:t> clause are applied after the </a:t>
            </a:r>
            <a:br>
              <a:rPr lang="en-US" altLang="ko-KR" sz="2000" dirty="0">
                <a:ea typeface="굴림" charset="-127"/>
              </a:rPr>
            </a:br>
            <a:r>
              <a:rPr lang="en-US" altLang="ko-KR" sz="2000" dirty="0">
                <a:ea typeface="굴림" charset="-127"/>
              </a:rPr>
              <a:t>                 formation of groups whereas predicates in the </a:t>
            </a:r>
            <a:r>
              <a:rPr lang="en-US" altLang="ko-KR" sz="2000" b="1" dirty="0">
                <a:ea typeface="굴림" charset="-127"/>
              </a:rPr>
              <a:t>where</a:t>
            </a:r>
            <a:r>
              <a:rPr lang="en-US" altLang="ko-KR" sz="2000" dirty="0">
                <a:ea typeface="굴림" charset="-127"/>
              </a:rPr>
              <a:t> </a:t>
            </a:r>
            <a:br>
              <a:rPr lang="en-US" altLang="ko-KR" sz="2000" dirty="0">
                <a:ea typeface="굴림" charset="-127"/>
              </a:rPr>
            </a:br>
            <a:r>
              <a:rPr lang="en-US" altLang="ko-KR" sz="2000" dirty="0">
                <a:ea typeface="굴림" charset="-127"/>
              </a:rPr>
              <a:t>                 clause are applied before forming groups</a:t>
            </a:r>
            <a:endParaRPr lang="en-US" altLang="ko-KR" sz="1800" dirty="0">
              <a:ea typeface="굴림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800" dirty="0">
              <a:latin typeface="Times New Roman" charset="0"/>
              <a:ea typeface="굴림" charset="-127"/>
            </a:endParaRPr>
          </a:p>
        </p:txBody>
      </p:sp>
      <p:sp>
        <p:nvSpPr>
          <p:cNvPr id="433157" name="Text Box 5"/>
          <p:cNvSpPr txBox="1">
            <a:spLocks noChangeArrowheads="1"/>
          </p:cNvSpPr>
          <p:nvPr/>
        </p:nvSpPr>
        <p:spPr bwMode="auto">
          <a:xfrm>
            <a:off x="1677988" y="2114550"/>
            <a:ext cx="58610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b="1" dirty="0">
                <a:ea typeface="굴림" charset="-127"/>
              </a:rPr>
              <a:t>select </a:t>
            </a:r>
            <a:r>
              <a:rPr kumimoji="0" lang="en-US" altLang="ko-KR" sz="1800" i="1" dirty="0" err="1">
                <a:ea typeface="굴림" charset="-127"/>
              </a:rPr>
              <a:t>dept_name</a:t>
            </a:r>
            <a:r>
              <a:rPr kumimoji="0" lang="en-US" altLang="ko-KR" sz="1800" dirty="0">
                <a:ea typeface="굴림" charset="-127"/>
              </a:rPr>
              <a:t>, </a:t>
            </a:r>
            <a:r>
              <a:rPr kumimoji="0" lang="en-US" altLang="ko-KR" sz="1800" b="1" dirty="0" err="1">
                <a:ea typeface="굴림" charset="-127"/>
              </a:rPr>
              <a:t>avg</a:t>
            </a:r>
            <a:r>
              <a:rPr kumimoji="0" lang="en-US" altLang="ko-KR" sz="1800" b="1" dirty="0">
                <a:ea typeface="굴림" charset="-127"/>
              </a:rPr>
              <a:t> </a:t>
            </a:r>
            <a:r>
              <a:rPr kumimoji="0" lang="en-US" altLang="ko-KR" sz="1800" dirty="0">
                <a:ea typeface="굴림" charset="-127"/>
              </a:rPr>
              <a:t>(</a:t>
            </a:r>
            <a:r>
              <a:rPr kumimoji="0" lang="en-US" altLang="ko-KR" sz="1800" i="1" dirty="0">
                <a:ea typeface="굴림" charset="-127"/>
              </a:rPr>
              <a:t>salary</a:t>
            </a:r>
            <a:r>
              <a:rPr kumimoji="0" lang="en-US" altLang="ko-KR" sz="1800" dirty="0">
                <a:ea typeface="굴림" charset="-127"/>
              </a:rPr>
              <a:t>)</a:t>
            </a:r>
            <a:endParaRPr kumimoji="0" lang="en-US" altLang="ko-KR" dirty="0">
              <a:ea typeface="굴림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b="1" dirty="0">
                <a:ea typeface="굴림" charset="-127"/>
              </a:rPr>
              <a:t>from </a:t>
            </a:r>
            <a:r>
              <a:rPr kumimoji="0" lang="en-US" altLang="ko-KR" sz="1800" i="1" dirty="0">
                <a:ea typeface="굴림" charset="-127"/>
              </a:rPr>
              <a:t>instructor</a:t>
            </a:r>
            <a:endParaRPr kumimoji="0" lang="en-US" altLang="ko-KR" i="1" dirty="0">
              <a:ea typeface="굴림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b="1" dirty="0">
                <a:ea typeface="굴림" charset="-127"/>
              </a:rPr>
              <a:t>group by </a:t>
            </a:r>
            <a:r>
              <a:rPr kumimoji="0" lang="en-US" altLang="ko-KR" sz="1800" i="1" dirty="0" err="1">
                <a:ea typeface="굴림" charset="-127"/>
              </a:rPr>
              <a:t>dept_name</a:t>
            </a:r>
            <a:endParaRPr kumimoji="0" lang="en-US" altLang="ko-KR" i="1" dirty="0">
              <a:ea typeface="굴림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b="1" dirty="0">
                <a:ea typeface="굴림" charset="-127"/>
              </a:rPr>
              <a:t>having </a:t>
            </a:r>
            <a:r>
              <a:rPr kumimoji="0" lang="en-US" altLang="ko-KR" sz="1800" b="1" dirty="0" err="1">
                <a:ea typeface="굴림" charset="-127"/>
              </a:rPr>
              <a:t>avg</a:t>
            </a:r>
            <a:r>
              <a:rPr kumimoji="0" lang="en-US" altLang="ko-KR" sz="1800" b="1" dirty="0">
                <a:ea typeface="굴림" charset="-127"/>
              </a:rPr>
              <a:t> </a:t>
            </a:r>
            <a:r>
              <a:rPr kumimoji="0" lang="en-US" altLang="ko-KR" sz="1800" dirty="0">
                <a:ea typeface="굴림" charset="-127"/>
              </a:rPr>
              <a:t>(</a:t>
            </a:r>
            <a:r>
              <a:rPr kumimoji="0" lang="en-US" altLang="ko-KR" sz="1800" i="1" dirty="0">
                <a:ea typeface="굴림" charset="-127"/>
              </a:rPr>
              <a:t>salary</a:t>
            </a:r>
            <a:r>
              <a:rPr kumimoji="0" lang="en-US" altLang="ko-KR" sz="1800" dirty="0">
                <a:ea typeface="굴림" charset="-127"/>
              </a:rPr>
              <a:t>) &gt; 42000</a:t>
            </a:r>
            <a:r>
              <a:rPr kumimoji="0" lang="en-US" altLang="ko-KR" dirty="0">
                <a:ea typeface="굴림" charset="-127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6" grpId="0" autoUpdateAnimBg="0"/>
      <p:bldP spid="433157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389" y="1093788"/>
            <a:ext cx="3197194" cy="4903787"/>
          </a:xfrm>
        </p:spPr>
        <p:txBody>
          <a:bodyPr/>
          <a:lstStyle/>
          <a:p>
            <a:r>
              <a:rPr lang="en-US" altLang="ko-KR" dirty="0"/>
              <a:t>Show </a:t>
            </a:r>
            <a:r>
              <a:rPr lang="en-US" altLang="ko-KR" dirty="0" err="1"/>
              <a:t>teamname</a:t>
            </a:r>
            <a:r>
              <a:rPr lang="en-US" altLang="ko-KR" dirty="0"/>
              <a:t> and the total number of goals scored.</a:t>
            </a:r>
            <a:endParaRPr lang="en-US" altLang="ko-KR" dirty="0" smtClean="0"/>
          </a:p>
          <a:p>
            <a:pPr lvl="1"/>
            <a:r>
              <a:rPr lang="en-US" altLang="ko-KR" sz="1600" dirty="0"/>
              <a:t>SELECT </a:t>
            </a:r>
            <a:r>
              <a:rPr lang="en-US" altLang="ko-KR" sz="1600" dirty="0" err="1"/>
              <a:t>teamname</a:t>
            </a:r>
            <a:r>
              <a:rPr lang="en-US" altLang="ko-KR" sz="1600" dirty="0"/>
              <a:t>, COUNT</a:t>
            </a:r>
            <a:r>
              <a:rPr lang="en-US" altLang="ko-KR" sz="1600" dirty="0" smtClean="0"/>
              <a:t>(*)   </a:t>
            </a:r>
            <a:r>
              <a:rPr lang="en-US" altLang="ko-KR" sz="1600" dirty="0"/>
              <a:t>FROM </a:t>
            </a:r>
            <a:r>
              <a:rPr lang="en-US" altLang="ko-KR" sz="1600" dirty="0" err="1"/>
              <a:t>eteam</a:t>
            </a:r>
            <a:r>
              <a:rPr lang="en-US" altLang="ko-KR" sz="1600" dirty="0"/>
              <a:t> JOIN goal ON </a:t>
            </a:r>
            <a:r>
              <a:rPr lang="en-US" altLang="ko-KR" sz="1600" dirty="0" smtClean="0"/>
              <a:t>id=</a:t>
            </a:r>
            <a:r>
              <a:rPr lang="en-US" altLang="ko-KR" sz="1600" dirty="0" err="1" smtClean="0"/>
              <a:t>teamid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GROUP BY </a:t>
            </a:r>
            <a:r>
              <a:rPr lang="en-US" altLang="ko-KR" sz="1600" dirty="0" err="1" smtClean="0"/>
              <a:t>teamname</a:t>
            </a:r>
            <a:endParaRPr lang="en-US" altLang="ko-KR" sz="1600" dirty="0" smtClean="0"/>
          </a:p>
          <a:p>
            <a:r>
              <a:rPr lang="en-US" altLang="ko-KR" dirty="0"/>
              <a:t>For every match involving 'POL', show the </a:t>
            </a:r>
            <a:r>
              <a:rPr lang="en-US" altLang="ko-KR" dirty="0" err="1"/>
              <a:t>matchid</a:t>
            </a:r>
            <a:r>
              <a:rPr lang="en-US" altLang="ko-KR" dirty="0"/>
              <a:t>, date and the number of goals scored.</a:t>
            </a:r>
          </a:p>
          <a:p>
            <a:pPr lvl="1"/>
            <a:r>
              <a:rPr lang="en-US" altLang="ko-KR" sz="1400" dirty="0"/>
              <a:t>SELECT </a:t>
            </a:r>
            <a:r>
              <a:rPr lang="en-US" altLang="ko-KR" sz="1400" dirty="0" err="1"/>
              <a:t>matchid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mdate</a:t>
            </a:r>
            <a:r>
              <a:rPr lang="en-US" altLang="ko-KR" sz="1400" dirty="0"/>
              <a:t>, count(*)  FROM game JOIN goal ON </a:t>
            </a:r>
            <a:r>
              <a:rPr lang="en-US" altLang="ko-KR" sz="1400" dirty="0" err="1"/>
              <a:t>matchid</a:t>
            </a:r>
            <a:r>
              <a:rPr lang="en-US" altLang="ko-KR" sz="1400" dirty="0"/>
              <a:t> = id  where (team1 = 'POL' OR team2 = 'POL')  </a:t>
            </a:r>
            <a:r>
              <a:rPr lang="en-US" altLang="ko-KR" sz="1400" dirty="0" smtClean="0"/>
              <a:t>GROUP BY </a:t>
            </a:r>
            <a:r>
              <a:rPr lang="en-US" altLang="ko-KR" sz="1400" dirty="0" err="1" smtClean="0"/>
              <a:t>matchid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mdate</a:t>
            </a:r>
            <a:endParaRPr lang="en-US" altLang="ko-KR" sz="1400" dirty="0"/>
          </a:p>
          <a:p>
            <a:pPr lvl="1"/>
            <a:endParaRPr lang="en-US" altLang="ko-KR" sz="1400" dirty="0" smtClean="0"/>
          </a:p>
        </p:txBody>
      </p:sp>
      <p:pic>
        <p:nvPicPr>
          <p:cNvPr id="178178" name="Picture 2" descr="FootballE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582" y="995002"/>
            <a:ext cx="4916757" cy="275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54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Domain Types in SQL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1106488"/>
            <a:ext cx="8221663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b="1">
                <a:solidFill>
                  <a:srgbClr val="000099"/>
                </a:solidFill>
                <a:ea typeface="굴림" charset="-127"/>
              </a:rPr>
              <a:t>char(n).</a:t>
            </a:r>
            <a:r>
              <a:rPr lang="en-US" altLang="ko-KR" sz="2000">
                <a:ea typeface="굴림" charset="-127"/>
              </a:rPr>
              <a:t>  Fixed length character string, with user-specified length </a:t>
            </a:r>
            <a:r>
              <a:rPr lang="en-US" altLang="ko-KR" sz="2000" i="1">
                <a:ea typeface="굴림" charset="-127"/>
              </a:rPr>
              <a:t>n.</a:t>
            </a:r>
            <a:endParaRPr lang="en-US" altLang="ko-KR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000" b="1">
                <a:solidFill>
                  <a:srgbClr val="000099"/>
                </a:solidFill>
                <a:ea typeface="굴림" charset="-127"/>
              </a:rPr>
              <a:t>varchar(n).</a:t>
            </a:r>
            <a:r>
              <a:rPr lang="en-US" altLang="ko-KR" sz="2000" b="1">
                <a:ea typeface="굴림" charset="-127"/>
              </a:rPr>
              <a:t> </a:t>
            </a:r>
            <a:r>
              <a:rPr lang="en-US" altLang="ko-KR" sz="2000">
                <a:ea typeface="굴림" charset="-127"/>
              </a:rPr>
              <a:t> Variable length character strings, with user-specified maximum length </a:t>
            </a:r>
            <a:r>
              <a:rPr lang="en-US" altLang="ko-KR" sz="2000" i="1">
                <a:ea typeface="굴림" charset="-127"/>
              </a:rPr>
              <a:t>n.</a:t>
            </a:r>
            <a:endParaRPr lang="en-US" altLang="ko-KR" i="1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000" b="1">
                <a:solidFill>
                  <a:srgbClr val="000099"/>
                </a:solidFill>
                <a:ea typeface="굴림" charset="-127"/>
              </a:rPr>
              <a:t>int.</a:t>
            </a:r>
            <a:r>
              <a:rPr lang="en-US" altLang="ko-KR" sz="2000" b="1">
                <a:ea typeface="굴림" charset="-127"/>
              </a:rPr>
              <a:t>  </a:t>
            </a:r>
            <a:r>
              <a:rPr lang="en-US" altLang="ko-KR" sz="2000">
                <a:ea typeface="굴림" charset="-127"/>
              </a:rPr>
              <a:t>Integer (a finite subset of the integers that is machine-dependent).</a:t>
            </a:r>
            <a:endParaRPr lang="en-US" altLang="ko-KR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000" b="1">
                <a:solidFill>
                  <a:srgbClr val="000099"/>
                </a:solidFill>
                <a:ea typeface="굴림" charset="-127"/>
              </a:rPr>
              <a:t>smallint.</a:t>
            </a:r>
            <a:r>
              <a:rPr lang="en-US" altLang="ko-KR" sz="2000">
                <a:ea typeface="굴림" charset="-127"/>
              </a:rPr>
              <a:t>  Small integer (a machine-dependent subset of the integer domain type).</a:t>
            </a:r>
            <a:endParaRPr lang="en-US" altLang="ko-KR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000" b="1">
                <a:solidFill>
                  <a:srgbClr val="000099"/>
                </a:solidFill>
                <a:ea typeface="굴림" charset="-127"/>
              </a:rPr>
              <a:t>numeric(p,d).</a:t>
            </a:r>
            <a:r>
              <a:rPr lang="en-US" altLang="ko-KR" sz="2000">
                <a:ea typeface="굴림" charset="-127"/>
              </a:rPr>
              <a:t>  Fixed point number, with user-specified precision of </a:t>
            </a:r>
            <a:r>
              <a:rPr lang="en-US" altLang="ko-KR" sz="2000" i="1">
                <a:ea typeface="굴림" charset="-127"/>
              </a:rPr>
              <a:t>p</a:t>
            </a:r>
            <a:r>
              <a:rPr lang="en-US" altLang="ko-KR" sz="2000">
                <a:ea typeface="굴림" charset="-127"/>
              </a:rPr>
              <a:t> digits, with </a:t>
            </a:r>
            <a:r>
              <a:rPr lang="en-US" altLang="ko-KR" sz="2000" i="1">
                <a:ea typeface="굴림" charset="-127"/>
              </a:rPr>
              <a:t>d</a:t>
            </a:r>
            <a:r>
              <a:rPr lang="en-US" altLang="ko-KR" sz="2000">
                <a:ea typeface="굴림" charset="-127"/>
              </a:rPr>
              <a:t> digits to the right of decimal point.</a:t>
            </a:r>
            <a:r>
              <a:rPr lang="en-US" altLang="ko-KR">
                <a:ea typeface="굴림" charset="-127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ko-KR" sz="2000" b="1">
                <a:solidFill>
                  <a:srgbClr val="000099"/>
                </a:solidFill>
                <a:ea typeface="굴림" charset="-127"/>
              </a:rPr>
              <a:t>real, double precision.</a:t>
            </a:r>
            <a:r>
              <a:rPr lang="en-US" altLang="ko-KR" sz="2000">
                <a:ea typeface="굴림" charset="-127"/>
              </a:rPr>
              <a:t>  Floating point and double-precision floating point numbers, with machine-dependent precision.</a:t>
            </a:r>
            <a:endParaRPr lang="en-US" altLang="ko-KR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000" b="1">
                <a:solidFill>
                  <a:srgbClr val="000099"/>
                </a:solidFill>
                <a:ea typeface="굴림" charset="-127"/>
              </a:rPr>
              <a:t>float(n).</a:t>
            </a:r>
            <a:r>
              <a:rPr lang="en-US" altLang="ko-KR" sz="2000">
                <a:ea typeface="굴림" charset="-127"/>
              </a:rPr>
              <a:t>  Floating point number, with user-specified precision of at least </a:t>
            </a:r>
            <a:r>
              <a:rPr lang="en-US" altLang="ko-KR" sz="2000" i="1">
                <a:ea typeface="굴림" charset="-127"/>
              </a:rPr>
              <a:t>n</a:t>
            </a:r>
            <a:r>
              <a:rPr lang="en-US" altLang="ko-KR" sz="2000">
                <a:ea typeface="굴림" charset="-127"/>
              </a:rPr>
              <a:t> digits.</a:t>
            </a:r>
            <a:endParaRPr lang="en-US" altLang="ko-KR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000">
                <a:ea typeface="굴림" charset="-127"/>
              </a:rPr>
              <a:t>More are covered in Chapter 4.</a:t>
            </a:r>
            <a:endParaRPr lang="en-US" altLang="ko-KR">
              <a:ea typeface="굴림" charset="-127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ko-KR">
              <a:ea typeface="굴림" charset="-127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ko-KR" b="1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Null Values and Aggregates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0663" cy="4667250"/>
          </a:xfrm>
        </p:spPr>
        <p:txBody>
          <a:bodyPr/>
          <a:lstStyle/>
          <a:p>
            <a:pPr>
              <a:tabLst>
                <a:tab pos="1830388" algn="l"/>
                <a:tab pos="2232025" algn="l"/>
              </a:tabLst>
            </a:pPr>
            <a:r>
              <a:rPr lang="en-US" altLang="ko-KR" sz="2000">
                <a:ea typeface="굴림" charset="-127"/>
              </a:rPr>
              <a:t>Total all salaries</a:t>
            </a:r>
            <a:endParaRPr lang="en-US" altLang="ko-KR">
              <a:ea typeface="굴림" charset="-127"/>
            </a:endParaRPr>
          </a:p>
          <a:p>
            <a:pPr>
              <a:buFont typeface="Monotype Sorts" charset="2"/>
              <a:buNone/>
              <a:tabLst>
                <a:tab pos="1830388" algn="l"/>
                <a:tab pos="2232025" algn="l"/>
              </a:tabLst>
            </a:pPr>
            <a:r>
              <a:rPr lang="en-US" altLang="ko-KR">
                <a:ea typeface="굴림" charset="-127"/>
              </a:rPr>
              <a:t>		</a:t>
            </a:r>
            <a:r>
              <a:rPr lang="en-US" altLang="ko-KR" sz="2000" b="1">
                <a:ea typeface="굴림" charset="-127"/>
              </a:rPr>
              <a:t>select sum</a:t>
            </a:r>
            <a:r>
              <a:rPr lang="en-US" altLang="ko-KR" sz="2000">
                <a:ea typeface="굴림" charset="-127"/>
              </a:rPr>
              <a:t> (</a:t>
            </a:r>
            <a:r>
              <a:rPr lang="en-US" altLang="ko-KR" sz="2000" i="1">
                <a:ea typeface="굴림" charset="-127"/>
              </a:rPr>
              <a:t>salary </a:t>
            </a:r>
            <a:r>
              <a:rPr lang="en-US" altLang="ko-KR" sz="2000">
                <a:ea typeface="굴림" charset="-127"/>
              </a:rPr>
              <a:t>)</a:t>
            </a:r>
            <a:r>
              <a:rPr lang="en-US" altLang="ko-KR" sz="2000" i="1">
                <a:ea typeface="굴림" charset="-127"/>
              </a:rPr>
              <a:t/>
            </a:r>
            <a:br>
              <a:rPr lang="en-US" altLang="ko-KR" sz="2000" i="1">
                <a:ea typeface="굴림" charset="-127"/>
              </a:rPr>
            </a:br>
            <a:r>
              <a:rPr lang="en-US" altLang="ko-KR" sz="2000" i="1">
                <a:ea typeface="굴림" charset="-127"/>
              </a:rPr>
              <a:t>	</a:t>
            </a:r>
            <a:r>
              <a:rPr lang="en-US" altLang="ko-KR" sz="2000" b="1">
                <a:ea typeface="굴림" charset="-127"/>
              </a:rPr>
              <a:t>from</a:t>
            </a:r>
            <a:r>
              <a:rPr lang="en-US" altLang="ko-KR" sz="2000" i="1">
                <a:ea typeface="굴림" charset="-127"/>
              </a:rPr>
              <a:t> instructor</a:t>
            </a:r>
            <a:endParaRPr lang="en-US" altLang="ko-KR">
              <a:ea typeface="굴림" charset="-127"/>
            </a:endParaRP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ko-KR" sz="2000">
                <a:ea typeface="굴림" charset="-127"/>
              </a:rPr>
              <a:t>Above statement ignores null amounts</a:t>
            </a:r>
            <a:endParaRPr lang="en-US" altLang="ko-KR">
              <a:ea typeface="굴림" charset="-127"/>
            </a:endParaRP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ko-KR" sz="2000">
                <a:ea typeface="굴림" charset="-127"/>
              </a:rPr>
              <a:t>Result is </a:t>
            </a:r>
            <a:r>
              <a:rPr lang="en-US" altLang="ko-KR" sz="2000" i="1">
                <a:ea typeface="굴림" charset="-127"/>
              </a:rPr>
              <a:t>null</a:t>
            </a:r>
            <a:r>
              <a:rPr lang="en-US" altLang="ko-KR" sz="2000">
                <a:ea typeface="굴림" charset="-127"/>
              </a:rPr>
              <a:t> if there is no non-null amount</a:t>
            </a:r>
            <a:endParaRPr lang="en-US" altLang="ko-KR">
              <a:ea typeface="굴림" charset="-127"/>
            </a:endParaRPr>
          </a:p>
          <a:p>
            <a:pPr>
              <a:tabLst>
                <a:tab pos="1830388" algn="l"/>
                <a:tab pos="2232025" algn="l"/>
              </a:tabLst>
            </a:pPr>
            <a:r>
              <a:rPr lang="en-US" altLang="ko-KR" sz="2000">
                <a:ea typeface="굴림" charset="-127"/>
              </a:rPr>
              <a:t>All aggregate operations except </a:t>
            </a:r>
            <a:r>
              <a:rPr lang="en-US" altLang="ko-KR" sz="2000" b="1">
                <a:ea typeface="굴림" charset="-127"/>
              </a:rPr>
              <a:t>count(*)</a:t>
            </a:r>
            <a:r>
              <a:rPr lang="en-US" altLang="ko-KR" sz="2000">
                <a:ea typeface="굴림" charset="-127"/>
              </a:rPr>
              <a:t> ignore tuples with null values on the aggregated attributes</a:t>
            </a:r>
            <a:endParaRPr lang="en-US" altLang="ko-KR">
              <a:ea typeface="굴림" charset="-127"/>
            </a:endParaRPr>
          </a:p>
          <a:p>
            <a:pPr>
              <a:tabLst>
                <a:tab pos="1830388" algn="l"/>
                <a:tab pos="2232025" algn="l"/>
              </a:tabLst>
            </a:pPr>
            <a:r>
              <a:rPr lang="en-US" altLang="ko-KR" sz="2000">
                <a:ea typeface="굴림" charset="-127"/>
              </a:rPr>
              <a:t>What if collection has only null values?</a:t>
            </a:r>
            <a:endParaRPr lang="en-US" altLang="ko-KR">
              <a:ea typeface="굴림" charset="-127"/>
            </a:endParaRP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ko-KR" sz="2000">
                <a:ea typeface="굴림" charset="-127"/>
              </a:rPr>
              <a:t>count returns 0</a:t>
            </a:r>
            <a:endParaRPr lang="en-US" altLang="ko-KR">
              <a:ea typeface="굴림" charset="-127"/>
            </a:endParaRP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ko-KR" sz="2000">
                <a:ea typeface="굴림" charset="-127"/>
              </a:rPr>
              <a:t>all other aggregates return null</a:t>
            </a:r>
            <a:endParaRPr lang="en-US" altLang="ko-KR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Nested Subqueries</a:t>
            </a:r>
          </a:p>
        </p:txBody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</p:spPr>
        <p:txBody>
          <a:bodyPr/>
          <a:lstStyle/>
          <a:p>
            <a:r>
              <a:rPr lang="en-US" altLang="ko-KR" sz="2000">
                <a:ea typeface="굴림" charset="-127"/>
              </a:rPr>
              <a:t>SQL provides a mechanism for the nesting of subqueries.</a:t>
            </a:r>
            <a:endParaRPr lang="en-US" altLang="ko-KR">
              <a:ea typeface="굴림" charset="-127"/>
            </a:endParaRPr>
          </a:p>
          <a:p>
            <a:r>
              <a:rPr lang="en-US" altLang="ko-KR" sz="2000">
                <a:ea typeface="굴림" charset="-127"/>
              </a:rPr>
              <a:t>A </a:t>
            </a:r>
            <a:r>
              <a:rPr lang="en-US" altLang="ko-KR" sz="2000" b="1">
                <a:solidFill>
                  <a:srgbClr val="000099"/>
                </a:solidFill>
                <a:ea typeface="굴림" charset="-127"/>
              </a:rPr>
              <a:t>subquery</a:t>
            </a:r>
            <a:r>
              <a:rPr lang="en-US" altLang="ko-KR" sz="2000">
                <a:ea typeface="굴림" charset="-127"/>
              </a:rPr>
              <a:t> is a </a:t>
            </a:r>
            <a:r>
              <a:rPr lang="en-US" altLang="ko-KR" sz="2000" b="1">
                <a:ea typeface="굴림" charset="-127"/>
              </a:rPr>
              <a:t>select-from-where</a:t>
            </a:r>
            <a:r>
              <a:rPr lang="en-US" altLang="ko-KR" sz="2000">
                <a:ea typeface="굴림" charset="-127"/>
              </a:rPr>
              <a:t> expression that is nested within another query.</a:t>
            </a:r>
            <a:endParaRPr lang="en-US" altLang="ko-KR">
              <a:ea typeface="굴림" charset="-127"/>
            </a:endParaRPr>
          </a:p>
          <a:p>
            <a:r>
              <a:rPr lang="en-US" altLang="ko-KR" sz="2000">
                <a:ea typeface="굴림" charset="-127"/>
              </a:rPr>
              <a:t>A common use of subqueries is to perform tests for set membership, set comparisons, and set cardinality.</a:t>
            </a:r>
            <a:endParaRPr lang="en-US" altLang="ko-KR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 Query</a:t>
            </a:r>
          </a:p>
        </p:txBody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1213" y="1109663"/>
            <a:ext cx="7661275" cy="917575"/>
          </a:xfrm>
        </p:spPr>
        <p:txBody>
          <a:bodyPr/>
          <a:lstStyle/>
          <a:p>
            <a:pPr>
              <a:tabLst>
                <a:tab pos="1027113" algn="l"/>
              </a:tabLst>
            </a:pPr>
            <a:r>
              <a:rPr lang="en-US" altLang="ko-KR" sz="2000">
                <a:ea typeface="굴림" charset="-127"/>
              </a:rPr>
              <a:t>Find courses offered in Fall 2009 and in Spring 2010</a:t>
            </a:r>
            <a:endParaRPr lang="en-US" altLang="ko-KR">
              <a:ea typeface="굴림" charset="-127"/>
            </a:endParaRPr>
          </a:p>
        </p:txBody>
      </p:sp>
      <p:sp>
        <p:nvSpPr>
          <p:cNvPr id="95235" name="Text Box 4"/>
          <p:cNvSpPr txBox="1">
            <a:spLocks noChangeArrowheads="1"/>
          </p:cNvSpPr>
          <p:nvPr/>
        </p:nvSpPr>
        <p:spPr bwMode="auto">
          <a:xfrm>
            <a:off x="758825" y="3595688"/>
            <a:ext cx="7688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r>
              <a:rPr lang="en-US" altLang="ko-KR" sz="1800">
                <a:ea typeface="굴림" charset="-127"/>
              </a:rPr>
              <a:t>   </a:t>
            </a:r>
            <a:r>
              <a:rPr lang="en-US" altLang="ko-KR" sz="2000">
                <a:ea typeface="굴림" charset="-127"/>
              </a:rPr>
              <a:t>Find courses offered in Fall 2009 but not in Spring 2010</a:t>
            </a:r>
            <a:endParaRPr kumimoji="0" lang="en-US" altLang="ko-KR" sz="1800">
              <a:latin typeface="Times New Roman" charset="0"/>
              <a:ea typeface="굴림" charset="-127"/>
            </a:endParaRPr>
          </a:p>
        </p:txBody>
      </p:sp>
      <p:sp>
        <p:nvSpPr>
          <p:cNvPr id="439301" name="Text Box 5"/>
          <p:cNvSpPr txBox="1">
            <a:spLocks noChangeArrowheads="1"/>
          </p:cNvSpPr>
          <p:nvPr/>
        </p:nvSpPr>
        <p:spPr bwMode="auto">
          <a:xfrm>
            <a:off x="1185863" y="1698625"/>
            <a:ext cx="7440612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b="1">
                <a:ea typeface="굴림" charset="-127"/>
              </a:rPr>
              <a:t>select distinct </a:t>
            </a:r>
            <a:r>
              <a:rPr kumimoji="0" lang="en-US" altLang="ko-KR" sz="2000" i="1">
                <a:ea typeface="굴림" charset="-127"/>
              </a:rPr>
              <a:t>course_id</a:t>
            </a:r>
            <a:endParaRPr kumimoji="0" lang="en-US" altLang="ko-KR" sz="1800" i="1">
              <a:ea typeface="굴림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b="1">
                <a:ea typeface="굴림" charset="-127"/>
              </a:rPr>
              <a:t>from </a:t>
            </a:r>
            <a:r>
              <a:rPr kumimoji="0" lang="en-US" altLang="ko-KR" sz="2000" i="1">
                <a:ea typeface="굴림" charset="-127"/>
              </a:rPr>
              <a:t>section</a:t>
            </a:r>
            <a:endParaRPr kumimoji="0" lang="en-US" altLang="ko-KR" sz="1800" i="1">
              <a:ea typeface="굴림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b="1">
                <a:ea typeface="굴림" charset="-127"/>
              </a:rPr>
              <a:t>where </a:t>
            </a:r>
            <a:r>
              <a:rPr kumimoji="0" lang="en-US" altLang="ko-KR" sz="2000" i="1">
                <a:ea typeface="굴림" charset="-127"/>
              </a:rPr>
              <a:t>semester </a:t>
            </a:r>
            <a:r>
              <a:rPr kumimoji="0" lang="en-US" altLang="ko-KR" sz="2000">
                <a:ea typeface="굴림" charset="-127"/>
              </a:rPr>
              <a:t>= ’Fall’ </a:t>
            </a:r>
            <a:r>
              <a:rPr kumimoji="0" lang="en-US" altLang="ko-KR" sz="2000" b="1">
                <a:ea typeface="굴림" charset="-127"/>
              </a:rPr>
              <a:t>and </a:t>
            </a:r>
            <a:r>
              <a:rPr kumimoji="0" lang="en-US" altLang="ko-KR" sz="2000" i="1">
                <a:ea typeface="굴림" charset="-127"/>
              </a:rPr>
              <a:t>year</a:t>
            </a:r>
            <a:r>
              <a:rPr kumimoji="0" lang="en-US" altLang="ko-KR" sz="2000">
                <a:ea typeface="굴림" charset="-127"/>
              </a:rPr>
              <a:t>= 2009 </a:t>
            </a:r>
            <a:r>
              <a:rPr kumimoji="0" lang="en-US" altLang="ko-KR" sz="2000" b="1">
                <a:ea typeface="굴림" charset="-127"/>
              </a:rPr>
              <a:t>and </a:t>
            </a:r>
            <a:br>
              <a:rPr kumimoji="0" lang="en-US" altLang="ko-KR" sz="2000" b="1">
                <a:ea typeface="굴림" charset="-127"/>
              </a:rPr>
            </a:br>
            <a:r>
              <a:rPr kumimoji="0" lang="en-US" altLang="ko-KR" sz="2000" b="1">
                <a:ea typeface="굴림" charset="-127"/>
              </a:rPr>
              <a:t>           </a:t>
            </a:r>
            <a:r>
              <a:rPr kumimoji="0" lang="en-US" altLang="ko-KR" sz="2000" i="1">
                <a:ea typeface="굴림" charset="-127"/>
              </a:rPr>
              <a:t>course_id </a:t>
            </a:r>
            <a:r>
              <a:rPr kumimoji="0" lang="en-US" altLang="ko-KR" sz="2000" b="1">
                <a:ea typeface="굴림" charset="-127"/>
              </a:rPr>
              <a:t>in </a:t>
            </a:r>
            <a:r>
              <a:rPr kumimoji="0" lang="en-US" altLang="ko-KR" sz="2000">
                <a:ea typeface="굴림" charset="-127"/>
              </a:rPr>
              <a:t>(</a:t>
            </a:r>
            <a:r>
              <a:rPr kumimoji="0" lang="en-US" altLang="ko-KR" sz="2000" b="1">
                <a:ea typeface="굴림" charset="-127"/>
              </a:rPr>
              <a:t>select </a:t>
            </a:r>
            <a:r>
              <a:rPr kumimoji="0" lang="en-US" altLang="ko-KR" sz="2000" i="1">
                <a:ea typeface="굴림" charset="-127"/>
              </a:rPr>
              <a:t>course_id</a:t>
            </a:r>
            <a:endParaRPr kumimoji="0" lang="en-US" altLang="ko-KR" sz="1800" i="1">
              <a:ea typeface="굴림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b="1">
                <a:ea typeface="굴림" charset="-127"/>
              </a:rPr>
              <a:t>                                 </a:t>
            </a:r>
            <a:r>
              <a:rPr kumimoji="0" lang="en-US" altLang="ko-KR" sz="2000" b="1">
                <a:ea typeface="굴림" charset="-127"/>
              </a:rPr>
              <a:t>from </a:t>
            </a:r>
            <a:r>
              <a:rPr kumimoji="0" lang="en-US" altLang="ko-KR" sz="2000" i="1">
                <a:ea typeface="굴림" charset="-127"/>
              </a:rPr>
              <a:t>section</a:t>
            </a:r>
            <a:endParaRPr kumimoji="0" lang="en-US" altLang="ko-KR" sz="1800" i="1">
              <a:ea typeface="굴림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b="1">
                <a:ea typeface="굴림" charset="-127"/>
              </a:rPr>
              <a:t>                                 </a:t>
            </a:r>
            <a:r>
              <a:rPr kumimoji="0" lang="en-US" altLang="ko-KR" sz="2000" b="1">
                <a:ea typeface="굴림" charset="-127"/>
              </a:rPr>
              <a:t>where </a:t>
            </a:r>
            <a:r>
              <a:rPr kumimoji="0" lang="en-US" altLang="ko-KR" sz="2000" i="1">
                <a:ea typeface="굴림" charset="-127"/>
              </a:rPr>
              <a:t>semester </a:t>
            </a:r>
            <a:r>
              <a:rPr kumimoji="0" lang="en-US" altLang="ko-KR" sz="2000">
                <a:ea typeface="굴림" charset="-127"/>
              </a:rPr>
              <a:t>= ’Spring’ </a:t>
            </a:r>
            <a:r>
              <a:rPr kumimoji="0" lang="en-US" altLang="ko-KR" sz="2000" b="1">
                <a:ea typeface="굴림" charset="-127"/>
              </a:rPr>
              <a:t>and </a:t>
            </a:r>
            <a:r>
              <a:rPr kumimoji="0" lang="en-US" altLang="ko-KR" sz="2000" i="1">
                <a:ea typeface="굴림" charset="-127"/>
              </a:rPr>
              <a:t>year</a:t>
            </a:r>
            <a:r>
              <a:rPr kumimoji="0" lang="en-US" altLang="ko-KR" sz="2000">
                <a:ea typeface="굴림" charset="-127"/>
              </a:rPr>
              <a:t>= 2010);</a:t>
            </a:r>
            <a:endParaRPr kumimoji="0" lang="en-US" altLang="ko-KR" sz="1800">
              <a:ea typeface="굴림" charset="-127"/>
            </a:endParaRPr>
          </a:p>
        </p:txBody>
      </p:sp>
      <p:sp>
        <p:nvSpPr>
          <p:cNvPr id="439302" name="Text Box 6"/>
          <p:cNvSpPr txBox="1">
            <a:spLocks noChangeArrowheads="1"/>
          </p:cNvSpPr>
          <p:nvPr/>
        </p:nvSpPr>
        <p:spPr bwMode="auto">
          <a:xfrm>
            <a:off x="1069975" y="4211638"/>
            <a:ext cx="738187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b="1">
                <a:ea typeface="굴림" charset="-127"/>
              </a:rPr>
              <a:t>select distinct </a:t>
            </a:r>
            <a:r>
              <a:rPr kumimoji="0" lang="en-US" altLang="ko-KR" sz="2000" i="1">
                <a:ea typeface="굴림" charset="-127"/>
              </a:rPr>
              <a:t>course_id</a:t>
            </a:r>
            <a:endParaRPr kumimoji="0" lang="en-US" altLang="ko-KR" sz="1800" i="1">
              <a:ea typeface="굴림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b="1">
                <a:ea typeface="굴림" charset="-127"/>
              </a:rPr>
              <a:t>from </a:t>
            </a:r>
            <a:r>
              <a:rPr kumimoji="0" lang="en-US" altLang="ko-KR" sz="2000" i="1">
                <a:ea typeface="굴림" charset="-127"/>
              </a:rPr>
              <a:t>section</a:t>
            </a:r>
            <a:endParaRPr kumimoji="0" lang="en-US" altLang="ko-KR" sz="1800" i="1">
              <a:ea typeface="굴림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b="1">
                <a:ea typeface="굴림" charset="-127"/>
              </a:rPr>
              <a:t>where </a:t>
            </a:r>
            <a:r>
              <a:rPr kumimoji="0" lang="en-US" altLang="ko-KR" sz="2000" i="1">
                <a:ea typeface="굴림" charset="-127"/>
              </a:rPr>
              <a:t>semester </a:t>
            </a:r>
            <a:r>
              <a:rPr kumimoji="0" lang="en-US" altLang="ko-KR" sz="2000">
                <a:ea typeface="굴림" charset="-127"/>
              </a:rPr>
              <a:t>= ’Fall’ </a:t>
            </a:r>
            <a:r>
              <a:rPr kumimoji="0" lang="en-US" altLang="ko-KR" sz="2000" b="1">
                <a:ea typeface="굴림" charset="-127"/>
              </a:rPr>
              <a:t>and </a:t>
            </a:r>
            <a:r>
              <a:rPr kumimoji="0" lang="en-US" altLang="ko-KR" sz="2000" i="1">
                <a:ea typeface="굴림" charset="-127"/>
              </a:rPr>
              <a:t>year</a:t>
            </a:r>
            <a:r>
              <a:rPr kumimoji="0" lang="en-US" altLang="ko-KR" sz="2000">
                <a:ea typeface="굴림" charset="-127"/>
              </a:rPr>
              <a:t>= 2009 </a:t>
            </a:r>
            <a:r>
              <a:rPr kumimoji="0" lang="en-US" altLang="ko-KR" sz="2000" b="1">
                <a:ea typeface="굴림" charset="-127"/>
              </a:rPr>
              <a:t>and </a:t>
            </a:r>
            <a:br>
              <a:rPr kumimoji="0" lang="en-US" altLang="ko-KR" sz="2000" b="1">
                <a:ea typeface="굴림" charset="-127"/>
              </a:rPr>
            </a:br>
            <a:r>
              <a:rPr kumimoji="0" lang="en-US" altLang="ko-KR" sz="2000" b="1">
                <a:ea typeface="굴림" charset="-127"/>
              </a:rPr>
              <a:t>           </a:t>
            </a:r>
            <a:r>
              <a:rPr kumimoji="0" lang="en-US" altLang="ko-KR" sz="2000" i="1">
                <a:ea typeface="굴림" charset="-127"/>
              </a:rPr>
              <a:t>course_id  </a:t>
            </a:r>
            <a:r>
              <a:rPr kumimoji="0" lang="en-US" altLang="ko-KR" sz="2000" b="1">
                <a:ea typeface="굴림" charset="-127"/>
              </a:rPr>
              <a:t>not in </a:t>
            </a:r>
            <a:r>
              <a:rPr kumimoji="0" lang="en-US" altLang="ko-KR" sz="2000">
                <a:ea typeface="굴림" charset="-127"/>
              </a:rPr>
              <a:t>(</a:t>
            </a:r>
            <a:r>
              <a:rPr kumimoji="0" lang="en-US" altLang="ko-KR" sz="2000" b="1">
                <a:ea typeface="굴림" charset="-127"/>
              </a:rPr>
              <a:t>select </a:t>
            </a:r>
            <a:r>
              <a:rPr kumimoji="0" lang="en-US" altLang="ko-KR" sz="2000" i="1">
                <a:ea typeface="굴림" charset="-127"/>
              </a:rPr>
              <a:t>course_id</a:t>
            </a:r>
            <a:endParaRPr kumimoji="0" lang="en-US" altLang="ko-KR" sz="1800" i="1">
              <a:ea typeface="굴림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b="1">
                <a:ea typeface="굴림" charset="-127"/>
              </a:rPr>
              <a:t>                                 </a:t>
            </a:r>
            <a:r>
              <a:rPr kumimoji="0" lang="en-US" altLang="ko-KR" sz="2000" b="1">
                <a:ea typeface="굴림" charset="-127"/>
              </a:rPr>
              <a:t>from </a:t>
            </a:r>
            <a:r>
              <a:rPr kumimoji="0" lang="en-US" altLang="ko-KR" sz="2000" i="1">
                <a:ea typeface="굴림" charset="-127"/>
              </a:rPr>
              <a:t>section</a:t>
            </a:r>
            <a:endParaRPr kumimoji="0" lang="en-US" altLang="ko-KR" sz="1800" i="1">
              <a:ea typeface="굴림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b="1">
                <a:ea typeface="굴림" charset="-127"/>
              </a:rPr>
              <a:t>                                 </a:t>
            </a:r>
            <a:r>
              <a:rPr kumimoji="0" lang="en-US" altLang="ko-KR" sz="2000" b="1">
                <a:ea typeface="굴림" charset="-127"/>
              </a:rPr>
              <a:t>where </a:t>
            </a:r>
            <a:r>
              <a:rPr kumimoji="0" lang="en-US" altLang="ko-KR" sz="2000" i="1">
                <a:ea typeface="굴림" charset="-127"/>
              </a:rPr>
              <a:t>semester </a:t>
            </a:r>
            <a:r>
              <a:rPr kumimoji="0" lang="en-US" altLang="ko-KR" sz="2000">
                <a:ea typeface="굴림" charset="-127"/>
              </a:rPr>
              <a:t>= ’Spring’ </a:t>
            </a:r>
            <a:r>
              <a:rPr kumimoji="0" lang="en-US" altLang="ko-KR" sz="2000" b="1">
                <a:ea typeface="굴림" charset="-127"/>
              </a:rPr>
              <a:t>and </a:t>
            </a:r>
            <a:r>
              <a:rPr kumimoji="0" lang="en-US" altLang="ko-KR" sz="2000" i="1">
                <a:ea typeface="굴림" charset="-127"/>
              </a:rPr>
              <a:t>year</a:t>
            </a:r>
            <a:r>
              <a:rPr kumimoji="0" lang="en-US" altLang="ko-KR" sz="2000">
                <a:ea typeface="굴림" charset="-127"/>
              </a:rPr>
              <a:t>= 2010);</a:t>
            </a:r>
            <a:endParaRPr kumimoji="0" lang="en-US" altLang="ko-KR" sz="180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1" grpId="0" autoUpdateAnimBg="0"/>
      <p:bldP spid="439302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 Query</a:t>
            </a:r>
          </a:p>
        </p:txBody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760412"/>
          </a:xfrm>
        </p:spPr>
        <p:txBody>
          <a:bodyPr/>
          <a:lstStyle/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ko-KR" sz="2000">
                <a:ea typeface="굴림" charset="-127"/>
              </a:rPr>
              <a:t>Find the total number of (distinct) studentswho have taken course sections taught by the instructor with </a:t>
            </a:r>
            <a:r>
              <a:rPr lang="en-US" altLang="ko-KR" sz="2000" i="1">
                <a:ea typeface="굴림" charset="-127"/>
              </a:rPr>
              <a:t>ID </a:t>
            </a:r>
            <a:r>
              <a:rPr lang="en-US" altLang="ko-KR" sz="2000">
                <a:ea typeface="굴림" charset="-127"/>
              </a:rPr>
              <a:t>10101</a:t>
            </a:r>
            <a:endParaRPr lang="en-US" altLang="ko-KR">
              <a:ea typeface="굴림" charset="-127"/>
            </a:endParaRP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ko-KR" i="1">
              <a:ea typeface="굴림" charset="-127"/>
            </a:endParaRPr>
          </a:p>
        </p:txBody>
      </p:sp>
      <p:sp>
        <p:nvSpPr>
          <p:cNvPr id="97283" name="Text Box 4"/>
          <p:cNvSpPr txBox="1">
            <a:spLocks noChangeArrowheads="1"/>
          </p:cNvSpPr>
          <p:nvPr/>
        </p:nvSpPr>
        <p:spPr bwMode="auto">
          <a:xfrm>
            <a:off x="742950" y="4610100"/>
            <a:ext cx="8056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r>
              <a:rPr lang="en-US" altLang="ko-KR" sz="1800">
                <a:solidFill>
                  <a:schemeClr val="tx2"/>
                </a:solidFill>
                <a:ea typeface="굴림" charset="-127"/>
              </a:rPr>
              <a:t>  </a:t>
            </a:r>
            <a:r>
              <a:rPr lang="en-US" altLang="ko-KR" sz="2000">
                <a:solidFill>
                  <a:schemeClr val="tx2"/>
                </a:solidFill>
                <a:ea typeface="굴림" charset="-127"/>
              </a:rPr>
              <a:t>Note</a:t>
            </a:r>
            <a:r>
              <a:rPr lang="en-US" altLang="ko-KR" sz="2000">
                <a:ea typeface="굴림" charset="-127"/>
              </a:rPr>
              <a:t>: Above query can be written in a much simpler manner.  The 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               formulation above is simply to illustrate SQL features.</a:t>
            </a:r>
            <a:endParaRPr lang="en-US" altLang="ko-KR" sz="1800">
              <a:ea typeface="굴림" charset="-127"/>
            </a:endParaRPr>
          </a:p>
        </p:txBody>
      </p:sp>
      <p:sp>
        <p:nvSpPr>
          <p:cNvPr id="441349" name="Text Box 5"/>
          <p:cNvSpPr txBox="1">
            <a:spLocks noChangeArrowheads="1"/>
          </p:cNvSpPr>
          <p:nvPr/>
        </p:nvSpPr>
        <p:spPr bwMode="auto">
          <a:xfrm>
            <a:off x="1168400" y="2332038"/>
            <a:ext cx="7151688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b="1">
                <a:ea typeface="굴림" charset="-127"/>
              </a:rPr>
              <a:t>select count </a:t>
            </a:r>
            <a:r>
              <a:rPr kumimoji="0" lang="en-US" altLang="ko-KR" sz="2000">
                <a:ea typeface="굴림" charset="-127"/>
              </a:rPr>
              <a:t>(</a:t>
            </a:r>
            <a:r>
              <a:rPr kumimoji="0" lang="en-US" altLang="ko-KR" sz="2000" b="1">
                <a:ea typeface="굴림" charset="-127"/>
              </a:rPr>
              <a:t>distinct </a:t>
            </a:r>
            <a:r>
              <a:rPr kumimoji="0" lang="en-US" altLang="ko-KR" sz="2000" i="1">
                <a:ea typeface="굴림" charset="-127"/>
              </a:rPr>
              <a:t>ID</a:t>
            </a:r>
            <a:r>
              <a:rPr kumimoji="0" lang="en-US" altLang="ko-KR" sz="2000">
                <a:ea typeface="굴림" charset="-127"/>
              </a:rPr>
              <a:t>)</a:t>
            </a:r>
            <a:endParaRPr kumimoji="0" lang="en-US" altLang="ko-KR">
              <a:ea typeface="굴림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b="1">
                <a:ea typeface="굴림" charset="-127"/>
              </a:rPr>
              <a:t>from </a:t>
            </a:r>
            <a:r>
              <a:rPr kumimoji="0" lang="en-US" altLang="ko-KR" sz="2000" i="1">
                <a:ea typeface="굴림" charset="-127"/>
              </a:rPr>
              <a:t>takes</a:t>
            </a:r>
            <a:endParaRPr kumimoji="0" lang="en-US" altLang="ko-KR" i="1">
              <a:ea typeface="굴림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b="1">
                <a:ea typeface="굴림" charset="-127"/>
              </a:rPr>
              <a:t>where </a:t>
            </a:r>
            <a:r>
              <a:rPr kumimoji="0" lang="en-US" altLang="ko-KR" sz="2000">
                <a:ea typeface="굴림" charset="-127"/>
              </a:rPr>
              <a:t>(</a:t>
            </a:r>
            <a:r>
              <a:rPr kumimoji="0" lang="en-US" altLang="ko-KR" sz="2000" i="1">
                <a:ea typeface="굴림" charset="-127"/>
              </a:rPr>
              <a:t>course_id</a:t>
            </a:r>
            <a:r>
              <a:rPr kumimoji="0" lang="en-US" altLang="ko-KR" sz="2000">
                <a:ea typeface="굴림" charset="-127"/>
              </a:rPr>
              <a:t>, </a:t>
            </a:r>
            <a:r>
              <a:rPr kumimoji="0" lang="en-US" altLang="ko-KR" sz="2000" i="1">
                <a:ea typeface="굴림" charset="-127"/>
              </a:rPr>
              <a:t>sec_id</a:t>
            </a:r>
            <a:r>
              <a:rPr kumimoji="0" lang="en-US" altLang="ko-KR" sz="2000">
                <a:ea typeface="굴림" charset="-127"/>
              </a:rPr>
              <a:t>, </a:t>
            </a:r>
            <a:r>
              <a:rPr kumimoji="0" lang="en-US" altLang="ko-KR" sz="2000" i="1">
                <a:ea typeface="굴림" charset="-127"/>
              </a:rPr>
              <a:t>semester</a:t>
            </a:r>
            <a:r>
              <a:rPr kumimoji="0" lang="en-US" altLang="ko-KR" sz="2000">
                <a:ea typeface="굴림" charset="-127"/>
              </a:rPr>
              <a:t>, </a:t>
            </a:r>
            <a:r>
              <a:rPr kumimoji="0" lang="en-US" altLang="ko-KR" sz="2000" i="1">
                <a:ea typeface="굴림" charset="-127"/>
              </a:rPr>
              <a:t>year</a:t>
            </a:r>
            <a:r>
              <a:rPr kumimoji="0" lang="en-US" altLang="ko-KR" sz="2000">
                <a:ea typeface="굴림" charset="-127"/>
              </a:rPr>
              <a:t>) </a:t>
            </a:r>
            <a:r>
              <a:rPr kumimoji="0" lang="en-US" altLang="ko-KR" sz="2000" b="1">
                <a:ea typeface="굴림" charset="-127"/>
              </a:rPr>
              <a:t>in </a:t>
            </a:r>
            <a:br>
              <a:rPr kumimoji="0" lang="en-US" altLang="ko-KR" sz="2000" b="1">
                <a:ea typeface="굴림" charset="-127"/>
              </a:rPr>
            </a:br>
            <a:r>
              <a:rPr kumimoji="0" lang="en-US" altLang="ko-KR" sz="2000" b="1">
                <a:ea typeface="굴림" charset="-127"/>
              </a:rPr>
              <a:t>                                </a:t>
            </a:r>
            <a:r>
              <a:rPr kumimoji="0" lang="en-US" altLang="ko-KR" sz="2000">
                <a:ea typeface="굴림" charset="-127"/>
              </a:rPr>
              <a:t>(</a:t>
            </a:r>
            <a:r>
              <a:rPr kumimoji="0" lang="en-US" altLang="ko-KR" sz="2000" b="1">
                <a:ea typeface="굴림" charset="-127"/>
              </a:rPr>
              <a:t>select </a:t>
            </a:r>
            <a:r>
              <a:rPr kumimoji="0" lang="en-US" altLang="ko-KR" sz="2000" i="1">
                <a:ea typeface="굴림" charset="-127"/>
              </a:rPr>
              <a:t>course_id</a:t>
            </a:r>
            <a:r>
              <a:rPr kumimoji="0" lang="en-US" altLang="ko-KR" sz="2000">
                <a:ea typeface="굴림" charset="-127"/>
              </a:rPr>
              <a:t>, </a:t>
            </a:r>
            <a:r>
              <a:rPr kumimoji="0" lang="en-US" altLang="ko-KR" sz="2000" i="1">
                <a:ea typeface="굴림" charset="-127"/>
              </a:rPr>
              <a:t>sec_id</a:t>
            </a:r>
            <a:r>
              <a:rPr kumimoji="0" lang="en-US" altLang="ko-KR" sz="2000">
                <a:ea typeface="굴림" charset="-127"/>
              </a:rPr>
              <a:t>, </a:t>
            </a:r>
            <a:r>
              <a:rPr kumimoji="0" lang="en-US" altLang="ko-KR" sz="2000" i="1">
                <a:ea typeface="굴림" charset="-127"/>
              </a:rPr>
              <a:t>semester</a:t>
            </a:r>
            <a:r>
              <a:rPr kumimoji="0" lang="en-US" altLang="ko-KR" sz="2000">
                <a:ea typeface="굴림" charset="-127"/>
              </a:rPr>
              <a:t>, </a:t>
            </a:r>
            <a:r>
              <a:rPr kumimoji="0" lang="en-US" altLang="ko-KR" sz="2000" i="1">
                <a:ea typeface="굴림" charset="-127"/>
              </a:rPr>
              <a:t>year</a:t>
            </a:r>
            <a:endParaRPr kumimoji="0" lang="en-US" altLang="ko-KR" i="1">
              <a:ea typeface="굴림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b="1">
                <a:ea typeface="굴림" charset="-127"/>
              </a:rPr>
              <a:t>                                 </a:t>
            </a:r>
            <a:r>
              <a:rPr kumimoji="0" lang="en-US" altLang="ko-KR" sz="2000" b="1">
                <a:ea typeface="굴림" charset="-127"/>
              </a:rPr>
              <a:t>from </a:t>
            </a:r>
            <a:r>
              <a:rPr kumimoji="0" lang="en-US" altLang="ko-KR" sz="2000" i="1">
                <a:ea typeface="굴림" charset="-127"/>
              </a:rPr>
              <a:t>teaches</a:t>
            </a:r>
            <a:endParaRPr kumimoji="0" lang="en-US" altLang="ko-KR" i="1">
              <a:ea typeface="굴림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b="1">
                <a:ea typeface="굴림" charset="-127"/>
              </a:rPr>
              <a:t>                                 </a:t>
            </a:r>
            <a:r>
              <a:rPr kumimoji="0" lang="en-US" altLang="ko-KR" sz="2000" b="1">
                <a:ea typeface="굴림" charset="-127"/>
              </a:rPr>
              <a:t>where </a:t>
            </a:r>
            <a:r>
              <a:rPr kumimoji="0" lang="en-US" altLang="ko-KR" sz="2000" i="1">
                <a:ea typeface="굴림" charset="-127"/>
              </a:rPr>
              <a:t>teaches</a:t>
            </a:r>
            <a:r>
              <a:rPr kumimoji="0" lang="en-US" altLang="ko-KR" sz="2000">
                <a:ea typeface="굴림" charset="-127"/>
              </a:rPr>
              <a:t>.</a:t>
            </a:r>
            <a:r>
              <a:rPr kumimoji="0" lang="en-US" altLang="ko-KR" sz="2000" i="1">
                <a:ea typeface="굴림" charset="-127"/>
              </a:rPr>
              <a:t>ID</a:t>
            </a:r>
            <a:r>
              <a:rPr kumimoji="0" lang="en-US" altLang="ko-KR" sz="2000">
                <a:ea typeface="굴림" charset="-127"/>
              </a:rPr>
              <a:t>= 10101);</a:t>
            </a:r>
            <a:endParaRPr kumimoji="0" lang="en-US" altLang="ko-KR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9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95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Set Comparison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766762"/>
          </a:xfrm>
        </p:spPr>
        <p:txBody>
          <a:bodyPr/>
          <a:lstStyle/>
          <a:p>
            <a:pPr defTabSz="915988">
              <a:tabLst>
                <a:tab pos="1830388" algn="l"/>
              </a:tabLst>
            </a:pPr>
            <a:r>
              <a:rPr lang="en-US" altLang="ko-KR" sz="2000">
                <a:ea typeface="굴림" charset="-127"/>
              </a:rPr>
              <a:t>Find names of instructors with salary greater than that of some (at least one) instructor in the Biology department.</a:t>
            </a:r>
            <a:endParaRPr lang="en-US" altLang="ko-KR">
              <a:ea typeface="굴림" charset="-127"/>
            </a:endParaRPr>
          </a:p>
        </p:txBody>
      </p:sp>
      <p:sp>
        <p:nvSpPr>
          <p:cNvPr id="99331" name="Text Box 4"/>
          <p:cNvSpPr txBox="1">
            <a:spLocks noChangeArrowheads="1"/>
          </p:cNvSpPr>
          <p:nvPr/>
        </p:nvSpPr>
        <p:spPr bwMode="auto">
          <a:xfrm>
            <a:off x="739775" y="3411538"/>
            <a:ext cx="7235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r>
              <a:rPr lang="en-US" altLang="ko-KR" sz="1800">
                <a:ea typeface="굴림" charset="-127"/>
              </a:rPr>
              <a:t>  </a:t>
            </a:r>
            <a:r>
              <a:rPr lang="en-US" altLang="ko-KR" sz="2000">
                <a:ea typeface="굴림" charset="-127"/>
              </a:rPr>
              <a:t>Same query using &gt; </a:t>
            </a:r>
            <a:r>
              <a:rPr lang="en-US" altLang="ko-KR" sz="2000" b="1">
                <a:ea typeface="굴림" charset="-127"/>
              </a:rPr>
              <a:t>some</a:t>
            </a:r>
            <a:r>
              <a:rPr lang="en-US" altLang="ko-KR" sz="2000">
                <a:ea typeface="굴림" charset="-127"/>
              </a:rPr>
              <a:t> clause</a:t>
            </a:r>
            <a:endParaRPr kumimoji="0" lang="en-US" altLang="ko-KR" sz="1800">
              <a:latin typeface="Times New Roman" charset="0"/>
              <a:ea typeface="굴림" charset="-127"/>
            </a:endParaRPr>
          </a:p>
        </p:txBody>
      </p:sp>
      <p:sp>
        <p:nvSpPr>
          <p:cNvPr id="443397" name="Text Box 5"/>
          <p:cNvSpPr txBox="1">
            <a:spLocks noChangeArrowheads="1"/>
          </p:cNvSpPr>
          <p:nvPr/>
        </p:nvSpPr>
        <p:spPr bwMode="auto">
          <a:xfrm>
            <a:off x="1528763" y="3951288"/>
            <a:ext cx="64198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b="1">
                <a:ea typeface="굴림" charset="-127"/>
              </a:rPr>
              <a:t>select </a:t>
            </a:r>
            <a:r>
              <a:rPr kumimoji="0" lang="en-US" altLang="ko-KR" sz="2000" i="1">
                <a:ea typeface="굴림" charset="-127"/>
              </a:rPr>
              <a:t>name</a:t>
            </a:r>
            <a:endParaRPr kumimoji="0" lang="en-US" altLang="ko-KR" i="1">
              <a:ea typeface="굴림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b="1">
                <a:ea typeface="굴림" charset="-127"/>
              </a:rPr>
              <a:t>from </a:t>
            </a:r>
            <a:r>
              <a:rPr kumimoji="0" lang="en-US" altLang="ko-KR" sz="2000" i="1">
                <a:ea typeface="굴림" charset="-127"/>
              </a:rPr>
              <a:t>instructor</a:t>
            </a:r>
            <a:endParaRPr kumimoji="0" lang="en-US" altLang="ko-KR" i="1">
              <a:ea typeface="굴림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b="1">
                <a:ea typeface="굴림" charset="-127"/>
              </a:rPr>
              <a:t>where </a:t>
            </a:r>
            <a:r>
              <a:rPr kumimoji="0" lang="en-US" altLang="ko-KR" sz="2000" i="1">
                <a:ea typeface="굴림" charset="-127"/>
              </a:rPr>
              <a:t>salary </a:t>
            </a:r>
            <a:r>
              <a:rPr kumimoji="0" lang="en-US" altLang="ko-KR" sz="2000">
                <a:ea typeface="굴림" charset="-127"/>
              </a:rPr>
              <a:t>&gt; </a:t>
            </a:r>
            <a:r>
              <a:rPr kumimoji="0" lang="en-US" altLang="ko-KR" sz="2000" b="1">
                <a:ea typeface="굴림" charset="-127"/>
              </a:rPr>
              <a:t>some </a:t>
            </a:r>
            <a:r>
              <a:rPr kumimoji="0" lang="en-US" altLang="ko-KR" sz="2000">
                <a:ea typeface="굴림" charset="-127"/>
              </a:rPr>
              <a:t>(</a:t>
            </a:r>
            <a:r>
              <a:rPr kumimoji="0" lang="en-US" altLang="ko-KR" sz="2000" b="1">
                <a:ea typeface="굴림" charset="-127"/>
              </a:rPr>
              <a:t>select </a:t>
            </a:r>
            <a:r>
              <a:rPr kumimoji="0" lang="en-US" altLang="ko-KR" sz="2000" i="1">
                <a:ea typeface="굴림" charset="-127"/>
              </a:rPr>
              <a:t>salary</a:t>
            </a:r>
            <a:endParaRPr kumimoji="0" lang="en-US" altLang="ko-KR" i="1">
              <a:ea typeface="굴림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b="1">
                <a:ea typeface="굴림" charset="-127"/>
              </a:rPr>
              <a:t>                                     from </a:t>
            </a:r>
            <a:r>
              <a:rPr kumimoji="0" lang="en-US" altLang="ko-KR" sz="2000" i="1">
                <a:ea typeface="굴림" charset="-127"/>
              </a:rPr>
              <a:t>instructor</a:t>
            </a:r>
            <a:endParaRPr kumimoji="0" lang="en-US" altLang="ko-KR" i="1">
              <a:ea typeface="굴림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b="1">
                <a:ea typeface="굴림" charset="-127"/>
              </a:rPr>
              <a:t>                                     where </a:t>
            </a:r>
            <a:r>
              <a:rPr kumimoji="0" lang="en-US" altLang="ko-KR" sz="2000" i="1">
                <a:ea typeface="굴림" charset="-127"/>
              </a:rPr>
              <a:t>dept_name </a:t>
            </a:r>
            <a:r>
              <a:rPr kumimoji="0" lang="en-US" altLang="ko-KR" sz="2000">
                <a:ea typeface="굴림" charset="-127"/>
              </a:rPr>
              <a:t>= ’Biology’);</a:t>
            </a:r>
            <a:endParaRPr kumimoji="0" lang="en-US" altLang="ko-KR">
              <a:ea typeface="굴림" charset="-127"/>
            </a:endParaRPr>
          </a:p>
        </p:txBody>
      </p:sp>
      <p:sp>
        <p:nvSpPr>
          <p:cNvPr id="443398" name="Text Box 6"/>
          <p:cNvSpPr txBox="1">
            <a:spLocks noChangeArrowheads="1"/>
          </p:cNvSpPr>
          <p:nvPr/>
        </p:nvSpPr>
        <p:spPr bwMode="auto">
          <a:xfrm>
            <a:off x="1570038" y="1957388"/>
            <a:ext cx="66309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b="1">
                <a:ea typeface="굴림" charset="-127"/>
              </a:rPr>
              <a:t>select distinct </a:t>
            </a:r>
            <a:r>
              <a:rPr kumimoji="0" lang="en-US" altLang="ko-KR" sz="2000" i="1">
                <a:ea typeface="굴림" charset="-127"/>
              </a:rPr>
              <a:t>T</a:t>
            </a:r>
            <a:r>
              <a:rPr kumimoji="0" lang="en-US" altLang="ko-KR" sz="2000">
                <a:ea typeface="굴림" charset="-127"/>
              </a:rPr>
              <a:t>.</a:t>
            </a:r>
            <a:r>
              <a:rPr kumimoji="0" lang="en-US" altLang="ko-KR" sz="2000" i="1">
                <a:ea typeface="굴림" charset="-127"/>
              </a:rPr>
              <a:t>name</a:t>
            </a:r>
            <a:endParaRPr kumimoji="0" lang="en-US" altLang="ko-KR" i="1">
              <a:ea typeface="굴림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b="1">
                <a:ea typeface="굴림" charset="-127"/>
              </a:rPr>
              <a:t>from </a:t>
            </a:r>
            <a:r>
              <a:rPr kumimoji="0" lang="en-US" altLang="ko-KR" sz="2000" i="1">
                <a:ea typeface="굴림" charset="-127"/>
              </a:rPr>
              <a:t>instructor </a:t>
            </a:r>
            <a:r>
              <a:rPr kumimoji="0" lang="en-US" altLang="ko-KR" sz="2000" b="1">
                <a:ea typeface="굴림" charset="-127"/>
              </a:rPr>
              <a:t>as </a:t>
            </a:r>
            <a:r>
              <a:rPr kumimoji="0" lang="en-US" altLang="ko-KR" sz="2000" i="1">
                <a:ea typeface="굴림" charset="-127"/>
              </a:rPr>
              <a:t>T</a:t>
            </a:r>
            <a:r>
              <a:rPr kumimoji="0" lang="en-US" altLang="ko-KR" sz="2000">
                <a:ea typeface="굴림" charset="-127"/>
              </a:rPr>
              <a:t>, </a:t>
            </a:r>
            <a:r>
              <a:rPr kumimoji="0" lang="en-US" altLang="ko-KR" sz="2000" i="1">
                <a:ea typeface="굴림" charset="-127"/>
              </a:rPr>
              <a:t>instructor </a:t>
            </a:r>
            <a:r>
              <a:rPr kumimoji="0" lang="en-US" altLang="ko-KR" sz="2000" b="1">
                <a:ea typeface="굴림" charset="-127"/>
              </a:rPr>
              <a:t>as </a:t>
            </a:r>
            <a:r>
              <a:rPr kumimoji="0" lang="en-US" altLang="ko-KR" sz="2000" i="1">
                <a:ea typeface="굴림" charset="-127"/>
              </a:rPr>
              <a:t>S</a:t>
            </a:r>
            <a:endParaRPr kumimoji="0" lang="en-US" altLang="ko-KR" i="1">
              <a:ea typeface="굴림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b="1">
                <a:ea typeface="굴림" charset="-127"/>
              </a:rPr>
              <a:t>where </a:t>
            </a:r>
            <a:r>
              <a:rPr kumimoji="0" lang="en-US" altLang="ko-KR" sz="2000" i="1">
                <a:ea typeface="굴림" charset="-127"/>
              </a:rPr>
              <a:t>T.salary </a:t>
            </a:r>
            <a:r>
              <a:rPr kumimoji="0" lang="en-US" altLang="ko-KR" sz="2000">
                <a:ea typeface="굴림" charset="-127"/>
              </a:rPr>
              <a:t>&gt; </a:t>
            </a:r>
            <a:r>
              <a:rPr kumimoji="0" lang="en-US" altLang="ko-KR" sz="2000" i="1">
                <a:ea typeface="굴림" charset="-127"/>
              </a:rPr>
              <a:t>S.salary </a:t>
            </a:r>
            <a:r>
              <a:rPr kumimoji="0" lang="en-US" altLang="ko-KR" sz="2000" b="1">
                <a:ea typeface="굴림" charset="-127"/>
              </a:rPr>
              <a:t>and </a:t>
            </a:r>
            <a:r>
              <a:rPr kumimoji="0" lang="en-US" altLang="ko-KR" sz="2000" i="1">
                <a:ea typeface="굴림" charset="-127"/>
              </a:rPr>
              <a:t>S.dept_name </a:t>
            </a:r>
            <a:r>
              <a:rPr kumimoji="0" lang="en-US" altLang="ko-KR" sz="2000">
                <a:ea typeface="굴림" charset="-127"/>
              </a:rPr>
              <a:t>= ’Biology’;</a:t>
            </a:r>
            <a:endParaRPr kumimoji="0" lang="en-US" altLang="ko-KR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7" grpId="0" autoUpdateAnimBg="0"/>
      <p:bldP spid="443398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381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Definition of  Some Clause</a:t>
            </a:r>
          </a:p>
        </p:txBody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6800850" cy="714375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F &lt;comp&gt; </a:t>
            </a:r>
            <a:r>
              <a:rPr lang="en-US" altLang="ko-KR" b="1">
                <a:ea typeface="굴림" charset="-127"/>
              </a:rPr>
              <a:t>some </a:t>
            </a:r>
            <a:r>
              <a:rPr lang="en-US" altLang="ko-KR" i="1">
                <a:ea typeface="굴림" charset="-127"/>
              </a:rPr>
              <a:t>r </a:t>
            </a:r>
            <a:r>
              <a:rPr lang="en-US" altLang="ko-KR">
                <a:ea typeface="굴림" charset="-127"/>
                <a:sym typeface="Symbol" charset="2"/>
              </a:rPr>
              <a:t></a:t>
            </a:r>
            <a:r>
              <a:rPr lang="en-US" altLang="ko-KR" i="1">
                <a:ea typeface="굴림" charset="-127"/>
                <a:sym typeface="Symbol" charset="2"/>
              </a:rPr>
              <a:t>t </a:t>
            </a:r>
            <a:r>
              <a:rPr lang="en-US" altLang="ko-KR">
                <a:ea typeface="굴림" charset="-127"/>
                <a:sym typeface="Symbol" charset="2"/>
              </a:rPr>
              <a:t></a:t>
            </a:r>
            <a:r>
              <a:rPr lang="en-US" altLang="ko-KR" i="1">
                <a:ea typeface="굴림" charset="-127"/>
                <a:sym typeface="Symbol" charset="2"/>
              </a:rPr>
              <a:t>r </a:t>
            </a:r>
            <a:r>
              <a:rPr lang="en-US" altLang="ko-KR">
                <a:ea typeface="굴림" charset="-127"/>
                <a:sym typeface="Symbol" charset="2"/>
              </a:rPr>
              <a:t>such that (F &lt;comp&gt; </a:t>
            </a:r>
            <a:r>
              <a:rPr lang="en-US" altLang="ko-KR" i="1">
                <a:ea typeface="굴림" charset="-127"/>
                <a:sym typeface="Symbol" charset="2"/>
              </a:rPr>
              <a:t>t </a:t>
            </a:r>
            <a:r>
              <a:rPr lang="en-US" altLang="ko-KR">
                <a:ea typeface="굴림" charset="-127"/>
                <a:sym typeface="Symbol" charset="2"/>
              </a:rPr>
              <a:t>)</a:t>
            </a:r>
            <a:r>
              <a:rPr lang="en-US" altLang="ko-KR" i="1">
                <a:ea typeface="굴림" charset="-127"/>
                <a:sym typeface="Symbol" charset="2"/>
              </a:rPr>
              <a:t/>
            </a:r>
            <a:br>
              <a:rPr lang="en-US" altLang="ko-KR" i="1">
                <a:ea typeface="굴림" charset="-127"/>
                <a:sym typeface="Symbol" charset="2"/>
              </a:rPr>
            </a:br>
            <a:r>
              <a:rPr lang="en-US" altLang="ko-KR">
                <a:ea typeface="굴림" charset="-127"/>
                <a:sym typeface="Symbol" charset="2"/>
              </a:rPr>
              <a:t>Where &lt;comp&gt; can be:      </a:t>
            </a:r>
            <a:endParaRPr lang="en-US" altLang="ko-KR">
              <a:ea typeface="굴림" charset="-127"/>
            </a:endParaRPr>
          </a:p>
        </p:txBody>
      </p:sp>
      <p:grpSp>
        <p:nvGrpSpPr>
          <p:cNvPr id="101379" name="Group 4"/>
          <p:cNvGrpSpPr>
            <a:grpSpLocks/>
          </p:cNvGrpSpPr>
          <p:nvPr/>
        </p:nvGrpSpPr>
        <p:grpSpPr bwMode="auto">
          <a:xfrm>
            <a:off x="2105025" y="1952625"/>
            <a:ext cx="457200" cy="1066800"/>
            <a:chOff x="2448" y="1296"/>
            <a:chExt cx="288" cy="960"/>
          </a:xfrm>
        </p:grpSpPr>
        <p:sp>
          <p:nvSpPr>
            <p:cNvPr id="101397" name="Rectangle 5"/>
            <p:cNvSpPr>
              <a:spLocks noChangeArrowheads="1"/>
            </p:cNvSpPr>
            <p:nvPr/>
          </p:nvSpPr>
          <p:spPr bwMode="auto">
            <a:xfrm>
              <a:off x="2448" y="1296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400">
                  <a:latin typeface="Times New Roman" charset="0"/>
                  <a:ea typeface="굴림" charset="-127"/>
                </a:rPr>
                <a:t>0</a:t>
              </a:r>
            </a:p>
          </p:txBody>
        </p:sp>
        <p:sp>
          <p:nvSpPr>
            <p:cNvPr id="101398" name="Rectangle 6"/>
            <p:cNvSpPr>
              <a:spLocks noChangeArrowheads="1"/>
            </p:cNvSpPr>
            <p:nvPr/>
          </p:nvSpPr>
          <p:spPr bwMode="auto">
            <a:xfrm>
              <a:off x="2448" y="1584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400">
                  <a:latin typeface="Times New Roman" charset="0"/>
                  <a:ea typeface="굴림" charset="-127"/>
                </a:rPr>
                <a:t>5</a:t>
              </a:r>
            </a:p>
          </p:txBody>
        </p:sp>
        <p:sp>
          <p:nvSpPr>
            <p:cNvPr id="101399" name="Rectangle 7"/>
            <p:cNvSpPr>
              <a:spLocks noChangeArrowheads="1"/>
            </p:cNvSpPr>
            <p:nvPr/>
          </p:nvSpPr>
          <p:spPr bwMode="auto">
            <a:xfrm>
              <a:off x="2448" y="1920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400">
                  <a:latin typeface="Times New Roman" charset="0"/>
                  <a:ea typeface="굴림" charset="-127"/>
                </a:rPr>
                <a:t>6</a:t>
              </a:r>
            </a:p>
          </p:txBody>
        </p:sp>
      </p:grpSp>
      <p:sp>
        <p:nvSpPr>
          <p:cNvPr id="101380" name="Text Box 8"/>
          <p:cNvSpPr txBox="1">
            <a:spLocks noChangeArrowheads="1"/>
          </p:cNvSpPr>
          <p:nvPr/>
        </p:nvSpPr>
        <p:spPr bwMode="auto">
          <a:xfrm>
            <a:off x="830263" y="2257425"/>
            <a:ext cx="1350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>
                <a:ea typeface="굴림" charset="-127"/>
              </a:rPr>
              <a:t>(5 &lt; </a:t>
            </a:r>
            <a:r>
              <a:rPr kumimoji="0" lang="en-US" altLang="ko-KR" sz="1800" b="1">
                <a:ea typeface="굴림" charset="-127"/>
              </a:rPr>
              <a:t>some</a:t>
            </a:r>
            <a:endParaRPr kumimoji="0" lang="en-US" altLang="ko-KR" sz="1800">
              <a:ea typeface="굴림" charset="-127"/>
            </a:endParaRPr>
          </a:p>
        </p:txBody>
      </p:sp>
      <p:sp>
        <p:nvSpPr>
          <p:cNvPr id="101381" name="Text Box 9"/>
          <p:cNvSpPr txBox="1">
            <a:spLocks noChangeArrowheads="1"/>
          </p:cNvSpPr>
          <p:nvPr/>
        </p:nvSpPr>
        <p:spPr bwMode="auto">
          <a:xfrm>
            <a:off x="2638425" y="2257425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>
                <a:ea typeface="굴림" charset="-127"/>
              </a:rPr>
              <a:t>) = true</a:t>
            </a:r>
          </a:p>
        </p:txBody>
      </p:sp>
      <p:sp>
        <p:nvSpPr>
          <p:cNvPr id="101382" name="Rectangle 10"/>
          <p:cNvSpPr>
            <a:spLocks noChangeArrowheads="1"/>
          </p:cNvSpPr>
          <p:nvPr/>
        </p:nvSpPr>
        <p:spPr bwMode="auto">
          <a:xfrm>
            <a:off x="2105025" y="3171825"/>
            <a:ext cx="457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400">
                <a:latin typeface="Times New Roman" charset="0"/>
                <a:ea typeface="굴림" charset="-127"/>
              </a:rPr>
              <a:t>0</a:t>
            </a:r>
          </a:p>
        </p:txBody>
      </p:sp>
      <p:sp>
        <p:nvSpPr>
          <p:cNvPr id="101383" name="Rectangle 11"/>
          <p:cNvSpPr>
            <a:spLocks noChangeArrowheads="1"/>
          </p:cNvSpPr>
          <p:nvPr/>
        </p:nvSpPr>
        <p:spPr bwMode="auto">
          <a:xfrm>
            <a:off x="2105025" y="3476625"/>
            <a:ext cx="457200" cy="29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400">
                <a:latin typeface="Times New Roman" charset="0"/>
                <a:ea typeface="굴림" charset="-127"/>
              </a:rPr>
              <a:t>5</a:t>
            </a:r>
          </a:p>
        </p:txBody>
      </p:sp>
      <p:sp>
        <p:nvSpPr>
          <p:cNvPr id="101384" name="Rectangle 12"/>
          <p:cNvSpPr>
            <a:spLocks noChangeArrowheads="1"/>
          </p:cNvSpPr>
          <p:nvPr/>
        </p:nvSpPr>
        <p:spPr bwMode="auto">
          <a:xfrm>
            <a:off x="2105025" y="393065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400">
                <a:latin typeface="Times New Roman" charset="0"/>
                <a:ea typeface="굴림" charset="-127"/>
              </a:rPr>
              <a:t>0</a:t>
            </a:r>
          </a:p>
        </p:txBody>
      </p:sp>
      <p:sp>
        <p:nvSpPr>
          <p:cNvPr id="101385" name="Text Box 13"/>
          <p:cNvSpPr txBox="1">
            <a:spLocks noChangeArrowheads="1"/>
          </p:cNvSpPr>
          <p:nvPr/>
        </p:nvSpPr>
        <p:spPr bwMode="auto">
          <a:xfrm>
            <a:off x="2638425" y="34163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>
                <a:ea typeface="굴림" charset="-127"/>
              </a:rPr>
              <a:t>) = false</a:t>
            </a:r>
          </a:p>
        </p:txBody>
      </p:sp>
      <p:sp>
        <p:nvSpPr>
          <p:cNvPr id="101386" name="Rectangle 14"/>
          <p:cNvSpPr>
            <a:spLocks noChangeArrowheads="1"/>
          </p:cNvSpPr>
          <p:nvPr/>
        </p:nvSpPr>
        <p:spPr bwMode="auto">
          <a:xfrm>
            <a:off x="2105025" y="423545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400">
                <a:latin typeface="Times New Roman" charset="0"/>
                <a:ea typeface="굴림" charset="-127"/>
              </a:rPr>
              <a:t>5</a:t>
            </a:r>
          </a:p>
        </p:txBody>
      </p:sp>
      <p:sp>
        <p:nvSpPr>
          <p:cNvPr id="101387" name="Rectangle 15"/>
          <p:cNvSpPr>
            <a:spLocks noChangeArrowheads="1"/>
          </p:cNvSpPr>
          <p:nvPr/>
        </p:nvSpPr>
        <p:spPr bwMode="auto">
          <a:xfrm>
            <a:off x="2105025" y="47720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400">
                <a:latin typeface="Times New Roman" charset="0"/>
                <a:ea typeface="굴림" charset="-127"/>
              </a:rPr>
              <a:t>0</a:t>
            </a:r>
          </a:p>
        </p:txBody>
      </p:sp>
      <p:sp>
        <p:nvSpPr>
          <p:cNvPr id="101388" name="Rectangle 16"/>
          <p:cNvSpPr>
            <a:spLocks noChangeArrowheads="1"/>
          </p:cNvSpPr>
          <p:nvPr/>
        </p:nvSpPr>
        <p:spPr bwMode="auto">
          <a:xfrm>
            <a:off x="2105025" y="5076825"/>
            <a:ext cx="457200" cy="309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400">
                <a:latin typeface="Times New Roman" charset="0"/>
                <a:ea typeface="굴림" charset="-127"/>
              </a:rPr>
              <a:t>5</a:t>
            </a:r>
          </a:p>
        </p:txBody>
      </p:sp>
      <p:sp>
        <p:nvSpPr>
          <p:cNvPr id="101389" name="Text Box 17"/>
          <p:cNvSpPr txBox="1">
            <a:spLocks noChangeArrowheads="1"/>
          </p:cNvSpPr>
          <p:nvPr/>
        </p:nvSpPr>
        <p:spPr bwMode="auto">
          <a:xfrm>
            <a:off x="809625" y="5000625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>
                <a:ea typeface="굴림" charset="-127"/>
              </a:rPr>
              <a:t>(5 </a:t>
            </a:r>
            <a:r>
              <a:rPr kumimoji="0" lang="en-US" altLang="ko-KR" sz="2400">
                <a:latin typeface="Times New Roman" charset="0"/>
                <a:ea typeface="굴림" charset="-127"/>
                <a:sym typeface="Symbol" charset="2"/>
              </a:rPr>
              <a:t></a:t>
            </a:r>
            <a:r>
              <a:rPr kumimoji="0" lang="en-US" altLang="ko-KR" sz="1800">
                <a:ea typeface="굴림" charset="-127"/>
              </a:rPr>
              <a:t> </a:t>
            </a:r>
            <a:r>
              <a:rPr kumimoji="0" lang="en-US" altLang="ko-KR" sz="1800" b="1">
                <a:ea typeface="굴림" charset="-127"/>
              </a:rPr>
              <a:t>some</a:t>
            </a:r>
          </a:p>
        </p:txBody>
      </p:sp>
      <p:sp>
        <p:nvSpPr>
          <p:cNvPr id="101390" name="Text Box 18"/>
          <p:cNvSpPr txBox="1">
            <a:spLocks noChangeArrowheads="1"/>
          </p:cNvSpPr>
          <p:nvPr/>
        </p:nvSpPr>
        <p:spPr bwMode="auto">
          <a:xfrm>
            <a:off x="2638425" y="5000625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>
                <a:ea typeface="굴림" charset="-127"/>
              </a:rPr>
              <a:t>) = true (since 0 </a:t>
            </a:r>
            <a:r>
              <a:rPr kumimoji="0" lang="en-US" altLang="ko-KR" sz="2400">
                <a:latin typeface="Times New Roman" charset="0"/>
                <a:ea typeface="굴림" charset="-127"/>
                <a:sym typeface="Symbol" charset="2"/>
              </a:rPr>
              <a:t> </a:t>
            </a:r>
            <a:r>
              <a:rPr kumimoji="0" lang="en-US" altLang="ko-KR" sz="1800">
                <a:ea typeface="굴림" charset="-127"/>
                <a:sym typeface="Symbol" charset="2"/>
              </a:rPr>
              <a:t>5)</a:t>
            </a:r>
            <a:endParaRPr kumimoji="0" lang="en-US" altLang="ko-KR" sz="2400">
              <a:latin typeface="Times New Roman" charset="0"/>
              <a:ea typeface="굴림" charset="-127"/>
              <a:sym typeface="Symbol" charset="2"/>
            </a:endParaRPr>
          </a:p>
        </p:txBody>
      </p:sp>
      <p:sp>
        <p:nvSpPr>
          <p:cNvPr id="101391" name="Text Box 19"/>
          <p:cNvSpPr txBox="1">
            <a:spLocks noChangeArrowheads="1"/>
          </p:cNvSpPr>
          <p:nvPr/>
        </p:nvSpPr>
        <p:spPr bwMode="auto">
          <a:xfrm>
            <a:off x="3738563" y="2486025"/>
            <a:ext cx="487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>
                <a:ea typeface="굴림" charset="-127"/>
              </a:rPr>
              <a:t>(read:  5 &lt; some tuple in the relation) </a:t>
            </a:r>
          </a:p>
        </p:txBody>
      </p:sp>
      <p:sp>
        <p:nvSpPr>
          <p:cNvPr id="101392" name="Text Box 20"/>
          <p:cNvSpPr txBox="1">
            <a:spLocks noChangeArrowheads="1"/>
          </p:cNvSpPr>
          <p:nvPr/>
        </p:nvSpPr>
        <p:spPr bwMode="auto">
          <a:xfrm>
            <a:off x="844550" y="3402013"/>
            <a:ext cx="1377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>
                <a:ea typeface="굴림" charset="-127"/>
              </a:rPr>
              <a:t>(5 &lt; </a:t>
            </a:r>
            <a:r>
              <a:rPr kumimoji="0" lang="en-US" altLang="ko-KR" sz="1800" b="1">
                <a:ea typeface="굴림" charset="-127"/>
              </a:rPr>
              <a:t>some</a:t>
            </a:r>
            <a:endParaRPr kumimoji="0" lang="en-US" altLang="ko-KR" sz="1800">
              <a:ea typeface="굴림" charset="-127"/>
            </a:endParaRPr>
          </a:p>
        </p:txBody>
      </p:sp>
      <p:sp>
        <p:nvSpPr>
          <p:cNvPr id="101393" name="Text Box 21"/>
          <p:cNvSpPr txBox="1">
            <a:spLocks noChangeArrowheads="1"/>
          </p:cNvSpPr>
          <p:nvPr/>
        </p:nvSpPr>
        <p:spPr bwMode="auto">
          <a:xfrm>
            <a:off x="2638425" y="415925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>
                <a:ea typeface="굴림" charset="-127"/>
              </a:rPr>
              <a:t>) = true</a:t>
            </a:r>
          </a:p>
        </p:txBody>
      </p:sp>
      <p:sp>
        <p:nvSpPr>
          <p:cNvPr id="101394" name="Text Box 22"/>
          <p:cNvSpPr txBox="1">
            <a:spLocks noChangeArrowheads="1"/>
          </p:cNvSpPr>
          <p:nvPr/>
        </p:nvSpPr>
        <p:spPr bwMode="auto">
          <a:xfrm>
            <a:off x="885825" y="4162425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>
                <a:ea typeface="굴림" charset="-127"/>
              </a:rPr>
              <a:t>(5 = </a:t>
            </a:r>
            <a:r>
              <a:rPr kumimoji="0" lang="en-US" altLang="ko-KR" sz="1800" b="1">
                <a:ea typeface="굴림" charset="-127"/>
              </a:rPr>
              <a:t>some</a:t>
            </a:r>
            <a:endParaRPr kumimoji="0" lang="en-US" altLang="ko-KR" sz="1800">
              <a:ea typeface="굴림" charset="-127"/>
            </a:endParaRPr>
          </a:p>
        </p:txBody>
      </p:sp>
      <p:sp>
        <p:nvSpPr>
          <p:cNvPr id="101395" name="Rectangle 23"/>
          <p:cNvSpPr>
            <a:spLocks noChangeArrowheads="1"/>
          </p:cNvSpPr>
          <p:nvPr/>
        </p:nvSpPr>
        <p:spPr bwMode="auto">
          <a:xfrm>
            <a:off x="738188" y="5472113"/>
            <a:ext cx="68008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>
                <a:latin typeface="Arial" charset="0"/>
                <a:ea typeface="굴림" charset="-127"/>
              </a:rPr>
              <a:t>(= </a:t>
            </a:r>
            <a:r>
              <a:rPr kumimoji="0" lang="en-US" altLang="ko-KR" sz="1800" b="1">
                <a:latin typeface="Arial" charset="0"/>
                <a:ea typeface="굴림" charset="-127"/>
              </a:rPr>
              <a:t>some</a:t>
            </a:r>
            <a:r>
              <a:rPr kumimoji="0" lang="en-US" altLang="ko-KR" sz="1800">
                <a:latin typeface="Arial" charset="0"/>
                <a:ea typeface="굴림" charset="-127"/>
              </a:rPr>
              <a:t>) </a:t>
            </a:r>
            <a:r>
              <a:rPr kumimoji="0" lang="en-US" altLang="ko-KR" sz="1800">
                <a:latin typeface="Arial" charset="0"/>
                <a:ea typeface="굴림" charset="-127"/>
                <a:sym typeface="Symbol" charset="2"/>
              </a:rPr>
              <a:t> </a:t>
            </a:r>
            <a:r>
              <a:rPr kumimoji="0" lang="en-US" altLang="ko-KR" sz="1800" b="1">
                <a:latin typeface="Arial" charset="0"/>
                <a:ea typeface="굴림" charset="-127"/>
                <a:sym typeface="Symbol" charset="2"/>
              </a:rPr>
              <a:t>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>
                <a:latin typeface="Arial" charset="0"/>
                <a:ea typeface="굴림" charset="-127"/>
                <a:sym typeface="Symbol" charset="2"/>
              </a:rPr>
              <a:t>However, ( </a:t>
            </a:r>
            <a:r>
              <a:rPr kumimoji="0" lang="en-US" altLang="ko-KR" sz="1800" b="1">
                <a:latin typeface="Arial" charset="0"/>
                <a:ea typeface="굴림" charset="-127"/>
                <a:sym typeface="Symbol" charset="2"/>
              </a:rPr>
              <a:t>some</a:t>
            </a:r>
            <a:r>
              <a:rPr kumimoji="0" lang="en-US" altLang="ko-KR" sz="1800">
                <a:latin typeface="Arial" charset="0"/>
                <a:ea typeface="굴림" charset="-127"/>
                <a:sym typeface="Symbol" charset="2"/>
              </a:rPr>
              <a:t>)  </a:t>
            </a:r>
            <a:r>
              <a:rPr kumimoji="0" lang="en-US" altLang="ko-KR" sz="1800" b="1">
                <a:latin typeface="Arial" charset="0"/>
                <a:ea typeface="굴림" charset="-127"/>
                <a:sym typeface="Symbol" charset="2"/>
              </a:rPr>
              <a:t>not in</a:t>
            </a:r>
            <a:endParaRPr kumimoji="0" lang="en-US" altLang="ko-KR" sz="1800">
              <a:latin typeface="Arial" charset="0"/>
              <a:ea typeface="굴림" charset="-127"/>
              <a:sym typeface="Symbol" charset="2"/>
            </a:endParaRPr>
          </a:p>
        </p:txBody>
      </p:sp>
      <p:sp>
        <p:nvSpPr>
          <p:cNvPr id="101396" name="Line 24"/>
          <p:cNvSpPr>
            <a:spLocks noChangeShapeType="1"/>
          </p:cNvSpPr>
          <p:nvPr/>
        </p:nvSpPr>
        <p:spPr bwMode="auto">
          <a:xfrm flipH="1">
            <a:off x="2819400" y="5840413"/>
            <a:ext cx="122238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 Query</a:t>
            </a:r>
          </a:p>
        </p:txBody>
      </p:sp>
      <p:sp>
        <p:nvSpPr>
          <p:cNvPr id="1034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661275" cy="976313"/>
          </a:xfrm>
        </p:spPr>
        <p:txBody>
          <a:bodyPr/>
          <a:lstStyle/>
          <a:p>
            <a:pPr>
              <a:tabLst>
                <a:tab pos="1370013" algn="l"/>
                <a:tab pos="1830388" algn="l"/>
              </a:tabLst>
            </a:pPr>
            <a:r>
              <a:rPr lang="en-US" altLang="ko-KR" sz="2000">
                <a:ea typeface="굴림" charset="-127"/>
              </a:rPr>
              <a:t>Find the names of all instructors whose salary is greater than the salary of all instructors in the Biology department.</a:t>
            </a:r>
            <a:endParaRPr lang="en-US" altLang="ko-KR">
              <a:ea typeface="굴림" charset="-127"/>
            </a:endParaRPr>
          </a:p>
        </p:txBody>
      </p:sp>
      <p:sp>
        <p:nvSpPr>
          <p:cNvPr id="447492" name="Text Box 4"/>
          <p:cNvSpPr txBox="1">
            <a:spLocks noChangeArrowheads="1"/>
          </p:cNvSpPr>
          <p:nvPr/>
        </p:nvSpPr>
        <p:spPr bwMode="auto">
          <a:xfrm>
            <a:off x="1836738" y="2065338"/>
            <a:ext cx="5961062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b="1">
                <a:ea typeface="굴림" charset="-127"/>
              </a:rPr>
              <a:t>select </a:t>
            </a:r>
            <a:r>
              <a:rPr kumimoji="0" lang="en-US" altLang="ko-KR" sz="2000" i="1">
                <a:ea typeface="굴림" charset="-127"/>
              </a:rPr>
              <a:t>name</a:t>
            </a:r>
            <a:endParaRPr kumimoji="0" lang="en-US" altLang="ko-KR" i="1">
              <a:ea typeface="굴림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b="1">
                <a:ea typeface="굴림" charset="-127"/>
              </a:rPr>
              <a:t>from </a:t>
            </a:r>
            <a:r>
              <a:rPr kumimoji="0" lang="en-US" altLang="ko-KR" sz="2000" i="1">
                <a:ea typeface="굴림" charset="-127"/>
              </a:rPr>
              <a:t>instructor</a:t>
            </a:r>
            <a:endParaRPr kumimoji="0" lang="en-US" altLang="ko-KR" i="1">
              <a:ea typeface="굴림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b="1">
                <a:ea typeface="굴림" charset="-127"/>
              </a:rPr>
              <a:t>where </a:t>
            </a:r>
            <a:r>
              <a:rPr kumimoji="0" lang="en-US" altLang="ko-KR" sz="2000" i="1">
                <a:ea typeface="굴림" charset="-127"/>
              </a:rPr>
              <a:t>salary </a:t>
            </a:r>
            <a:r>
              <a:rPr kumimoji="0" lang="en-US" altLang="ko-KR" sz="2000">
                <a:ea typeface="굴림" charset="-127"/>
              </a:rPr>
              <a:t>&gt; </a:t>
            </a:r>
            <a:r>
              <a:rPr kumimoji="0" lang="en-US" altLang="ko-KR" sz="2000" b="1">
                <a:ea typeface="굴림" charset="-127"/>
              </a:rPr>
              <a:t>all </a:t>
            </a:r>
            <a:r>
              <a:rPr kumimoji="0" lang="en-US" altLang="ko-KR" sz="2000">
                <a:ea typeface="굴림" charset="-127"/>
              </a:rPr>
              <a:t>(</a:t>
            </a:r>
            <a:r>
              <a:rPr kumimoji="0" lang="en-US" altLang="ko-KR" sz="2000" b="1">
                <a:ea typeface="굴림" charset="-127"/>
              </a:rPr>
              <a:t>select </a:t>
            </a:r>
            <a:r>
              <a:rPr kumimoji="0" lang="en-US" altLang="ko-KR" sz="2000" i="1">
                <a:ea typeface="굴림" charset="-127"/>
              </a:rPr>
              <a:t>salary</a:t>
            </a:r>
            <a:endParaRPr kumimoji="0" lang="en-US" altLang="ko-KR" i="1">
              <a:ea typeface="굴림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b="1">
                <a:ea typeface="굴림" charset="-127"/>
              </a:rPr>
              <a:t>                                </a:t>
            </a:r>
            <a:r>
              <a:rPr kumimoji="0" lang="en-US" altLang="ko-KR" sz="2000" b="1">
                <a:ea typeface="굴림" charset="-127"/>
              </a:rPr>
              <a:t>from </a:t>
            </a:r>
            <a:r>
              <a:rPr kumimoji="0" lang="en-US" altLang="ko-KR" sz="2000" i="1">
                <a:ea typeface="굴림" charset="-127"/>
              </a:rPr>
              <a:t>instructor</a:t>
            </a:r>
            <a:endParaRPr kumimoji="0" lang="en-US" altLang="ko-KR" i="1">
              <a:ea typeface="굴림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b="1">
                <a:ea typeface="굴림" charset="-127"/>
              </a:rPr>
              <a:t>                                </a:t>
            </a:r>
            <a:r>
              <a:rPr kumimoji="0" lang="en-US" altLang="ko-KR" sz="2000" b="1">
                <a:ea typeface="굴림" charset="-127"/>
              </a:rPr>
              <a:t>where </a:t>
            </a:r>
            <a:r>
              <a:rPr kumimoji="0" lang="en-US" altLang="ko-KR" sz="2000" i="1">
                <a:ea typeface="굴림" charset="-127"/>
              </a:rPr>
              <a:t>dept_name </a:t>
            </a:r>
            <a:r>
              <a:rPr kumimoji="0" lang="en-US" altLang="ko-KR" sz="2000">
                <a:ea typeface="굴림" charset="-127"/>
              </a:rPr>
              <a:t>= ’Biology’);</a:t>
            </a:r>
            <a:endParaRPr kumimoji="0" lang="en-US" altLang="ko-KR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2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Definition of all Clause</a:t>
            </a:r>
          </a:p>
        </p:txBody>
      </p:sp>
      <p:sp>
        <p:nvSpPr>
          <p:cNvPr id="1054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3913" y="1122363"/>
            <a:ext cx="6638925" cy="382587"/>
          </a:xfrm>
          <a:noFill/>
        </p:spPr>
        <p:txBody>
          <a:bodyPr lIns="90488" tIns="44450" rIns="90488" bIns="44450"/>
          <a:lstStyle/>
          <a:p>
            <a:r>
              <a:rPr lang="en-US" altLang="ko-KR">
                <a:ea typeface="굴림" charset="-127"/>
              </a:rPr>
              <a:t>F &lt;comp&gt; </a:t>
            </a:r>
            <a:r>
              <a:rPr lang="en-US" altLang="ko-KR" b="1">
                <a:ea typeface="굴림" charset="-127"/>
              </a:rPr>
              <a:t>all </a:t>
            </a:r>
            <a:r>
              <a:rPr lang="en-US" altLang="ko-KR" i="1">
                <a:ea typeface="굴림" charset="-127"/>
              </a:rPr>
              <a:t>r </a:t>
            </a:r>
            <a:r>
              <a:rPr lang="en-US" altLang="ko-KR">
                <a:ea typeface="굴림" charset="-127"/>
                <a:sym typeface="Symbol" charset="2"/>
              </a:rPr>
              <a:t></a:t>
            </a:r>
            <a:r>
              <a:rPr lang="en-US" altLang="ko-KR" i="1">
                <a:ea typeface="굴림" charset="-127"/>
                <a:sym typeface="Symbol" charset="2"/>
              </a:rPr>
              <a:t>t </a:t>
            </a:r>
            <a:r>
              <a:rPr lang="en-US" altLang="ko-KR">
                <a:ea typeface="굴림" charset="-127"/>
                <a:sym typeface="Symbol" charset="2"/>
              </a:rPr>
              <a:t></a:t>
            </a:r>
            <a:r>
              <a:rPr lang="en-US" altLang="ko-KR" i="1">
                <a:ea typeface="굴림" charset="-127"/>
                <a:sym typeface="Symbol" charset="2"/>
              </a:rPr>
              <a:t>r</a:t>
            </a:r>
            <a:r>
              <a:rPr lang="en-US" altLang="ko-KR">
                <a:ea typeface="굴림" charset="-127"/>
                <a:sym typeface="Symbol" charset="2"/>
              </a:rPr>
              <a:t> (F &lt;comp&gt; </a:t>
            </a:r>
            <a:r>
              <a:rPr lang="en-US" altLang="ko-KR" i="1">
                <a:ea typeface="굴림" charset="-127"/>
                <a:sym typeface="Symbol" charset="2"/>
              </a:rPr>
              <a:t>t)</a:t>
            </a:r>
            <a:endParaRPr lang="en-US" altLang="ko-KR">
              <a:ea typeface="굴림" charset="-127"/>
            </a:endParaRPr>
          </a:p>
        </p:txBody>
      </p:sp>
      <p:grpSp>
        <p:nvGrpSpPr>
          <p:cNvPr id="105475" name="Group 4"/>
          <p:cNvGrpSpPr>
            <a:grpSpLocks/>
          </p:cNvGrpSpPr>
          <p:nvPr/>
        </p:nvGrpSpPr>
        <p:grpSpPr bwMode="auto">
          <a:xfrm>
            <a:off x="2619375" y="1752600"/>
            <a:ext cx="457200" cy="1066800"/>
            <a:chOff x="2448" y="1296"/>
            <a:chExt cx="288" cy="960"/>
          </a:xfrm>
        </p:grpSpPr>
        <p:sp>
          <p:nvSpPr>
            <p:cNvPr id="105492" name="Rectangle 5"/>
            <p:cNvSpPr>
              <a:spLocks noChangeArrowheads="1"/>
            </p:cNvSpPr>
            <p:nvPr/>
          </p:nvSpPr>
          <p:spPr bwMode="auto">
            <a:xfrm>
              <a:off x="2448" y="1296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400">
                  <a:latin typeface="Times New Roman" charset="0"/>
                  <a:ea typeface="굴림" charset="-127"/>
                </a:rPr>
                <a:t>0</a:t>
              </a:r>
            </a:p>
          </p:txBody>
        </p:sp>
        <p:sp>
          <p:nvSpPr>
            <p:cNvPr id="105493" name="Rectangle 6"/>
            <p:cNvSpPr>
              <a:spLocks noChangeArrowheads="1"/>
            </p:cNvSpPr>
            <p:nvPr/>
          </p:nvSpPr>
          <p:spPr bwMode="auto">
            <a:xfrm>
              <a:off x="2448" y="1584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400">
                  <a:latin typeface="Times New Roman" charset="0"/>
                  <a:ea typeface="굴림" charset="-127"/>
                </a:rPr>
                <a:t>5</a:t>
              </a:r>
            </a:p>
          </p:txBody>
        </p:sp>
        <p:sp>
          <p:nvSpPr>
            <p:cNvPr id="105494" name="Rectangle 7"/>
            <p:cNvSpPr>
              <a:spLocks noChangeArrowheads="1"/>
            </p:cNvSpPr>
            <p:nvPr/>
          </p:nvSpPr>
          <p:spPr bwMode="auto">
            <a:xfrm>
              <a:off x="2448" y="1920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400">
                  <a:latin typeface="Times New Roman" charset="0"/>
                  <a:ea typeface="굴림" charset="-127"/>
                </a:rPr>
                <a:t>6</a:t>
              </a:r>
            </a:p>
          </p:txBody>
        </p:sp>
      </p:grpSp>
      <p:sp>
        <p:nvSpPr>
          <p:cNvPr id="105476" name="Text Box 8"/>
          <p:cNvSpPr txBox="1">
            <a:spLocks noChangeArrowheads="1"/>
          </p:cNvSpPr>
          <p:nvPr/>
        </p:nvSpPr>
        <p:spPr bwMode="auto">
          <a:xfrm>
            <a:off x="1593850" y="20574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>
                <a:ea typeface="굴림" charset="-127"/>
              </a:rPr>
              <a:t>(5 &lt; </a:t>
            </a:r>
            <a:r>
              <a:rPr kumimoji="0" lang="en-US" altLang="ko-KR" sz="1800" b="1">
                <a:ea typeface="굴림" charset="-127"/>
              </a:rPr>
              <a:t>all</a:t>
            </a:r>
            <a:endParaRPr kumimoji="0" lang="en-US" altLang="ko-KR" sz="1800">
              <a:ea typeface="굴림" charset="-127"/>
            </a:endParaRPr>
          </a:p>
        </p:txBody>
      </p:sp>
      <p:sp>
        <p:nvSpPr>
          <p:cNvPr id="105477" name="Text Box 9"/>
          <p:cNvSpPr txBox="1">
            <a:spLocks noChangeArrowheads="1"/>
          </p:cNvSpPr>
          <p:nvPr/>
        </p:nvSpPr>
        <p:spPr bwMode="auto">
          <a:xfrm>
            <a:off x="3152775" y="20574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>
                <a:ea typeface="굴림" charset="-127"/>
              </a:rPr>
              <a:t>) = false</a:t>
            </a:r>
          </a:p>
        </p:txBody>
      </p:sp>
      <p:sp>
        <p:nvSpPr>
          <p:cNvPr id="105478" name="Rectangle 10"/>
          <p:cNvSpPr>
            <a:spLocks noChangeArrowheads="1"/>
          </p:cNvSpPr>
          <p:nvPr/>
        </p:nvSpPr>
        <p:spPr bwMode="auto">
          <a:xfrm>
            <a:off x="2619375" y="2971800"/>
            <a:ext cx="457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400">
                <a:latin typeface="Times New Roman" charset="0"/>
                <a:ea typeface="굴림" charset="-127"/>
              </a:rPr>
              <a:t>6</a:t>
            </a:r>
          </a:p>
        </p:txBody>
      </p:sp>
      <p:sp>
        <p:nvSpPr>
          <p:cNvPr id="105479" name="Rectangle 11"/>
          <p:cNvSpPr>
            <a:spLocks noChangeArrowheads="1"/>
          </p:cNvSpPr>
          <p:nvPr/>
        </p:nvSpPr>
        <p:spPr bwMode="auto">
          <a:xfrm>
            <a:off x="2619375" y="3276600"/>
            <a:ext cx="457200" cy="29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400">
                <a:latin typeface="Times New Roman" charset="0"/>
                <a:ea typeface="굴림" charset="-127"/>
              </a:rPr>
              <a:t>10</a:t>
            </a:r>
          </a:p>
        </p:txBody>
      </p:sp>
      <p:sp>
        <p:nvSpPr>
          <p:cNvPr id="105480" name="Rectangle 12"/>
          <p:cNvSpPr>
            <a:spLocks noChangeArrowheads="1"/>
          </p:cNvSpPr>
          <p:nvPr/>
        </p:nvSpPr>
        <p:spPr bwMode="auto">
          <a:xfrm>
            <a:off x="2619375" y="37306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400">
                <a:latin typeface="Times New Roman" charset="0"/>
                <a:ea typeface="굴림" charset="-127"/>
              </a:rPr>
              <a:t>4</a:t>
            </a:r>
          </a:p>
        </p:txBody>
      </p:sp>
      <p:sp>
        <p:nvSpPr>
          <p:cNvPr id="105481" name="Text Box 13"/>
          <p:cNvSpPr txBox="1">
            <a:spLocks noChangeArrowheads="1"/>
          </p:cNvSpPr>
          <p:nvPr/>
        </p:nvSpPr>
        <p:spPr bwMode="auto">
          <a:xfrm>
            <a:off x="3152775" y="3216275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>
                <a:ea typeface="굴림" charset="-127"/>
              </a:rPr>
              <a:t>) = true</a:t>
            </a:r>
          </a:p>
        </p:txBody>
      </p:sp>
      <p:sp>
        <p:nvSpPr>
          <p:cNvPr id="105482" name="Rectangle 14"/>
          <p:cNvSpPr>
            <a:spLocks noChangeArrowheads="1"/>
          </p:cNvSpPr>
          <p:nvPr/>
        </p:nvSpPr>
        <p:spPr bwMode="auto">
          <a:xfrm>
            <a:off x="2619375" y="40354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400">
                <a:latin typeface="Times New Roman" charset="0"/>
                <a:ea typeface="굴림" charset="-127"/>
              </a:rPr>
              <a:t>5</a:t>
            </a:r>
          </a:p>
        </p:txBody>
      </p:sp>
      <p:sp>
        <p:nvSpPr>
          <p:cNvPr id="105483" name="Rectangle 15"/>
          <p:cNvSpPr>
            <a:spLocks noChangeArrowheads="1"/>
          </p:cNvSpPr>
          <p:nvPr/>
        </p:nvSpPr>
        <p:spPr bwMode="auto">
          <a:xfrm>
            <a:off x="2619375" y="457200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400">
                <a:latin typeface="Times New Roman" charset="0"/>
                <a:ea typeface="굴림" charset="-127"/>
              </a:rPr>
              <a:t>4</a:t>
            </a:r>
          </a:p>
        </p:txBody>
      </p:sp>
      <p:sp>
        <p:nvSpPr>
          <p:cNvPr id="105484" name="Rectangle 16"/>
          <p:cNvSpPr>
            <a:spLocks noChangeArrowheads="1"/>
          </p:cNvSpPr>
          <p:nvPr/>
        </p:nvSpPr>
        <p:spPr bwMode="auto">
          <a:xfrm>
            <a:off x="2619375" y="4876800"/>
            <a:ext cx="457200" cy="309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400">
                <a:latin typeface="Times New Roman" charset="0"/>
                <a:ea typeface="굴림" charset="-127"/>
              </a:rPr>
              <a:t>6</a:t>
            </a:r>
          </a:p>
        </p:txBody>
      </p:sp>
      <p:sp>
        <p:nvSpPr>
          <p:cNvPr id="105485" name="Text Box 17"/>
          <p:cNvSpPr txBox="1">
            <a:spLocks noChangeArrowheads="1"/>
          </p:cNvSpPr>
          <p:nvPr/>
        </p:nvSpPr>
        <p:spPr bwMode="auto">
          <a:xfrm>
            <a:off x="1704975" y="48006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>
                <a:ea typeface="굴림" charset="-127"/>
              </a:rPr>
              <a:t>(5 </a:t>
            </a:r>
            <a:r>
              <a:rPr kumimoji="0" lang="en-US" altLang="ko-KR" sz="2400">
                <a:latin typeface="Times New Roman" charset="0"/>
                <a:ea typeface="굴림" charset="-127"/>
                <a:sym typeface="Symbol" charset="2"/>
              </a:rPr>
              <a:t></a:t>
            </a:r>
            <a:r>
              <a:rPr kumimoji="0" lang="en-US" altLang="ko-KR" sz="1800">
                <a:ea typeface="굴림" charset="-127"/>
              </a:rPr>
              <a:t> </a:t>
            </a:r>
            <a:r>
              <a:rPr kumimoji="0" lang="en-US" altLang="ko-KR" sz="1800" b="1">
                <a:ea typeface="굴림" charset="-127"/>
              </a:rPr>
              <a:t>all</a:t>
            </a:r>
          </a:p>
        </p:txBody>
      </p:sp>
      <p:sp>
        <p:nvSpPr>
          <p:cNvPr id="105486" name="Text Box 18"/>
          <p:cNvSpPr txBox="1">
            <a:spLocks noChangeArrowheads="1"/>
          </p:cNvSpPr>
          <p:nvPr/>
        </p:nvSpPr>
        <p:spPr bwMode="auto">
          <a:xfrm>
            <a:off x="3163888" y="4786313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>
                <a:ea typeface="굴림" charset="-127"/>
              </a:rPr>
              <a:t>) = true (since 5 </a:t>
            </a:r>
            <a:r>
              <a:rPr kumimoji="0" lang="en-US" altLang="ko-KR" sz="2400">
                <a:latin typeface="Times New Roman" charset="0"/>
                <a:ea typeface="굴림" charset="-127"/>
                <a:sym typeface="Symbol" charset="2"/>
              </a:rPr>
              <a:t> </a:t>
            </a:r>
            <a:r>
              <a:rPr kumimoji="0" lang="en-US" altLang="ko-KR" sz="1800">
                <a:ea typeface="굴림" charset="-127"/>
                <a:sym typeface="Symbol" charset="2"/>
              </a:rPr>
              <a:t>4 and 5 </a:t>
            </a:r>
            <a:r>
              <a:rPr kumimoji="0" lang="en-US" altLang="ko-KR" sz="2400">
                <a:latin typeface="Times New Roman" charset="0"/>
                <a:ea typeface="굴림" charset="-127"/>
                <a:sym typeface="Symbol" charset="2"/>
              </a:rPr>
              <a:t></a:t>
            </a:r>
            <a:r>
              <a:rPr kumimoji="0" lang="en-US" altLang="ko-KR" sz="1800">
                <a:ea typeface="굴림" charset="-127"/>
                <a:sym typeface="Symbol" charset="2"/>
              </a:rPr>
              <a:t> 6)</a:t>
            </a:r>
            <a:endParaRPr kumimoji="0" lang="en-US" altLang="ko-KR" sz="2400">
              <a:latin typeface="Times New Roman" charset="0"/>
              <a:ea typeface="굴림" charset="-127"/>
              <a:sym typeface="Symbol" charset="2"/>
            </a:endParaRPr>
          </a:p>
        </p:txBody>
      </p:sp>
      <p:sp>
        <p:nvSpPr>
          <p:cNvPr id="105487" name="Text Box 19"/>
          <p:cNvSpPr txBox="1">
            <a:spLocks noChangeArrowheads="1"/>
          </p:cNvSpPr>
          <p:nvPr/>
        </p:nvSpPr>
        <p:spPr bwMode="auto">
          <a:xfrm>
            <a:off x="1651000" y="3228975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>
                <a:ea typeface="굴림" charset="-127"/>
              </a:rPr>
              <a:t>(5 &lt; </a:t>
            </a:r>
            <a:r>
              <a:rPr kumimoji="0" lang="en-US" altLang="ko-KR" sz="1800" b="1">
                <a:ea typeface="굴림" charset="-127"/>
              </a:rPr>
              <a:t>all</a:t>
            </a:r>
            <a:endParaRPr kumimoji="0" lang="en-US" altLang="ko-KR" sz="1800">
              <a:ea typeface="굴림" charset="-127"/>
            </a:endParaRPr>
          </a:p>
        </p:txBody>
      </p:sp>
      <p:sp>
        <p:nvSpPr>
          <p:cNvPr id="105488" name="Text Box 20"/>
          <p:cNvSpPr txBox="1">
            <a:spLocks noChangeArrowheads="1"/>
          </p:cNvSpPr>
          <p:nvPr/>
        </p:nvSpPr>
        <p:spPr bwMode="auto">
          <a:xfrm>
            <a:off x="3152775" y="3959225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>
                <a:ea typeface="굴림" charset="-127"/>
              </a:rPr>
              <a:t>) = false</a:t>
            </a:r>
          </a:p>
        </p:txBody>
      </p:sp>
      <p:sp>
        <p:nvSpPr>
          <p:cNvPr id="105489" name="Text Box 21"/>
          <p:cNvSpPr txBox="1">
            <a:spLocks noChangeArrowheads="1"/>
          </p:cNvSpPr>
          <p:nvPr/>
        </p:nvSpPr>
        <p:spPr bwMode="auto">
          <a:xfrm>
            <a:off x="1704975" y="39624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>
                <a:ea typeface="굴림" charset="-127"/>
              </a:rPr>
              <a:t>(5 = </a:t>
            </a:r>
            <a:r>
              <a:rPr kumimoji="0" lang="en-US" altLang="ko-KR" sz="1800" b="1">
                <a:ea typeface="굴림" charset="-127"/>
              </a:rPr>
              <a:t>all</a:t>
            </a:r>
            <a:endParaRPr kumimoji="0" lang="en-US" altLang="ko-KR" sz="1800">
              <a:ea typeface="굴림" charset="-127"/>
            </a:endParaRPr>
          </a:p>
        </p:txBody>
      </p:sp>
      <p:sp>
        <p:nvSpPr>
          <p:cNvPr id="105490" name="Rectangle 22"/>
          <p:cNvSpPr>
            <a:spLocks noChangeArrowheads="1"/>
          </p:cNvSpPr>
          <p:nvPr/>
        </p:nvSpPr>
        <p:spPr bwMode="auto">
          <a:xfrm>
            <a:off x="1238250" y="5257800"/>
            <a:ext cx="68008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>
                <a:latin typeface="Arial" charset="0"/>
                <a:ea typeface="굴림" charset="-127"/>
              </a:rPr>
              <a:t>(</a:t>
            </a:r>
            <a:r>
              <a:rPr kumimoji="0" lang="en-US" altLang="ko-KR" sz="1800">
                <a:latin typeface="Arial" charset="0"/>
                <a:ea typeface="굴림" charset="-127"/>
                <a:sym typeface="Symbol" charset="2"/>
              </a:rPr>
              <a:t></a:t>
            </a:r>
            <a:r>
              <a:rPr kumimoji="0" lang="en-US" altLang="ko-KR" sz="1800">
                <a:latin typeface="Arial" charset="0"/>
                <a:ea typeface="굴림" charset="-127"/>
              </a:rPr>
              <a:t> </a:t>
            </a:r>
            <a:r>
              <a:rPr kumimoji="0" lang="en-US" altLang="ko-KR" sz="1800" b="1">
                <a:latin typeface="Arial" charset="0"/>
                <a:ea typeface="굴림" charset="-127"/>
              </a:rPr>
              <a:t>all</a:t>
            </a:r>
            <a:r>
              <a:rPr kumimoji="0" lang="en-US" altLang="ko-KR" sz="1800">
                <a:latin typeface="Arial" charset="0"/>
                <a:ea typeface="굴림" charset="-127"/>
              </a:rPr>
              <a:t>) </a:t>
            </a:r>
            <a:r>
              <a:rPr kumimoji="0" lang="en-US" altLang="ko-KR" sz="1800">
                <a:latin typeface="Arial" charset="0"/>
                <a:ea typeface="굴림" charset="-127"/>
                <a:sym typeface="Symbol" charset="2"/>
              </a:rPr>
              <a:t> </a:t>
            </a:r>
            <a:r>
              <a:rPr kumimoji="0" lang="en-US" altLang="ko-KR" sz="1800" b="1">
                <a:latin typeface="Arial" charset="0"/>
                <a:ea typeface="굴림" charset="-127"/>
                <a:sym typeface="Symbol" charset="2"/>
              </a:rPr>
              <a:t>not 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>
                <a:latin typeface="Arial" charset="0"/>
                <a:ea typeface="굴림" charset="-127"/>
                <a:sym typeface="Symbol" charset="2"/>
              </a:rPr>
              <a:t>However, (= </a:t>
            </a:r>
            <a:r>
              <a:rPr kumimoji="0" lang="en-US" altLang="ko-KR" sz="1800" b="1">
                <a:latin typeface="Arial" charset="0"/>
                <a:ea typeface="굴림" charset="-127"/>
                <a:sym typeface="Symbol" charset="2"/>
              </a:rPr>
              <a:t>all</a:t>
            </a:r>
            <a:r>
              <a:rPr kumimoji="0" lang="en-US" altLang="ko-KR" sz="1800">
                <a:latin typeface="Arial" charset="0"/>
                <a:ea typeface="굴림" charset="-127"/>
                <a:sym typeface="Symbol" charset="2"/>
              </a:rPr>
              <a:t>)  </a:t>
            </a:r>
            <a:r>
              <a:rPr kumimoji="0" lang="en-US" altLang="ko-KR" sz="1800" b="1">
                <a:latin typeface="Arial" charset="0"/>
                <a:ea typeface="굴림" charset="-127"/>
                <a:sym typeface="Symbol" charset="2"/>
              </a:rPr>
              <a:t>in</a:t>
            </a:r>
          </a:p>
        </p:txBody>
      </p:sp>
      <p:sp>
        <p:nvSpPr>
          <p:cNvPr id="105491" name="Line 23"/>
          <p:cNvSpPr>
            <a:spLocks noChangeShapeType="1"/>
          </p:cNvSpPr>
          <p:nvPr/>
        </p:nvSpPr>
        <p:spPr bwMode="auto">
          <a:xfrm flipH="1">
            <a:off x="3016250" y="5603875"/>
            <a:ext cx="109538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 for Empty Relations</a:t>
            </a:r>
          </a:p>
        </p:txBody>
      </p:sp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</p:spPr>
        <p:txBody>
          <a:bodyPr/>
          <a:lstStyle/>
          <a:p>
            <a:r>
              <a:rPr lang="en-US" altLang="ko-KR" sz="2000">
                <a:ea typeface="굴림" charset="-127"/>
              </a:rPr>
              <a:t>The </a:t>
            </a:r>
            <a:r>
              <a:rPr lang="en-US" altLang="ko-KR" sz="2000" b="1">
                <a:ea typeface="굴림" charset="-127"/>
              </a:rPr>
              <a:t>exists</a:t>
            </a:r>
            <a:r>
              <a:rPr lang="en-US" altLang="ko-KR" sz="2000">
                <a:ea typeface="굴림" charset="-127"/>
              </a:rPr>
              <a:t> construct returns the value </a:t>
            </a:r>
            <a:r>
              <a:rPr lang="en-US" altLang="ko-KR" sz="2000" b="1">
                <a:ea typeface="굴림" charset="-127"/>
              </a:rPr>
              <a:t>true</a:t>
            </a:r>
            <a:r>
              <a:rPr lang="en-US" altLang="ko-KR" sz="2000">
                <a:ea typeface="굴림" charset="-127"/>
              </a:rPr>
              <a:t> if the argument subquery is nonempty.</a:t>
            </a:r>
            <a:endParaRPr lang="en-US" altLang="ko-KR">
              <a:ea typeface="굴림" charset="-127"/>
            </a:endParaRPr>
          </a:p>
          <a:p>
            <a:r>
              <a:rPr lang="en-US" altLang="ko-KR" sz="2000" b="1">
                <a:ea typeface="굴림" charset="-127"/>
              </a:rPr>
              <a:t>exists </a:t>
            </a:r>
            <a:r>
              <a:rPr lang="en-US" altLang="ko-KR" sz="2000" i="1">
                <a:ea typeface="굴림" charset="-127"/>
              </a:rPr>
              <a:t> r </a:t>
            </a:r>
            <a:r>
              <a:rPr lang="en-US" altLang="ko-KR" sz="2000">
                <a:ea typeface="굴림" charset="-127"/>
                <a:sym typeface="Symbol" charset="2"/>
              </a:rPr>
              <a:t> </a:t>
            </a:r>
            <a:r>
              <a:rPr lang="en-US" altLang="ko-KR" sz="2000" i="1">
                <a:ea typeface="굴림" charset="-127"/>
                <a:sym typeface="Symbol" charset="2"/>
              </a:rPr>
              <a:t>r </a:t>
            </a:r>
            <a:r>
              <a:rPr lang="en-US" altLang="ko-KR" sz="2000">
                <a:ea typeface="굴림" charset="-127"/>
                <a:sym typeface="Symbol" charset="2"/>
              </a:rPr>
              <a:t> </a:t>
            </a:r>
            <a:r>
              <a:rPr lang="en-US" altLang="ko-KR" sz="2000" i="1">
                <a:ea typeface="굴림" charset="-127"/>
              </a:rPr>
              <a:t>Ø</a:t>
            </a:r>
            <a:endParaRPr lang="en-US" altLang="ko-KR">
              <a:ea typeface="굴림" charset="-127"/>
              <a:sym typeface="Symbol" charset="2"/>
            </a:endParaRPr>
          </a:p>
          <a:p>
            <a:r>
              <a:rPr lang="en-US" altLang="ko-KR" sz="2000" b="1">
                <a:ea typeface="굴림" charset="-127"/>
                <a:sym typeface="Symbol" charset="2"/>
              </a:rPr>
              <a:t>not exists </a:t>
            </a:r>
            <a:r>
              <a:rPr lang="en-US" altLang="ko-KR" sz="2000" i="1">
                <a:ea typeface="굴림" charset="-127"/>
              </a:rPr>
              <a:t>r </a:t>
            </a:r>
            <a:r>
              <a:rPr lang="en-US" altLang="ko-KR" sz="2000">
                <a:ea typeface="굴림" charset="-127"/>
                <a:sym typeface="Symbol" charset="2"/>
              </a:rPr>
              <a:t> </a:t>
            </a:r>
            <a:r>
              <a:rPr lang="en-US" altLang="ko-KR" sz="2000" i="1">
                <a:ea typeface="굴림" charset="-127"/>
                <a:sym typeface="Symbol" charset="2"/>
              </a:rPr>
              <a:t>r </a:t>
            </a:r>
            <a:r>
              <a:rPr lang="en-US" altLang="ko-KR" sz="2000">
                <a:ea typeface="굴림" charset="-127"/>
                <a:sym typeface="Symbol" charset="2"/>
              </a:rPr>
              <a:t>= </a:t>
            </a:r>
            <a:r>
              <a:rPr lang="en-US" altLang="ko-KR" sz="2000" i="1">
                <a:ea typeface="굴림" charset="-127"/>
              </a:rPr>
              <a:t>Ø</a:t>
            </a:r>
            <a:endParaRPr lang="en-US" altLang="ko-KR" i="1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Correlation Variables</a:t>
            </a:r>
          </a:p>
        </p:txBody>
      </p:sp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charset="-127"/>
              </a:rPr>
              <a:t>Yet another way of specifying the query “Find all courses taught in both the Fall 2009 semester and in the Spring 2010 semester”</a:t>
            </a:r>
            <a:endParaRPr lang="en-US" altLang="ko-KR">
              <a:ea typeface="굴림" charset="-127"/>
            </a:endParaRPr>
          </a:p>
          <a:p>
            <a:pPr>
              <a:buFont typeface="Monotype Sorts" charset="2"/>
              <a:buNone/>
            </a:pPr>
            <a:r>
              <a:rPr lang="en-US" altLang="ko-KR" b="1">
                <a:ea typeface="굴림" charset="-127"/>
              </a:rPr>
              <a:t>	   </a:t>
            </a:r>
            <a:r>
              <a:rPr lang="en-US" altLang="ko-KR" sz="2000" b="1">
                <a:ea typeface="굴림" charset="-127"/>
              </a:rPr>
              <a:t>select </a:t>
            </a:r>
            <a:r>
              <a:rPr lang="en-US" altLang="ko-KR" sz="2000" i="1">
                <a:ea typeface="굴림" charset="-127"/>
              </a:rPr>
              <a:t>course_id</a:t>
            </a:r>
            <a:br>
              <a:rPr lang="en-US" altLang="ko-KR" sz="2000" i="1">
                <a:ea typeface="굴림" charset="-127"/>
              </a:rPr>
            </a:br>
            <a:r>
              <a:rPr lang="en-US" altLang="ko-KR" sz="2000" i="1">
                <a:ea typeface="굴림" charset="-127"/>
              </a:rPr>
              <a:t>   </a:t>
            </a:r>
            <a:r>
              <a:rPr lang="en-US" altLang="ko-KR" sz="2000" b="1">
                <a:ea typeface="굴림" charset="-127"/>
              </a:rPr>
              <a:t>from </a:t>
            </a:r>
            <a:r>
              <a:rPr lang="en-US" altLang="ko-KR" sz="2000" i="1">
                <a:ea typeface="굴림" charset="-127"/>
              </a:rPr>
              <a:t>section </a:t>
            </a:r>
            <a:r>
              <a:rPr lang="en-US" altLang="ko-KR" sz="2000" b="1">
                <a:ea typeface="굴림" charset="-127"/>
              </a:rPr>
              <a:t>as </a:t>
            </a:r>
            <a:r>
              <a:rPr lang="en-US" altLang="ko-KR" sz="2000" i="1">
                <a:ea typeface="굴림" charset="-127"/>
              </a:rPr>
              <a:t>S</a:t>
            </a:r>
            <a:br>
              <a:rPr lang="en-US" altLang="ko-KR" sz="2000" i="1">
                <a:ea typeface="굴림" charset="-127"/>
              </a:rPr>
            </a:br>
            <a:r>
              <a:rPr lang="en-US" altLang="ko-KR" sz="2000" i="1">
                <a:ea typeface="굴림" charset="-127"/>
              </a:rPr>
              <a:t>   </a:t>
            </a:r>
            <a:r>
              <a:rPr lang="en-US" altLang="ko-KR" sz="2000" b="1">
                <a:ea typeface="굴림" charset="-127"/>
              </a:rPr>
              <a:t>where </a:t>
            </a:r>
            <a:r>
              <a:rPr lang="en-US" altLang="ko-KR" sz="2000" i="1">
                <a:ea typeface="굴림" charset="-127"/>
              </a:rPr>
              <a:t>semester </a:t>
            </a:r>
            <a:r>
              <a:rPr lang="en-US" altLang="ko-KR" sz="2000">
                <a:ea typeface="굴림" charset="-127"/>
              </a:rPr>
              <a:t>= ’Fall’ </a:t>
            </a:r>
            <a:r>
              <a:rPr lang="en-US" altLang="ko-KR" sz="2000" b="1">
                <a:ea typeface="굴림" charset="-127"/>
              </a:rPr>
              <a:t>and </a:t>
            </a:r>
            <a:r>
              <a:rPr lang="en-US" altLang="ko-KR" sz="2000" i="1">
                <a:ea typeface="굴림" charset="-127"/>
              </a:rPr>
              <a:t>year</a:t>
            </a:r>
            <a:r>
              <a:rPr lang="en-US" altLang="ko-KR" sz="2000">
                <a:ea typeface="굴림" charset="-127"/>
              </a:rPr>
              <a:t>= 2009 </a:t>
            </a:r>
            <a:r>
              <a:rPr lang="en-US" altLang="ko-KR" sz="2000" b="1">
                <a:ea typeface="굴림" charset="-127"/>
              </a:rPr>
              <a:t>and </a:t>
            </a:r>
            <a:br>
              <a:rPr lang="en-US" altLang="ko-KR" sz="2000" b="1">
                <a:ea typeface="굴림" charset="-127"/>
              </a:rPr>
            </a:br>
            <a:r>
              <a:rPr lang="en-US" altLang="ko-KR" sz="2000" b="1">
                <a:ea typeface="굴림" charset="-127"/>
              </a:rPr>
              <a:t>               exists </a:t>
            </a: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b="1">
                <a:ea typeface="굴림" charset="-127"/>
              </a:rPr>
              <a:t>select </a:t>
            </a:r>
            <a:r>
              <a:rPr lang="en-US" altLang="ko-KR" sz="2000">
                <a:ea typeface="굴림" charset="-127"/>
              </a:rPr>
              <a:t>*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                            </a:t>
            </a:r>
            <a:r>
              <a:rPr lang="en-US" altLang="ko-KR" sz="2000" b="1">
                <a:ea typeface="굴림" charset="-127"/>
              </a:rPr>
              <a:t>from </a:t>
            </a:r>
            <a:r>
              <a:rPr lang="en-US" altLang="ko-KR" sz="2000" i="1">
                <a:ea typeface="굴림" charset="-127"/>
              </a:rPr>
              <a:t>section </a:t>
            </a:r>
            <a:r>
              <a:rPr lang="en-US" altLang="ko-KR" sz="2000" b="1">
                <a:ea typeface="굴림" charset="-127"/>
              </a:rPr>
              <a:t>as </a:t>
            </a:r>
            <a:r>
              <a:rPr lang="en-US" altLang="ko-KR" sz="2000" i="1">
                <a:ea typeface="굴림" charset="-127"/>
              </a:rPr>
              <a:t>T</a:t>
            </a:r>
            <a:br>
              <a:rPr lang="en-US" altLang="ko-KR" sz="2000" i="1">
                <a:ea typeface="굴림" charset="-127"/>
              </a:rPr>
            </a:br>
            <a:r>
              <a:rPr lang="en-US" altLang="ko-KR" sz="2000" i="1">
                <a:ea typeface="굴림" charset="-127"/>
              </a:rPr>
              <a:t>                            </a:t>
            </a:r>
            <a:r>
              <a:rPr lang="en-US" altLang="ko-KR" sz="2000" b="1">
                <a:ea typeface="굴림" charset="-127"/>
              </a:rPr>
              <a:t>where </a:t>
            </a:r>
            <a:r>
              <a:rPr lang="en-US" altLang="ko-KR" sz="2000" i="1">
                <a:ea typeface="굴림" charset="-127"/>
              </a:rPr>
              <a:t>semester </a:t>
            </a:r>
            <a:r>
              <a:rPr lang="en-US" altLang="ko-KR" sz="2000">
                <a:ea typeface="굴림" charset="-127"/>
              </a:rPr>
              <a:t>= ’Spring’ </a:t>
            </a:r>
            <a:r>
              <a:rPr lang="en-US" altLang="ko-KR" sz="2000" b="1">
                <a:ea typeface="굴림" charset="-127"/>
              </a:rPr>
              <a:t>and </a:t>
            </a:r>
            <a:r>
              <a:rPr lang="en-US" altLang="ko-KR" sz="2000" i="1">
                <a:ea typeface="굴림" charset="-127"/>
              </a:rPr>
              <a:t>year</a:t>
            </a:r>
            <a:r>
              <a:rPr lang="en-US" altLang="ko-KR" sz="2000">
                <a:ea typeface="굴림" charset="-127"/>
              </a:rPr>
              <a:t>= 2010 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                                        </a:t>
            </a:r>
            <a:r>
              <a:rPr lang="en-US" altLang="ko-KR" sz="2000" b="1">
                <a:ea typeface="굴림" charset="-127"/>
              </a:rPr>
              <a:t>and </a:t>
            </a:r>
            <a:r>
              <a:rPr lang="en-US" altLang="ko-KR" sz="2000" i="1">
                <a:ea typeface="굴림" charset="-127"/>
              </a:rPr>
              <a:t>S</a:t>
            </a:r>
            <a:r>
              <a:rPr lang="en-US" altLang="ko-KR" sz="2000">
                <a:ea typeface="굴림" charset="-127"/>
              </a:rPr>
              <a:t>.</a:t>
            </a:r>
            <a:r>
              <a:rPr lang="en-US" altLang="ko-KR" sz="2000" i="1">
                <a:ea typeface="굴림" charset="-127"/>
              </a:rPr>
              <a:t>course_id</a:t>
            </a:r>
            <a:r>
              <a:rPr lang="en-US" altLang="ko-KR" sz="2000">
                <a:ea typeface="굴림" charset="-127"/>
              </a:rPr>
              <a:t>= </a:t>
            </a:r>
            <a:r>
              <a:rPr lang="en-US" altLang="ko-KR" sz="2000" i="1">
                <a:ea typeface="굴림" charset="-127"/>
              </a:rPr>
              <a:t>T</a:t>
            </a:r>
            <a:r>
              <a:rPr lang="en-US" altLang="ko-KR" sz="2000">
                <a:ea typeface="굴림" charset="-127"/>
              </a:rPr>
              <a:t>.</a:t>
            </a:r>
            <a:r>
              <a:rPr lang="en-US" altLang="ko-KR" sz="2000" i="1">
                <a:ea typeface="굴림" charset="-127"/>
              </a:rPr>
              <a:t>course_id</a:t>
            </a:r>
            <a:r>
              <a:rPr lang="en-US" altLang="ko-KR" sz="2000">
                <a:ea typeface="굴림" charset="-127"/>
              </a:rPr>
              <a:t>);</a:t>
            </a:r>
            <a:endParaRPr lang="en-US" altLang="ko-KR">
              <a:ea typeface="굴림" charset="-127"/>
            </a:endParaRPr>
          </a:p>
          <a:p>
            <a:r>
              <a:rPr lang="en-US" altLang="ko-KR" sz="2000" b="1">
                <a:solidFill>
                  <a:srgbClr val="000099"/>
                </a:solidFill>
                <a:ea typeface="굴림" charset="-127"/>
              </a:rPr>
              <a:t>Correlated subquery</a:t>
            </a:r>
            <a:endParaRPr lang="en-US" altLang="ko-KR" b="1">
              <a:solidFill>
                <a:srgbClr val="000099"/>
              </a:solidFill>
              <a:ea typeface="굴림" charset="-127"/>
            </a:endParaRPr>
          </a:p>
          <a:p>
            <a:r>
              <a:rPr lang="en-US" altLang="ko-KR" sz="2000" b="1">
                <a:solidFill>
                  <a:srgbClr val="000099"/>
                </a:solidFill>
                <a:ea typeface="굴림" charset="-127"/>
              </a:rPr>
              <a:t>Correlation name</a:t>
            </a:r>
            <a:r>
              <a:rPr lang="en-US" altLang="ko-KR" sz="2000">
                <a:ea typeface="굴림" charset="-127"/>
              </a:rPr>
              <a:t> or </a:t>
            </a:r>
            <a:r>
              <a:rPr lang="en-US" altLang="ko-KR" sz="2000" b="1">
                <a:solidFill>
                  <a:srgbClr val="000099"/>
                </a:solidFill>
                <a:ea typeface="굴림" charset="-127"/>
              </a:rPr>
              <a:t>correlation variable</a:t>
            </a:r>
            <a:endParaRPr lang="en-US" altLang="ko-KR" b="1">
              <a:solidFill>
                <a:srgbClr val="000099"/>
              </a:solidFill>
              <a:ea typeface="굴림" charset="-127"/>
            </a:endParaRPr>
          </a:p>
          <a:p>
            <a:endParaRPr lang="en-US" altLang="ko-KR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Create Table Construct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075" y="1127125"/>
            <a:ext cx="8229600" cy="5227638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ko-KR" sz="2000">
                <a:ea typeface="굴림" charset="-127"/>
              </a:rPr>
              <a:t>An SQL relation is defined using the</a:t>
            </a:r>
            <a:r>
              <a:rPr lang="en-US" altLang="ko-KR" sz="2000">
                <a:ea typeface="굴림" charset="-127"/>
              </a:rPr>
              <a:t> </a:t>
            </a:r>
            <a:r>
              <a:rPr lang="en-US" altLang="ko-KR" sz="2000" b="1">
                <a:solidFill>
                  <a:srgbClr val="000099"/>
                </a:solidFill>
                <a:ea typeface="굴림" charset="-127"/>
              </a:rPr>
              <a:t>create table</a:t>
            </a:r>
            <a:r>
              <a:rPr lang="en-US" altLang="ko-KR" sz="2000" b="1">
                <a:ea typeface="굴림" charset="-127"/>
              </a:rPr>
              <a:t> </a:t>
            </a:r>
            <a:r>
              <a:rPr kumimoji="0" lang="en-US" altLang="ko-KR" sz="2000">
                <a:ea typeface="굴림" charset="-127"/>
              </a:rPr>
              <a:t>command</a:t>
            </a:r>
            <a:r>
              <a:rPr lang="en-US" altLang="ko-KR" sz="2000">
                <a:ea typeface="굴림" charset="-127"/>
              </a:rPr>
              <a:t>:</a:t>
            </a:r>
            <a:endParaRPr lang="en-US" altLang="ko-KR">
              <a:ea typeface="굴림" charset="-127"/>
            </a:endParaRP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ko-KR">
                <a:ea typeface="굴림" charset="-127"/>
              </a:rPr>
              <a:t>		</a:t>
            </a:r>
            <a:r>
              <a:rPr lang="en-US" altLang="ko-KR" sz="2000" b="1">
                <a:ea typeface="굴림" charset="-127"/>
              </a:rPr>
              <a:t>create table </a:t>
            </a:r>
            <a:r>
              <a:rPr lang="en-US" altLang="ko-KR" sz="2000" i="1">
                <a:ea typeface="굴림" charset="-127"/>
              </a:rPr>
              <a:t>r </a:t>
            </a: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i="1">
                <a:ea typeface="굴림" charset="-127"/>
              </a:rPr>
              <a:t>A</a:t>
            </a:r>
            <a:r>
              <a:rPr lang="en-US" altLang="ko-KR" sz="2000" baseline="-25000">
                <a:ea typeface="굴림" charset="-127"/>
              </a:rPr>
              <a:t>1</a:t>
            </a:r>
            <a:r>
              <a:rPr lang="en-US" altLang="ko-KR" sz="2000">
                <a:ea typeface="굴림" charset="-127"/>
              </a:rPr>
              <a:t> </a:t>
            </a:r>
            <a:r>
              <a:rPr lang="en-US" altLang="ko-KR" sz="2000" i="1">
                <a:ea typeface="굴림" charset="-127"/>
              </a:rPr>
              <a:t>D</a:t>
            </a:r>
            <a:r>
              <a:rPr lang="en-US" altLang="ko-KR" sz="2000" baseline="-25000">
                <a:ea typeface="굴림" charset="-127"/>
              </a:rPr>
              <a:t>1</a:t>
            </a:r>
            <a:r>
              <a:rPr lang="en-US" altLang="ko-KR" sz="2000">
                <a:ea typeface="굴림" charset="-127"/>
              </a:rPr>
              <a:t>, </a:t>
            </a:r>
            <a:r>
              <a:rPr lang="en-US" altLang="ko-KR" sz="2000" i="1">
                <a:ea typeface="굴림" charset="-127"/>
              </a:rPr>
              <a:t>A</a:t>
            </a:r>
            <a:r>
              <a:rPr lang="en-US" altLang="ko-KR" sz="2000" baseline="-25000">
                <a:ea typeface="굴림" charset="-127"/>
              </a:rPr>
              <a:t>2</a:t>
            </a:r>
            <a:r>
              <a:rPr lang="en-US" altLang="ko-KR" sz="2000">
                <a:ea typeface="굴림" charset="-127"/>
              </a:rPr>
              <a:t> </a:t>
            </a:r>
            <a:r>
              <a:rPr lang="en-US" altLang="ko-KR" sz="2000" i="1">
                <a:ea typeface="굴림" charset="-127"/>
              </a:rPr>
              <a:t>D</a:t>
            </a:r>
            <a:r>
              <a:rPr lang="en-US" altLang="ko-KR" sz="2000" baseline="-25000">
                <a:ea typeface="굴림" charset="-127"/>
              </a:rPr>
              <a:t>2</a:t>
            </a:r>
            <a:r>
              <a:rPr lang="en-US" altLang="ko-KR" sz="2000">
                <a:ea typeface="굴림" charset="-127"/>
              </a:rPr>
              <a:t>, ..., </a:t>
            </a:r>
            <a:r>
              <a:rPr lang="en-US" altLang="ko-KR" sz="2000" i="1">
                <a:ea typeface="굴림" charset="-127"/>
              </a:rPr>
              <a:t>A</a:t>
            </a:r>
            <a:r>
              <a:rPr lang="en-US" altLang="ko-KR" sz="2000" i="1" baseline="-25000">
                <a:ea typeface="굴림" charset="-127"/>
              </a:rPr>
              <a:t>n</a:t>
            </a:r>
            <a:r>
              <a:rPr lang="en-US" altLang="ko-KR" sz="2000" i="1">
                <a:ea typeface="굴림" charset="-127"/>
              </a:rPr>
              <a:t> D</a:t>
            </a:r>
            <a:r>
              <a:rPr lang="en-US" altLang="ko-KR" sz="2000" i="1" baseline="-25000">
                <a:ea typeface="굴림" charset="-127"/>
              </a:rPr>
              <a:t>n</a:t>
            </a:r>
            <a:r>
              <a:rPr lang="en-US" altLang="ko-KR" sz="2000" i="1">
                <a:ea typeface="굴림" charset="-127"/>
              </a:rPr>
              <a:t>,</a:t>
            </a:r>
            <a:br>
              <a:rPr lang="en-US" altLang="ko-KR" sz="2000" i="1">
                <a:ea typeface="굴림" charset="-127"/>
              </a:rPr>
            </a:br>
            <a:r>
              <a:rPr lang="en-US" altLang="ko-KR" sz="2000" i="1">
                <a:ea typeface="굴림" charset="-127"/>
              </a:rPr>
              <a:t>			</a:t>
            </a:r>
            <a:r>
              <a:rPr lang="en-US" altLang="ko-KR" sz="2000">
                <a:ea typeface="굴림" charset="-127"/>
              </a:rPr>
              <a:t>(integrity-constraint</a:t>
            </a:r>
            <a:r>
              <a:rPr lang="en-US" altLang="ko-KR" sz="2000" baseline="-25000">
                <a:ea typeface="굴림" charset="-127"/>
              </a:rPr>
              <a:t>1</a:t>
            </a:r>
            <a:r>
              <a:rPr lang="en-US" altLang="ko-KR" sz="2000">
                <a:ea typeface="굴림" charset="-127"/>
              </a:rPr>
              <a:t>),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			...,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			(integrity-constraint</a:t>
            </a:r>
            <a:r>
              <a:rPr lang="en-US" altLang="ko-KR" sz="2000" baseline="-25000">
                <a:ea typeface="굴림" charset="-127"/>
              </a:rPr>
              <a:t>k</a:t>
            </a:r>
            <a:r>
              <a:rPr lang="en-US" altLang="ko-KR" sz="2000">
                <a:ea typeface="굴림" charset="-127"/>
              </a:rPr>
              <a:t>))</a:t>
            </a:r>
            <a:endParaRPr lang="en-US" altLang="ko-KR">
              <a:ea typeface="굴림" charset="-127"/>
            </a:endParaRPr>
          </a:p>
          <a:p>
            <a:pPr lvl="1"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altLang="ko-KR" sz="2000" i="1">
                <a:ea typeface="굴림" charset="-127"/>
              </a:rPr>
              <a:t>r</a:t>
            </a:r>
            <a:r>
              <a:rPr lang="en-US" altLang="ko-KR" sz="2000">
                <a:ea typeface="굴림" charset="-127"/>
              </a:rPr>
              <a:t> is the name of the relation</a:t>
            </a:r>
            <a:endParaRPr lang="en-US" altLang="ko-KR">
              <a:ea typeface="굴림" charset="-127"/>
            </a:endParaRPr>
          </a:p>
          <a:p>
            <a:pPr lvl="1"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altLang="ko-KR" sz="2000">
                <a:ea typeface="굴림" charset="-127"/>
              </a:rPr>
              <a:t>each </a:t>
            </a:r>
            <a:r>
              <a:rPr lang="en-US" altLang="ko-KR" sz="2000" i="1">
                <a:ea typeface="굴림" charset="-127"/>
              </a:rPr>
              <a:t>A</a:t>
            </a:r>
            <a:r>
              <a:rPr lang="en-US" altLang="ko-KR" sz="2000" i="1" baseline="-25000">
                <a:ea typeface="굴림" charset="-127"/>
              </a:rPr>
              <a:t>i</a:t>
            </a:r>
            <a:r>
              <a:rPr lang="en-US" altLang="ko-KR" sz="2000">
                <a:ea typeface="굴림" charset="-127"/>
              </a:rPr>
              <a:t> is an attribute name in the schema of relation </a:t>
            </a:r>
            <a:r>
              <a:rPr lang="en-US" altLang="ko-KR" sz="2000" i="1">
                <a:ea typeface="굴림" charset="-127"/>
              </a:rPr>
              <a:t>r</a:t>
            </a:r>
            <a:endParaRPr lang="en-US" altLang="ko-KR" i="1">
              <a:ea typeface="굴림" charset="-127"/>
            </a:endParaRPr>
          </a:p>
          <a:p>
            <a:pPr lvl="1"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altLang="ko-KR" sz="2000" i="1">
                <a:ea typeface="굴림" charset="-127"/>
              </a:rPr>
              <a:t>D</a:t>
            </a:r>
            <a:r>
              <a:rPr lang="en-US" altLang="ko-KR" sz="2000" i="1" baseline="-25000">
                <a:ea typeface="굴림" charset="-127"/>
              </a:rPr>
              <a:t>i</a:t>
            </a:r>
            <a:r>
              <a:rPr lang="en-US" altLang="ko-KR" sz="2000">
                <a:ea typeface="굴림" charset="-127"/>
              </a:rPr>
              <a:t> is the data type of values in the domain of attribute </a:t>
            </a:r>
            <a:r>
              <a:rPr lang="en-US" altLang="ko-KR" sz="2000" i="1">
                <a:ea typeface="굴림" charset="-127"/>
              </a:rPr>
              <a:t>A</a:t>
            </a:r>
            <a:r>
              <a:rPr lang="en-US" altLang="ko-KR" sz="2000" i="1" baseline="-25000">
                <a:ea typeface="굴림" charset="-127"/>
              </a:rPr>
              <a:t>i</a:t>
            </a:r>
            <a:endParaRPr lang="en-US" altLang="ko-KR">
              <a:ea typeface="굴림" charset="-127"/>
            </a:endParaRPr>
          </a:p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ko-KR" sz="2000">
                <a:ea typeface="굴림" charset="-127"/>
              </a:rPr>
              <a:t>Example</a:t>
            </a:r>
            <a:r>
              <a:rPr lang="en-US" altLang="ko-KR" sz="2000">
                <a:ea typeface="굴림" charset="-127"/>
              </a:rPr>
              <a:t>:</a:t>
            </a:r>
            <a:endParaRPr lang="en-US" altLang="ko-KR">
              <a:ea typeface="굴림" charset="-127"/>
            </a:endParaRP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ko-KR">
                <a:ea typeface="굴림" charset="-127"/>
              </a:rPr>
              <a:t>		 </a:t>
            </a:r>
            <a:r>
              <a:rPr lang="en-US" altLang="ko-KR" sz="2000" b="1">
                <a:ea typeface="굴림" charset="-127"/>
              </a:rPr>
              <a:t>create table</a:t>
            </a:r>
            <a:r>
              <a:rPr lang="en-US" altLang="ko-KR" sz="2000">
                <a:ea typeface="굴림" charset="-127"/>
              </a:rPr>
              <a:t> </a:t>
            </a:r>
            <a:r>
              <a:rPr lang="en-US" altLang="ko-KR" sz="2000" i="1">
                <a:ea typeface="굴림" charset="-127"/>
              </a:rPr>
              <a:t>instructor</a:t>
            </a:r>
            <a:r>
              <a:rPr lang="en-US" altLang="ko-KR" sz="2000">
                <a:ea typeface="굴림" charset="-127"/>
              </a:rPr>
              <a:t> (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                             </a:t>
            </a:r>
            <a:r>
              <a:rPr lang="en-US" altLang="ko-KR" sz="2000" i="1">
                <a:ea typeface="굴림" charset="-127"/>
              </a:rPr>
              <a:t>ID</a:t>
            </a:r>
            <a:r>
              <a:rPr lang="en-US" altLang="ko-KR" sz="2000">
                <a:ea typeface="굴림" charset="-127"/>
              </a:rPr>
              <a:t>                </a:t>
            </a:r>
            <a:r>
              <a:rPr lang="en-US" altLang="ko-KR" sz="2000" b="1">
                <a:ea typeface="굴림" charset="-127"/>
              </a:rPr>
              <a:t>char</a:t>
            </a:r>
            <a:r>
              <a:rPr lang="en-US" altLang="ko-KR" sz="2000">
                <a:ea typeface="굴림" charset="-127"/>
              </a:rPr>
              <a:t>(5),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                             </a:t>
            </a:r>
            <a:r>
              <a:rPr lang="en-US" altLang="ko-KR" sz="2000" i="1">
                <a:ea typeface="굴림" charset="-127"/>
              </a:rPr>
              <a:t>name           </a:t>
            </a:r>
            <a:r>
              <a:rPr lang="en-US" altLang="ko-KR" sz="2000" b="1">
                <a:ea typeface="굴림" charset="-127"/>
              </a:rPr>
              <a:t>varchar</a:t>
            </a:r>
            <a:r>
              <a:rPr lang="en-US" altLang="ko-KR" sz="2000">
                <a:ea typeface="굴림" charset="-127"/>
              </a:rPr>
              <a:t>(20) </a:t>
            </a:r>
            <a:r>
              <a:rPr lang="en-US" altLang="ko-KR" sz="2000" b="1">
                <a:ea typeface="굴림" charset="-127"/>
              </a:rPr>
              <a:t>not null,</a:t>
            </a:r>
            <a:r>
              <a:rPr lang="en-US" altLang="ko-KR" sz="2000" b="1" i="1">
                <a:ea typeface="굴림" charset="-127"/>
              </a:rPr>
              <a:t/>
            </a:r>
            <a:br>
              <a:rPr lang="en-US" altLang="ko-KR" sz="2000" b="1" i="1">
                <a:ea typeface="굴림" charset="-127"/>
              </a:rPr>
            </a:br>
            <a:r>
              <a:rPr lang="en-US" altLang="ko-KR" sz="2000" b="1" i="1">
                <a:ea typeface="굴림" charset="-127"/>
              </a:rPr>
              <a:t>                             </a:t>
            </a:r>
            <a:r>
              <a:rPr lang="en-US" altLang="ko-KR" sz="2000" i="1">
                <a:ea typeface="굴림" charset="-127"/>
              </a:rPr>
              <a:t>dept_name  </a:t>
            </a:r>
            <a:r>
              <a:rPr lang="en-US" altLang="ko-KR" sz="2000" b="1">
                <a:ea typeface="굴림" charset="-127"/>
              </a:rPr>
              <a:t>varchar</a:t>
            </a:r>
            <a:r>
              <a:rPr lang="en-US" altLang="ko-KR" sz="2000">
                <a:ea typeface="굴림" charset="-127"/>
              </a:rPr>
              <a:t>(20),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                             </a:t>
            </a:r>
            <a:r>
              <a:rPr lang="en-US" altLang="ko-KR" sz="2000" i="1">
                <a:ea typeface="굴림" charset="-127"/>
              </a:rPr>
              <a:t>salary</a:t>
            </a:r>
            <a:r>
              <a:rPr lang="en-US" altLang="ko-KR" sz="2000">
                <a:ea typeface="굴림" charset="-127"/>
              </a:rPr>
              <a:t>           </a:t>
            </a:r>
            <a:r>
              <a:rPr lang="en-US" altLang="ko-KR" sz="2000" b="1">
                <a:ea typeface="굴림" charset="-127"/>
              </a:rPr>
              <a:t>numeric</a:t>
            </a:r>
            <a:r>
              <a:rPr lang="en-US" altLang="ko-KR" sz="2000">
                <a:ea typeface="굴림" charset="-127"/>
              </a:rPr>
              <a:t>(8,2))</a:t>
            </a:r>
            <a:endParaRPr lang="en-US" altLang="ko-KR">
              <a:ea typeface="굴림" charset="-127"/>
            </a:endParaRPr>
          </a:p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altLang="ko-KR" sz="2000" b="1">
                <a:ea typeface="굴림" charset="-127"/>
              </a:rPr>
              <a:t>insert into </a:t>
            </a:r>
            <a:r>
              <a:rPr lang="en-US" altLang="ko-KR" sz="2000" i="1">
                <a:ea typeface="굴림" charset="-127"/>
              </a:rPr>
              <a:t>instructor  </a:t>
            </a:r>
            <a:r>
              <a:rPr lang="en-US" altLang="ko-KR" sz="2000" b="1">
                <a:ea typeface="굴림" charset="-127"/>
              </a:rPr>
              <a:t>values </a:t>
            </a:r>
            <a:r>
              <a:rPr lang="en-US" altLang="ko-KR" sz="2000">
                <a:ea typeface="굴림" charset="-127"/>
              </a:rPr>
              <a:t>(‘10211’, ’Smith’, ’Biology’, 66000);</a:t>
            </a:r>
            <a:endParaRPr lang="en-US" altLang="ko-KR">
              <a:ea typeface="굴림" charset="-127"/>
            </a:endParaRPr>
          </a:p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altLang="ko-KR" sz="2000" b="1">
                <a:ea typeface="굴림" charset="-127"/>
              </a:rPr>
              <a:t>insert into </a:t>
            </a:r>
            <a:r>
              <a:rPr lang="en-US" altLang="ko-KR" sz="2000" i="1">
                <a:ea typeface="굴림" charset="-127"/>
              </a:rPr>
              <a:t>instructor  </a:t>
            </a:r>
            <a:r>
              <a:rPr lang="en-US" altLang="ko-KR" sz="2000" b="1">
                <a:ea typeface="굴림" charset="-127"/>
              </a:rPr>
              <a:t>values </a:t>
            </a:r>
            <a:r>
              <a:rPr lang="en-US" altLang="ko-KR" sz="2000">
                <a:ea typeface="굴림" charset="-127"/>
              </a:rPr>
              <a:t>(‘10211’, null, ’Biology’, 66000);</a:t>
            </a:r>
            <a:endParaRPr lang="en-US" altLang="ko-KR">
              <a:ea typeface="굴림" charset="-127"/>
            </a:endParaRP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endParaRPr lang="en-US" altLang="ko-KR">
              <a:ea typeface="굴림" charset="-127"/>
            </a:endParaRPr>
          </a:p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endParaRPr lang="en-US" altLang="ko-KR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Not Exists</a:t>
            </a:r>
          </a:p>
        </p:txBody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876300"/>
          </a:xfrm>
        </p:spPr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ko-KR" sz="2000">
                <a:ea typeface="굴림" charset="-127"/>
              </a:rPr>
              <a:t>Find all</a:t>
            </a:r>
            <a:r>
              <a:rPr lang="en-US" altLang="ko-KR">
                <a:ea typeface="굴림" charset="-127"/>
              </a:rPr>
              <a:t> </a:t>
            </a:r>
            <a:r>
              <a:rPr lang="en-US" altLang="ko-KR" sz="2000">
                <a:ea typeface="굴림" charset="-127"/>
              </a:rPr>
              <a:t>students who</a:t>
            </a:r>
            <a:r>
              <a:rPr lang="en-US" altLang="ko-KR">
                <a:ea typeface="굴림" charset="-127"/>
              </a:rPr>
              <a:t> </a:t>
            </a:r>
            <a:r>
              <a:rPr lang="en-US" altLang="ko-KR" sz="2000">
                <a:ea typeface="굴림" charset="-127"/>
              </a:rPr>
              <a:t>have taken all courses offered in the Biology department.</a:t>
            </a:r>
            <a:endParaRPr lang="en-US" altLang="ko-KR">
              <a:ea typeface="굴림" charset="-127"/>
            </a:endParaRPr>
          </a:p>
        </p:txBody>
      </p:sp>
      <p:sp>
        <p:nvSpPr>
          <p:cNvPr id="454660" name="Text Box 4"/>
          <p:cNvSpPr txBox="1">
            <a:spLocks noChangeArrowheads="1"/>
          </p:cNvSpPr>
          <p:nvPr/>
        </p:nvSpPr>
        <p:spPr bwMode="auto">
          <a:xfrm>
            <a:off x="1054100" y="1976438"/>
            <a:ext cx="6653213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1">
                <a:ea typeface="굴림" charset="-127"/>
              </a:rPr>
              <a:t>select distinct </a:t>
            </a:r>
            <a:r>
              <a:rPr lang="en-US" altLang="ko-KR" sz="2000" i="1">
                <a:ea typeface="굴림" charset="-127"/>
              </a:rPr>
              <a:t>S</a:t>
            </a:r>
            <a:r>
              <a:rPr lang="en-US" altLang="ko-KR" sz="2000">
                <a:ea typeface="굴림" charset="-127"/>
              </a:rPr>
              <a:t>.</a:t>
            </a:r>
            <a:r>
              <a:rPr lang="en-US" altLang="ko-KR" sz="2000" i="1">
                <a:ea typeface="굴림" charset="-127"/>
              </a:rPr>
              <a:t>ID</a:t>
            </a:r>
            <a:r>
              <a:rPr lang="en-US" altLang="ko-KR" sz="2000">
                <a:ea typeface="굴림" charset="-127"/>
              </a:rPr>
              <a:t>, </a:t>
            </a:r>
            <a:r>
              <a:rPr lang="en-US" altLang="ko-KR" sz="2000" i="1">
                <a:ea typeface="굴림" charset="-127"/>
              </a:rPr>
              <a:t>S</a:t>
            </a:r>
            <a:r>
              <a:rPr lang="en-US" altLang="ko-KR" sz="2000">
                <a:ea typeface="굴림" charset="-127"/>
              </a:rPr>
              <a:t>.</a:t>
            </a:r>
            <a:r>
              <a:rPr lang="en-US" altLang="ko-KR" sz="2000" i="1">
                <a:ea typeface="굴림" charset="-127"/>
              </a:rPr>
              <a:t>name</a:t>
            </a:r>
            <a:endParaRPr lang="en-US" altLang="ko-KR" i="1">
              <a:ea typeface="굴림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1">
                <a:ea typeface="굴림" charset="-127"/>
              </a:rPr>
              <a:t>from </a:t>
            </a:r>
            <a:r>
              <a:rPr lang="en-US" altLang="ko-KR" sz="2000" i="1">
                <a:ea typeface="굴림" charset="-127"/>
              </a:rPr>
              <a:t>student </a:t>
            </a:r>
            <a:r>
              <a:rPr lang="en-US" altLang="ko-KR" sz="2000" b="1">
                <a:ea typeface="굴림" charset="-127"/>
              </a:rPr>
              <a:t>as </a:t>
            </a:r>
            <a:r>
              <a:rPr lang="en-US" altLang="ko-KR" sz="2000" i="1">
                <a:ea typeface="굴림" charset="-127"/>
              </a:rPr>
              <a:t>S</a:t>
            </a:r>
            <a:endParaRPr lang="en-US" altLang="ko-KR" i="1">
              <a:ea typeface="굴림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1">
                <a:ea typeface="굴림" charset="-127"/>
              </a:rPr>
              <a:t>where not exists </a:t>
            </a:r>
            <a:r>
              <a:rPr lang="en-US" altLang="ko-KR" sz="2000">
                <a:ea typeface="굴림" charset="-127"/>
              </a:rPr>
              <a:t>( (</a:t>
            </a:r>
            <a:r>
              <a:rPr lang="en-US" altLang="ko-KR" sz="2000" b="1">
                <a:ea typeface="굴림" charset="-127"/>
              </a:rPr>
              <a:t>select </a:t>
            </a:r>
            <a:r>
              <a:rPr lang="en-US" altLang="ko-KR" sz="2000" i="1">
                <a:ea typeface="굴림" charset="-127"/>
              </a:rPr>
              <a:t>course_id</a:t>
            </a:r>
            <a:endParaRPr lang="en-US" altLang="ko-KR" i="1">
              <a:ea typeface="굴림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b="1">
                <a:ea typeface="굴림" charset="-127"/>
              </a:rPr>
              <a:t>                                 </a:t>
            </a:r>
            <a:r>
              <a:rPr lang="en-US" altLang="ko-KR" sz="2000" b="1">
                <a:ea typeface="굴림" charset="-127"/>
              </a:rPr>
              <a:t>from </a:t>
            </a:r>
            <a:r>
              <a:rPr lang="en-US" altLang="ko-KR" sz="2000" i="1">
                <a:ea typeface="굴림" charset="-127"/>
              </a:rPr>
              <a:t>course</a:t>
            </a:r>
            <a:endParaRPr lang="en-US" altLang="ko-KR" i="1">
              <a:ea typeface="굴림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b="1">
                <a:ea typeface="굴림" charset="-127"/>
              </a:rPr>
              <a:t>                                 </a:t>
            </a:r>
            <a:r>
              <a:rPr lang="en-US" altLang="ko-KR" sz="2000" b="1">
                <a:ea typeface="굴림" charset="-127"/>
              </a:rPr>
              <a:t>where </a:t>
            </a:r>
            <a:r>
              <a:rPr lang="en-US" altLang="ko-KR" sz="2000" i="1">
                <a:ea typeface="굴림" charset="-127"/>
              </a:rPr>
              <a:t>dept_name </a:t>
            </a:r>
            <a:r>
              <a:rPr lang="en-US" altLang="ko-KR" sz="2000">
                <a:ea typeface="굴림" charset="-127"/>
              </a:rPr>
              <a:t>= ’Biology’)</a:t>
            </a:r>
            <a:endParaRPr lang="en-US" altLang="ko-KR">
              <a:ea typeface="굴림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b="1">
                <a:ea typeface="굴림" charset="-127"/>
              </a:rPr>
              <a:t>                               </a:t>
            </a:r>
            <a:r>
              <a:rPr lang="en-US" altLang="ko-KR" sz="2000" b="1">
                <a:ea typeface="굴림" charset="-127"/>
              </a:rPr>
              <a:t>except</a:t>
            </a:r>
            <a:endParaRPr lang="en-US" altLang="ko-KR" b="1">
              <a:ea typeface="굴림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>
                <a:ea typeface="굴림" charset="-127"/>
              </a:rPr>
              <a:t>                                 </a:t>
            </a: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b="1">
                <a:ea typeface="굴림" charset="-127"/>
              </a:rPr>
              <a:t>select </a:t>
            </a:r>
            <a:r>
              <a:rPr lang="en-US" altLang="ko-KR" sz="2000" i="1">
                <a:ea typeface="굴림" charset="-127"/>
              </a:rPr>
              <a:t>T</a:t>
            </a:r>
            <a:r>
              <a:rPr lang="en-US" altLang="ko-KR" sz="2000">
                <a:ea typeface="굴림" charset="-127"/>
              </a:rPr>
              <a:t>.</a:t>
            </a:r>
            <a:r>
              <a:rPr lang="en-US" altLang="ko-KR" sz="2000" i="1">
                <a:ea typeface="굴림" charset="-127"/>
              </a:rPr>
              <a:t>course_id</a:t>
            </a:r>
            <a:endParaRPr lang="en-US" altLang="ko-KR" i="1">
              <a:ea typeface="굴림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b="1">
                <a:ea typeface="굴림" charset="-127"/>
              </a:rPr>
              <a:t>                                   </a:t>
            </a:r>
            <a:r>
              <a:rPr lang="en-US" altLang="ko-KR" sz="2000" b="1">
                <a:ea typeface="굴림" charset="-127"/>
              </a:rPr>
              <a:t>from </a:t>
            </a:r>
            <a:r>
              <a:rPr lang="en-US" altLang="ko-KR" sz="2000" i="1">
                <a:ea typeface="굴림" charset="-127"/>
              </a:rPr>
              <a:t>takes </a:t>
            </a:r>
            <a:r>
              <a:rPr lang="en-US" altLang="ko-KR" sz="2000" b="1">
                <a:ea typeface="굴림" charset="-127"/>
              </a:rPr>
              <a:t>as </a:t>
            </a:r>
            <a:r>
              <a:rPr lang="en-US" altLang="ko-KR" sz="2000" i="1">
                <a:ea typeface="굴림" charset="-127"/>
              </a:rPr>
              <a:t>T</a:t>
            </a:r>
            <a:endParaRPr lang="en-US" altLang="ko-KR" i="1">
              <a:ea typeface="굴림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b="1">
                <a:ea typeface="굴림" charset="-127"/>
              </a:rPr>
              <a:t>                                   </a:t>
            </a:r>
            <a:r>
              <a:rPr lang="en-US" altLang="ko-KR" sz="2000" b="1">
                <a:ea typeface="굴림" charset="-127"/>
              </a:rPr>
              <a:t>where </a:t>
            </a:r>
            <a:r>
              <a:rPr lang="en-US" altLang="ko-KR" sz="2000" i="1">
                <a:ea typeface="굴림" charset="-127"/>
              </a:rPr>
              <a:t>S</a:t>
            </a:r>
            <a:r>
              <a:rPr lang="en-US" altLang="ko-KR" sz="2000">
                <a:ea typeface="굴림" charset="-127"/>
              </a:rPr>
              <a:t>.</a:t>
            </a:r>
            <a:r>
              <a:rPr lang="en-US" altLang="ko-KR" sz="2000" i="1">
                <a:ea typeface="굴림" charset="-127"/>
              </a:rPr>
              <a:t>ID </a:t>
            </a:r>
            <a:r>
              <a:rPr lang="en-US" altLang="ko-KR" sz="2000">
                <a:ea typeface="굴림" charset="-127"/>
              </a:rPr>
              <a:t>= </a:t>
            </a:r>
            <a:r>
              <a:rPr lang="en-US" altLang="ko-KR" sz="2000" i="1">
                <a:ea typeface="굴림" charset="-127"/>
              </a:rPr>
              <a:t>T</a:t>
            </a:r>
            <a:r>
              <a:rPr lang="en-US" altLang="ko-KR" sz="2000">
                <a:ea typeface="굴림" charset="-127"/>
              </a:rPr>
              <a:t>.</a:t>
            </a:r>
            <a:r>
              <a:rPr lang="en-US" altLang="ko-KR" sz="2000" i="1">
                <a:ea typeface="굴림" charset="-127"/>
              </a:rPr>
              <a:t>ID</a:t>
            </a:r>
            <a:r>
              <a:rPr lang="en-US" altLang="ko-KR" sz="2000">
                <a:ea typeface="굴림" charset="-127"/>
              </a:rPr>
              <a:t>));</a:t>
            </a:r>
            <a:endParaRPr lang="en-US" altLang="ko-KR">
              <a:ea typeface="굴림" charset="-127"/>
            </a:endParaRPr>
          </a:p>
        </p:txBody>
      </p:sp>
      <p:sp>
        <p:nvSpPr>
          <p:cNvPr id="110596" name="Text Box 5"/>
          <p:cNvSpPr txBox="1">
            <a:spLocks noChangeArrowheads="1"/>
          </p:cNvSpPr>
          <p:nvPr/>
        </p:nvSpPr>
        <p:spPr bwMode="auto">
          <a:xfrm>
            <a:off x="1004888" y="5048250"/>
            <a:ext cx="6821487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buClr>
                <a:srgbClr val="000099"/>
              </a:buClr>
            </a:pPr>
            <a:r>
              <a:rPr lang="en-US" altLang="ko-KR" sz="1800">
                <a:ea typeface="굴림" charset="-127"/>
              </a:rPr>
              <a:t>   </a:t>
            </a:r>
            <a:r>
              <a:rPr lang="en-US" altLang="ko-KR" sz="2000">
                <a:ea typeface="굴림" charset="-127"/>
              </a:rPr>
              <a:t>Note that </a:t>
            </a:r>
            <a:r>
              <a:rPr lang="en-US" altLang="ko-KR" sz="2000" i="1">
                <a:ea typeface="굴림" charset="-127"/>
              </a:rPr>
              <a:t>X – Y = Ø   </a:t>
            </a:r>
            <a:r>
              <a:rPr lang="en-US" altLang="ko-KR" sz="2000">
                <a:ea typeface="굴림" charset="-127"/>
                <a:sym typeface="Symbol" charset="2"/>
              </a:rPr>
              <a:t>   </a:t>
            </a:r>
            <a:r>
              <a:rPr lang="en-US" altLang="ko-KR" sz="2000" i="1">
                <a:ea typeface="굴림" charset="-127"/>
                <a:sym typeface="Symbol" charset="2"/>
              </a:rPr>
              <a:t>X</a:t>
            </a:r>
            <a:r>
              <a:rPr lang="en-US" altLang="ko-KR" sz="2000">
                <a:ea typeface="굴림" charset="-127"/>
                <a:sym typeface="Symbol" charset="2"/>
              </a:rPr>
              <a:t> </a:t>
            </a:r>
            <a:r>
              <a:rPr lang="en-US" altLang="ko-KR" sz="2000" i="1">
                <a:ea typeface="굴림" charset="-127"/>
                <a:sym typeface="Symbol" charset="2"/>
              </a:rPr>
              <a:t>Y</a:t>
            </a:r>
            <a:endParaRPr lang="en-US" altLang="ko-KR" sz="1800" i="1">
              <a:ea typeface="굴림" charset="-127"/>
              <a:sym typeface="Symbol" charset="2"/>
            </a:endParaRPr>
          </a:p>
          <a:p>
            <a:pPr>
              <a:buClr>
                <a:srgbClr val="000099"/>
              </a:buClr>
            </a:pPr>
            <a:r>
              <a:rPr lang="en-US" altLang="ko-KR" sz="1800" i="1">
                <a:ea typeface="굴림" charset="-127"/>
                <a:sym typeface="Symbol" charset="2"/>
              </a:rPr>
              <a:t>   </a:t>
            </a:r>
            <a:r>
              <a:rPr lang="en-US" altLang="ko-KR" sz="2000" i="1">
                <a:ea typeface="굴림" charset="-127"/>
                <a:sym typeface="Symbol" charset="2"/>
              </a:rPr>
              <a:t>Note: </a:t>
            </a:r>
            <a:r>
              <a:rPr lang="en-US" altLang="ko-KR" sz="2000">
                <a:ea typeface="굴림" charset="-127"/>
                <a:sym typeface="Symbol" charset="2"/>
              </a:rPr>
              <a:t>Cannot write this query using</a:t>
            </a:r>
            <a:r>
              <a:rPr lang="en-US" altLang="ko-KR" sz="2000" i="1">
                <a:ea typeface="굴림" charset="-127"/>
                <a:sym typeface="Symbol" charset="2"/>
              </a:rPr>
              <a:t> </a:t>
            </a:r>
            <a:r>
              <a:rPr lang="en-US" altLang="ko-KR" sz="2000">
                <a:ea typeface="굴림" charset="-127"/>
                <a:sym typeface="Symbol" charset="2"/>
              </a:rPr>
              <a:t>=</a:t>
            </a:r>
            <a:r>
              <a:rPr lang="en-US" altLang="ko-KR" sz="2000" b="1">
                <a:ea typeface="굴림" charset="-127"/>
                <a:sym typeface="Symbol" charset="2"/>
              </a:rPr>
              <a:t> all</a:t>
            </a:r>
            <a:r>
              <a:rPr lang="en-US" altLang="ko-KR" sz="2000" i="1">
                <a:ea typeface="굴림" charset="-127"/>
                <a:sym typeface="Symbol" charset="2"/>
              </a:rPr>
              <a:t> </a:t>
            </a:r>
            <a:r>
              <a:rPr lang="en-US" altLang="ko-KR" sz="2000">
                <a:ea typeface="굴림" charset="-127"/>
                <a:sym typeface="Symbol" charset="2"/>
              </a:rPr>
              <a:t>and its variants</a:t>
            </a:r>
            <a:endParaRPr kumimoji="0" lang="en-US" altLang="ko-KR" sz="2400">
              <a:latin typeface="Times New Roman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0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Subqueries in the From Clause</a:t>
            </a:r>
          </a:p>
        </p:txBody>
      </p:sp>
      <p:sp>
        <p:nvSpPr>
          <p:cNvPr id="1126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014413"/>
            <a:ext cx="8489950" cy="4876800"/>
          </a:xfrm>
        </p:spPr>
        <p:txBody>
          <a:bodyPr/>
          <a:lstStyle/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ko-KR" sz="2000">
                <a:ea typeface="굴림" charset="-127"/>
              </a:rPr>
              <a:t>SQL allows a subquery expression to be used in the </a:t>
            </a:r>
            <a:r>
              <a:rPr lang="en-US" altLang="ko-KR" sz="2000" b="1">
                <a:ea typeface="굴림" charset="-127"/>
              </a:rPr>
              <a:t>from </a:t>
            </a:r>
            <a:r>
              <a:rPr lang="en-US" altLang="ko-KR" sz="2000">
                <a:ea typeface="굴림" charset="-127"/>
              </a:rPr>
              <a:t>clause</a:t>
            </a:r>
            <a:endParaRPr lang="en-US" altLang="ko-KR">
              <a:ea typeface="굴림" charset="-127"/>
            </a:endParaRP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ko-KR" sz="2000">
                <a:ea typeface="굴림" charset="-127"/>
              </a:rPr>
              <a:t>Find the average instructors’ salaries of those departments where the average salary is greater than $42,000. </a:t>
            </a:r>
            <a:endParaRPr lang="en-US" altLang="ko-KR">
              <a:ea typeface="굴림" charset="-127"/>
            </a:endParaRPr>
          </a:p>
          <a:p>
            <a:pPr lvl="1"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ko-KR" b="1">
                <a:ea typeface="굴림" charset="-127"/>
              </a:rPr>
              <a:t>    </a:t>
            </a:r>
            <a:r>
              <a:rPr lang="en-US" altLang="ko-KR" sz="2000" b="1">
                <a:ea typeface="굴림" charset="-127"/>
              </a:rPr>
              <a:t>select </a:t>
            </a:r>
            <a:r>
              <a:rPr lang="en-US" altLang="ko-KR" sz="2000" i="1">
                <a:ea typeface="굴림" charset="-127"/>
              </a:rPr>
              <a:t>dept_name</a:t>
            </a:r>
            <a:r>
              <a:rPr lang="en-US" altLang="ko-KR" sz="2000">
                <a:ea typeface="굴림" charset="-127"/>
              </a:rPr>
              <a:t>, </a:t>
            </a:r>
            <a:r>
              <a:rPr lang="en-US" altLang="ko-KR" sz="2000" i="1">
                <a:ea typeface="굴림" charset="-127"/>
              </a:rPr>
              <a:t>avg_salary</a:t>
            </a:r>
            <a:br>
              <a:rPr lang="en-US" altLang="ko-KR" sz="2000" i="1">
                <a:ea typeface="굴림" charset="-127"/>
              </a:rPr>
            </a:br>
            <a:r>
              <a:rPr lang="en-US" altLang="ko-KR" sz="2000" b="1">
                <a:ea typeface="굴림" charset="-127"/>
              </a:rPr>
              <a:t>from </a:t>
            </a: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b="1">
                <a:ea typeface="굴림" charset="-127"/>
              </a:rPr>
              <a:t>select </a:t>
            </a:r>
            <a:r>
              <a:rPr lang="en-US" altLang="ko-KR" sz="2000" i="1">
                <a:ea typeface="굴림" charset="-127"/>
              </a:rPr>
              <a:t>dept_name</a:t>
            </a:r>
            <a:r>
              <a:rPr lang="en-US" altLang="ko-KR" sz="2000">
                <a:ea typeface="굴림" charset="-127"/>
              </a:rPr>
              <a:t>, </a:t>
            </a:r>
            <a:r>
              <a:rPr lang="en-US" altLang="ko-KR" sz="2000" b="1">
                <a:ea typeface="굴림" charset="-127"/>
              </a:rPr>
              <a:t>avg </a:t>
            </a: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i="1">
                <a:ea typeface="굴림" charset="-127"/>
              </a:rPr>
              <a:t>salary</a:t>
            </a:r>
            <a:r>
              <a:rPr lang="en-US" altLang="ko-KR" sz="2000">
                <a:ea typeface="굴림" charset="-127"/>
              </a:rPr>
              <a:t>) </a:t>
            </a:r>
            <a:r>
              <a:rPr lang="en-US" altLang="ko-KR" sz="2000" b="1">
                <a:ea typeface="굴림" charset="-127"/>
              </a:rPr>
              <a:t>as </a:t>
            </a:r>
            <a:r>
              <a:rPr lang="en-US" altLang="ko-KR" sz="2000" i="1">
                <a:ea typeface="굴림" charset="-127"/>
              </a:rPr>
              <a:t>avg_salary</a:t>
            </a:r>
            <a:br>
              <a:rPr lang="en-US" altLang="ko-KR" sz="2000" i="1">
                <a:ea typeface="굴림" charset="-127"/>
              </a:rPr>
            </a:br>
            <a:r>
              <a:rPr lang="en-US" altLang="ko-KR" sz="2000" i="1">
                <a:ea typeface="굴림" charset="-127"/>
              </a:rPr>
              <a:t>           </a:t>
            </a:r>
            <a:r>
              <a:rPr lang="en-US" altLang="ko-KR" sz="2000" b="1">
                <a:ea typeface="굴림" charset="-127"/>
              </a:rPr>
              <a:t>from </a:t>
            </a:r>
            <a:r>
              <a:rPr lang="en-US" altLang="ko-KR" sz="2000" i="1">
                <a:ea typeface="굴림" charset="-127"/>
              </a:rPr>
              <a:t>instructor</a:t>
            </a:r>
            <a:br>
              <a:rPr lang="en-US" altLang="ko-KR" sz="2000" i="1">
                <a:ea typeface="굴림" charset="-127"/>
              </a:rPr>
            </a:br>
            <a:r>
              <a:rPr lang="en-US" altLang="ko-KR" sz="2000" i="1">
                <a:ea typeface="굴림" charset="-127"/>
              </a:rPr>
              <a:t>           </a:t>
            </a:r>
            <a:r>
              <a:rPr lang="en-US" altLang="ko-KR" sz="2000" b="1">
                <a:ea typeface="굴림" charset="-127"/>
              </a:rPr>
              <a:t>group by </a:t>
            </a:r>
            <a:r>
              <a:rPr lang="en-US" altLang="ko-KR" sz="2000" i="1">
                <a:ea typeface="굴림" charset="-127"/>
              </a:rPr>
              <a:t>dept_name</a:t>
            </a:r>
            <a:r>
              <a:rPr lang="en-US" altLang="ko-KR" sz="2000">
                <a:ea typeface="굴림" charset="-127"/>
              </a:rPr>
              <a:t>)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 b="1">
                <a:ea typeface="굴림" charset="-127"/>
              </a:rPr>
              <a:t>where </a:t>
            </a:r>
            <a:r>
              <a:rPr lang="en-US" altLang="ko-KR" sz="2000" i="1">
                <a:ea typeface="굴림" charset="-127"/>
              </a:rPr>
              <a:t>avg_salary </a:t>
            </a:r>
            <a:r>
              <a:rPr lang="en-US" altLang="ko-KR" sz="2000">
                <a:ea typeface="굴림" charset="-127"/>
              </a:rPr>
              <a:t>&gt; 42000;</a:t>
            </a:r>
            <a:endParaRPr lang="en-US" altLang="ko-KR">
              <a:ea typeface="굴림" charset="-127"/>
            </a:endParaRP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ko-KR" sz="2000">
                <a:ea typeface="굴림" charset="-127"/>
              </a:rPr>
              <a:t>Note that we do not need to use the </a:t>
            </a:r>
            <a:r>
              <a:rPr lang="en-US" altLang="ko-KR" sz="2000" b="1">
                <a:ea typeface="굴림" charset="-127"/>
              </a:rPr>
              <a:t>having </a:t>
            </a:r>
            <a:r>
              <a:rPr lang="en-US" altLang="ko-KR" sz="2000">
                <a:ea typeface="굴림" charset="-127"/>
              </a:rPr>
              <a:t>clause</a:t>
            </a:r>
            <a:endParaRPr lang="en-US" altLang="ko-KR">
              <a:ea typeface="굴림" charset="-127"/>
            </a:endParaRP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ko-KR" sz="2000">
                <a:ea typeface="굴림" charset="-127"/>
              </a:rPr>
              <a:t>Another way to write above query</a:t>
            </a:r>
            <a:endParaRPr lang="en-US" altLang="ko-KR">
              <a:ea typeface="굴림" charset="-127"/>
            </a:endParaRPr>
          </a:p>
          <a:p>
            <a:pPr lvl="1"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ko-KR" b="1">
                <a:ea typeface="굴림" charset="-127"/>
              </a:rPr>
              <a:t>    </a:t>
            </a:r>
            <a:r>
              <a:rPr lang="en-US" altLang="ko-KR" sz="2000" b="1">
                <a:ea typeface="굴림" charset="-127"/>
              </a:rPr>
              <a:t>select </a:t>
            </a:r>
            <a:r>
              <a:rPr lang="en-US" altLang="ko-KR" sz="2000" i="1">
                <a:ea typeface="굴림" charset="-127"/>
              </a:rPr>
              <a:t>dept_name</a:t>
            </a:r>
            <a:r>
              <a:rPr lang="en-US" altLang="ko-KR" sz="2000">
                <a:ea typeface="굴림" charset="-127"/>
              </a:rPr>
              <a:t>, </a:t>
            </a:r>
            <a:r>
              <a:rPr lang="en-US" altLang="ko-KR" sz="2000" i="1">
                <a:ea typeface="굴림" charset="-127"/>
              </a:rPr>
              <a:t>avg_salary</a:t>
            </a:r>
            <a:br>
              <a:rPr lang="en-US" altLang="ko-KR" sz="2000" i="1">
                <a:ea typeface="굴림" charset="-127"/>
              </a:rPr>
            </a:br>
            <a:r>
              <a:rPr lang="en-US" altLang="ko-KR" sz="2000" b="1">
                <a:ea typeface="굴림" charset="-127"/>
              </a:rPr>
              <a:t>from </a:t>
            </a: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b="1">
                <a:ea typeface="굴림" charset="-127"/>
              </a:rPr>
              <a:t>select </a:t>
            </a:r>
            <a:r>
              <a:rPr lang="en-US" altLang="ko-KR" sz="2000" i="1">
                <a:ea typeface="굴림" charset="-127"/>
              </a:rPr>
              <a:t>dept_name</a:t>
            </a:r>
            <a:r>
              <a:rPr lang="en-US" altLang="ko-KR" sz="2000">
                <a:ea typeface="굴림" charset="-127"/>
              </a:rPr>
              <a:t>, </a:t>
            </a:r>
            <a:r>
              <a:rPr lang="en-US" altLang="ko-KR" sz="2000" b="1">
                <a:ea typeface="굴림" charset="-127"/>
              </a:rPr>
              <a:t>avg </a:t>
            </a: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i="1">
                <a:ea typeface="굴림" charset="-127"/>
              </a:rPr>
              <a:t>salary</a:t>
            </a:r>
            <a:r>
              <a:rPr lang="en-US" altLang="ko-KR" sz="2000">
                <a:ea typeface="굴림" charset="-127"/>
              </a:rPr>
              <a:t>) </a:t>
            </a:r>
            <a:r>
              <a:rPr lang="en-US" altLang="ko-KR" sz="2000" i="1">
                <a:ea typeface="굴림" charset="-127"/>
              </a:rPr>
              <a:t/>
            </a:r>
            <a:br>
              <a:rPr lang="en-US" altLang="ko-KR" sz="2000" i="1">
                <a:ea typeface="굴림" charset="-127"/>
              </a:rPr>
            </a:br>
            <a:r>
              <a:rPr lang="en-US" altLang="ko-KR" sz="2000" i="1">
                <a:ea typeface="굴림" charset="-127"/>
              </a:rPr>
              <a:t>           </a:t>
            </a:r>
            <a:r>
              <a:rPr lang="en-US" altLang="ko-KR" sz="2000" b="1">
                <a:ea typeface="굴림" charset="-127"/>
              </a:rPr>
              <a:t>from </a:t>
            </a:r>
            <a:r>
              <a:rPr lang="en-US" altLang="ko-KR" sz="2000" i="1">
                <a:ea typeface="굴림" charset="-127"/>
              </a:rPr>
              <a:t>instructor</a:t>
            </a:r>
            <a:br>
              <a:rPr lang="en-US" altLang="ko-KR" sz="2000" i="1">
                <a:ea typeface="굴림" charset="-127"/>
              </a:rPr>
            </a:br>
            <a:r>
              <a:rPr lang="en-US" altLang="ko-KR" sz="2000" i="1">
                <a:ea typeface="굴림" charset="-127"/>
              </a:rPr>
              <a:t>           </a:t>
            </a:r>
            <a:r>
              <a:rPr lang="en-US" altLang="ko-KR" sz="2000" b="1">
                <a:ea typeface="굴림" charset="-127"/>
              </a:rPr>
              <a:t>group by </a:t>
            </a:r>
            <a:r>
              <a:rPr lang="en-US" altLang="ko-KR" sz="2000" i="1">
                <a:ea typeface="굴림" charset="-127"/>
              </a:rPr>
              <a:t>dept_name</a:t>
            </a:r>
            <a:r>
              <a:rPr lang="en-US" altLang="ko-KR" sz="2000">
                <a:ea typeface="굴림" charset="-127"/>
              </a:rPr>
              <a:t>)</a:t>
            </a:r>
            <a:r>
              <a:rPr lang="en-US" altLang="ko-KR">
                <a:ea typeface="굴림" charset="-127"/>
              </a:rPr>
              <a:t> </a:t>
            </a:r>
            <a:r>
              <a:rPr lang="en-US" altLang="ko-KR" sz="2000" b="1">
                <a:ea typeface="굴림" charset="-127"/>
              </a:rPr>
              <a:t/>
            </a:r>
            <a:br>
              <a:rPr lang="en-US" altLang="ko-KR" sz="2000" b="1">
                <a:ea typeface="굴림" charset="-127"/>
              </a:rPr>
            </a:br>
            <a:r>
              <a:rPr lang="en-US" altLang="ko-KR" sz="2000" b="1">
                <a:ea typeface="굴림" charset="-127"/>
              </a:rPr>
              <a:t>           as </a:t>
            </a:r>
            <a:r>
              <a:rPr lang="en-US" altLang="ko-KR" sz="2000" i="1">
                <a:ea typeface="굴림" charset="-127"/>
              </a:rPr>
              <a:t>dept_avg </a:t>
            </a: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i="1">
                <a:ea typeface="굴림" charset="-127"/>
              </a:rPr>
              <a:t>dept_name</a:t>
            </a:r>
            <a:r>
              <a:rPr lang="en-US" altLang="ko-KR" sz="2000">
                <a:ea typeface="굴림" charset="-127"/>
              </a:rPr>
              <a:t>,</a:t>
            </a:r>
            <a:r>
              <a:rPr lang="en-US" altLang="ko-KR">
                <a:ea typeface="굴림" charset="-127"/>
              </a:rPr>
              <a:t> </a:t>
            </a:r>
            <a:r>
              <a:rPr lang="en-US" altLang="ko-KR" sz="2000">
                <a:ea typeface="굴림" charset="-127"/>
              </a:rPr>
              <a:t> </a:t>
            </a:r>
            <a:r>
              <a:rPr lang="en-US" altLang="ko-KR" sz="2000" i="1">
                <a:ea typeface="굴림" charset="-127"/>
              </a:rPr>
              <a:t>avg_salary</a:t>
            </a:r>
            <a:r>
              <a:rPr lang="en-US" altLang="ko-KR" sz="2000">
                <a:ea typeface="굴림" charset="-127"/>
              </a:rPr>
              <a:t>)</a:t>
            </a:r>
            <a:br>
              <a:rPr lang="en-US" altLang="ko-KR" sz="2000">
                <a:ea typeface="굴림" charset="-127"/>
              </a:rPr>
            </a:br>
            <a:r>
              <a:rPr lang="en-US" altLang="ko-KR">
                <a:ea typeface="굴림" charset="-127"/>
              </a:rPr>
              <a:t> </a:t>
            </a:r>
            <a:r>
              <a:rPr lang="en-US" altLang="ko-KR" sz="2000" b="1">
                <a:ea typeface="굴림" charset="-127"/>
              </a:rPr>
              <a:t>where </a:t>
            </a:r>
            <a:r>
              <a:rPr lang="en-US" altLang="ko-KR" sz="2000" i="1">
                <a:ea typeface="굴림" charset="-127"/>
              </a:rPr>
              <a:t>avg_salary </a:t>
            </a:r>
            <a:r>
              <a:rPr lang="en-US" altLang="ko-KR" sz="2000">
                <a:ea typeface="굴림" charset="-127"/>
              </a:rPr>
              <a:t>&gt; 42000;</a:t>
            </a:r>
            <a:r>
              <a:rPr lang="en-US" altLang="ko-KR">
                <a:ea typeface="굴림" charset="-127"/>
              </a:rPr>
              <a:t>  </a:t>
            </a:r>
            <a:endParaRPr lang="en-US" altLang="ko-KR" sz="200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Subqueries in the From Clause (Cont.)</a:t>
            </a:r>
          </a:p>
        </p:txBody>
      </p:sp>
      <p:sp>
        <p:nvSpPr>
          <p:cNvPr id="1146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charset="-127"/>
              </a:rPr>
              <a:t>And yet another way to write it: </a:t>
            </a:r>
            <a:r>
              <a:rPr lang="en-US" altLang="ko-KR" sz="2000" b="1">
                <a:solidFill>
                  <a:srgbClr val="000099"/>
                </a:solidFill>
                <a:ea typeface="굴림" charset="-127"/>
              </a:rPr>
              <a:t>lateral</a:t>
            </a:r>
            <a:r>
              <a:rPr lang="en-US" altLang="ko-KR" sz="2000">
                <a:ea typeface="굴림" charset="-127"/>
              </a:rPr>
              <a:t> clause</a:t>
            </a:r>
            <a:endParaRPr lang="en-US" altLang="ko-KR">
              <a:ea typeface="굴림" charset="-127"/>
            </a:endParaRPr>
          </a:p>
          <a:p>
            <a:pPr lvl="1">
              <a:buFont typeface="Monotype Sorts" charset="2"/>
              <a:buNone/>
            </a:pPr>
            <a:r>
              <a:rPr lang="en-US" altLang="ko-KR" b="1">
                <a:ea typeface="굴림" charset="-127"/>
              </a:rPr>
              <a:t>     </a:t>
            </a:r>
            <a:r>
              <a:rPr lang="en-US" altLang="ko-KR" sz="2000" b="1">
                <a:ea typeface="굴림" charset="-127"/>
              </a:rPr>
              <a:t>select </a:t>
            </a:r>
            <a:r>
              <a:rPr lang="en-US" altLang="ko-KR" sz="2000" i="1">
                <a:ea typeface="굴림" charset="-127"/>
              </a:rPr>
              <a:t>name</a:t>
            </a:r>
            <a:r>
              <a:rPr lang="en-US" altLang="ko-KR" sz="2000">
                <a:ea typeface="굴림" charset="-127"/>
              </a:rPr>
              <a:t>, </a:t>
            </a:r>
            <a:r>
              <a:rPr lang="en-US" altLang="ko-KR" sz="2000" i="1">
                <a:ea typeface="굴림" charset="-127"/>
              </a:rPr>
              <a:t>salary</a:t>
            </a:r>
            <a:r>
              <a:rPr lang="en-US" altLang="ko-KR" sz="2000">
                <a:ea typeface="굴림" charset="-127"/>
              </a:rPr>
              <a:t>, </a:t>
            </a:r>
            <a:r>
              <a:rPr lang="en-US" altLang="ko-KR" sz="2000" i="1">
                <a:ea typeface="굴림" charset="-127"/>
              </a:rPr>
              <a:t>avg_salary</a:t>
            </a:r>
            <a:br>
              <a:rPr lang="en-US" altLang="ko-KR" sz="2000" i="1">
                <a:ea typeface="굴림" charset="-127"/>
              </a:rPr>
            </a:br>
            <a:r>
              <a:rPr lang="en-US" altLang="ko-KR" sz="2000" b="1">
                <a:ea typeface="굴림" charset="-127"/>
              </a:rPr>
              <a:t>from </a:t>
            </a:r>
            <a:r>
              <a:rPr lang="en-US" altLang="ko-KR" sz="2000" i="1">
                <a:ea typeface="굴림" charset="-127"/>
              </a:rPr>
              <a:t>instructor I1</a:t>
            </a:r>
            <a:r>
              <a:rPr lang="en-US" altLang="ko-KR" sz="2000">
                <a:ea typeface="굴림" charset="-127"/>
              </a:rPr>
              <a:t>,</a:t>
            </a:r>
            <a:r>
              <a:rPr lang="en-US" altLang="ko-KR">
                <a:ea typeface="굴림" charset="-127"/>
              </a:rPr>
              <a:t> </a:t>
            </a:r>
            <a:r>
              <a:rPr lang="en-US" altLang="ko-KR" sz="2000">
                <a:ea typeface="굴림" charset="-127"/>
              </a:rPr>
              <a:t/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                </a:t>
            </a:r>
            <a:r>
              <a:rPr lang="en-US" altLang="ko-KR" sz="2000" b="1">
                <a:ea typeface="굴림" charset="-127"/>
              </a:rPr>
              <a:t>lateral </a:t>
            </a: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b="1">
                <a:ea typeface="굴림" charset="-127"/>
              </a:rPr>
              <a:t>select avg</a:t>
            </a: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i="1">
                <a:ea typeface="굴림" charset="-127"/>
              </a:rPr>
              <a:t>salary</a:t>
            </a:r>
            <a:r>
              <a:rPr lang="en-US" altLang="ko-KR" sz="2000">
                <a:ea typeface="굴림" charset="-127"/>
              </a:rPr>
              <a:t>) as </a:t>
            </a:r>
            <a:r>
              <a:rPr lang="en-US" altLang="ko-KR" sz="2000" i="1">
                <a:ea typeface="굴림" charset="-127"/>
              </a:rPr>
              <a:t>avg_salary</a:t>
            </a:r>
            <a:r>
              <a:rPr lang="en-US" altLang="ko-KR" i="1">
                <a:ea typeface="굴림" charset="-127"/>
              </a:rPr>
              <a:t/>
            </a:r>
            <a:br>
              <a:rPr lang="en-US" altLang="ko-KR" i="1">
                <a:ea typeface="굴림" charset="-127"/>
              </a:rPr>
            </a:br>
            <a:r>
              <a:rPr lang="en-US" altLang="ko-KR" i="1">
                <a:ea typeface="굴림" charset="-127"/>
              </a:rPr>
              <a:t>                             </a:t>
            </a:r>
            <a:r>
              <a:rPr lang="en-US" altLang="ko-KR" sz="2000" b="1">
                <a:ea typeface="굴림" charset="-127"/>
              </a:rPr>
              <a:t>from </a:t>
            </a:r>
            <a:r>
              <a:rPr lang="en-US" altLang="ko-KR" sz="2000" i="1">
                <a:ea typeface="굴림" charset="-127"/>
              </a:rPr>
              <a:t>instructor I2</a:t>
            </a:r>
            <a:r>
              <a:rPr lang="en-US" altLang="ko-KR" i="1">
                <a:ea typeface="굴림" charset="-127"/>
              </a:rPr>
              <a:t/>
            </a:r>
            <a:br>
              <a:rPr lang="en-US" altLang="ko-KR" i="1">
                <a:ea typeface="굴림" charset="-127"/>
              </a:rPr>
            </a:br>
            <a:r>
              <a:rPr lang="en-US" altLang="ko-KR" i="1">
                <a:ea typeface="굴림" charset="-127"/>
              </a:rPr>
              <a:t>                             </a:t>
            </a:r>
            <a:r>
              <a:rPr lang="en-US" altLang="ko-KR" sz="2000" b="1">
                <a:ea typeface="굴림" charset="-127"/>
              </a:rPr>
              <a:t>where </a:t>
            </a:r>
            <a:r>
              <a:rPr lang="en-US" altLang="ko-KR" sz="2000" i="1">
                <a:ea typeface="굴림" charset="-127"/>
              </a:rPr>
              <a:t>I2</a:t>
            </a:r>
            <a:r>
              <a:rPr lang="en-US" altLang="ko-KR" sz="2000">
                <a:ea typeface="굴림" charset="-127"/>
              </a:rPr>
              <a:t>.</a:t>
            </a:r>
            <a:r>
              <a:rPr lang="en-US" altLang="ko-KR" sz="2000" i="1">
                <a:ea typeface="굴림" charset="-127"/>
              </a:rPr>
              <a:t>dept_name</a:t>
            </a:r>
            <a:r>
              <a:rPr lang="en-US" altLang="ko-KR" sz="2000">
                <a:ea typeface="굴림" charset="-127"/>
              </a:rPr>
              <a:t>= </a:t>
            </a:r>
            <a:r>
              <a:rPr lang="en-US" altLang="ko-KR" sz="2000" i="1">
                <a:ea typeface="굴림" charset="-127"/>
              </a:rPr>
              <a:t>I1</a:t>
            </a:r>
            <a:r>
              <a:rPr lang="en-US" altLang="ko-KR" sz="2000">
                <a:ea typeface="굴림" charset="-127"/>
              </a:rPr>
              <a:t>.</a:t>
            </a:r>
            <a:r>
              <a:rPr lang="en-US" altLang="ko-KR" sz="2000" i="1">
                <a:ea typeface="굴림" charset="-127"/>
              </a:rPr>
              <a:t>dept_name</a:t>
            </a:r>
            <a:r>
              <a:rPr lang="en-US" altLang="ko-KR" sz="2000">
                <a:ea typeface="굴림" charset="-127"/>
              </a:rPr>
              <a:t>);</a:t>
            </a:r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Lateral clause permits later part of the </a:t>
            </a:r>
            <a:r>
              <a:rPr lang="en-US" altLang="ko-KR" b="1">
                <a:ea typeface="굴림" charset="-127"/>
              </a:rPr>
              <a:t>from</a:t>
            </a:r>
            <a:r>
              <a:rPr lang="en-US" altLang="ko-KR">
                <a:ea typeface="굴림" charset="-127"/>
              </a:rPr>
              <a:t> clause </a:t>
            </a:r>
            <a:r>
              <a:rPr lang="en-US" altLang="ko-KR" sz="2000">
                <a:ea typeface="굴림" charset="-127"/>
              </a:rPr>
              <a:t>(</a:t>
            </a:r>
            <a:r>
              <a:rPr lang="en-US" altLang="ko-KR">
                <a:ea typeface="굴림" charset="-127"/>
              </a:rPr>
              <a:t>after the lateral keyword</a:t>
            </a:r>
            <a:r>
              <a:rPr lang="en-US" altLang="ko-KR" sz="2000">
                <a:ea typeface="굴림" charset="-127"/>
              </a:rPr>
              <a:t>)</a:t>
            </a:r>
            <a:r>
              <a:rPr lang="en-US" altLang="ko-KR">
                <a:ea typeface="굴림" charset="-127"/>
              </a:rPr>
              <a:t> to access correlation variables from the earlier part.</a:t>
            </a:r>
          </a:p>
          <a:p>
            <a:r>
              <a:rPr lang="en-US" altLang="ko-KR">
                <a:ea typeface="굴림" charset="-127"/>
              </a:rPr>
              <a:t>Note: lateral is part of the SQL standard, but is not supported on many database systems; some databases such as SQL Server offer alternative syntax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With Clause</a:t>
            </a:r>
          </a:p>
        </p:txBody>
      </p:sp>
      <p:sp>
        <p:nvSpPr>
          <p:cNvPr id="1157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4903787"/>
          </a:xfrm>
        </p:spPr>
        <p:txBody>
          <a:bodyPr/>
          <a:lstStyle/>
          <a:p>
            <a:r>
              <a:rPr lang="en-US" altLang="ko-KR" sz="2000">
                <a:ea typeface="굴림" charset="-127"/>
              </a:rPr>
              <a:t>The </a:t>
            </a:r>
            <a:r>
              <a:rPr lang="en-US" altLang="ko-KR" sz="2000" b="1">
                <a:solidFill>
                  <a:srgbClr val="000099"/>
                </a:solidFill>
                <a:ea typeface="굴림" charset="-127"/>
              </a:rPr>
              <a:t>with</a:t>
            </a:r>
            <a:r>
              <a:rPr lang="en-US" altLang="ko-KR" sz="2000">
                <a:ea typeface="굴림" charset="-127"/>
              </a:rPr>
              <a:t> clause provides a way of defining a temporary view whose definition is available only to the query in which the </a:t>
            </a:r>
            <a:r>
              <a:rPr lang="en-US" altLang="ko-KR" sz="2000" b="1">
                <a:ea typeface="굴림" charset="-127"/>
              </a:rPr>
              <a:t>with</a:t>
            </a:r>
            <a:r>
              <a:rPr lang="en-US" altLang="ko-KR" sz="2000" b="1">
                <a:solidFill>
                  <a:schemeClr val="tx2"/>
                </a:solidFill>
                <a:ea typeface="굴림" charset="-127"/>
              </a:rPr>
              <a:t> </a:t>
            </a:r>
            <a:r>
              <a:rPr lang="en-US" altLang="ko-KR" sz="2000">
                <a:ea typeface="굴림" charset="-127"/>
              </a:rPr>
              <a:t>clause occurs.</a:t>
            </a:r>
            <a:r>
              <a:rPr lang="en-US" altLang="ko-KR">
                <a:ea typeface="굴림" charset="-127"/>
              </a:rPr>
              <a:t> </a:t>
            </a:r>
          </a:p>
          <a:p>
            <a:r>
              <a:rPr lang="en-US" altLang="ko-KR" sz="2000">
                <a:ea typeface="굴림" charset="-127"/>
              </a:rPr>
              <a:t>Find all departments with the maximum budget 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 b="1">
                <a:ea typeface="굴림" charset="-127"/>
              </a:rPr>
              <a:t/>
            </a:r>
            <a:br>
              <a:rPr lang="en-US" altLang="ko-KR" sz="2000" b="1">
                <a:ea typeface="굴림" charset="-127"/>
              </a:rPr>
            </a:br>
            <a:r>
              <a:rPr lang="en-US" altLang="ko-KR" sz="2000" b="1">
                <a:ea typeface="굴림" charset="-127"/>
              </a:rPr>
              <a:t>     with </a:t>
            </a:r>
            <a:r>
              <a:rPr lang="en-US" altLang="ko-KR" sz="2000" i="1">
                <a:ea typeface="굴림" charset="-127"/>
              </a:rPr>
              <a:t>max_budget </a:t>
            </a: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i="1">
                <a:ea typeface="굴림" charset="-127"/>
              </a:rPr>
              <a:t>value</a:t>
            </a:r>
            <a:r>
              <a:rPr lang="en-US" altLang="ko-KR" sz="2000">
                <a:ea typeface="굴림" charset="-127"/>
              </a:rPr>
              <a:t>) </a:t>
            </a:r>
            <a:r>
              <a:rPr lang="en-US" altLang="ko-KR" sz="2000" b="1">
                <a:ea typeface="굴림" charset="-127"/>
              </a:rPr>
              <a:t>as </a:t>
            </a:r>
            <a:br>
              <a:rPr lang="en-US" altLang="ko-KR" sz="2000" b="1">
                <a:ea typeface="굴림" charset="-127"/>
              </a:rPr>
            </a:br>
            <a:r>
              <a:rPr lang="en-US" altLang="ko-KR" sz="2000" b="1">
                <a:ea typeface="굴림" charset="-127"/>
              </a:rPr>
              <a:t>         </a:t>
            </a: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b="1">
                <a:ea typeface="굴림" charset="-127"/>
              </a:rPr>
              <a:t>select max</a:t>
            </a: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i="1">
                <a:ea typeface="굴림" charset="-127"/>
              </a:rPr>
              <a:t>budget</a:t>
            </a:r>
            <a:r>
              <a:rPr lang="en-US" altLang="ko-KR" sz="2000">
                <a:ea typeface="굴림" charset="-127"/>
              </a:rPr>
              <a:t>)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           </a:t>
            </a:r>
            <a:r>
              <a:rPr lang="en-US" altLang="ko-KR" sz="2000" b="1">
                <a:ea typeface="굴림" charset="-127"/>
              </a:rPr>
              <a:t>from </a:t>
            </a:r>
            <a:r>
              <a:rPr lang="en-US" altLang="ko-KR" sz="2000" i="1">
                <a:ea typeface="굴림" charset="-127"/>
              </a:rPr>
              <a:t>department</a:t>
            </a:r>
            <a:r>
              <a:rPr lang="en-US" altLang="ko-KR" sz="2000">
                <a:ea typeface="굴림" charset="-127"/>
              </a:rPr>
              <a:t>)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     </a:t>
            </a:r>
            <a:r>
              <a:rPr lang="en-US" altLang="ko-KR" sz="2000" b="1">
                <a:ea typeface="굴림" charset="-127"/>
              </a:rPr>
              <a:t>select </a:t>
            </a:r>
            <a:r>
              <a:rPr lang="en-US" altLang="ko-KR" sz="2000" i="1">
                <a:ea typeface="굴림" charset="-127"/>
              </a:rPr>
              <a:t>budget</a:t>
            </a:r>
            <a:br>
              <a:rPr lang="en-US" altLang="ko-KR" sz="2000" i="1">
                <a:ea typeface="굴림" charset="-127"/>
              </a:rPr>
            </a:br>
            <a:r>
              <a:rPr lang="en-US" altLang="ko-KR" sz="2000" i="1">
                <a:ea typeface="굴림" charset="-127"/>
              </a:rPr>
              <a:t>     </a:t>
            </a:r>
            <a:r>
              <a:rPr lang="en-US" altLang="ko-KR" sz="2000" b="1">
                <a:ea typeface="굴림" charset="-127"/>
              </a:rPr>
              <a:t>from </a:t>
            </a:r>
            <a:r>
              <a:rPr lang="en-US" altLang="ko-KR" sz="2000" i="1">
                <a:ea typeface="굴림" charset="-127"/>
              </a:rPr>
              <a:t>department</a:t>
            </a:r>
            <a:r>
              <a:rPr lang="en-US" altLang="ko-KR" sz="2000">
                <a:ea typeface="굴림" charset="-127"/>
              </a:rPr>
              <a:t>, </a:t>
            </a:r>
            <a:r>
              <a:rPr lang="en-US" altLang="ko-KR" sz="2000" i="1">
                <a:ea typeface="굴림" charset="-127"/>
              </a:rPr>
              <a:t>max_budget</a:t>
            </a:r>
            <a:br>
              <a:rPr lang="en-US" altLang="ko-KR" sz="2000" i="1">
                <a:ea typeface="굴림" charset="-127"/>
              </a:rPr>
            </a:br>
            <a:r>
              <a:rPr lang="en-US" altLang="ko-KR" sz="2000" i="1">
                <a:ea typeface="굴림" charset="-127"/>
              </a:rPr>
              <a:t>     </a:t>
            </a:r>
            <a:r>
              <a:rPr lang="en-US" altLang="ko-KR" sz="2000" b="1">
                <a:ea typeface="굴림" charset="-127"/>
              </a:rPr>
              <a:t>where </a:t>
            </a:r>
            <a:r>
              <a:rPr lang="en-US" altLang="ko-KR" sz="2000" i="1">
                <a:ea typeface="굴림" charset="-127"/>
              </a:rPr>
              <a:t>department</a:t>
            </a:r>
            <a:r>
              <a:rPr lang="en-US" altLang="ko-KR" sz="2000">
                <a:ea typeface="굴림" charset="-127"/>
              </a:rPr>
              <a:t>.</a:t>
            </a:r>
            <a:r>
              <a:rPr lang="en-US" altLang="ko-KR" sz="2000" i="1">
                <a:ea typeface="굴림" charset="-127"/>
              </a:rPr>
              <a:t>budget </a:t>
            </a:r>
            <a:r>
              <a:rPr lang="en-US" altLang="ko-KR" sz="2000">
                <a:ea typeface="굴림" charset="-127"/>
              </a:rPr>
              <a:t>= </a:t>
            </a:r>
            <a:r>
              <a:rPr lang="en-US" altLang="ko-KR" sz="2000" i="1">
                <a:ea typeface="굴림" charset="-127"/>
              </a:rPr>
              <a:t>max_budget.value</a:t>
            </a:r>
            <a:r>
              <a:rPr lang="en-US" altLang="ko-KR" sz="2000">
                <a:ea typeface="굴림" charset="-127"/>
              </a:rPr>
              <a:t>;</a:t>
            </a:r>
            <a:endParaRPr lang="en-US" altLang="ko-KR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Complex Queries using With Clause</a:t>
            </a:r>
          </a:p>
        </p:txBody>
      </p:sp>
      <p:sp>
        <p:nvSpPr>
          <p:cNvPr id="1177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47763"/>
            <a:ext cx="7921625" cy="1920875"/>
          </a:xfrm>
        </p:spPr>
        <p:txBody>
          <a:bodyPr/>
          <a:lstStyle/>
          <a:p>
            <a:r>
              <a:rPr lang="en-US" altLang="ko-KR" sz="2000">
                <a:ea typeface="굴림" charset="-127"/>
              </a:rPr>
              <a:t>With clause is very useful for writing complex queries</a:t>
            </a:r>
          </a:p>
          <a:p>
            <a:r>
              <a:rPr lang="en-US" altLang="ko-KR" sz="2000">
                <a:ea typeface="굴림" charset="-127"/>
              </a:rPr>
              <a:t>Supported by most database systems, with minor syntax variations</a:t>
            </a:r>
          </a:p>
          <a:p>
            <a:r>
              <a:rPr lang="en-US" altLang="ko-KR" sz="2000">
                <a:ea typeface="굴림" charset="-127"/>
              </a:rPr>
              <a:t>Find all departments where the total salary is greater than the average of the total salary at all departments</a:t>
            </a:r>
          </a:p>
        </p:txBody>
      </p:sp>
      <p:sp>
        <p:nvSpPr>
          <p:cNvPr id="463876" name="Text Box 4"/>
          <p:cNvSpPr txBox="1">
            <a:spLocks noChangeArrowheads="1"/>
          </p:cNvSpPr>
          <p:nvPr/>
        </p:nvSpPr>
        <p:spPr bwMode="auto">
          <a:xfrm>
            <a:off x="1055688" y="3063875"/>
            <a:ext cx="7659687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b="1">
                <a:ea typeface="굴림" charset="-127"/>
              </a:rPr>
              <a:t>with </a:t>
            </a:r>
            <a:r>
              <a:rPr kumimoji="0" lang="en-US" altLang="ko-KR" sz="2000" i="1">
                <a:ea typeface="굴림" charset="-127"/>
              </a:rPr>
              <a:t>dept _total </a:t>
            </a:r>
            <a:r>
              <a:rPr kumimoji="0" lang="en-US" altLang="ko-KR" sz="2000">
                <a:ea typeface="굴림" charset="-127"/>
              </a:rPr>
              <a:t>(</a:t>
            </a:r>
            <a:r>
              <a:rPr kumimoji="0" lang="en-US" altLang="ko-KR" sz="2000" i="1">
                <a:ea typeface="굴림" charset="-127"/>
              </a:rPr>
              <a:t>dept_name</a:t>
            </a:r>
            <a:r>
              <a:rPr kumimoji="0" lang="en-US" altLang="ko-KR" sz="2000">
                <a:ea typeface="굴림" charset="-127"/>
              </a:rPr>
              <a:t>, </a:t>
            </a:r>
            <a:r>
              <a:rPr kumimoji="0" lang="en-US" altLang="ko-KR" sz="2000" i="1">
                <a:ea typeface="굴림" charset="-127"/>
              </a:rPr>
              <a:t>value</a:t>
            </a:r>
            <a:r>
              <a:rPr kumimoji="0" lang="en-US" altLang="ko-KR" sz="2000">
                <a:ea typeface="굴림" charset="-127"/>
              </a:rPr>
              <a:t>) </a:t>
            </a:r>
            <a:r>
              <a:rPr kumimoji="0" lang="en-US" altLang="ko-KR" sz="2000" b="1">
                <a:ea typeface="굴림" charset="-127"/>
              </a:rPr>
              <a:t>as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ea typeface="굴림" charset="-127"/>
              </a:rPr>
              <a:t>        (</a:t>
            </a:r>
            <a:r>
              <a:rPr kumimoji="0" lang="en-US" altLang="ko-KR" sz="2000" b="1">
                <a:ea typeface="굴림" charset="-127"/>
              </a:rPr>
              <a:t>select </a:t>
            </a:r>
            <a:r>
              <a:rPr kumimoji="0" lang="en-US" altLang="ko-KR" sz="2000" i="1">
                <a:ea typeface="굴림" charset="-127"/>
              </a:rPr>
              <a:t>dept_name</a:t>
            </a:r>
            <a:r>
              <a:rPr kumimoji="0" lang="en-US" altLang="ko-KR" sz="2000">
                <a:ea typeface="굴림" charset="-127"/>
              </a:rPr>
              <a:t>, </a:t>
            </a:r>
            <a:r>
              <a:rPr kumimoji="0" lang="en-US" altLang="ko-KR" sz="2000" b="1">
                <a:ea typeface="굴림" charset="-127"/>
              </a:rPr>
              <a:t>sum</a:t>
            </a:r>
            <a:r>
              <a:rPr kumimoji="0" lang="en-US" altLang="ko-KR" sz="2000">
                <a:ea typeface="굴림" charset="-127"/>
              </a:rPr>
              <a:t>(</a:t>
            </a:r>
            <a:r>
              <a:rPr kumimoji="0" lang="en-US" altLang="ko-KR" sz="2000" i="1">
                <a:ea typeface="굴림" charset="-127"/>
              </a:rPr>
              <a:t>salary</a:t>
            </a:r>
            <a:r>
              <a:rPr kumimoji="0" lang="en-US" altLang="ko-KR" sz="2000">
                <a:ea typeface="굴림" charset="-127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b="1">
                <a:ea typeface="굴림" charset="-127"/>
              </a:rPr>
              <a:t>         from </a:t>
            </a:r>
            <a:r>
              <a:rPr kumimoji="0" lang="en-US" altLang="ko-KR" sz="2000" i="1">
                <a:ea typeface="굴림" charset="-127"/>
              </a:rPr>
              <a:t>instructor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b="1">
                <a:ea typeface="굴림" charset="-127"/>
              </a:rPr>
              <a:t>         group by </a:t>
            </a:r>
            <a:r>
              <a:rPr kumimoji="0" lang="en-US" altLang="ko-KR" sz="2000" i="1">
                <a:ea typeface="굴림" charset="-127"/>
              </a:rPr>
              <a:t>dept_name</a:t>
            </a:r>
            <a:r>
              <a:rPr kumimoji="0" lang="en-US" altLang="ko-KR" sz="2000">
                <a:ea typeface="굴림" charset="-127"/>
              </a:rPr>
              <a:t>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i="1">
                <a:ea typeface="굴림" charset="-127"/>
              </a:rPr>
              <a:t>dept_total_avg</a:t>
            </a:r>
            <a:r>
              <a:rPr kumimoji="0" lang="en-US" altLang="ko-KR" sz="2000">
                <a:ea typeface="굴림" charset="-127"/>
              </a:rPr>
              <a:t>(</a:t>
            </a:r>
            <a:r>
              <a:rPr kumimoji="0" lang="en-US" altLang="ko-KR" sz="2000" i="1">
                <a:ea typeface="굴림" charset="-127"/>
              </a:rPr>
              <a:t>value</a:t>
            </a:r>
            <a:r>
              <a:rPr kumimoji="0" lang="en-US" altLang="ko-KR" sz="2000">
                <a:ea typeface="굴림" charset="-127"/>
              </a:rPr>
              <a:t>) </a:t>
            </a:r>
            <a:r>
              <a:rPr kumimoji="0" lang="en-US" altLang="ko-KR" sz="2000" b="1">
                <a:ea typeface="굴림" charset="-127"/>
              </a:rPr>
              <a:t>as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ea typeface="굴림" charset="-127"/>
              </a:rPr>
              <a:t>       (</a:t>
            </a:r>
            <a:r>
              <a:rPr kumimoji="0" lang="en-US" altLang="ko-KR" sz="2000" b="1">
                <a:ea typeface="굴림" charset="-127"/>
              </a:rPr>
              <a:t>select avg</a:t>
            </a:r>
            <a:r>
              <a:rPr kumimoji="0" lang="en-US" altLang="ko-KR" sz="2000">
                <a:ea typeface="굴림" charset="-127"/>
              </a:rPr>
              <a:t>(</a:t>
            </a:r>
            <a:r>
              <a:rPr kumimoji="0" lang="en-US" altLang="ko-KR" sz="2000" i="1">
                <a:ea typeface="굴림" charset="-127"/>
              </a:rPr>
              <a:t>value</a:t>
            </a:r>
            <a:r>
              <a:rPr kumimoji="0" lang="en-US" altLang="ko-KR" sz="2000">
                <a:ea typeface="굴림" charset="-127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b="1">
                <a:ea typeface="굴림" charset="-127"/>
              </a:rPr>
              <a:t>       from </a:t>
            </a:r>
            <a:r>
              <a:rPr kumimoji="0" lang="en-US" altLang="ko-KR" sz="2000" i="1">
                <a:ea typeface="굴림" charset="-127"/>
              </a:rPr>
              <a:t>dept_total</a:t>
            </a:r>
            <a:r>
              <a:rPr kumimoji="0" lang="en-US" altLang="ko-KR" sz="2000">
                <a:ea typeface="굴림" charset="-127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b="1">
                <a:ea typeface="굴림" charset="-127"/>
              </a:rPr>
              <a:t>select </a:t>
            </a:r>
            <a:r>
              <a:rPr kumimoji="0" lang="en-US" altLang="ko-KR" sz="2000" i="1">
                <a:ea typeface="굴림" charset="-127"/>
              </a:rPr>
              <a:t>dept_name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b="1">
                <a:ea typeface="굴림" charset="-127"/>
              </a:rPr>
              <a:t>from </a:t>
            </a:r>
            <a:r>
              <a:rPr kumimoji="0" lang="en-US" altLang="ko-KR" sz="2000" i="1">
                <a:ea typeface="굴림" charset="-127"/>
              </a:rPr>
              <a:t>dept_total</a:t>
            </a:r>
            <a:r>
              <a:rPr kumimoji="0" lang="en-US" altLang="ko-KR" sz="2000">
                <a:ea typeface="굴림" charset="-127"/>
              </a:rPr>
              <a:t>, </a:t>
            </a:r>
            <a:r>
              <a:rPr kumimoji="0" lang="en-US" altLang="ko-KR" sz="2000" i="1">
                <a:ea typeface="굴림" charset="-127"/>
              </a:rPr>
              <a:t>dept_total_avg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b="1">
                <a:ea typeface="굴림" charset="-127"/>
              </a:rPr>
              <a:t>where </a:t>
            </a:r>
            <a:r>
              <a:rPr kumimoji="0" lang="en-US" altLang="ko-KR" sz="2000" i="1">
                <a:ea typeface="굴림" charset="-127"/>
              </a:rPr>
              <a:t>dept_total.value </a:t>
            </a:r>
            <a:r>
              <a:rPr kumimoji="0" lang="en-US" altLang="ko-KR" sz="2000">
                <a:ea typeface="굴림" charset="-127"/>
              </a:rPr>
              <a:t>&gt;= </a:t>
            </a:r>
            <a:r>
              <a:rPr kumimoji="0" lang="en-US" altLang="ko-KR" sz="2000" i="1">
                <a:ea typeface="굴림" charset="-127"/>
              </a:rPr>
              <a:t>dept_total_avg.value</a:t>
            </a:r>
            <a:r>
              <a:rPr kumimoji="0" lang="en-US" altLang="ko-KR" sz="2000">
                <a:ea typeface="굴림" charset="-127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Scalar Subquery</a:t>
            </a:r>
          </a:p>
        </p:txBody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8056562" cy="4903787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Scalar subquery is one which is used where a single value is expected</a:t>
            </a:r>
          </a:p>
          <a:p>
            <a:r>
              <a:rPr lang="en-US" altLang="ko-KR" sz="1600">
                <a:ea typeface="굴림" charset="-127"/>
              </a:rPr>
              <a:t>E.g.   </a:t>
            </a:r>
            <a:r>
              <a:rPr lang="en-US" altLang="ko-KR" b="1">
                <a:ea typeface="굴림" charset="-127"/>
              </a:rPr>
              <a:t>select </a:t>
            </a:r>
            <a:r>
              <a:rPr lang="en-US" altLang="ko-KR" i="1">
                <a:ea typeface="굴림" charset="-127"/>
              </a:rPr>
              <a:t>dept_name</a:t>
            </a:r>
            <a:r>
              <a:rPr lang="en-US" altLang="ko-KR">
                <a:ea typeface="굴림" charset="-127"/>
              </a:rPr>
              <a:t>, 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             (</a:t>
            </a:r>
            <a:r>
              <a:rPr lang="en-US" altLang="ko-KR" b="1">
                <a:ea typeface="굴림" charset="-127"/>
              </a:rPr>
              <a:t>select count</a:t>
            </a:r>
            <a:r>
              <a:rPr lang="en-US" altLang="ko-KR">
                <a:ea typeface="굴림" charset="-127"/>
              </a:rPr>
              <a:t>(*) 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                 </a:t>
            </a:r>
            <a:r>
              <a:rPr lang="en-US" altLang="ko-KR" b="1">
                <a:ea typeface="굴림" charset="-127"/>
              </a:rPr>
              <a:t>from </a:t>
            </a:r>
            <a:r>
              <a:rPr lang="en-US" altLang="ko-KR" i="1">
                <a:ea typeface="굴림" charset="-127"/>
              </a:rPr>
              <a:t>instructor </a:t>
            </a:r>
            <a:br>
              <a:rPr lang="en-US" altLang="ko-KR" i="1">
                <a:ea typeface="굴림" charset="-127"/>
              </a:rPr>
            </a:br>
            <a:r>
              <a:rPr lang="en-US" altLang="ko-KR" i="1">
                <a:ea typeface="굴림" charset="-127"/>
              </a:rPr>
              <a:t>                </a:t>
            </a:r>
            <a:r>
              <a:rPr lang="en-US" altLang="ko-KR" b="1">
                <a:ea typeface="굴림" charset="-127"/>
              </a:rPr>
              <a:t>where </a:t>
            </a:r>
            <a:r>
              <a:rPr lang="en-US" altLang="ko-KR" i="1">
                <a:ea typeface="굴림" charset="-127"/>
              </a:rPr>
              <a:t>department</a:t>
            </a:r>
            <a:r>
              <a:rPr lang="en-US" altLang="ko-KR">
                <a:ea typeface="굴림" charset="-127"/>
              </a:rPr>
              <a:t>.</a:t>
            </a:r>
            <a:r>
              <a:rPr lang="en-US" altLang="ko-KR" i="1">
                <a:ea typeface="굴림" charset="-127"/>
              </a:rPr>
              <a:t>dept_name </a:t>
            </a:r>
            <a:r>
              <a:rPr lang="en-US" altLang="ko-KR">
                <a:ea typeface="굴림" charset="-127"/>
              </a:rPr>
              <a:t>= </a:t>
            </a:r>
            <a:r>
              <a:rPr lang="en-US" altLang="ko-KR" i="1">
                <a:ea typeface="굴림" charset="-127"/>
              </a:rPr>
              <a:t>instructor</a:t>
            </a:r>
            <a:r>
              <a:rPr lang="en-US" altLang="ko-KR">
                <a:ea typeface="굴림" charset="-127"/>
              </a:rPr>
              <a:t>.</a:t>
            </a:r>
            <a:r>
              <a:rPr lang="en-US" altLang="ko-KR" i="1">
                <a:ea typeface="굴림" charset="-127"/>
              </a:rPr>
              <a:t>dept_name</a:t>
            </a:r>
            <a:r>
              <a:rPr lang="en-US" altLang="ko-KR">
                <a:ea typeface="굴림" charset="-127"/>
              </a:rPr>
              <a:t>)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             </a:t>
            </a:r>
            <a:r>
              <a:rPr lang="en-US" altLang="ko-KR" b="1">
                <a:ea typeface="굴림" charset="-127"/>
              </a:rPr>
              <a:t>as </a:t>
            </a:r>
            <a:r>
              <a:rPr lang="en-US" altLang="ko-KR" i="1">
                <a:ea typeface="굴림" charset="-127"/>
              </a:rPr>
              <a:t>num_instructors</a:t>
            </a:r>
            <a:br>
              <a:rPr lang="en-US" altLang="ko-KR" i="1">
                <a:ea typeface="굴림" charset="-127"/>
              </a:rPr>
            </a:br>
            <a:r>
              <a:rPr lang="en-US" altLang="ko-KR" i="1">
                <a:ea typeface="굴림" charset="-127"/>
              </a:rPr>
              <a:t>         </a:t>
            </a:r>
            <a:r>
              <a:rPr lang="en-US" altLang="ko-KR" b="1">
                <a:ea typeface="굴림" charset="-127"/>
              </a:rPr>
              <a:t>from </a:t>
            </a:r>
            <a:r>
              <a:rPr lang="en-US" altLang="ko-KR" i="1">
                <a:ea typeface="굴림" charset="-127"/>
              </a:rPr>
              <a:t>department</a:t>
            </a:r>
            <a:r>
              <a:rPr lang="en-US" altLang="ko-KR">
                <a:ea typeface="굴림" charset="-127"/>
              </a:rPr>
              <a:t>;</a:t>
            </a:r>
            <a:endParaRPr lang="en-US" altLang="ko-KR" sz="1600">
              <a:ea typeface="굴림" charset="-127"/>
            </a:endParaRPr>
          </a:p>
          <a:p>
            <a:pPr>
              <a:buFont typeface="Monotype Sorts" charset="2"/>
              <a:buNone/>
            </a:pPr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E.g.  </a:t>
            </a:r>
            <a:r>
              <a:rPr lang="en-US" altLang="ko-KR" b="1">
                <a:ea typeface="굴림" charset="-127"/>
              </a:rPr>
              <a:t>select </a:t>
            </a:r>
            <a:r>
              <a:rPr lang="en-US" altLang="ko-KR" i="1">
                <a:ea typeface="굴림" charset="-127"/>
              </a:rPr>
              <a:t>name</a:t>
            </a:r>
            <a:br>
              <a:rPr lang="en-US" altLang="ko-KR" i="1">
                <a:ea typeface="굴림" charset="-127"/>
              </a:rPr>
            </a:br>
            <a:r>
              <a:rPr lang="en-US" altLang="ko-KR" i="1">
                <a:ea typeface="굴림" charset="-127"/>
              </a:rPr>
              <a:t>        </a:t>
            </a:r>
            <a:r>
              <a:rPr lang="en-US" altLang="ko-KR" b="1">
                <a:ea typeface="굴림" charset="-127"/>
              </a:rPr>
              <a:t>from </a:t>
            </a:r>
            <a:r>
              <a:rPr lang="en-US" altLang="ko-KR" i="1">
                <a:ea typeface="굴림" charset="-127"/>
              </a:rPr>
              <a:t>instructor</a:t>
            </a:r>
            <a:br>
              <a:rPr lang="en-US" altLang="ko-KR" i="1">
                <a:ea typeface="굴림" charset="-127"/>
              </a:rPr>
            </a:br>
            <a:r>
              <a:rPr lang="en-US" altLang="ko-KR" i="1">
                <a:ea typeface="굴림" charset="-127"/>
              </a:rPr>
              <a:t>        </a:t>
            </a:r>
            <a:r>
              <a:rPr lang="en-US" altLang="ko-KR" b="1">
                <a:ea typeface="굴림" charset="-127"/>
              </a:rPr>
              <a:t>where</a:t>
            </a:r>
            <a:r>
              <a:rPr lang="en-US" altLang="ko-KR" i="1">
                <a:ea typeface="굴림" charset="-127"/>
              </a:rPr>
              <a:t>  salary * 10 &gt; </a:t>
            </a: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             (</a:t>
            </a:r>
            <a:r>
              <a:rPr lang="en-US" altLang="ko-KR" b="1">
                <a:ea typeface="굴림" charset="-127"/>
              </a:rPr>
              <a:t>select </a:t>
            </a:r>
            <a:r>
              <a:rPr lang="en-US" altLang="ko-KR" i="1">
                <a:ea typeface="굴림" charset="-127"/>
              </a:rPr>
              <a:t>budget</a:t>
            </a:r>
            <a:r>
              <a:rPr lang="en-US" altLang="ko-KR">
                <a:ea typeface="굴림" charset="-127"/>
              </a:rPr>
              <a:t>  </a:t>
            </a:r>
            <a:r>
              <a:rPr lang="en-US" altLang="ko-KR" b="1">
                <a:ea typeface="굴림" charset="-127"/>
              </a:rPr>
              <a:t>from </a:t>
            </a:r>
            <a:r>
              <a:rPr lang="en-US" altLang="ko-KR" i="1">
                <a:ea typeface="굴림" charset="-127"/>
              </a:rPr>
              <a:t>department </a:t>
            </a:r>
            <a:br>
              <a:rPr lang="en-US" altLang="ko-KR" i="1">
                <a:ea typeface="굴림" charset="-127"/>
              </a:rPr>
            </a:br>
            <a:r>
              <a:rPr lang="en-US" altLang="ko-KR" i="1">
                <a:ea typeface="굴림" charset="-127"/>
              </a:rPr>
              <a:t>                </a:t>
            </a:r>
            <a:r>
              <a:rPr lang="en-US" altLang="ko-KR" b="1">
                <a:ea typeface="굴림" charset="-127"/>
              </a:rPr>
              <a:t>where </a:t>
            </a:r>
            <a:r>
              <a:rPr lang="en-US" altLang="ko-KR" i="1">
                <a:ea typeface="굴림" charset="-127"/>
              </a:rPr>
              <a:t>department</a:t>
            </a:r>
            <a:r>
              <a:rPr lang="en-US" altLang="ko-KR">
                <a:ea typeface="굴림" charset="-127"/>
              </a:rPr>
              <a:t>.</a:t>
            </a:r>
            <a:r>
              <a:rPr lang="en-US" altLang="ko-KR" i="1">
                <a:ea typeface="굴림" charset="-127"/>
              </a:rPr>
              <a:t>dept_name </a:t>
            </a:r>
            <a:r>
              <a:rPr lang="en-US" altLang="ko-KR">
                <a:ea typeface="굴림" charset="-127"/>
              </a:rPr>
              <a:t>= </a:t>
            </a:r>
            <a:r>
              <a:rPr lang="en-US" altLang="ko-KR" i="1">
                <a:ea typeface="굴림" charset="-127"/>
              </a:rPr>
              <a:t>instructor</a:t>
            </a:r>
            <a:r>
              <a:rPr lang="en-US" altLang="ko-KR">
                <a:ea typeface="굴림" charset="-127"/>
              </a:rPr>
              <a:t>.</a:t>
            </a:r>
            <a:r>
              <a:rPr lang="en-US" altLang="ko-KR" i="1">
                <a:ea typeface="굴림" charset="-127"/>
              </a:rPr>
              <a:t>dept_name</a:t>
            </a:r>
            <a:r>
              <a:rPr lang="en-US" altLang="ko-KR">
                <a:ea typeface="굴림" charset="-127"/>
              </a:rPr>
              <a:t>)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        </a:t>
            </a:r>
            <a:endParaRPr lang="en-US" altLang="ko-KR" i="1">
              <a:ea typeface="굴림" charset="-127"/>
            </a:endParaRPr>
          </a:p>
          <a:p>
            <a:r>
              <a:rPr lang="en-US" altLang="ko-KR">
                <a:solidFill>
                  <a:srgbClr val="FF0000"/>
                </a:solidFill>
                <a:ea typeface="굴림" charset="-127"/>
              </a:rPr>
              <a:t>Runtime error if subquery returns more than one result tuple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Modification of the Database</a:t>
            </a:r>
          </a:p>
        </p:txBody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Deletion of tuples from a given relation</a:t>
            </a:r>
          </a:p>
          <a:p>
            <a:r>
              <a:rPr lang="en-US" altLang="ko-KR">
                <a:ea typeface="굴림" charset="-127"/>
              </a:rPr>
              <a:t>Insertion of new tuples into a given relation</a:t>
            </a:r>
          </a:p>
          <a:p>
            <a:r>
              <a:rPr lang="en-US" altLang="ko-KR">
                <a:ea typeface="굴림" charset="-127"/>
              </a:rPr>
              <a:t>Updating values in some tuples in a given relation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333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Modification of the Database – Deletion</a:t>
            </a:r>
          </a:p>
        </p:txBody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747000" cy="5175250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ko-KR" sz="2000">
                <a:ea typeface="굴림" charset="-127"/>
              </a:rPr>
              <a:t>Delete all instructors</a:t>
            </a:r>
            <a:endParaRPr lang="en-US" altLang="ko-KR">
              <a:ea typeface="굴림" charset="-127"/>
            </a:endParaRP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ko-KR">
                <a:ea typeface="굴림" charset="-127"/>
              </a:rPr>
              <a:t>		</a:t>
            </a:r>
            <a:r>
              <a:rPr lang="en-US" altLang="ko-KR" sz="2000" b="1">
                <a:ea typeface="굴림" charset="-127"/>
              </a:rPr>
              <a:t>delete from </a:t>
            </a:r>
            <a:r>
              <a:rPr lang="en-US" altLang="ko-KR" sz="2000" i="1">
                <a:ea typeface="굴림" charset="-127"/>
              </a:rPr>
              <a:t>instructor</a:t>
            </a:r>
            <a:r>
              <a:rPr lang="en-US" altLang="ko-KR">
                <a:latin typeface="Century Gothic" charset="0"/>
                <a:ea typeface="굴림" charset="-127"/>
              </a:rPr>
              <a:t> 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endParaRPr lang="en-US" altLang="ko-KR">
              <a:latin typeface="Century Gothic" charset="0"/>
              <a:ea typeface="굴림" charset="-127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ko-KR" sz="2000">
                <a:ea typeface="굴림" charset="-127"/>
              </a:rPr>
              <a:t>Delete all instructors from the Finance department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                     </a:t>
            </a:r>
            <a:r>
              <a:rPr lang="en-US" altLang="ko-KR" sz="2000" b="1">
                <a:ea typeface="굴림" charset="-127"/>
              </a:rPr>
              <a:t>delete from </a:t>
            </a:r>
            <a:r>
              <a:rPr lang="en-US" altLang="ko-KR" sz="2000" i="1">
                <a:ea typeface="굴림" charset="-127"/>
              </a:rPr>
              <a:t>instructor</a:t>
            </a:r>
            <a:br>
              <a:rPr lang="en-US" altLang="ko-KR" sz="2000" i="1">
                <a:ea typeface="굴림" charset="-127"/>
              </a:rPr>
            </a:br>
            <a:r>
              <a:rPr lang="en-US" altLang="ko-KR" sz="2000" i="1">
                <a:ea typeface="굴림" charset="-127"/>
              </a:rPr>
              <a:t>                     </a:t>
            </a:r>
            <a:r>
              <a:rPr lang="en-US" altLang="ko-KR" sz="2000" b="1">
                <a:ea typeface="굴림" charset="-127"/>
              </a:rPr>
              <a:t>where </a:t>
            </a:r>
            <a:r>
              <a:rPr lang="en-US" altLang="ko-KR" sz="2000" i="1">
                <a:ea typeface="굴림" charset="-127"/>
              </a:rPr>
              <a:t>dept_name</a:t>
            </a:r>
            <a:r>
              <a:rPr lang="en-US" altLang="ko-KR" sz="2000">
                <a:ea typeface="굴림" charset="-127"/>
              </a:rPr>
              <a:t>= ’Finance’;</a:t>
            </a:r>
            <a:endParaRPr lang="en-US" altLang="ko-KR">
              <a:ea typeface="굴림" charset="-127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ko-KR" sz="2000">
                <a:ea typeface="굴림" charset="-127"/>
              </a:rPr>
              <a:t>Delete all tuples in the </a:t>
            </a:r>
            <a:r>
              <a:rPr lang="en-US" altLang="ko-KR" sz="2000" i="1">
                <a:ea typeface="굴림" charset="-127"/>
              </a:rPr>
              <a:t>instructor </a:t>
            </a:r>
            <a:r>
              <a:rPr lang="en-US" altLang="ko-KR" sz="2000">
                <a:ea typeface="굴림" charset="-127"/>
              </a:rPr>
              <a:t>relation for those instructors associated with a department located in the Watson building.</a:t>
            </a:r>
            <a:endParaRPr lang="en-US" altLang="ko-KR">
              <a:ea typeface="굴림" charset="-127"/>
            </a:endParaRP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ko-KR" b="1">
                <a:ea typeface="굴림" charset="-127"/>
              </a:rPr>
              <a:t>		</a:t>
            </a:r>
            <a:r>
              <a:rPr lang="en-US" altLang="ko-KR" sz="2000" b="1">
                <a:ea typeface="굴림" charset="-127"/>
              </a:rPr>
              <a:t>delete from </a:t>
            </a:r>
            <a:r>
              <a:rPr lang="en-US" altLang="ko-KR" sz="2000" i="1">
                <a:ea typeface="굴림" charset="-127"/>
              </a:rPr>
              <a:t>instructor</a:t>
            </a:r>
            <a:br>
              <a:rPr lang="en-US" altLang="ko-KR" sz="2000" i="1">
                <a:ea typeface="굴림" charset="-127"/>
              </a:rPr>
            </a:br>
            <a:r>
              <a:rPr lang="en-US" altLang="ko-KR" sz="2000" i="1">
                <a:ea typeface="굴림" charset="-127"/>
              </a:rPr>
              <a:t>                     </a:t>
            </a:r>
            <a:r>
              <a:rPr lang="en-US" altLang="ko-KR" sz="2000" b="1">
                <a:ea typeface="굴림" charset="-127"/>
              </a:rPr>
              <a:t>where </a:t>
            </a:r>
            <a:r>
              <a:rPr lang="en-US" altLang="ko-KR" sz="2000" i="1">
                <a:ea typeface="굴림" charset="-127"/>
              </a:rPr>
              <a:t>dept_name </a:t>
            </a:r>
            <a:r>
              <a:rPr lang="en-US" altLang="ko-KR" sz="2000" b="1">
                <a:ea typeface="굴림" charset="-127"/>
              </a:rPr>
              <a:t>in </a:t>
            </a: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b="1">
                <a:ea typeface="굴림" charset="-127"/>
              </a:rPr>
              <a:t>select </a:t>
            </a:r>
            <a:r>
              <a:rPr lang="en-US" altLang="ko-KR" sz="2000" i="1">
                <a:ea typeface="굴림" charset="-127"/>
              </a:rPr>
              <a:t>dept_name</a:t>
            </a:r>
            <a:br>
              <a:rPr lang="en-US" altLang="ko-KR" sz="2000" i="1">
                <a:ea typeface="굴림" charset="-127"/>
              </a:rPr>
            </a:br>
            <a:r>
              <a:rPr lang="en-US" altLang="ko-KR" sz="2000" i="1">
                <a:ea typeface="굴림" charset="-127"/>
              </a:rPr>
              <a:t>                                                        </a:t>
            </a:r>
            <a:r>
              <a:rPr lang="en-US" altLang="ko-KR" sz="2000" b="1">
                <a:ea typeface="굴림" charset="-127"/>
              </a:rPr>
              <a:t>from </a:t>
            </a:r>
            <a:r>
              <a:rPr lang="en-US" altLang="ko-KR" sz="2000" i="1">
                <a:ea typeface="굴림" charset="-127"/>
              </a:rPr>
              <a:t>department</a:t>
            </a:r>
            <a:br>
              <a:rPr lang="en-US" altLang="ko-KR" sz="2000" i="1">
                <a:ea typeface="굴림" charset="-127"/>
              </a:rPr>
            </a:br>
            <a:r>
              <a:rPr lang="en-US" altLang="ko-KR" sz="2000" i="1">
                <a:ea typeface="굴림" charset="-127"/>
              </a:rPr>
              <a:t>                                                        </a:t>
            </a:r>
            <a:r>
              <a:rPr lang="en-US" altLang="ko-KR" sz="2000" b="1">
                <a:ea typeface="굴림" charset="-127"/>
              </a:rPr>
              <a:t>where </a:t>
            </a:r>
            <a:r>
              <a:rPr lang="en-US" altLang="ko-KR" sz="2000" i="1">
                <a:ea typeface="굴림" charset="-127"/>
              </a:rPr>
              <a:t>building </a:t>
            </a:r>
            <a:r>
              <a:rPr lang="en-US" altLang="ko-KR" sz="2000">
                <a:ea typeface="굴림" charset="-127"/>
              </a:rPr>
              <a:t>= ’Watson’);</a:t>
            </a:r>
            <a:endParaRPr lang="en-US" altLang="ko-KR">
              <a:ea typeface="굴림" charset="-127"/>
            </a:endParaRPr>
          </a:p>
          <a:p>
            <a:pPr>
              <a:tabLst>
                <a:tab pos="1652588" algn="l"/>
                <a:tab pos="2633663" algn="l"/>
              </a:tabLst>
            </a:pPr>
            <a:endParaRPr lang="en-US" altLang="ko-KR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Deletion (Cont.)</a:t>
            </a:r>
          </a:p>
        </p:txBody>
      </p:sp>
      <p:sp>
        <p:nvSpPr>
          <p:cNvPr id="1239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263" y="1079500"/>
            <a:ext cx="7661275" cy="1268413"/>
          </a:xfrm>
        </p:spPr>
        <p:txBody>
          <a:bodyPr/>
          <a:lstStyle/>
          <a:p>
            <a:pPr>
              <a:tabLst>
                <a:tab pos="1370013" algn="l"/>
                <a:tab pos="3140075" algn="l"/>
              </a:tabLst>
            </a:pPr>
            <a:r>
              <a:rPr lang="en-US" altLang="ko-KR" sz="2000">
                <a:ea typeface="굴림" charset="-127"/>
              </a:rPr>
              <a:t>Delete all instructors whose salary is less than the average salary of instructors</a:t>
            </a:r>
            <a:endParaRPr lang="en-US" altLang="ko-KR">
              <a:ea typeface="굴림" charset="-127"/>
            </a:endParaRPr>
          </a:p>
        </p:txBody>
      </p:sp>
      <p:sp>
        <p:nvSpPr>
          <p:cNvPr id="468996" name="Text Box 4"/>
          <p:cNvSpPr txBox="1">
            <a:spLocks noChangeArrowheads="1"/>
          </p:cNvSpPr>
          <p:nvPr/>
        </p:nvSpPr>
        <p:spPr bwMode="auto">
          <a:xfrm>
            <a:off x="920750" y="2160588"/>
            <a:ext cx="74152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1">
                <a:ea typeface="굴림" charset="-127"/>
              </a:rPr>
              <a:t>delete from </a:t>
            </a:r>
            <a:r>
              <a:rPr lang="en-US" altLang="ko-KR" sz="2000" i="1">
                <a:ea typeface="굴림" charset="-127"/>
              </a:rPr>
              <a:t>instructor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1">
                <a:ea typeface="굴림" charset="-127"/>
              </a:rPr>
              <a:t>where </a:t>
            </a:r>
            <a:r>
              <a:rPr lang="en-US" altLang="ko-KR" sz="2000" i="1">
                <a:ea typeface="굴림" charset="-127"/>
              </a:rPr>
              <a:t>salary</a:t>
            </a:r>
            <a:r>
              <a:rPr lang="en-US" altLang="ko-KR" sz="2000">
                <a:ea typeface="굴림" charset="-127"/>
              </a:rPr>
              <a:t>&lt; (</a:t>
            </a:r>
            <a:r>
              <a:rPr lang="en-US" altLang="ko-KR" sz="2000" b="1">
                <a:ea typeface="굴림" charset="-127"/>
              </a:rPr>
              <a:t>select avg </a:t>
            </a: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i="1">
                <a:ea typeface="굴림" charset="-127"/>
              </a:rPr>
              <a:t>salary</a:t>
            </a:r>
            <a:r>
              <a:rPr lang="en-US" altLang="ko-KR" sz="2000">
                <a:ea typeface="굴림" charset="-127"/>
              </a:rPr>
              <a:t>) </a:t>
            </a:r>
            <a:r>
              <a:rPr lang="en-US" altLang="ko-KR" sz="2000" b="1">
                <a:ea typeface="굴림" charset="-127"/>
              </a:rPr>
              <a:t>from </a:t>
            </a:r>
            <a:r>
              <a:rPr lang="en-US" altLang="ko-KR" sz="2000" i="1">
                <a:ea typeface="굴림" charset="-127"/>
              </a:rPr>
              <a:t>instructor</a:t>
            </a:r>
            <a:r>
              <a:rPr lang="en-US" altLang="ko-KR" sz="2000">
                <a:ea typeface="굴림" charset="-127"/>
              </a:rPr>
              <a:t>);</a:t>
            </a:r>
          </a:p>
        </p:txBody>
      </p:sp>
      <p:sp>
        <p:nvSpPr>
          <p:cNvPr id="468997" name="Text Box 5"/>
          <p:cNvSpPr txBox="1">
            <a:spLocks noChangeArrowheads="1"/>
          </p:cNvSpPr>
          <p:nvPr/>
        </p:nvSpPr>
        <p:spPr bwMode="auto">
          <a:xfrm>
            <a:off x="327025" y="3490913"/>
            <a:ext cx="8816975" cy="223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93750" indent="-3365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lvl="1">
              <a:buClr>
                <a:schemeClr val="bg2"/>
              </a:buClr>
            </a:pPr>
            <a:r>
              <a:rPr lang="en-US" altLang="ko-KR" sz="2000">
                <a:ea typeface="굴림" charset="-127"/>
              </a:rPr>
              <a:t>Problem:  as we delete tuples from deposit, the average salary changes</a:t>
            </a:r>
            <a:endParaRPr lang="en-US" altLang="ko-KR" sz="1800">
              <a:ea typeface="굴림" charset="-127"/>
            </a:endParaRPr>
          </a:p>
          <a:p>
            <a:pPr lvl="1">
              <a:buClr>
                <a:schemeClr val="bg2"/>
              </a:buClr>
            </a:pPr>
            <a:r>
              <a:rPr lang="en-US" altLang="ko-KR" sz="2000">
                <a:ea typeface="굴림" charset="-127"/>
              </a:rPr>
              <a:t>Solution used in SQL:</a:t>
            </a:r>
            <a:endParaRPr lang="en-US" altLang="ko-KR" sz="1800">
              <a:ea typeface="굴림" charset="-127"/>
            </a:endParaRPr>
          </a:p>
          <a:p>
            <a:pPr lvl="1">
              <a:buClr>
                <a:srgbClr val="CC6600"/>
              </a:buClr>
              <a:buSzPct val="105000"/>
              <a:buFont typeface="Monotype Sorts" charset="2"/>
              <a:buNone/>
            </a:pPr>
            <a:r>
              <a:rPr lang="en-US" altLang="ko-KR" sz="1800">
                <a:ea typeface="굴림" charset="-127"/>
              </a:rPr>
              <a:t>       </a:t>
            </a:r>
            <a:r>
              <a:rPr lang="en-US" altLang="ko-KR" sz="2000">
                <a:ea typeface="굴림" charset="-127"/>
              </a:rPr>
              <a:t>1.   First, compute </a:t>
            </a:r>
            <a:r>
              <a:rPr lang="en-US" altLang="ko-KR" sz="2000" b="1">
                <a:ea typeface="굴림" charset="-127"/>
              </a:rPr>
              <a:t>avg</a:t>
            </a:r>
            <a:r>
              <a:rPr lang="en-US" altLang="ko-KR" sz="2000">
                <a:ea typeface="굴림" charset="-127"/>
              </a:rPr>
              <a:t> salary and find all tuples to delete</a:t>
            </a:r>
            <a:endParaRPr lang="en-US" altLang="ko-KR" sz="1800">
              <a:ea typeface="굴림" charset="-127"/>
            </a:endParaRPr>
          </a:p>
          <a:p>
            <a:pPr lvl="1">
              <a:buClr>
                <a:srgbClr val="CC6600"/>
              </a:buClr>
              <a:buSzPct val="105000"/>
              <a:buFont typeface="Monotype Sorts" charset="2"/>
              <a:buNone/>
            </a:pPr>
            <a:r>
              <a:rPr lang="en-US" altLang="ko-KR" sz="1800">
                <a:ea typeface="굴림" charset="-127"/>
              </a:rPr>
              <a:t>       </a:t>
            </a:r>
            <a:r>
              <a:rPr lang="en-US" altLang="ko-KR" sz="2000">
                <a:ea typeface="굴림" charset="-127"/>
              </a:rPr>
              <a:t>2.   Next, delete all tuples found above (without recomputing </a:t>
            </a:r>
            <a:r>
              <a:rPr lang="en-US" altLang="ko-KR" sz="2000" b="1">
                <a:ea typeface="굴림" charset="-127"/>
              </a:rPr>
              <a:t>avg</a:t>
            </a:r>
            <a:r>
              <a:rPr lang="en-US" altLang="ko-KR" sz="2000">
                <a:ea typeface="굴림" charset="-127"/>
              </a:rPr>
              <a:t> or   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       retesting the tuples)</a:t>
            </a:r>
            <a:endParaRPr kumimoji="0" lang="en-US" altLang="ko-KR" sz="1800">
              <a:latin typeface="Times New Roman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6" grpId="0" autoUpdateAnimBg="0"/>
      <p:bldP spid="468997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177800"/>
            <a:ext cx="8077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Modification of the Database – Insertion</a:t>
            </a:r>
          </a:p>
        </p:txBody>
      </p:sp>
      <p:sp>
        <p:nvSpPr>
          <p:cNvPr id="1259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</p:spPr>
        <p:txBody>
          <a:bodyPr/>
          <a:lstStyle/>
          <a:p>
            <a:pPr>
              <a:tabLst>
                <a:tab pos="1204913" algn="l"/>
                <a:tab pos="1890713" algn="l"/>
              </a:tabLst>
            </a:pPr>
            <a:r>
              <a:rPr lang="en-US" altLang="ko-KR" sz="2000">
                <a:ea typeface="굴림" charset="-127"/>
              </a:rPr>
              <a:t>Add a new tuple to </a:t>
            </a:r>
            <a:r>
              <a:rPr lang="en-US" altLang="ko-KR" sz="2000" i="1">
                <a:ea typeface="굴림" charset="-127"/>
              </a:rPr>
              <a:t>course</a:t>
            </a:r>
            <a:endParaRPr lang="en-US" altLang="ko-KR" i="1">
              <a:ea typeface="굴림" charset="-127"/>
            </a:endParaRP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ko-KR" b="1">
                <a:ea typeface="굴림" charset="-127"/>
              </a:rPr>
              <a:t>	      </a:t>
            </a:r>
            <a:r>
              <a:rPr lang="en-US" altLang="ko-KR" sz="2000" b="1">
                <a:ea typeface="굴림" charset="-127"/>
              </a:rPr>
              <a:t>insert into </a:t>
            </a:r>
            <a:r>
              <a:rPr lang="en-US" altLang="ko-KR" sz="2000" i="1">
                <a:ea typeface="굴림" charset="-127"/>
              </a:rPr>
              <a:t>course</a:t>
            </a:r>
            <a:br>
              <a:rPr lang="en-US" altLang="ko-KR" sz="2000" i="1">
                <a:ea typeface="굴림" charset="-127"/>
              </a:rPr>
            </a:br>
            <a:r>
              <a:rPr lang="en-US" altLang="ko-KR" sz="2000" i="1">
                <a:ea typeface="굴림" charset="-127"/>
              </a:rPr>
              <a:t>             </a:t>
            </a:r>
            <a:r>
              <a:rPr lang="en-US" altLang="ko-KR" sz="2000" b="1">
                <a:ea typeface="굴림" charset="-127"/>
              </a:rPr>
              <a:t>values </a:t>
            </a:r>
            <a:r>
              <a:rPr lang="en-US" altLang="ko-KR" sz="2000">
                <a:ea typeface="굴림" charset="-127"/>
              </a:rPr>
              <a:t>(’CS-437’, ’Database Systems’, ’Comp. Sci.’, 4);</a:t>
            </a:r>
            <a:endParaRPr lang="en-US" altLang="ko-KR">
              <a:ea typeface="굴림" charset="-127"/>
            </a:endParaRP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 altLang="ko-KR">
              <a:ea typeface="굴림" charset="-127"/>
            </a:endParaRP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ko-KR" sz="2000">
                <a:ea typeface="굴림" charset="-127"/>
              </a:rPr>
              <a:t>or equivalently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      </a:t>
            </a:r>
            <a:r>
              <a:rPr lang="en-US" altLang="ko-KR" sz="2000" b="1">
                <a:ea typeface="굴림" charset="-127"/>
              </a:rPr>
              <a:t>insert into </a:t>
            </a:r>
            <a:r>
              <a:rPr lang="en-US" altLang="ko-KR" sz="2000" i="1">
                <a:ea typeface="굴림" charset="-127"/>
              </a:rPr>
              <a:t>course </a:t>
            </a: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i="1">
                <a:ea typeface="굴림" charset="-127"/>
              </a:rPr>
              <a:t>course_id</a:t>
            </a:r>
            <a:r>
              <a:rPr lang="en-US" altLang="ko-KR" sz="2000">
                <a:ea typeface="굴림" charset="-127"/>
              </a:rPr>
              <a:t>, </a:t>
            </a:r>
            <a:r>
              <a:rPr lang="en-US" altLang="ko-KR" sz="2000" i="1">
                <a:ea typeface="굴림" charset="-127"/>
              </a:rPr>
              <a:t>title</a:t>
            </a:r>
            <a:r>
              <a:rPr lang="en-US" altLang="ko-KR" sz="2000">
                <a:ea typeface="굴림" charset="-127"/>
              </a:rPr>
              <a:t>, </a:t>
            </a:r>
            <a:r>
              <a:rPr lang="en-US" altLang="ko-KR" sz="2000" i="1">
                <a:ea typeface="굴림" charset="-127"/>
              </a:rPr>
              <a:t>dept_name</a:t>
            </a:r>
            <a:r>
              <a:rPr lang="en-US" altLang="ko-KR" sz="2000">
                <a:ea typeface="굴림" charset="-127"/>
              </a:rPr>
              <a:t>, </a:t>
            </a:r>
            <a:r>
              <a:rPr lang="en-US" altLang="ko-KR" sz="2000" i="1">
                <a:ea typeface="굴림" charset="-127"/>
              </a:rPr>
              <a:t>credits</a:t>
            </a:r>
            <a:r>
              <a:rPr lang="en-US" altLang="ko-KR" sz="2000">
                <a:ea typeface="굴림" charset="-127"/>
              </a:rPr>
              <a:t>)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             </a:t>
            </a:r>
            <a:r>
              <a:rPr lang="en-US" altLang="ko-KR" sz="2000" b="1">
                <a:ea typeface="굴림" charset="-127"/>
              </a:rPr>
              <a:t>values </a:t>
            </a:r>
            <a:r>
              <a:rPr lang="en-US" altLang="ko-KR" sz="2000">
                <a:ea typeface="굴림" charset="-127"/>
              </a:rPr>
              <a:t>(’CS-437’, ’Database Systems’, ’Comp. Sci.’, 4);</a:t>
            </a:r>
            <a:endParaRPr lang="en-US" altLang="ko-KR">
              <a:ea typeface="굴림" charset="-127"/>
            </a:endParaRP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 altLang="ko-KR">
              <a:ea typeface="굴림" charset="-127"/>
            </a:endParaRP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ko-KR" sz="2000">
                <a:ea typeface="굴림" charset="-127"/>
              </a:rPr>
              <a:t>Add a new tuple to </a:t>
            </a:r>
            <a:r>
              <a:rPr lang="en-US" altLang="ko-KR" sz="2000" i="1">
                <a:ea typeface="굴림" charset="-127"/>
              </a:rPr>
              <a:t>student </a:t>
            </a:r>
            <a:r>
              <a:rPr lang="en-US" altLang="ko-KR" sz="2000">
                <a:ea typeface="굴림" charset="-127"/>
              </a:rPr>
              <a:t>with </a:t>
            </a:r>
            <a:r>
              <a:rPr lang="en-US" altLang="ko-KR" sz="2000" i="1">
                <a:ea typeface="굴림" charset="-127"/>
              </a:rPr>
              <a:t>tot_creds </a:t>
            </a:r>
            <a:r>
              <a:rPr lang="en-US" altLang="ko-KR" sz="2000">
                <a:ea typeface="굴림" charset="-127"/>
              </a:rPr>
              <a:t>set to null</a:t>
            </a:r>
            <a:endParaRPr lang="en-US" altLang="ko-KR">
              <a:ea typeface="굴림" charset="-127"/>
            </a:endParaRP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ko-KR" b="1">
                <a:ea typeface="굴림" charset="-127"/>
              </a:rPr>
              <a:t>	      </a:t>
            </a:r>
            <a:r>
              <a:rPr lang="en-US" altLang="ko-KR" sz="2000" b="1">
                <a:ea typeface="굴림" charset="-127"/>
              </a:rPr>
              <a:t>insert into </a:t>
            </a:r>
            <a:r>
              <a:rPr lang="en-US" altLang="ko-KR" sz="2000" i="1">
                <a:ea typeface="굴림" charset="-127"/>
              </a:rPr>
              <a:t>student</a:t>
            </a:r>
            <a:br>
              <a:rPr lang="en-US" altLang="ko-KR" sz="2000" i="1">
                <a:ea typeface="굴림" charset="-127"/>
              </a:rPr>
            </a:br>
            <a:r>
              <a:rPr lang="en-US" altLang="ko-KR" sz="2000" i="1">
                <a:ea typeface="굴림" charset="-127"/>
              </a:rPr>
              <a:t>             </a:t>
            </a:r>
            <a:r>
              <a:rPr lang="en-US" altLang="ko-KR" sz="2000" b="1">
                <a:ea typeface="굴림" charset="-127"/>
              </a:rPr>
              <a:t>values </a:t>
            </a:r>
            <a:r>
              <a:rPr lang="en-US" altLang="ko-KR" sz="2000">
                <a:ea typeface="굴림" charset="-127"/>
              </a:rPr>
              <a:t>(’3003’, ’Green’, ’Finance’, </a:t>
            </a:r>
            <a:r>
              <a:rPr lang="en-US" altLang="ko-KR" sz="2000" i="1">
                <a:ea typeface="굴림" charset="-127"/>
              </a:rPr>
              <a:t>null</a:t>
            </a:r>
            <a:r>
              <a:rPr lang="en-US" altLang="ko-KR" sz="2000">
                <a:ea typeface="굴림" charset="-127"/>
              </a:rPr>
              <a:t>);</a:t>
            </a:r>
            <a:endParaRPr lang="en-US" altLang="ko-KR">
              <a:ea typeface="굴림" charset="-127"/>
            </a:endParaRP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 altLang="ko-KR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95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Integrity Constraints in Create Table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3913" y="1098550"/>
            <a:ext cx="6638925" cy="1254125"/>
          </a:xfrm>
        </p:spPr>
        <p:txBody>
          <a:bodyPr/>
          <a:lstStyle/>
          <a:p>
            <a:r>
              <a:rPr lang="en-US" altLang="ko-KR" sz="2000" b="1">
                <a:ea typeface="굴림" charset="-127"/>
              </a:rPr>
              <a:t>not null</a:t>
            </a:r>
            <a:endParaRPr lang="en-US" altLang="ko-KR" b="1">
              <a:ea typeface="굴림" charset="-127"/>
            </a:endParaRPr>
          </a:p>
          <a:p>
            <a:r>
              <a:rPr lang="en-US" altLang="ko-KR" sz="2000" b="1">
                <a:ea typeface="굴림" charset="-127"/>
              </a:rPr>
              <a:t>primary key</a:t>
            </a:r>
            <a:r>
              <a:rPr lang="en-US" altLang="ko-KR" sz="2000">
                <a:ea typeface="굴림" charset="-127"/>
              </a:rPr>
              <a:t> (</a:t>
            </a:r>
            <a:r>
              <a:rPr lang="en-US" altLang="ko-KR" sz="2000" i="1">
                <a:ea typeface="굴림" charset="-127"/>
              </a:rPr>
              <a:t>A</a:t>
            </a:r>
            <a:r>
              <a:rPr lang="en-US" altLang="ko-KR" sz="2000" baseline="-25000">
                <a:ea typeface="굴림" charset="-127"/>
              </a:rPr>
              <a:t>1</a:t>
            </a:r>
            <a:r>
              <a:rPr lang="en-US" altLang="ko-KR" sz="2000">
                <a:ea typeface="굴림" charset="-127"/>
              </a:rPr>
              <a:t>, ..., </a:t>
            </a:r>
            <a:r>
              <a:rPr lang="en-US" altLang="ko-KR" sz="2000" i="1">
                <a:ea typeface="굴림" charset="-127"/>
              </a:rPr>
              <a:t>A</a:t>
            </a:r>
            <a:r>
              <a:rPr lang="en-US" altLang="ko-KR" sz="2000" i="1" baseline="-25000">
                <a:ea typeface="굴림" charset="-127"/>
              </a:rPr>
              <a:t>n </a:t>
            </a:r>
            <a:r>
              <a:rPr lang="en-US" altLang="ko-KR" sz="2000">
                <a:ea typeface="굴림" charset="-127"/>
              </a:rPr>
              <a:t>)</a:t>
            </a:r>
            <a:endParaRPr lang="en-US" altLang="ko-KR">
              <a:ea typeface="굴림" charset="-127"/>
            </a:endParaRPr>
          </a:p>
          <a:p>
            <a:r>
              <a:rPr lang="en-US" altLang="ko-KR" sz="2000" b="1">
                <a:ea typeface="굴림" charset="-127"/>
              </a:rPr>
              <a:t>foreign key </a:t>
            </a: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i="1">
                <a:ea typeface="굴림" charset="-127"/>
              </a:rPr>
              <a:t>A</a:t>
            </a:r>
            <a:r>
              <a:rPr lang="en-US" altLang="ko-KR" sz="2000" baseline="-25000">
                <a:ea typeface="굴림" charset="-127"/>
              </a:rPr>
              <a:t>m</a:t>
            </a:r>
            <a:r>
              <a:rPr lang="en-US" altLang="ko-KR" sz="2000">
                <a:ea typeface="굴림" charset="-127"/>
              </a:rPr>
              <a:t>, ..., </a:t>
            </a:r>
            <a:r>
              <a:rPr lang="en-US" altLang="ko-KR" sz="2000" i="1">
                <a:ea typeface="굴림" charset="-127"/>
              </a:rPr>
              <a:t>A</a:t>
            </a:r>
            <a:r>
              <a:rPr lang="en-US" altLang="ko-KR" sz="2000" i="1" baseline="-25000">
                <a:ea typeface="굴림" charset="-127"/>
              </a:rPr>
              <a:t>n </a:t>
            </a:r>
            <a:r>
              <a:rPr lang="en-US" altLang="ko-KR" sz="2000">
                <a:ea typeface="굴림" charset="-127"/>
              </a:rPr>
              <a:t>) </a:t>
            </a:r>
            <a:r>
              <a:rPr lang="en-US" altLang="ko-KR" sz="2000" b="1">
                <a:ea typeface="굴림" charset="-127"/>
              </a:rPr>
              <a:t>references </a:t>
            </a:r>
            <a:r>
              <a:rPr lang="en-US" altLang="ko-KR" sz="2000" i="1">
                <a:ea typeface="굴림" charset="-127"/>
              </a:rPr>
              <a:t>r</a:t>
            </a:r>
            <a:endParaRPr lang="en-US" altLang="ko-KR">
              <a:ea typeface="굴림" charset="-127"/>
            </a:endParaRP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771525" y="2395538"/>
            <a:ext cx="8372475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ea typeface="굴림" charset="-127"/>
              </a:rPr>
              <a:t>Example:  Declare</a:t>
            </a:r>
            <a:r>
              <a:rPr kumimoji="0" lang="en-US" altLang="ko-KR" sz="1800">
                <a:ea typeface="굴림" charset="-127"/>
              </a:rPr>
              <a:t> </a:t>
            </a:r>
            <a:r>
              <a:rPr kumimoji="0" lang="en-US" altLang="ko-KR" sz="2000" i="1">
                <a:ea typeface="굴림" charset="-127"/>
              </a:rPr>
              <a:t>ID</a:t>
            </a:r>
            <a:r>
              <a:rPr kumimoji="0" lang="en-US" altLang="ko-KR" sz="1800">
                <a:ea typeface="굴림" charset="-127"/>
              </a:rPr>
              <a:t> </a:t>
            </a:r>
            <a:r>
              <a:rPr kumimoji="0" lang="en-US" altLang="ko-KR" sz="2000">
                <a:ea typeface="굴림" charset="-127"/>
              </a:rPr>
              <a:t>as the primary key for</a:t>
            </a:r>
            <a:r>
              <a:rPr kumimoji="0" lang="en-US" altLang="ko-KR" sz="1800">
                <a:ea typeface="굴림" charset="-127"/>
              </a:rPr>
              <a:t> </a:t>
            </a:r>
            <a:r>
              <a:rPr kumimoji="0" lang="en-US" altLang="ko-KR" sz="1800" i="1">
                <a:ea typeface="굴림" charset="-127"/>
              </a:rPr>
              <a:t>instructor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ea typeface="굴림" charset="-127"/>
              </a:rPr>
              <a:t>.</a:t>
            </a:r>
            <a:endParaRPr kumimoji="0" lang="en-US" altLang="ko-KR" sz="1800" b="1">
              <a:ea typeface="굴림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>
                <a:ea typeface="굴림" charset="-127"/>
              </a:rPr>
              <a:t>	</a:t>
            </a:r>
            <a:r>
              <a:rPr lang="en-US" altLang="ko-KR" sz="1800" b="1">
                <a:ea typeface="굴림" charset="-127"/>
              </a:rPr>
              <a:t>create table</a:t>
            </a:r>
            <a:r>
              <a:rPr lang="en-US" altLang="ko-KR" sz="1800">
                <a:ea typeface="굴림" charset="-127"/>
              </a:rPr>
              <a:t> </a:t>
            </a:r>
            <a:r>
              <a:rPr lang="en-US" altLang="ko-KR" sz="1800" i="1">
                <a:ea typeface="굴림" charset="-127"/>
              </a:rPr>
              <a:t>instructor</a:t>
            </a:r>
            <a:r>
              <a:rPr lang="en-US" altLang="ko-KR" sz="1800">
                <a:ea typeface="굴림" charset="-127"/>
              </a:rPr>
              <a:t> (</a:t>
            </a:r>
            <a:br>
              <a:rPr lang="en-US" altLang="ko-KR" sz="1800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>                             </a:t>
            </a:r>
            <a:r>
              <a:rPr lang="en-US" altLang="ko-KR" sz="1800" i="1">
                <a:ea typeface="굴림" charset="-127"/>
              </a:rPr>
              <a:t>ID</a:t>
            </a:r>
            <a:r>
              <a:rPr lang="en-US" altLang="ko-KR" sz="1800">
                <a:ea typeface="굴림" charset="-127"/>
              </a:rPr>
              <a:t>                </a:t>
            </a:r>
            <a:r>
              <a:rPr lang="en-US" altLang="ko-KR" sz="1800" b="1">
                <a:ea typeface="굴림" charset="-127"/>
              </a:rPr>
              <a:t>char</a:t>
            </a:r>
            <a:r>
              <a:rPr lang="en-US" altLang="ko-KR" sz="1800">
                <a:ea typeface="굴림" charset="-127"/>
              </a:rPr>
              <a:t>(5),</a:t>
            </a:r>
            <a:br>
              <a:rPr lang="en-US" altLang="ko-KR" sz="1800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>                             </a:t>
            </a:r>
            <a:r>
              <a:rPr lang="en-US" altLang="ko-KR" sz="1800" i="1">
                <a:ea typeface="굴림" charset="-127"/>
              </a:rPr>
              <a:t>name           </a:t>
            </a:r>
            <a:r>
              <a:rPr lang="en-US" altLang="ko-KR" sz="1800" b="1">
                <a:ea typeface="굴림" charset="-127"/>
              </a:rPr>
              <a:t>varchar</a:t>
            </a:r>
            <a:r>
              <a:rPr lang="en-US" altLang="ko-KR" sz="1800">
                <a:ea typeface="굴림" charset="-127"/>
              </a:rPr>
              <a:t>(20) </a:t>
            </a:r>
            <a:r>
              <a:rPr lang="en-US" altLang="ko-KR" sz="1800" b="1">
                <a:ea typeface="굴림" charset="-127"/>
              </a:rPr>
              <a:t>not null,</a:t>
            </a:r>
            <a:r>
              <a:rPr lang="en-US" altLang="ko-KR" sz="1800" b="1" i="1">
                <a:ea typeface="굴림" charset="-127"/>
              </a:rPr>
              <a:t/>
            </a:r>
            <a:br>
              <a:rPr lang="en-US" altLang="ko-KR" sz="1800" b="1" i="1">
                <a:ea typeface="굴림" charset="-127"/>
              </a:rPr>
            </a:br>
            <a:r>
              <a:rPr lang="en-US" altLang="ko-KR" sz="1800" b="1" i="1">
                <a:ea typeface="굴림" charset="-127"/>
              </a:rPr>
              <a:t>                             </a:t>
            </a:r>
            <a:r>
              <a:rPr lang="en-US" altLang="ko-KR" sz="1800" i="1">
                <a:ea typeface="굴림" charset="-127"/>
              </a:rPr>
              <a:t>dept_name  </a:t>
            </a:r>
            <a:r>
              <a:rPr lang="en-US" altLang="ko-KR" sz="1800" b="1">
                <a:ea typeface="굴림" charset="-127"/>
              </a:rPr>
              <a:t>varchar</a:t>
            </a:r>
            <a:r>
              <a:rPr lang="en-US" altLang="ko-KR" sz="1800">
                <a:ea typeface="굴림" charset="-127"/>
              </a:rPr>
              <a:t>(20),</a:t>
            </a:r>
            <a:br>
              <a:rPr lang="en-US" altLang="ko-KR" sz="1800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>                             </a:t>
            </a:r>
            <a:r>
              <a:rPr lang="en-US" altLang="ko-KR" sz="1800" i="1">
                <a:ea typeface="굴림" charset="-127"/>
              </a:rPr>
              <a:t>salary</a:t>
            </a:r>
            <a:r>
              <a:rPr lang="en-US" altLang="ko-KR" sz="1800">
                <a:ea typeface="굴림" charset="-127"/>
              </a:rPr>
              <a:t>           </a:t>
            </a:r>
            <a:r>
              <a:rPr lang="en-US" altLang="ko-KR" sz="1800" b="1">
                <a:ea typeface="굴림" charset="-127"/>
              </a:rPr>
              <a:t>numeric</a:t>
            </a:r>
            <a:r>
              <a:rPr lang="en-US" altLang="ko-KR" sz="1800">
                <a:ea typeface="굴림" charset="-127"/>
              </a:rPr>
              <a:t>(8,2),</a:t>
            </a:r>
            <a:br>
              <a:rPr lang="en-US" altLang="ko-KR" sz="1800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>                             </a:t>
            </a:r>
            <a:r>
              <a:rPr kumimoji="0" lang="en-US" altLang="ko-KR" sz="2000" b="1">
                <a:ea typeface="굴림" charset="-127"/>
              </a:rPr>
              <a:t>primary key </a:t>
            </a:r>
            <a:r>
              <a:rPr lang="en-US" altLang="ko-KR" sz="2000">
                <a:ea typeface="굴림" charset="-127"/>
              </a:rPr>
              <a:t>(</a:t>
            </a:r>
            <a:r>
              <a:rPr kumimoji="0" lang="en-US" altLang="ko-KR" sz="2000" i="1">
                <a:ea typeface="굴림" charset="-127"/>
              </a:rPr>
              <a:t>ID</a:t>
            </a:r>
            <a:r>
              <a:rPr lang="en-US" altLang="ko-KR" sz="2000">
                <a:ea typeface="굴림" charset="-127"/>
              </a:rPr>
              <a:t>),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                          </a:t>
            </a:r>
            <a:r>
              <a:rPr lang="en-US" altLang="ko-KR" sz="2000" b="1">
                <a:ea typeface="굴림" charset="-127"/>
              </a:rPr>
              <a:t>foreign key </a:t>
            </a:r>
            <a:r>
              <a:rPr lang="en-US" altLang="ko-KR" sz="2000" i="1">
                <a:ea typeface="굴림" charset="-127"/>
              </a:rPr>
              <a:t>(dept_name</a:t>
            </a:r>
            <a:r>
              <a:rPr lang="en-US" altLang="ko-KR" sz="2000">
                <a:ea typeface="굴림" charset="-127"/>
              </a:rPr>
              <a:t>) </a:t>
            </a:r>
            <a:r>
              <a:rPr lang="en-US" altLang="ko-KR" sz="2000" b="1">
                <a:ea typeface="굴림" charset="-127"/>
              </a:rPr>
              <a:t>references </a:t>
            </a:r>
            <a:r>
              <a:rPr lang="en-US" altLang="ko-KR" sz="2000" i="1">
                <a:ea typeface="굴림" charset="-127"/>
              </a:rPr>
              <a:t>department</a:t>
            </a:r>
            <a:r>
              <a:rPr kumimoji="0" lang="en-US" altLang="ko-KR" sz="2000" i="1">
                <a:ea typeface="굴림" charset="-127"/>
              </a:rPr>
              <a:t>)</a:t>
            </a:r>
            <a:endParaRPr kumimoji="0" lang="en-US" altLang="ko-KR" sz="1800" i="1">
              <a:ea typeface="굴림" charset="-127"/>
            </a:endParaRP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604838" y="5229225"/>
            <a:ext cx="81740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buSzTx/>
              <a:buFont typeface="Monotype Sorts" charset="2"/>
              <a:buNone/>
            </a:pPr>
            <a:r>
              <a:rPr lang="en-US" altLang="ko-KR" sz="2000" b="1">
                <a:solidFill>
                  <a:srgbClr val="FF0000"/>
                </a:solidFill>
                <a:ea typeface="굴림" charset="-127"/>
              </a:rPr>
              <a:t>primary key </a:t>
            </a:r>
            <a:r>
              <a:rPr lang="en-US" altLang="ko-KR" sz="2000">
                <a:solidFill>
                  <a:srgbClr val="FF0000"/>
                </a:solidFill>
                <a:ea typeface="굴림" charset="-127"/>
              </a:rPr>
              <a:t>declaration on an attribute automatically ensures</a:t>
            </a:r>
            <a:r>
              <a:rPr lang="en-US" altLang="ko-KR" sz="1800" b="1">
                <a:solidFill>
                  <a:srgbClr val="FF0000"/>
                </a:solidFill>
                <a:ea typeface="굴림" charset="-127"/>
              </a:rPr>
              <a:t> </a:t>
            </a:r>
            <a:r>
              <a:rPr lang="en-US" altLang="ko-KR" sz="2000" b="1">
                <a:solidFill>
                  <a:srgbClr val="FF0000"/>
                </a:solidFill>
                <a:ea typeface="굴림" charset="-127"/>
              </a:rPr>
              <a:t>not null</a:t>
            </a:r>
            <a:endParaRPr lang="en-US" altLang="ko-KR" sz="1800" b="1">
              <a:solidFill>
                <a:srgbClr val="FF0000"/>
              </a:solidFill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203200"/>
            <a:ext cx="805815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Insertion (Cont.)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115300" cy="5270500"/>
          </a:xfrm>
        </p:spPr>
        <p:txBody>
          <a:bodyPr/>
          <a:lstStyle/>
          <a:p>
            <a:pPr>
              <a:tabLst>
                <a:tab pos="908050" algn="l"/>
              </a:tabLst>
              <a:defRPr/>
            </a:pPr>
            <a:r>
              <a:rPr lang="en-US" altLang="ko-KR" sz="2000" dirty="0" smtClean="0">
                <a:ea typeface="굴림" charset="-127"/>
              </a:rPr>
              <a:t>Add all instructors to the </a:t>
            </a:r>
            <a:r>
              <a:rPr lang="en-US" altLang="ko-KR" sz="2000" i="1" dirty="0" smtClean="0">
                <a:ea typeface="굴림" charset="-127"/>
              </a:rPr>
              <a:t>student</a:t>
            </a:r>
            <a:r>
              <a:rPr lang="en-US" altLang="ko-KR" sz="2000" dirty="0" smtClean="0">
                <a:ea typeface="굴림" charset="-127"/>
              </a:rPr>
              <a:t> relation with </a:t>
            </a:r>
            <a:r>
              <a:rPr lang="en-US" altLang="ko-KR" sz="2000" dirty="0" err="1" smtClean="0">
                <a:ea typeface="굴림" charset="-127"/>
              </a:rPr>
              <a:t>tot_creds</a:t>
            </a:r>
            <a:r>
              <a:rPr lang="en-US" altLang="ko-KR" sz="2000" dirty="0" smtClean="0">
                <a:ea typeface="굴림" charset="-127"/>
              </a:rPr>
              <a:t> set to 0</a:t>
            </a:r>
            <a:endParaRPr lang="en-US" altLang="ko-KR" dirty="0" smtClean="0">
              <a:ea typeface="굴림" charset="-127"/>
            </a:endParaRPr>
          </a:p>
          <a:p>
            <a:pPr>
              <a:buFont typeface="Monotype Sorts" charset="2"/>
              <a:buNone/>
              <a:tabLst>
                <a:tab pos="908050" algn="l"/>
              </a:tabLst>
              <a:defRPr/>
            </a:pPr>
            <a:r>
              <a:rPr lang="en-US" altLang="ko-KR" dirty="0" smtClean="0">
                <a:ea typeface="굴림" charset="-127"/>
              </a:rPr>
              <a:t>	    </a:t>
            </a:r>
            <a:r>
              <a:rPr lang="en-US" altLang="ko-KR" sz="2000" b="1" dirty="0" smtClean="0">
                <a:ea typeface="굴림" charset="-127"/>
              </a:rPr>
              <a:t>insert into </a:t>
            </a:r>
            <a:r>
              <a:rPr lang="en-US" altLang="ko-KR" sz="2000" i="1" dirty="0" smtClean="0">
                <a:ea typeface="굴림" charset="-127"/>
              </a:rPr>
              <a:t>student</a:t>
            </a:r>
            <a:br>
              <a:rPr lang="en-US" altLang="ko-KR" sz="2000" i="1" dirty="0" smtClean="0">
                <a:ea typeface="굴림" charset="-127"/>
              </a:rPr>
            </a:br>
            <a:r>
              <a:rPr lang="en-US" altLang="ko-KR" sz="2000" i="1" dirty="0" smtClean="0">
                <a:ea typeface="굴림" charset="-127"/>
              </a:rPr>
              <a:t>	</a:t>
            </a:r>
            <a:r>
              <a:rPr lang="en-US" altLang="ko-KR" sz="2000" b="1" dirty="0" smtClean="0">
                <a:ea typeface="굴림" charset="-127"/>
              </a:rPr>
              <a:t>select </a:t>
            </a:r>
            <a:r>
              <a:rPr lang="en-US" altLang="ko-KR" sz="2000" i="1" dirty="0" smtClean="0">
                <a:ea typeface="굴림" charset="-127"/>
              </a:rPr>
              <a:t>ID, name, </a:t>
            </a:r>
            <a:r>
              <a:rPr lang="en-US" altLang="ko-KR" sz="2000" i="1" dirty="0" err="1" smtClean="0">
                <a:ea typeface="굴림" charset="-127"/>
              </a:rPr>
              <a:t>dept_name</a:t>
            </a:r>
            <a:r>
              <a:rPr lang="en-US" altLang="ko-KR" sz="2000" i="1" dirty="0" smtClean="0">
                <a:ea typeface="굴림" charset="-127"/>
              </a:rPr>
              <a:t>, 0</a:t>
            </a:r>
            <a:br>
              <a:rPr lang="en-US" altLang="ko-KR" sz="2000" i="1" dirty="0" smtClean="0">
                <a:ea typeface="굴림" charset="-127"/>
              </a:rPr>
            </a:br>
            <a:r>
              <a:rPr lang="en-US" altLang="ko-KR" sz="2000" i="1" dirty="0" smtClean="0">
                <a:ea typeface="굴림" charset="-127"/>
              </a:rPr>
              <a:t>         </a:t>
            </a:r>
            <a:r>
              <a:rPr lang="en-US" altLang="ko-KR" sz="2000" b="1" dirty="0" smtClean="0">
                <a:ea typeface="굴림" charset="-127"/>
              </a:rPr>
              <a:t>from </a:t>
            </a:r>
            <a:r>
              <a:rPr lang="en-US" altLang="ko-KR" sz="2000" i="1" dirty="0" smtClean="0">
                <a:ea typeface="굴림" charset="-127"/>
              </a:rPr>
              <a:t>  instructor</a:t>
            </a:r>
            <a:endParaRPr lang="en-US" altLang="ko-KR" i="1" dirty="0" smtClean="0">
              <a:ea typeface="굴림" charset="-127"/>
            </a:endParaRPr>
          </a:p>
          <a:p>
            <a:pPr>
              <a:tabLst>
                <a:tab pos="908050" algn="l"/>
              </a:tabLst>
              <a:defRPr/>
            </a:pPr>
            <a:r>
              <a:rPr lang="en-US" altLang="ko-KR" sz="2000" u="sng" dirty="0" smtClean="0">
                <a:ea typeface="굴림" charset="-127"/>
              </a:rPr>
              <a:t>The </a:t>
            </a:r>
            <a:r>
              <a:rPr lang="en-US" altLang="ko-KR" sz="2000" b="1" u="sng" dirty="0" smtClean="0">
                <a:ea typeface="굴림" charset="-127"/>
              </a:rPr>
              <a:t>select from where</a:t>
            </a:r>
            <a:r>
              <a:rPr lang="en-US" altLang="ko-KR" sz="2000" u="sng" dirty="0" smtClean="0">
                <a:ea typeface="굴림" charset="-127"/>
              </a:rPr>
              <a:t> statement is evaluated fully before any of its results are inserted into the relation </a:t>
            </a:r>
            <a:r>
              <a:rPr lang="en-US" altLang="ko-KR" sz="2000" dirty="0" smtClean="0">
                <a:ea typeface="굴림" charset="-127"/>
              </a:rPr>
              <a:t>(otherwise queries like</a:t>
            </a:r>
            <a:br>
              <a:rPr lang="en-US" altLang="ko-KR" sz="2000" dirty="0" smtClean="0">
                <a:ea typeface="굴림" charset="-127"/>
              </a:rPr>
            </a:br>
            <a:r>
              <a:rPr lang="en-US" altLang="ko-KR" sz="2000" dirty="0" smtClean="0">
                <a:ea typeface="굴림" charset="-127"/>
              </a:rPr>
              <a:t>	</a:t>
            </a:r>
            <a:r>
              <a:rPr lang="en-US" altLang="ko-KR" sz="2000" b="1" dirty="0" smtClean="0">
                <a:ea typeface="굴림" charset="-127"/>
              </a:rPr>
              <a:t>insert into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en-US" altLang="ko-KR" sz="2000" i="1" dirty="0" smtClean="0">
                <a:ea typeface="굴림" charset="-127"/>
              </a:rPr>
              <a:t>table</a:t>
            </a:r>
            <a:r>
              <a:rPr lang="en-US" altLang="ko-KR" sz="2000" dirty="0" smtClean="0">
                <a:ea typeface="굴림" charset="-127"/>
              </a:rPr>
              <a:t>1 </a:t>
            </a:r>
            <a:r>
              <a:rPr lang="en-US" altLang="ko-KR" sz="2000" b="1" dirty="0" smtClean="0">
                <a:ea typeface="굴림" charset="-127"/>
              </a:rPr>
              <a:t>select</a:t>
            </a:r>
            <a:r>
              <a:rPr lang="en-US" altLang="ko-KR" sz="2000" dirty="0" smtClean="0">
                <a:ea typeface="굴림" charset="-127"/>
              </a:rPr>
              <a:t> * </a:t>
            </a:r>
            <a:r>
              <a:rPr lang="en-US" altLang="ko-KR" sz="2000" b="1" dirty="0" smtClean="0">
                <a:ea typeface="굴림" charset="-127"/>
              </a:rPr>
              <a:t>from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en-US" altLang="ko-KR" sz="2000" i="1" dirty="0" smtClean="0">
                <a:ea typeface="굴림" charset="-127"/>
              </a:rPr>
              <a:t>table</a:t>
            </a:r>
            <a:r>
              <a:rPr lang="en-US" altLang="ko-KR" sz="2000" dirty="0" smtClean="0">
                <a:ea typeface="굴림" charset="-127"/>
              </a:rPr>
              <a:t>1</a:t>
            </a:r>
            <a:br>
              <a:rPr lang="en-US" altLang="ko-KR" sz="2000" dirty="0" smtClean="0">
                <a:ea typeface="굴림" charset="-127"/>
              </a:rPr>
            </a:br>
            <a:r>
              <a:rPr lang="en-US" altLang="ko-KR" sz="2000" dirty="0" smtClean="0">
                <a:ea typeface="굴림" charset="-127"/>
              </a:rPr>
              <a:t>would cause problems, </a:t>
            </a:r>
            <a:r>
              <a:rPr lang="en-US" altLang="ko-KR" sz="2000" dirty="0" smtClean="0">
                <a:solidFill>
                  <a:schemeClr val="bg2">
                    <a:lumMod val="40000"/>
                    <a:lumOff val="60000"/>
                  </a:schemeClr>
                </a:solidFill>
                <a:ea typeface="굴림" charset="-127"/>
              </a:rPr>
              <a:t>if </a:t>
            </a:r>
            <a:r>
              <a:rPr lang="en-US" altLang="ko-KR" sz="2000" i="1" dirty="0" smtClean="0">
                <a:solidFill>
                  <a:schemeClr val="bg2">
                    <a:lumMod val="40000"/>
                    <a:lumOff val="60000"/>
                  </a:schemeClr>
                </a:solidFill>
                <a:ea typeface="굴림" charset="-127"/>
              </a:rPr>
              <a:t>table1</a:t>
            </a:r>
            <a:r>
              <a:rPr lang="en-US" altLang="ko-KR" sz="2000" dirty="0" smtClean="0">
                <a:solidFill>
                  <a:schemeClr val="bg2">
                    <a:lumMod val="40000"/>
                    <a:lumOff val="60000"/>
                  </a:schemeClr>
                </a:solidFill>
                <a:ea typeface="굴림" charset="-127"/>
              </a:rPr>
              <a:t> did not have any primary key defined</a:t>
            </a:r>
            <a:r>
              <a:rPr lang="en-US" altLang="ko-KR" sz="2000" dirty="0" smtClean="0">
                <a:ea typeface="굴림" charset="-127"/>
              </a:rPr>
              <a:t>.)</a:t>
            </a:r>
            <a:endParaRPr lang="en-US"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381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Modification of the Database – Updates</a:t>
            </a:r>
          </a:p>
        </p:txBody>
      </p:sp>
      <p:sp>
        <p:nvSpPr>
          <p:cNvPr id="1300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ko-KR" sz="2000">
                <a:ea typeface="굴림" charset="-127"/>
              </a:rPr>
              <a:t>Increase salaries of instructors whose salary is over $100,000 by 3%, and all others receive a 5% raise</a:t>
            </a:r>
            <a:endParaRPr lang="en-US" altLang="ko-KR">
              <a:ea typeface="굴림" charset="-127"/>
            </a:endParaRPr>
          </a:p>
          <a:p>
            <a:pPr lvl="1">
              <a:tabLst>
                <a:tab pos="2336800" algn="l"/>
              </a:tabLst>
            </a:pPr>
            <a:r>
              <a:rPr lang="en-US" altLang="ko-KR" sz="2000">
                <a:ea typeface="굴림" charset="-127"/>
              </a:rPr>
              <a:t>Write two </a:t>
            </a:r>
            <a:r>
              <a:rPr lang="en-US" altLang="ko-KR" sz="2000" b="1">
                <a:ea typeface="굴림" charset="-127"/>
              </a:rPr>
              <a:t>update </a:t>
            </a:r>
            <a:r>
              <a:rPr lang="en-US" altLang="ko-KR" sz="2000">
                <a:ea typeface="굴림" charset="-127"/>
              </a:rPr>
              <a:t>statements:</a:t>
            </a:r>
            <a:endParaRPr lang="en-US" altLang="ko-KR">
              <a:ea typeface="굴림" charset="-127"/>
            </a:endParaRP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ko-KR">
                <a:ea typeface="굴림" charset="-127"/>
              </a:rPr>
              <a:t>	           </a:t>
            </a:r>
            <a:r>
              <a:rPr lang="en-US" altLang="ko-KR" sz="2000" b="1">
                <a:ea typeface="굴림" charset="-127"/>
                <a:sym typeface="Symbol" charset="2"/>
              </a:rPr>
              <a:t>update </a:t>
            </a:r>
            <a:r>
              <a:rPr lang="en-US" altLang="ko-KR" sz="2000" i="1">
                <a:ea typeface="굴림" charset="-127"/>
                <a:sym typeface="Symbol" charset="2"/>
              </a:rPr>
              <a:t>instructor</a:t>
            </a:r>
            <a:br>
              <a:rPr lang="en-US" altLang="ko-KR" sz="2000" i="1">
                <a:ea typeface="굴림" charset="-127"/>
                <a:sym typeface="Symbol" charset="2"/>
              </a:rPr>
            </a:br>
            <a:r>
              <a:rPr lang="en-US" altLang="ko-KR" sz="2000" i="1">
                <a:ea typeface="굴림" charset="-127"/>
                <a:sym typeface="Symbol" charset="2"/>
              </a:rPr>
              <a:t>               </a:t>
            </a:r>
            <a:r>
              <a:rPr lang="en-US" altLang="ko-KR" sz="2000" b="1">
                <a:ea typeface="굴림" charset="-127"/>
                <a:sym typeface="Symbol" charset="2"/>
              </a:rPr>
              <a:t>set </a:t>
            </a:r>
            <a:r>
              <a:rPr lang="en-US" altLang="ko-KR" sz="2000" i="1">
                <a:ea typeface="굴림" charset="-127"/>
                <a:sym typeface="Symbol" charset="2"/>
              </a:rPr>
              <a:t>salary </a:t>
            </a:r>
            <a:r>
              <a:rPr lang="en-US" altLang="ko-KR" sz="2000">
                <a:ea typeface="굴림" charset="-127"/>
                <a:sym typeface="Symbol" charset="2"/>
              </a:rPr>
              <a:t>= </a:t>
            </a:r>
            <a:r>
              <a:rPr lang="en-US" altLang="ko-KR" sz="2000" i="1">
                <a:ea typeface="굴림" charset="-127"/>
                <a:sym typeface="Symbol" charset="2"/>
              </a:rPr>
              <a:t>salary </a:t>
            </a:r>
            <a:r>
              <a:rPr lang="en-US" altLang="ko-KR" sz="2000">
                <a:ea typeface="굴림" charset="-127"/>
                <a:sym typeface="Symbol" charset="2"/>
              </a:rPr>
              <a:t>* 1.03</a:t>
            </a:r>
            <a:br>
              <a:rPr lang="en-US" altLang="ko-KR" sz="2000">
                <a:ea typeface="굴림" charset="-127"/>
                <a:sym typeface="Symbol" charset="2"/>
              </a:rPr>
            </a:br>
            <a:r>
              <a:rPr lang="en-US" altLang="ko-KR" sz="2000">
                <a:ea typeface="굴림" charset="-127"/>
                <a:sym typeface="Symbol" charset="2"/>
              </a:rPr>
              <a:t>               </a:t>
            </a:r>
            <a:r>
              <a:rPr lang="en-US" altLang="ko-KR" sz="2000" b="1">
                <a:ea typeface="굴림" charset="-127"/>
                <a:sym typeface="Symbol" charset="2"/>
              </a:rPr>
              <a:t>where </a:t>
            </a:r>
            <a:r>
              <a:rPr lang="en-US" altLang="ko-KR" sz="2000" i="1">
                <a:ea typeface="굴림" charset="-127"/>
                <a:sym typeface="Symbol" charset="2"/>
              </a:rPr>
              <a:t>salary </a:t>
            </a:r>
            <a:r>
              <a:rPr lang="en-US" altLang="ko-KR" sz="2000">
                <a:ea typeface="굴림" charset="-127"/>
                <a:sym typeface="Symbol" charset="2"/>
              </a:rPr>
              <a:t>&gt; 100000;</a:t>
            </a:r>
            <a:br>
              <a:rPr lang="en-US" altLang="ko-KR" sz="2000">
                <a:ea typeface="굴림" charset="-127"/>
                <a:sym typeface="Symbol" charset="2"/>
              </a:rPr>
            </a:br>
            <a:r>
              <a:rPr lang="en-US" altLang="ko-KR" sz="2000">
                <a:ea typeface="굴림" charset="-127"/>
                <a:sym typeface="Symbol" charset="2"/>
              </a:rPr>
              <a:t>           </a:t>
            </a:r>
            <a:r>
              <a:rPr lang="en-US" altLang="ko-KR" sz="2000" b="1">
                <a:ea typeface="굴림" charset="-127"/>
                <a:sym typeface="Symbol" charset="2"/>
              </a:rPr>
              <a:t>update </a:t>
            </a:r>
            <a:r>
              <a:rPr lang="en-US" altLang="ko-KR" sz="2000" i="1">
                <a:ea typeface="굴림" charset="-127"/>
                <a:sym typeface="Symbol" charset="2"/>
              </a:rPr>
              <a:t>instructor</a:t>
            </a:r>
            <a:br>
              <a:rPr lang="en-US" altLang="ko-KR" sz="2000" i="1">
                <a:ea typeface="굴림" charset="-127"/>
                <a:sym typeface="Symbol" charset="2"/>
              </a:rPr>
            </a:br>
            <a:r>
              <a:rPr lang="en-US" altLang="ko-KR" sz="2000" i="1">
                <a:ea typeface="굴림" charset="-127"/>
                <a:sym typeface="Symbol" charset="2"/>
              </a:rPr>
              <a:t>                </a:t>
            </a:r>
            <a:r>
              <a:rPr lang="en-US" altLang="ko-KR" sz="2000" b="1">
                <a:ea typeface="굴림" charset="-127"/>
                <a:sym typeface="Symbol" charset="2"/>
              </a:rPr>
              <a:t>set </a:t>
            </a:r>
            <a:r>
              <a:rPr lang="en-US" altLang="ko-KR" sz="2000" i="1">
                <a:ea typeface="굴림" charset="-127"/>
                <a:sym typeface="Symbol" charset="2"/>
              </a:rPr>
              <a:t>salary </a:t>
            </a:r>
            <a:r>
              <a:rPr lang="en-US" altLang="ko-KR" sz="2000">
                <a:ea typeface="굴림" charset="-127"/>
                <a:sym typeface="Symbol" charset="2"/>
              </a:rPr>
              <a:t>= </a:t>
            </a:r>
            <a:r>
              <a:rPr lang="en-US" altLang="ko-KR" sz="2000" i="1">
                <a:ea typeface="굴림" charset="-127"/>
                <a:sym typeface="Symbol" charset="2"/>
              </a:rPr>
              <a:t>salary </a:t>
            </a:r>
            <a:r>
              <a:rPr lang="en-US" altLang="ko-KR" sz="2000">
                <a:ea typeface="굴림" charset="-127"/>
                <a:sym typeface="Symbol" charset="2"/>
              </a:rPr>
              <a:t>* 1.05</a:t>
            </a:r>
            <a:br>
              <a:rPr lang="en-US" altLang="ko-KR" sz="2000">
                <a:ea typeface="굴림" charset="-127"/>
                <a:sym typeface="Symbol" charset="2"/>
              </a:rPr>
            </a:br>
            <a:r>
              <a:rPr lang="en-US" altLang="ko-KR" sz="2000">
                <a:ea typeface="굴림" charset="-127"/>
                <a:sym typeface="Symbol" charset="2"/>
              </a:rPr>
              <a:t>                </a:t>
            </a:r>
            <a:r>
              <a:rPr lang="en-US" altLang="ko-KR" sz="2000" b="1">
                <a:ea typeface="굴림" charset="-127"/>
                <a:sym typeface="Symbol" charset="2"/>
              </a:rPr>
              <a:t>where </a:t>
            </a:r>
            <a:r>
              <a:rPr lang="en-US" altLang="ko-KR" sz="2000" i="1">
                <a:ea typeface="굴림" charset="-127"/>
                <a:sym typeface="Symbol" charset="2"/>
              </a:rPr>
              <a:t>salary </a:t>
            </a:r>
            <a:r>
              <a:rPr lang="en-US" altLang="ko-KR" sz="2000">
                <a:ea typeface="굴림" charset="-127"/>
                <a:sym typeface="Symbol" charset="2"/>
              </a:rPr>
              <a:t>&lt;= 100000;</a:t>
            </a:r>
            <a:endParaRPr lang="en-US" altLang="ko-KR">
              <a:ea typeface="굴림" charset="-127"/>
              <a:sym typeface="Symbol" charset="2"/>
            </a:endParaRPr>
          </a:p>
          <a:p>
            <a:pPr lvl="1">
              <a:tabLst>
                <a:tab pos="2336800" algn="l"/>
              </a:tabLst>
            </a:pPr>
            <a:r>
              <a:rPr lang="en-US" altLang="ko-KR" sz="2000">
                <a:ea typeface="굴림" charset="-127"/>
                <a:sym typeface="Symbol" charset="2"/>
              </a:rPr>
              <a:t>The order is important</a:t>
            </a:r>
            <a:endParaRPr lang="en-US" altLang="ko-KR">
              <a:ea typeface="굴림" charset="-127"/>
              <a:sym typeface="Symbol" charset="2"/>
            </a:endParaRPr>
          </a:p>
          <a:p>
            <a:pPr lvl="1">
              <a:tabLst>
                <a:tab pos="2336800" algn="l"/>
              </a:tabLst>
            </a:pPr>
            <a:r>
              <a:rPr lang="en-US" altLang="ko-KR" sz="2000">
                <a:ea typeface="굴림" charset="-127"/>
                <a:sym typeface="Symbol" charset="2"/>
              </a:rPr>
              <a:t>Can be done better using the </a:t>
            </a:r>
            <a:r>
              <a:rPr lang="en-US" altLang="ko-KR" sz="2000" b="1">
                <a:ea typeface="굴림" charset="-127"/>
                <a:sym typeface="Symbol" charset="2"/>
              </a:rPr>
              <a:t>case </a:t>
            </a:r>
            <a:r>
              <a:rPr lang="en-US" altLang="ko-KR" sz="2000">
                <a:ea typeface="굴림" charset="-127"/>
                <a:sym typeface="Symbol" charset="2"/>
              </a:rPr>
              <a:t>statement (next slide)</a:t>
            </a:r>
            <a:endParaRPr lang="en-US" altLang="ko-KR">
              <a:ea typeface="굴림" charset="-127"/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4763"/>
            <a:ext cx="8077200" cy="609601"/>
          </a:xfrm>
        </p:spPr>
        <p:txBody>
          <a:bodyPr/>
          <a:lstStyle/>
          <a:p>
            <a:pPr>
              <a:defRPr/>
            </a:pPr>
            <a:r>
              <a:rPr lang="en-US" smtClean="0"/>
              <a:t>Case Statement for Conditional Updates</a:t>
            </a:r>
          </a:p>
        </p:txBody>
      </p:sp>
      <p:sp>
        <p:nvSpPr>
          <p:cNvPr id="132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966075" cy="4903787"/>
          </a:xfrm>
        </p:spPr>
        <p:txBody>
          <a:bodyPr/>
          <a:lstStyle/>
          <a:p>
            <a:r>
              <a:rPr lang="en-US" altLang="ko-KR" sz="2000">
                <a:ea typeface="굴림" charset="-127"/>
              </a:rPr>
              <a:t>Same query as before but with case statement</a:t>
            </a:r>
            <a:endParaRPr lang="en-US" altLang="ko-KR">
              <a:ea typeface="굴림" charset="-127"/>
            </a:endParaRPr>
          </a:p>
          <a:p>
            <a:pPr>
              <a:buFont typeface="Monotype Sorts" charset="2"/>
              <a:buNone/>
            </a:pPr>
            <a:r>
              <a:rPr lang="en-US" altLang="ko-KR">
                <a:ea typeface="굴림" charset="-127"/>
              </a:rPr>
              <a:t>		 </a:t>
            </a:r>
            <a:r>
              <a:rPr lang="en-US" altLang="ko-KR" sz="2000" b="1">
                <a:ea typeface="굴림" charset="-127"/>
              </a:rPr>
              <a:t>update </a:t>
            </a:r>
            <a:r>
              <a:rPr lang="en-US" altLang="ko-KR" sz="2000" i="1">
                <a:ea typeface="굴림" charset="-127"/>
              </a:rPr>
              <a:t>instructor</a:t>
            </a:r>
            <a:br>
              <a:rPr lang="en-US" altLang="ko-KR" sz="2000" i="1">
                <a:ea typeface="굴림" charset="-127"/>
              </a:rPr>
            </a:br>
            <a:r>
              <a:rPr lang="en-US" altLang="ko-KR" sz="2000" i="1">
                <a:ea typeface="굴림" charset="-127"/>
              </a:rPr>
              <a:t>               </a:t>
            </a:r>
            <a:r>
              <a:rPr lang="en-US" altLang="ko-KR" sz="2000" b="1">
                <a:ea typeface="굴림" charset="-127"/>
              </a:rPr>
              <a:t>set </a:t>
            </a:r>
            <a:r>
              <a:rPr lang="en-US" altLang="ko-KR" sz="2000" i="1">
                <a:ea typeface="굴림" charset="-127"/>
              </a:rPr>
              <a:t>salary </a:t>
            </a:r>
            <a:r>
              <a:rPr lang="en-US" altLang="ko-KR" sz="2000">
                <a:ea typeface="굴림" charset="-127"/>
              </a:rPr>
              <a:t>= </a:t>
            </a:r>
            <a:r>
              <a:rPr lang="en-US" altLang="ko-KR" sz="2000" b="1">
                <a:ea typeface="굴림" charset="-127"/>
              </a:rPr>
              <a:t>case</a:t>
            </a:r>
            <a:br>
              <a:rPr lang="en-US" altLang="ko-KR" sz="2000" b="1">
                <a:ea typeface="굴림" charset="-127"/>
              </a:rPr>
            </a:br>
            <a:r>
              <a:rPr lang="en-US" altLang="ko-KR" sz="2000" b="1">
                <a:ea typeface="굴림" charset="-127"/>
              </a:rPr>
              <a:t>                                      when </a:t>
            </a:r>
            <a:r>
              <a:rPr lang="en-US" altLang="ko-KR" sz="2000" i="1">
                <a:ea typeface="굴림" charset="-127"/>
              </a:rPr>
              <a:t>salary </a:t>
            </a:r>
            <a:r>
              <a:rPr lang="en-US" altLang="ko-KR" sz="2000">
                <a:ea typeface="굴림" charset="-127"/>
              </a:rPr>
              <a:t>&lt;= 100000 </a:t>
            </a:r>
            <a:r>
              <a:rPr lang="en-US" altLang="ko-KR" sz="2000" b="1">
                <a:ea typeface="굴림" charset="-127"/>
              </a:rPr>
              <a:t>then </a:t>
            </a:r>
            <a:r>
              <a:rPr lang="en-US" altLang="ko-KR" sz="2000" i="1">
                <a:ea typeface="굴림" charset="-127"/>
              </a:rPr>
              <a:t>salary </a:t>
            </a:r>
            <a:r>
              <a:rPr lang="en-US" altLang="ko-KR" sz="2000">
                <a:ea typeface="굴림" charset="-127"/>
              </a:rPr>
              <a:t>* 1.05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                                      </a:t>
            </a:r>
            <a:r>
              <a:rPr lang="en-US" altLang="ko-KR" sz="2000" b="1">
                <a:ea typeface="굴림" charset="-127"/>
              </a:rPr>
              <a:t>else </a:t>
            </a:r>
            <a:r>
              <a:rPr lang="en-US" altLang="ko-KR" sz="2000" i="1">
                <a:ea typeface="굴림" charset="-127"/>
              </a:rPr>
              <a:t>salary </a:t>
            </a:r>
            <a:r>
              <a:rPr lang="en-US" altLang="ko-KR" sz="2000">
                <a:ea typeface="굴림" charset="-127"/>
              </a:rPr>
              <a:t>* 1.03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                                     </a:t>
            </a:r>
            <a:r>
              <a:rPr lang="en-US" altLang="ko-KR" sz="2000" b="1">
                <a:ea typeface="굴림" charset="-127"/>
              </a:rPr>
              <a:t>end</a:t>
            </a:r>
            <a:endParaRPr lang="en-US" altLang="ko-KR">
              <a:ea typeface="굴림" charset="-127"/>
            </a:endParaRPr>
          </a:p>
          <a:p>
            <a:pPr>
              <a:buFont typeface="Monotype Sorts" charset="2"/>
              <a:buNone/>
            </a:pPr>
            <a:endParaRPr lang="en-US" altLang="ko-KR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Updates with Scalar Subqueries</a:t>
            </a:r>
          </a:p>
        </p:txBody>
      </p:sp>
      <p:sp>
        <p:nvSpPr>
          <p:cNvPr id="134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8020050" cy="4903787"/>
          </a:xfrm>
        </p:spPr>
        <p:txBody>
          <a:bodyPr/>
          <a:lstStyle/>
          <a:p>
            <a:r>
              <a:rPr lang="en-US" altLang="ko-KR" sz="2000">
                <a:ea typeface="굴림" charset="-127"/>
              </a:rPr>
              <a:t>Recompute and update tot_creds value for all students</a:t>
            </a:r>
            <a:endParaRPr lang="en-US" altLang="ko-KR">
              <a:ea typeface="굴림" charset="-127"/>
            </a:endParaRPr>
          </a:p>
          <a:p>
            <a:pPr>
              <a:buFont typeface="Monotype Sorts" charset="2"/>
              <a:buNone/>
            </a:pPr>
            <a:r>
              <a:rPr lang="en-US" altLang="ko-KR" b="1">
                <a:ea typeface="굴림" charset="-127"/>
              </a:rPr>
              <a:t>       </a:t>
            </a:r>
            <a:r>
              <a:rPr lang="en-US" altLang="ko-KR" sz="2000" b="1">
                <a:ea typeface="굴림" charset="-127"/>
              </a:rPr>
              <a:t>update </a:t>
            </a:r>
            <a:r>
              <a:rPr lang="en-US" altLang="ko-KR" sz="2000" i="1">
                <a:ea typeface="굴림" charset="-127"/>
              </a:rPr>
              <a:t>student S </a:t>
            </a:r>
            <a:br>
              <a:rPr lang="en-US" altLang="ko-KR" sz="2000" i="1">
                <a:ea typeface="굴림" charset="-127"/>
              </a:rPr>
            </a:br>
            <a:r>
              <a:rPr lang="en-US" altLang="ko-KR" sz="2000" i="1">
                <a:ea typeface="굴림" charset="-127"/>
              </a:rPr>
              <a:t>     </a:t>
            </a:r>
            <a:r>
              <a:rPr lang="en-US" altLang="ko-KR" sz="2000" b="1">
                <a:ea typeface="굴림" charset="-127"/>
              </a:rPr>
              <a:t>set </a:t>
            </a:r>
            <a:r>
              <a:rPr lang="en-US" altLang="ko-KR" sz="2000" i="1">
                <a:ea typeface="굴림" charset="-127"/>
              </a:rPr>
              <a:t>tot_cred </a:t>
            </a:r>
            <a:r>
              <a:rPr lang="en-US" altLang="ko-KR" sz="2000">
                <a:ea typeface="굴림" charset="-127"/>
              </a:rPr>
              <a:t>= ( </a:t>
            </a:r>
            <a:r>
              <a:rPr lang="en-US" altLang="ko-KR" sz="2000" b="1">
                <a:ea typeface="굴림" charset="-127"/>
              </a:rPr>
              <a:t>select sum</a:t>
            </a: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i="1">
                <a:ea typeface="굴림" charset="-127"/>
              </a:rPr>
              <a:t>credits</a:t>
            </a:r>
            <a:r>
              <a:rPr lang="en-US" altLang="ko-KR" sz="2000">
                <a:ea typeface="굴림" charset="-127"/>
              </a:rPr>
              <a:t>)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                              </a:t>
            </a:r>
            <a:r>
              <a:rPr lang="en-US" altLang="ko-KR" sz="2000" b="1">
                <a:ea typeface="굴림" charset="-127"/>
              </a:rPr>
              <a:t>from </a:t>
            </a:r>
            <a:r>
              <a:rPr lang="en-US" altLang="ko-KR" sz="2000" i="1">
                <a:ea typeface="굴림" charset="-127"/>
              </a:rPr>
              <a:t>takes </a:t>
            </a:r>
            <a:r>
              <a:rPr lang="en-US" altLang="ko-KR" sz="2000" b="1">
                <a:ea typeface="굴림" charset="-127"/>
              </a:rPr>
              <a:t>natural join </a:t>
            </a:r>
            <a:r>
              <a:rPr lang="en-US" altLang="ko-KR" sz="2000" i="1">
                <a:ea typeface="굴림" charset="-127"/>
              </a:rPr>
              <a:t>course</a:t>
            </a:r>
            <a:br>
              <a:rPr lang="en-US" altLang="ko-KR" sz="2000" i="1">
                <a:ea typeface="굴림" charset="-127"/>
              </a:rPr>
            </a:br>
            <a:r>
              <a:rPr lang="en-US" altLang="ko-KR" sz="2000" i="1">
                <a:ea typeface="굴림" charset="-127"/>
              </a:rPr>
              <a:t>                             </a:t>
            </a:r>
            <a:r>
              <a:rPr lang="en-US" altLang="ko-KR" sz="2000" b="1">
                <a:ea typeface="굴림" charset="-127"/>
              </a:rPr>
              <a:t>where </a:t>
            </a:r>
            <a:r>
              <a:rPr lang="en-US" altLang="ko-KR" sz="2000" i="1">
                <a:ea typeface="굴림" charset="-127"/>
              </a:rPr>
              <a:t>S</a:t>
            </a:r>
            <a:r>
              <a:rPr lang="en-US" altLang="ko-KR" sz="2000">
                <a:ea typeface="굴림" charset="-127"/>
              </a:rPr>
              <a:t>.</a:t>
            </a:r>
            <a:r>
              <a:rPr lang="en-US" altLang="ko-KR" sz="2000" i="1">
                <a:ea typeface="굴림" charset="-127"/>
              </a:rPr>
              <a:t>ID</a:t>
            </a:r>
            <a:r>
              <a:rPr lang="en-US" altLang="ko-KR" sz="2000">
                <a:ea typeface="굴림" charset="-127"/>
              </a:rPr>
              <a:t>= </a:t>
            </a:r>
            <a:r>
              <a:rPr lang="en-US" altLang="ko-KR" sz="2000" i="1">
                <a:ea typeface="굴림" charset="-127"/>
              </a:rPr>
              <a:t>takes</a:t>
            </a:r>
            <a:r>
              <a:rPr lang="en-US" altLang="ko-KR" sz="2000">
                <a:ea typeface="굴림" charset="-127"/>
              </a:rPr>
              <a:t>.</a:t>
            </a:r>
            <a:r>
              <a:rPr lang="en-US" altLang="ko-KR" sz="2000" i="1">
                <a:ea typeface="굴림" charset="-127"/>
              </a:rPr>
              <a:t>ID </a:t>
            </a:r>
            <a:r>
              <a:rPr lang="en-US" altLang="ko-KR" sz="2000" b="1">
                <a:ea typeface="굴림" charset="-127"/>
              </a:rPr>
              <a:t>and </a:t>
            </a:r>
            <a:br>
              <a:rPr lang="en-US" altLang="ko-KR" sz="2000" b="1">
                <a:ea typeface="굴림" charset="-127"/>
              </a:rPr>
            </a:br>
            <a:r>
              <a:rPr lang="en-US" altLang="ko-KR" sz="2000" b="1">
                <a:ea typeface="굴림" charset="-127"/>
              </a:rPr>
              <a:t>                                         </a:t>
            </a:r>
            <a:r>
              <a:rPr lang="en-US" altLang="ko-KR" sz="2000" i="1">
                <a:ea typeface="굴림" charset="-127"/>
              </a:rPr>
              <a:t>takes</a:t>
            </a:r>
            <a:r>
              <a:rPr lang="en-US" altLang="ko-KR" sz="2000">
                <a:ea typeface="굴림" charset="-127"/>
              </a:rPr>
              <a:t>.</a:t>
            </a:r>
            <a:r>
              <a:rPr lang="en-US" altLang="ko-KR" sz="2000" i="1">
                <a:ea typeface="굴림" charset="-127"/>
              </a:rPr>
              <a:t>grade </a:t>
            </a:r>
            <a:r>
              <a:rPr lang="en-US" altLang="ko-KR" sz="2000">
                <a:ea typeface="굴림" charset="-127"/>
              </a:rPr>
              <a:t>&lt;&gt; ’F’ </a:t>
            </a:r>
            <a:r>
              <a:rPr lang="en-US" altLang="ko-KR" sz="2000" b="1">
                <a:ea typeface="굴림" charset="-127"/>
              </a:rPr>
              <a:t>and</a:t>
            </a:r>
            <a:br>
              <a:rPr lang="en-US" altLang="ko-KR" sz="2000" b="1">
                <a:ea typeface="굴림" charset="-127"/>
              </a:rPr>
            </a:br>
            <a:r>
              <a:rPr lang="en-US" altLang="ko-KR" sz="2000" b="1">
                <a:ea typeface="굴림" charset="-127"/>
              </a:rPr>
              <a:t>                                         </a:t>
            </a:r>
            <a:r>
              <a:rPr lang="en-US" altLang="ko-KR" sz="2000" i="1">
                <a:ea typeface="굴림" charset="-127"/>
              </a:rPr>
              <a:t>takes</a:t>
            </a:r>
            <a:r>
              <a:rPr lang="en-US" altLang="ko-KR" sz="2000">
                <a:ea typeface="굴림" charset="-127"/>
              </a:rPr>
              <a:t>.</a:t>
            </a:r>
            <a:r>
              <a:rPr lang="en-US" altLang="ko-KR" sz="2000" i="1">
                <a:ea typeface="굴림" charset="-127"/>
              </a:rPr>
              <a:t>grade </a:t>
            </a:r>
            <a:r>
              <a:rPr lang="en-US" altLang="ko-KR" sz="2000" b="1">
                <a:ea typeface="굴림" charset="-127"/>
              </a:rPr>
              <a:t>is not null</a:t>
            </a:r>
            <a:r>
              <a:rPr lang="en-US" altLang="ko-KR" sz="2000">
                <a:ea typeface="굴림" charset="-127"/>
              </a:rPr>
              <a:t>);</a:t>
            </a:r>
            <a:endParaRPr lang="en-US" altLang="ko-KR">
              <a:ea typeface="굴림" charset="-127"/>
            </a:endParaRPr>
          </a:p>
          <a:p>
            <a:r>
              <a:rPr lang="en-US" altLang="ko-KR" sz="2000">
                <a:ea typeface="굴림" charset="-127"/>
              </a:rPr>
              <a:t>Sets </a:t>
            </a:r>
            <a:r>
              <a:rPr lang="en-US" altLang="ko-KR" sz="2000" i="1">
                <a:ea typeface="굴림" charset="-127"/>
              </a:rPr>
              <a:t>tot_creds</a:t>
            </a:r>
            <a:r>
              <a:rPr lang="en-US" altLang="ko-KR" sz="2000">
                <a:ea typeface="굴림" charset="-127"/>
              </a:rPr>
              <a:t> to null for students who have not taken any course</a:t>
            </a:r>
            <a:endParaRPr lang="en-US" altLang="ko-KR">
              <a:ea typeface="굴림" charset="-127"/>
            </a:endParaRPr>
          </a:p>
          <a:p>
            <a:r>
              <a:rPr lang="en-US" altLang="ko-KR" sz="2000">
                <a:ea typeface="굴림" charset="-127"/>
              </a:rPr>
              <a:t>Instead of </a:t>
            </a:r>
            <a:r>
              <a:rPr lang="en-US" altLang="ko-KR" sz="2000" b="1">
                <a:ea typeface="굴림" charset="-127"/>
              </a:rPr>
              <a:t>sum</a:t>
            </a: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i="1">
                <a:ea typeface="굴림" charset="-127"/>
              </a:rPr>
              <a:t>credits</a:t>
            </a:r>
            <a:r>
              <a:rPr lang="en-US" altLang="ko-KR" sz="2000">
                <a:ea typeface="굴림" charset="-127"/>
              </a:rPr>
              <a:t>), use:</a:t>
            </a:r>
            <a:endParaRPr lang="en-US" altLang="ko-KR">
              <a:ea typeface="굴림" charset="-127"/>
            </a:endParaRPr>
          </a:p>
          <a:p>
            <a:pPr>
              <a:buFont typeface="Monotype Sorts" charset="2"/>
              <a:buNone/>
            </a:pPr>
            <a:r>
              <a:rPr lang="en-US" altLang="ko-KR" b="1">
                <a:ea typeface="굴림" charset="-127"/>
              </a:rPr>
              <a:t>                  </a:t>
            </a:r>
            <a:r>
              <a:rPr lang="en-US" altLang="ko-KR" sz="2000" b="1">
                <a:ea typeface="굴림" charset="-127"/>
              </a:rPr>
              <a:t>case </a:t>
            </a:r>
            <a:br>
              <a:rPr lang="en-US" altLang="ko-KR" sz="2000" b="1">
                <a:ea typeface="굴림" charset="-127"/>
              </a:rPr>
            </a:br>
            <a:r>
              <a:rPr lang="en-US" altLang="ko-KR" sz="2000" b="1">
                <a:ea typeface="굴림" charset="-127"/>
              </a:rPr>
              <a:t>                 when sum</a:t>
            </a: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i="1">
                <a:ea typeface="굴림" charset="-127"/>
              </a:rPr>
              <a:t>credits</a:t>
            </a:r>
            <a:r>
              <a:rPr lang="en-US" altLang="ko-KR" sz="2000">
                <a:ea typeface="굴림" charset="-127"/>
              </a:rPr>
              <a:t>) </a:t>
            </a:r>
            <a:r>
              <a:rPr lang="en-US" altLang="ko-KR" sz="2000" b="1">
                <a:ea typeface="굴림" charset="-127"/>
              </a:rPr>
              <a:t>is not null then sum</a:t>
            </a:r>
            <a:r>
              <a:rPr lang="en-US" altLang="ko-KR" sz="2000">
                <a:ea typeface="굴림" charset="-127"/>
              </a:rPr>
              <a:t>(</a:t>
            </a:r>
            <a:r>
              <a:rPr lang="en-US" altLang="ko-KR" sz="2000" i="1">
                <a:ea typeface="굴림" charset="-127"/>
              </a:rPr>
              <a:t>credits</a:t>
            </a:r>
            <a:r>
              <a:rPr lang="en-US" altLang="ko-KR" sz="2000">
                <a:ea typeface="굴림" charset="-127"/>
              </a:rPr>
              <a:t>)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                 </a:t>
            </a:r>
            <a:r>
              <a:rPr lang="en-US" altLang="ko-KR" sz="2000" b="1">
                <a:ea typeface="굴림" charset="-127"/>
              </a:rPr>
              <a:t>else </a:t>
            </a:r>
            <a:r>
              <a:rPr lang="en-US" altLang="ko-KR" sz="2000">
                <a:ea typeface="굴림" charset="-127"/>
              </a:rPr>
              <a:t>0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             </a:t>
            </a:r>
            <a:r>
              <a:rPr lang="en-US" altLang="ko-KR" sz="2000" b="1">
                <a:ea typeface="굴림" charset="-127"/>
              </a:rPr>
              <a:t>end</a:t>
            </a:r>
            <a:endParaRPr lang="en-US" altLang="ko-KR">
              <a:ea typeface="굴림" charset="-127"/>
            </a:endParaRPr>
          </a:p>
          <a:p>
            <a:pPr>
              <a:buFont typeface="Monotype Sorts" charset="2"/>
              <a:buNone/>
            </a:pPr>
            <a:endParaRPr lang="en-US" altLang="ko-KR">
              <a:ea typeface="굴림" charset="-127"/>
            </a:endParaRPr>
          </a:p>
          <a:p>
            <a:endParaRPr lang="en-US" altLang="ko-KR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End of Chapter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SQL Features**</a:t>
            </a:r>
          </a:p>
        </p:txBody>
      </p:sp>
      <p:sp>
        <p:nvSpPr>
          <p:cNvPr id="137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8032750" cy="4903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Create a table with the same schema as an existing table: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ko-KR">
                <a:ea typeface="굴림" charset="-127"/>
              </a:rPr>
              <a:t>	</a:t>
            </a:r>
            <a:r>
              <a:rPr lang="en-US" altLang="ko-KR" b="1">
                <a:ea typeface="굴림" charset="-127"/>
              </a:rPr>
              <a:t>create table</a:t>
            </a:r>
            <a:r>
              <a:rPr lang="en-US" altLang="ko-KR">
                <a:ea typeface="굴림" charset="-127"/>
              </a:rPr>
              <a:t> </a:t>
            </a:r>
            <a:r>
              <a:rPr lang="en-US" altLang="ko-KR" i="1">
                <a:ea typeface="굴림" charset="-127"/>
              </a:rPr>
              <a:t>temp_account</a:t>
            </a:r>
            <a:r>
              <a:rPr lang="en-US" altLang="ko-KR">
                <a:ea typeface="굴림" charset="-127"/>
              </a:rPr>
              <a:t> </a:t>
            </a:r>
            <a:r>
              <a:rPr lang="en-US" altLang="ko-KR" b="1">
                <a:ea typeface="굴림" charset="-127"/>
              </a:rPr>
              <a:t>like</a:t>
            </a:r>
            <a:r>
              <a:rPr lang="en-US" altLang="ko-KR">
                <a:ea typeface="굴림" charset="-127"/>
              </a:rPr>
              <a:t> </a:t>
            </a:r>
            <a:r>
              <a:rPr lang="en-US" altLang="ko-KR" i="1">
                <a:ea typeface="굴림" charset="-127"/>
              </a:rPr>
              <a:t>account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3.02</a:t>
            </a:r>
          </a:p>
        </p:txBody>
      </p:sp>
      <p:pic>
        <p:nvPicPr>
          <p:cNvPr id="139266" name="Picture 3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900" y="1939925"/>
            <a:ext cx="1092200" cy="29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3.03</a:t>
            </a:r>
          </a:p>
        </p:txBody>
      </p:sp>
      <p:pic>
        <p:nvPicPr>
          <p:cNvPr id="141314" name="Picture 3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963" y="1947863"/>
            <a:ext cx="1106487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3.04</a:t>
            </a:r>
          </a:p>
        </p:txBody>
      </p:sp>
      <p:pic>
        <p:nvPicPr>
          <p:cNvPr id="143362" name="Picture 3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3" y="3014663"/>
            <a:ext cx="827087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3.05</a:t>
            </a:r>
          </a:p>
        </p:txBody>
      </p:sp>
      <p:pic>
        <p:nvPicPr>
          <p:cNvPr id="145410" name="Picture 3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775" y="1947863"/>
            <a:ext cx="3090863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 a Few More Relation Definitions</a:t>
            </a:r>
          </a:p>
        </p:txBody>
      </p:sp>
      <p:sp>
        <p:nvSpPr>
          <p:cNvPr id="29698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476250" y="823913"/>
            <a:ext cx="8350250" cy="57673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b="1">
                <a:ea typeface="굴림" charset="-127"/>
              </a:rPr>
              <a:t>create table</a:t>
            </a:r>
            <a:r>
              <a:rPr lang="en-US" altLang="ko-KR">
                <a:ea typeface="굴림" charset="-127"/>
              </a:rPr>
              <a:t> </a:t>
            </a:r>
            <a:r>
              <a:rPr lang="en-US" altLang="ko-KR" i="1">
                <a:ea typeface="굴림" charset="-127"/>
              </a:rPr>
              <a:t>student</a:t>
            </a:r>
            <a:r>
              <a:rPr lang="en-US" altLang="ko-KR">
                <a:ea typeface="굴림" charset="-127"/>
              </a:rPr>
              <a:t> (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        </a:t>
            </a:r>
            <a:r>
              <a:rPr lang="en-US" altLang="ko-KR" i="1">
                <a:ea typeface="굴림" charset="-127"/>
              </a:rPr>
              <a:t>ID</a:t>
            </a:r>
            <a:r>
              <a:rPr lang="en-US" altLang="ko-KR">
                <a:ea typeface="굴림" charset="-127"/>
              </a:rPr>
              <a:t>                    </a:t>
            </a:r>
            <a:r>
              <a:rPr lang="en-US" altLang="ko-KR" b="1">
                <a:ea typeface="굴림" charset="-127"/>
              </a:rPr>
              <a:t>varchar</a:t>
            </a:r>
            <a:r>
              <a:rPr lang="en-US" altLang="ko-KR">
                <a:ea typeface="굴림" charset="-127"/>
              </a:rPr>
              <a:t>(5),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        </a:t>
            </a:r>
            <a:r>
              <a:rPr lang="en-US" altLang="ko-KR" i="1">
                <a:ea typeface="굴림" charset="-127"/>
              </a:rPr>
              <a:t>name</a:t>
            </a:r>
            <a:r>
              <a:rPr lang="en-US" altLang="ko-KR">
                <a:ea typeface="굴림" charset="-127"/>
              </a:rPr>
              <a:t>               </a:t>
            </a:r>
            <a:r>
              <a:rPr lang="en-US" altLang="ko-KR" b="1">
                <a:ea typeface="굴림" charset="-127"/>
              </a:rPr>
              <a:t>varchar</a:t>
            </a:r>
            <a:r>
              <a:rPr lang="en-US" altLang="ko-KR">
                <a:ea typeface="굴림" charset="-127"/>
              </a:rPr>
              <a:t>(20) not null,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        </a:t>
            </a:r>
            <a:r>
              <a:rPr lang="en-US" altLang="ko-KR" i="1">
                <a:ea typeface="굴림" charset="-127"/>
              </a:rPr>
              <a:t>dept_name</a:t>
            </a:r>
            <a:r>
              <a:rPr lang="en-US" altLang="ko-KR">
                <a:ea typeface="굴림" charset="-127"/>
              </a:rPr>
              <a:t>      </a:t>
            </a:r>
            <a:r>
              <a:rPr lang="en-US" altLang="ko-KR" b="1">
                <a:ea typeface="굴림" charset="-127"/>
              </a:rPr>
              <a:t>varchar</a:t>
            </a:r>
            <a:r>
              <a:rPr lang="en-US" altLang="ko-KR">
                <a:ea typeface="굴림" charset="-127"/>
              </a:rPr>
              <a:t>(20),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        </a:t>
            </a:r>
            <a:r>
              <a:rPr lang="en-US" altLang="ko-KR" i="1">
                <a:ea typeface="굴림" charset="-127"/>
              </a:rPr>
              <a:t>tot_cred</a:t>
            </a:r>
            <a:r>
              <a:rPr lang="en-US" altLang="ko-KR">
                <a:ea typeface="굴림" charset="-127"/>
              </a:rPr>
              <a:t>           </a:t>
            </a:r>
            <a:r>
              <a:rPr lang="en-US" altLang="ko-KR" b="1">
                <a:ea typeface="굴림" charset="-127"/>
              </a:rPr>
              <a:t>numeric</a:t>
            </a:r>
            <a:r>
              <a:rPr lang="en-US" altLang="ko-KR">
                <a:ea typeface="굴림" charset="-127"/>
              </a:rPr>
              <a:t>(3,0),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        </a:t>
            </a:r>
            <a:r>
              <a:rPr lang="en-US" altLang="ko-KR" b="1">
                <a:ea typeface="굴림" charset="-127"/>
              </a:rPr>
              <a:t>primary key</a:t>
            </a:r>
            <a:r>
              <a:rPr lang="en-US" altLang="ko-KR">
                <a:ea typeface="굴림" charset="-127"/>
              </a:rPr>
              <a:t> (</a:t>
            </a:r>
            <a:r>
              <a:rPr lang="en-US" altLang="ko-KR" i="1">
                <a:ea typeface="굴림" charset="-127"/>
              </a:rPr>
              <a:t>ID</a:t>
            </a:r>
            <a:r>
              <a:rPr lang="en-US" altLang="ko-KR">
                <a:ea typeface="굴림" charset="-127"/>
              </a:rPr>
              <a:t>),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        </a:t>
            </a:r>
            <a:r>
              <a:rPr lang="en-US" altLang="ko-KR" b="1">
                <a:ea typeface="굴림" charset="-127"/>
              </a:rPr>
              <a:t>foreign key </a:t>
            </a:r>
            <a:r>
              <a:rPr lang="en-US" altLang="ko-KR" i="1">
                <a:ea typeface="굴림" charset="-127"/>
              </a:rPr>
              <a:t>(dept_name</a:t>
            </a:r>
            <a:r>
              <a:rPr lang="en-US" altLang="ko-KR">
                <a:ea typeface="굴림" charset="-127"/>
              </a:rPr>
              <a:t>) </a:t>
            </a:r>
            <a:r>
              <a:rPr lang="en-US" altLang="ko-KR" b="1">
                <a:ea typeface="굴림" charset="-127"/>
              </a:rPr>
              <a:t>references </a:t>
            </a:r>
            <a:r>
              <a:rPr lang="en-US" altLang="ko-KR" i="1">
                <a:ea typeface="굴림" charset="-127"/>
              </a:rPr>
              <a:t>department</a:t>
            </a:r>
            <a:r>
              <a:rPr kumimoji="0" lang="en-US" altLang="ko-KR" i="1">
                <a:ea typeface="굴림" charset="-127"/>
              </a:rPr>
              <a:t>) </a:t>
            </a:r>
            <a:r>
              <a:rPr lang="en-US" altLang="ko-KR">
                <a:ea typeface="굴림" charset="-127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ko-KR" b="1">
                <a:ea typeface="굴림" charset="-127"/>
              </a:rPr>
              <a:t>create table</a:t>
            </a:r>
            <a:r>
              <a:rPr lang="en-US" altLang="ko-KR">
                <a:ea typeface="굴림" charset="-127"/>
              </a:rPr>
              <a:t> </a:t>
            </a:r>
            <a:r>
              <a:rPr lang="en-US" altLang="ko-KR" i="1">
                <a:ea typeface="굴림" charset="-127"/>
              </a:rPr>
              <a:t>takes</a:t>
            </a:r>
            <a:r>
              <a:rPr lang="en-US" altLang="ko-KR">
                <a:ea typeface="굴림" charset="-127"/>
              </a:rPr>
              <a:t> (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        </a:t>
            </a:r>
            <a:r>
              <a:rPr lang="en-US" altLang="ko-KR" i="1">
                <a:ea typeface="굴림" charset="-127"/>
              </a:rPr>
              <a:t>ID</a:t>
            </a:r>
            <a:r>
              <a:rPr lang="en-US" altLang="ko-KR">
                <a:ea typeface="굴림" charset="-127"/>
              </a:rPr>
              <a:t>                   </a:t>
            </a:r>
            <a:r>
              <a:rPr lang="en-US" altLang="ko-KR" b="1">
                <a:ea typeface="굴림" charset="-127"/>
              </a:rPr>
              <a:t>varchar</a:t>
            </a:r>
            <a:r>
              <a:rPr lang="en-US" altLang="ko-KR">
                <a:ea typeface="굴림" charset="-127"/>
              </a:rPr>
              <a:t>(5),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        </a:t>
            </a:r>
            <a:r>
              <a:rPr lang="en-US" altLang="ko-KR" i="1">
                <a:ea typeface="굴림" charset="-127"/>
              </a:rPr>
              <a:t>course_id</a:t>
            </a:r>
            <a:r>
              <a:rPr lang="en-US" altLang="ko-KR">
                <a:ea typeface="굴림" charset="-127"/>
              </a:rPr>
              <a:t>       </a:t>
            </a:r>
            <a:r>
              <a:rPr lang="en-US" altLang="ko-KR" b="1">
                <a:ea typeface="굴림" charset="-127"/>
              </a:rPr>
              <a:t>varchar</a:t>
            </a:r>
            <a:r>
              <a:rPr lang="en-US" altLang="ko-KR">
                <a:ea typeface="굴림" charset="-127"/>
              </a:rPr>
              <a:t>(8),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        </a:t>
            </a:r>
            <a:r>
              <a:rPr lang="en-US" altLang="ko-KR" i="1">
                <a:ea typeface="굴림" charset="-127"/>
              </a:rPr>
              <a:t>sec_id</a:t>
            </a:r>
            <a:r>
              <a:rPr lang="en-US" altLang="ko-KR">
                <a:ea typeface="굴림" charset="-127"/>
              </a:rPr>
              <a:t>            </a:t>
            </a:r>
            <a:r>
              <a:rPr lang="en-US" altLang="ko-KR" b="1">
                <a:ea typeface="굴림" charset="-127"/>
              </a:rPr>
              <a:t>varchar</a:t>
            </a:r>
            <a:r>
              <a:rPr lang="en-US" altLang="ko-KR">
                <a:ea typeface="굴림" charset="-127"/>
              </a:rPr>
              <a:t>(8),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        </a:t>
            </a:r>
            <a:r>
              <a:rPr lang="en-US" altLang="ko-KR" i="1">
                <a:ea typeface="굴림" charset="-127"/>
              </a:rPr>
              <a:t>semester</a:t>
            </a:r>
            <a:r>
              <a:rPr lang="en-US" altLang="ko-KR">
                <a:ea typeface="굴림" charset="-127"/>
              </a:rPr>
              <a:t>        </a:t>
            </a:r>
            <a:r>
              <a:rPr lang="en-US" altLang="ko-KR" b="1">
                <a:ea typeface="굴림" charset="-127"/>
              </a:rPr>
              <a:t>varchar</a:t>
            </a:r>
            <a:r>
              <a:rPr lang="en-US" altLang="ko-KR">
                <a:ea typeface="굴림" charset="-127"/>
              </a:rPr>
              <a:t>(6),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        </a:t>
            </a:r>
            <a:r>
              <a:rPr lang="en-US" altLang="ko-KR" i="1">
                <a:ea typeface="굴림" charset="-127"/>
              </a:rPr>
              <a:t>year</a:t>
            </a:r>
            <a:r>
              <a:rPr lang="en-US" altLang="ko-KR">
                <a:ea typeface="굴림" charset="-127"/>
              </a:rPr>
              <a:t>                </a:t>
            </a:r>
            <a:r>
              <a:rPr lang="en-US" altLang="ko-KR" b="1">
                <a:ea typeface="굴림" charset="-127"/>
              </a:rPr>
              <a:t>numeric</a:t>
            </a:r>
            <a:r>
              <a:rPr lang="en-US" altLang="ko-KR">
                <a:ea typeface="굴림" charset="-127"/>
              </a:rPr>
              <a:t>(4,0),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        </a:t>
            </a:r>
            <a:r>
              <a:rPr lang="en-US" altLang="ko-KR" i="1">
                <a:ea typeface="굴림" charset="-127"/>
              </a:rPr>
              <a:t>grade</a:t>
            </a:r>
            <a:r>
              <a:rPr lang="en-US" altLang="ko-KR">
                <a:ea typeface="굴림" charset="-127"/>
              </a:rPr>
              <a:t>              </a:t>
            </a:r>
            <a:r>
              <a:rPr lang="en-US" altLang="ko-KR" b="1">
                <a:ea typeface="굴림" charset="-127"/>
              </a:rPr>
              <a:t>varchar</a:t>
            </a:r>
            <a:r>
              <a:rPr lang="en-US" altLang="ko-KR">
                <a:ea typeface="굴림" charset="-127"/>
              </a:rPr>
              <a:t>(2),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        </a:t>
            </a:r>
            <a:r>
              <a:rPr lang="en-US" altLang="ko-KR" b="1">
                <a:ea typeface="굴림" charset="-127"/>
              </a:rPr>
              <a:t>primary key </a:t>
            </a:r>
            <a:r>
              <a:rPr lang="en-US" altLang="ko-KR" i="1">
                <a:ea typeface="굴림" charset="-127"/>
              </a:rPr>
              <a:t>(ID, course_id, sec_id, semester, year),</a:t>
            </a:r>
            <a:r>
              <a:rPr lang="en-US" altLang="ko-KR" b="1">
                <a:ea typeface="굴림" charset="-127"/>
              </a:rPr>
              <a:t/>
            </a:r>
            <a:br>
              <a:rPr lang="en-US" altLang="ko-KR" b="1">
                <a:ea typeface="굴림" charset="-127"/>
              </a:rPr>
            </a:br>
            <a:r>
              <a:rPr lang="en-US" altLang="ko-KR">
                <a:ea typeface="굴림" charset="-127"/>
              </a:rPr>
              <a:t>        </a:t>
            </a:r>
            <a:r>
              <a:rPr lang="en-US" altLang="ko-KR" b="1">
                <a:ea typeface="굴림" charset="-127"/>
              </a:rPr>
              <a:t>foreign key 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ID</a:t>
            </a:r>
            <a:r>
              <a:rPr lang="en-US" altLang="ko-KR">
                <a:ea typeface="굴림" charset="-127"/>
              </a:rPr>
              <a:t>) </a:t>
            </a:r>
            <a:r>
              <a:rPr lang="en-US" altLang="ko-KR" b="1">
                <a:ea typeface="굴림" charset="-127"/>
              </a:rPr>
              <a:t>references </a:t>
            </a:r>
            <a:r>
              <a:rPr lang="en-US" altLang="ko-KR" b="1" i="1">
                <a:ea typeface="굴림" charset="-127"/>
              </a:rPr>
              <a:t> </a:t>
            </a:r>
            <a:r>
              <a:rPr lang="en-US" altLang="ko-KR" i="1">
                <a:ea typeface="굴림" charset="-127"/>
              </a:rPr>
              <a:t>student,</a:t>
            </a: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        </a:t>
            </a:r>
            <a:r>
              <a:rPr lang="en-US" altLang="ko-KR" b="1">
                <a:ea typeface="굴림" charset="-127"/>
              </a:rPr>
              <a:t>foreign key 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course_id, sec_id, semester, year</a:t>
            </a:r>
            <a:r>
              <a:rPr lang="en-US" altLang="ko-KR">
                <a:ea typeface="굴림" charset="-127"/>
              </a:rPr>
              <a:t>) </a:t>
            </a:r>
            <a:r>
              <a:rPr lang="en-US" altLang="ko-KR" b="1">
                <a:ea typeface="굴림" charset="-127"/>
              </a:rPr>
              <a:t>references </a:t>
            </a:r>
            <a:r>
              <a:rPr lang="en-US" altLang="ko-KR" i="1">
                <a:ea typeface="굴림" charset="-127"/>
              </a:rPr>
              <a:t>section</a:t>
            </a:r>
            <a:r>
              <a:rPr lang="en-US" altLang="ko-KR">
                <a:ea typeface="굴림" charset="-127"/>
              </a:rPr>
              <a:t> );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Note: </a:t>
            </a:r>
            <a:r>
              <a:rPr lang="en-US" altLang="ko-KR" i="1">
                <a:ea typeface="굴림" charset="-127"/>
              </a:rPr>
              <a:t>sec_id</a:t>
            </a:r>
            <a:r>
              <a:rPr lang="en-US" altLang="ko-KR">
                <a:ea typeface="굴림" charset="-127"/>
              </a:rPr>
              <a:t> can be dropped from primary key above, to ensure a student cannot be registered for two sections of the same course in the same semester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3.07</a:t>
            </a:r>
          </a:p>
        </p:txBody>
      </p:sp>
      <p:pic>
        <p:nvPicPr>
          <p:cNvPr id="147458" name="Picture 3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213" y="1682750"/>
            <a:ext cx="1933575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3.08</a:t>
            </a:r>
          </a:p>
        </p:txBody>
      </p:sp>
      <p:pic>
        <p:nvPicPr>
          <p:cNvPr id="149506" name="Picture 3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597025"/>
            <a:ext cx="5884863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3.09</a:t>
            </a:r>
          </a:p>
        </p:txBody>
      </p:sp>
      <p:pic>
        <p:nvPicPr>
          <p:cNvPr id="151554" name="Picture 3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25" y="2900363"/>
            <a:ext cx="919163" cy="105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3.10</a:t>
            </a:r>
          </a:p>
        </p:txBody>
      </p:sp>
      <p:pic>
        <p:nvPicPr>
          <p:cNvPr id="153602" name="Picture 3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913" y="2500313"/>
            <a:ext cx="892175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3.11</a:t>
            </a:r>
          </a:p>
        </p:txBody>
      </p:sp>
      <p:pic>
        <p:nvPicPr>
          <p:cNvPr id="155650" name="Picture 3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513" y="2392363"/>
            <a:ext cx="941387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3.12</a:t>
            </a:r>
          </a:p>
        </p:txBody>
      </p:sp>
      <p:pic>
        <p:nvPicPr>
          <p:cNvPr id="157698" name="Picture 3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263" y="3135313"/>
            <a:ext cx="8778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3.13</a:t>
            </a:r>
          </a:p>
        </p:txBody>
      </p:sp>
      <p:pic>
        <p:nvPicPr>
          <p:cNvPr id="159746" name="Picture 3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263" y="2989263"/>
            <a:ext cx="877887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3.16</a:t>
            </a:r>
          </a:p>
        </p:txBody>
      </p:sp>
      <p:pic>
        <p:nvPicPr>
          <p:cNvPr id="161794" name="Picture 3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13" y="2828925"/>
            <a:ext cx="1627187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3.17</a:t>
            </a:r>
          </a:p>
        </p:txBody>
      </p:sp>
      <p:pic>
        <p:nvPicPr>
          <p:cNvPr id="163842" name="Picture 3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063" y="2722563"/>
            <a:ext cx="179228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 more still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988" y="908050"/>
            <a:ext cx="7661275" cy="4903788"/>
          </a:xfrm>
        </p:spPr>
        <p:txBody>
          <a:bodyPr/>
          <a:lstStyle/>
          <a:p>
            <a:r>
              <a:rPr lang="en-US" altLang="ko-KR" sz="2000" b="1">
                <a:ea typeface="굴림" charset="-127"/>
              </a:rPr>
              <a:t>create table</a:t>
            </a:r>
            <a:r>
              <a:rPr lang="en-US" altLang="ko-KR" sz="2000">
                <a:ea typeface="굴림" charset="-127"/>
              </a:rPr>
              <a:t> </a:t>
            </a:r>
            <a:r>
              <a:rPr lang="en-US" altLang="ko-KR" sz="2000" i="1">
                <a:ea typeface="굴림" charset="-127"/>
              </a:rPr>
              <a:t>course</a:t>
            </a:r>
            <a:r>
              <a:rPr lang="en-US" altLang="ko-KR" sz="2000">
                <a:ea typeface="굴림" charset="-127"/>
              </a:rPr>
              <a:t> (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        </a:t>
            </a:r>
            <a:r>
              <a:rPr lang="en-US" altLang="ko-KR" sz="2000" i="1">
                <a:ea typeface="굴림" charset="-127"/>
              </a:rPr>
              <a:t>course_id</a:t>
            </a:r>
            <a:r>
              <a:rPr lang="en-US" altLang="ko-KR" sz="2000">
                <a:ea typeface="굴림" charset="-127"/>
              </a:rPr>
              <a:t>        </a:t>
            </a:r>
            <a:r>
              <a:rPr lang="en-US" altLang="ko-KR" sz="2000" b="1">
                <a:ea typeface="굴림" charset="-127"/>
              </a:rPr>
              <a:t>varchar</a:t>
            </a:r>
            <a:r>
              <a:rPr lang="en-US" altLang="ko-KR" sz="2000">
                <a:ea typeface="굴림" charset="-127"/>
              </a:rPr>
              <a:t>(8) </a:t>
            </a:r>
            <a:r>
              <a:rPr lang="en-US" altLang="ko-KR" sz="2000" b="1">
                <a:ea typeface="굴림" charset="-127"/>
              </a:rPr>
              <a:t>primary key</a:t>
            </a:r>
            <a:r>
              <a:rPr lang="en-US" altLang="ko-KR" sz="2000">
                <a:ea typeface="굴림" charset="-127"/>
              </a:rPr>
              <a:t>,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        </a:t>
            </a:r>
            <a:r>
              <a:rPr lang="en-US" altLang="ko-KR" sz="2000" i="1">
                <a:ea typeface="굴림" charset="-127"/>
              </a:rPr>
              <a:t>title</a:t>
            </a:r>
            <a:r>
              <a:rPr lang="en-US" altLang="ko-KR" sz="2000">
                <a:ea typeface="굴림" charset="-127"/>
              </a:rPr>
              <a:t>                  </a:t>
            </a:r>
            <a:r>
              <a:rPr lang="en-US" altLang="ko-KR" sz="2000" b="1">
                <a:ea typeface="굴림" charset="-127"/>
              </a:rPr>
              <a:t>varchar(</a:t>
            </a:r>
            <a:r>
              <a:rPr lang="en-US" altLang="ko-KR" sz="2000">
                <a:ea typeface="굴림" charset="-127"/>
              </a:rPr>
              <a:t>50),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        </a:t>
            </a:r>
            <a:r>
              <a:rPr lang="en-US" altLang="ko-KR" sz="2000" i="1">
                <a:ea typeface="굴림" charset="-127"/>
              </a:rPr>
              <a:t>dept_name</a:t>
            </a:r>
            <a:r>
              <a:rPr lang="en-US" altLang="ko-KR" sz="2000">
                <a:ea typeface="굴림" charset="-127"/>
              </a:rPr>
              <a:t>      </a:t>
            </a:r>
            <a:r>
              <a:rPr lang="en-US" altLang="ko-KR" sz="2000" b="1">
                <a:ea typeface="굴림" charset="-127"/>
              </a:rPr>
              <a:t>varchar</a:t>
            </a:r>
            <a:r>
              <a:rPr lang="en-US" altLang="ko-KR" sz="2000">
                <a:ea typeface="굴림" charset="-127"/>
              </a:rPr>
              <a:t>(20),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        </a:t>
            </a:r>
            <a:r>
              <a:rPr lang="en-US" altLang="ko-KR" sz="2000" i="1">
                <a:ea typeface="굴림" charset="-127"/>
              </a:rPr>
              <a:t>credits</a:t>
            </a:r>
            <a:r>
              <a:rPr lang="en-US" altLang="ko-KR" sz="2000">
                <a:ea typeface="굴림" charset="-127"/>
              </a:rPr>
              <a:t>             </a:t>
            </a:r>
            <a:r>
              <a:rPr lang="en-US" altLang="ko-KR" sz="2000" b="1">
                <a:ea typeface="굴림" charset="-127"/>
              </a:rPr>
              <a:t>numeric</a:t>
            </a:r>
            <a:r>
              <a:rPr lang="en-US" altLang="ko-KR" sz="2000">
                <a:ea typeface="굴림" charset="-127"/>
              </a:rPr>
              <a:t>(2,0),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        </a:t>
            </a:r>
            <a:r>
              <a:rPr lang="en-US" altLang="ko-KR" sz="2000" b="1">
                <a:ea typeface="굴림" charset="-127"/>
              </a:rPr>
              <a:t>foreign key </a:t>
            </a:r>
            <a:r>
              <a:rPr lang="en-US" altLang="ko-KR" sz="2000" i="1">
                <a:ea typeface="굴림" charset="-127"/>
              </a:rPr>
              <a:t>(dept_name</a:t>
            </a:r>
            <a:r>
              <a:rPr lang="en-US" altLang="ko-KR" sz="2000">
                <a:ea typeface="굴림" charset="-127"/>
              </a:rPr>
              <a:t>) </a:t>
            </a:r>
            <a:r>
              <a:rPr lang="en-US" altLang="ko-KR" sz="2000" b="1">
                <a:ea typeface="굴림" charset="-127"/>
              </a:rPr>
              <a:t>references </a:t>
            </a:r>
            <a:r>
              <a:rPr lang="en-US" altLang="ko-KR" sz="2000" i="1">
                <a:ea typeface="굴림" charset="-127"/>
              </a:rPr>
              <a:t>department</a:t>
            </a:r>
            <a:r>
              <a:rPr kumimoji="0" lang="en-US" altLang="ko-KR" sz="2000" i="1">
                <a:ea typeface="굴림" charset="-127"/>
              </a:rPr>
              <a:t> </a:t>
            </a:r>
            <a:r>
              <a:rPr lang="en-US" altLang="ko-KR" sz="2000">
                <a:ea typeface="굴림" charset="-127"/>
              </a:rPr>
              <a:t>);</a:t>
            </a:r>
          </a:p>
          <a:p>
            <a:pPr lvl="1"/>
            <a:r>
              <a:rPr lang="en-US" altLang="ko-KR" sz="2000">
                <a:ea typeface="굴림" charset="-127"/>
              </a:rPr>
              <a:t>Primary key declaration can be combined with attribute declaration as shown above</a:t>
            </a:r>
          </a:p>
          <a:p>
            <a:endParaRPr lang="en-US" altLang="ko-KR" sz="200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51474</TotalTime>
  <Words>3164</Words>
  <Application>Microsoft Office PowerPoint</Application>
  <PresentationFormat>화면 슬라이드 쇼(4:3)</PresentationFormat>
  <Paragraphs>690</Paragraphs>
  <Slides>88</Slides>
  <Notes>64</Notes>
  <HiddenSlides>0</HiddenSlides>
  <MMClips>0</MMClips>
  <ScaleCrop>false</ScaleCrop>
  <HeadingPairs>
    <vt:vector size="10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88</vt:i4>
      </vt:variant>
      <vt:variant>
        <vt:lpstr>재구성한 쇼</vt:lpstr>
      </vt:variant>
      <vt:variant>
        <vt:i4>1</vt:i4>
      </vt:variant>
    </vt:vector>
  </HeadingPairs>
  <TitlesOfParts>
    <vt:vector size="101" baseType="lpstr">
      <vt:lpstr>Monotype Sorts</vt:lpstr>
      <vt:lpstr>굴림</vt:lpstr>
      <vt:lpstr>맑은 고딕</vt:lpstr>
      <vt:lpstr>Arial</vt:lpstr>
      <vt:lpstr>Century Gothic</vt:lpstr>
      <vt:lpstr>Helvetica</vt:lpstr>
      <vt:lpstr>Symbol</vt:lpstr>
      <vt:lpstr>Times New Roman</vt:lpstr>
      <vt:lpstr>Webdings</vt:lpstr>
      <vt:lpstr>2_db-5-grey</vt:lpstr>
      <vt:lpstr>Clip</vt:lpstr>
      <vt:lpstr>Equation</vt:lpstr>
      <vt:lpstr>Chapter 3: Introduction to SQL</vt:lpstr>
      <vt:lpstr>Chapter 3:  Introduction to SQL</vt:lpstr>
      <vt:lpstr>History</vt:lpstr>
      <vt:lpstr>Data Definition Language</vt:lpstr>
      <vt:lpstr>Domain Types in SQL</vt:lpstr>
      <vt:lpstr>Create Table Construct</vt:lpstr>
      <vt:lpstr>Integrity Constraints in Create Table</vt:lpstr>
      <vt:lpstr>And a Few More Relation Definitions</vt:lpstr>
      <vt:lpstr>And more still</vt:lpstr>
      <vt:lpstr>Practice</vt:lpstr>
      <vt:lpstr>Drop and Alter Table Constructs</vt:lpstr>
      <vt:lpstr>Basic Query Structure </vt:lpstr>
      <vt:lpstr>The select Clause</vt:lpstr>
      <vt:lpstr>The select Clause (Cont.)</vt:lpstr>
      <vt:lpstr>The select Clause (Cont.)</vt:lpstr>
      <vt:lpstr>The where Clause</vt:lpstr>
      <vt:lpstr>The from Clause</vt:lpstr>
      <vt:lpstr>Cartesian Product: instructor X teaches</vt:lpstr>
      <vt:lpstr>Where Clause Predicates</vt:lpstr>
      <vt:lpstr>Exercise</vt:lpstr>
      <vt:lpstr>Joins</vt:lpstr>
      <vt:lpstr>Joins</vt:lpstr>
      <vt:lpstr>Exercise</vt:lpstr>
      <vt:lpstr>Exercise</vt:lpstr>
      <vt:lpstr>Exercise</vt:lpstr>
      <vt:lpstr>Natural Join</vt:lpstr>
      <vt:lpstr>Natural Join Example</vt:lpstr>
      <vt:lpstr>Natural Join (Cont.)</vt:lpstr>
      <vt:lpstr>The Rename Operation</vt:lpstr>
      <vt:lpstr>String Operations</vt:lpstr>
      <vt:lpstr>String Operations (Cont.)</vt:lpstr>
      <vt:lpstr>Ordering the Display of Tuples</vt:lpstr>
      <vt:lpstr>Exercise</vt:lpstr>
      <vt:lpstr>Exercise</vt:lpstr>
      <vt:lpstr>Exercise</vt:lpstr>
      <vt:lpstr>Exercise</vt:lpstr>
      <vt:lpstr>Duplicates</vt:lpstr>
      <vt:lpstr>Duplicates (Cont.)</vt:lpstr>
      <vt:lpstr>Set Operations</vt:lpstr>
      <vt:lpstr>Set Operations</vt:lpstr>
      <vt:lpstr>Exercise</vt:lpstr>
      <vt:lpstr>Null Values</vt:lpstr>
      <vt:lpstr>Null Values and Three Valued Logic</vt:lpstr>
      <vt:lpstr>Aggregate Functions</vt:lpstr>
      <vt:lpstr>Aggregate Functions (Cont.)</vt:lpstr>
      <vt:lpstr>Aggregate Functions – Group By</vt:lpstr>
      <vt:lpstr>Aggregation (Cont.)</vt:lpstr>
      <vt:lpstr>Aggregate Functions – Having Clause</vt:lpstr>
      <vt:lpstr>Exercise</vt:lpstr>
      <vt:lpstr>Null Values and Aggregates</vt:lpstr>
      <vt:lpstr>Nested Subqueries</vt:lpstr>
      <vt:lpstr>Example Query</vt:lpstr>
      <vt:lpstr>Example Query</vt:lpstr>
      <vt:lpstr>Set Comparison</vt:lpstr>
      <vt:lpstr>Definition of  Some Clause</vt:lpstr>
      <vt:lpstr>Example Query</vt:lpstr>
      <vt:lpstr>Definition of all Clause</vt:lpstr>
      <vt:lpstr>Test for Empty Relations</vt:lpstr>
      <vt:lpstr>Correlation Variables</vt:lpstr>
      <vt:lpstr>Not Exists</vt:lpstr>
      <vt:lpstr>Subqueries in the From Clause</vt:lpstr>
      <vt:lpstr>Subqueries in the From Clause (Cont.)</vt:lpstr>
      <vt:lpstr>With Clause</vt:lpstr>
      <vt:lpstr>Complex Queries using With Clause</vt:lpstr>
      <vt:lpstr>Scalar Subquery</vt:lpstr>
      <vt:lpstr>Modification of the Database</vt:lpstr>
      <vt:lpstr>Modification of the Database – Deletion</vt:lpstr>
      <vt:lpstr>Deletion (Cont.)</vt:lpstr>
      <vt:lpstr>Modification of the Database – Insertion</vt:lpstr>
      <vt:lpstr>Insertion (Cont.)</vt:lpstr>
      <vt:lpstr>Modification of the Database – Updates</vt:lpstr>
      <vt:lpstr>Case Statement for Conditional Updates</vt:lpstr>
      <vt:lpstr>Updates with Scalar Subqueries</vt:lpstr>
      <vt:lpstr>End of Chapter 3</vt:lpstr>
      <vt:lpstr>Advanced SQL Features**</vt:lpstr>
      <vt:lpstr>Figure 3.02</vt:lpstr>
      <vt:lpstr>Figure 3.03</vt:lpstr>
      <vt:lpstr>Figure 3.04</vt:lpstr>
      <vt:lpstr>Figure 3.05</vt:lpstr>
      <vt:lpstr>Figure 3.07</vt:lpstr>
      <vt:lpstr>Figure 3.08</vt:lpstr>
      <vt:lpstr>Figure 3.09</vt:lpstr>
      <vt:lpstr>Figure 3.10</vt:lpstr>
      <vt:lpstr>Figure 3.11</vt:lpstr>
      <vt:lpstr>Figure 3.12</vt:lpstr>
      <vt:lpstr>Figure 3.13</vt:lpstr>
      <vt:lpstr>Figure 3.16</vt:lpstr>
      <vt:lpstr>Figure 3.17</vt:lpstr>
      <vt:lpstr>Custom Show 1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Younghoon Kim</cp:lastModifiedBy>
  <cp:revision>217</cp:revision>
  <cp:lastPrinted>2005-01-10T21:51:57Z</cp:lastPrinted>
  <dcterms:created xsi:type="dcterms:W3CDTF">1999-11-04T20:50:09Z</dcterms:created>
  <dcterms:modified xsi:type="dcterms:W3CDTF">2017-03-27T05:42:39Z</dcterms:modified>
</cp:coreProperties>
</file>