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71" r:id="rId14"/>
    <p:sldId id="274" r:id="rId15"/>
    <p:sldId id="272" r:id="rId16"/>
    <p:sldId id="273" r:id="rId17"/>
    <p:sldId id="267" r:id="rId18"/>
    <p:sldId id="268" r:id="rId19"/>
    <p:sldId id="269" r:id="rId20"/>
  </p:sldIdLst>
  <p:sldSz cx="9144000" cy="6858000" type="screen4x3"/>
  <p:notesSz cx="6997700" cy="9283700"/>
  <p:custShowLst>
    <p:custShow name="Custom Show 1" id="0">
      <p:sldLst>
        <p:sld r:id="rId4"/>
        <p:sld r:id="rId7"/>
        <p:sld r:id="rId10"/>
        <p:sld r:id="rId11"/>
        <p:sld r:id="rId20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1" autoAdjust="0"/>
    <p:restoredTop sz="94666" autoAdjust="0"/>
  </p:normalViewPr>
  <p:slideViewPr>
    <p:cSldViewPr snapToGrid="0">
      <p:cViewPr varScale="1">
        <p:scale>
          <a:sx n="92" d="100"/>
          <a:sy n="92" d="100"/>
        </p:scale>
        <p:origin x="192" y="30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C040191-9ABB-4C43-947C-AFD56F9551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8212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E560B93-6A9E-49C2-BD18-B13B6E7272F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629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8F68B6-750F-479B-9B5B-61E38000D698}" type="slidenum">
              <a:rPr lang="en-US" altLang="ko-KR" sz="1200"/>
              <a:pPr/>
              <a:t>1</a:t>
            </a:fld>
            <a:endParaRPr lang="en-US" altLang="ko-KR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7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6D6BCB-AB48-4176-8679-6416BAC90A3F}" type="slidenum">
              <a:rPr lang="en-US" altLang="ko-KR" sz="1200"/>
              <a:pPr/>
              <a:t>10</a:t>
            </a:fld>
            <a:endParaRPr lang="en-US" altLang="ko-K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7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D7C847-1BE4-416D-B2BB-8E19D0FBC5FB}" type="slidenum">
              <a:rPr lang="en-US" altLang="ko-KR" sz="1200"/>
              <a:pPr/>
              <a:t>11</a:t>
            </a:fld>
            <a:endParaRPr lang="en-US" altLang="ko-K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09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1EBF98-02EF-4BAD-A73A-DD217CDAAD5F}" type="slidenum">
              <a:rPr lang="en-US" altLang="ko-KR" sz="1200"/>
              <a:pPr/>
              <a:t>17</a:t>
            </a:fld>
            <a:endParaRPr lang="en-US" altLang="ko-KR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33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75FBE1-23A6-4358-AA3E-A67C78A80416}" type="slidenum">
              <a:rPr lang="en-US" altLang="ko-KR" sz="1200"/>
              <a:pPr/>
              <a:t>18</a:t>
            </a:fld>
            <a:endParaRPr lang="en-US" altLang="ko-K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56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B54543-BA43-4388-8FB0-4045C880F8C2}" type="slidenum">
              <a:rPr lang="en-US" altLang="ko-KR" sz="1200"/>
              <a:pPr/>
              <a:t>19</a:t>
            </a:fld>
            <a:endParaRPr lang="en-US" altLang="ko-KR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2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CBC2E82-40D9-4C34-9E1F-A3F2F0B96477}" type="slidenum">
              <a:rPr lang="en-US" altLang="ko-KR" sz="1200"/>
              <a:pPr/>
              <a:t>2</a:t>
            </a:fld>
            <a:endParaRPr lang="en-US" altLang="ko-KR" sz="12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ko-KR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204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204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0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EDE81D-C5A9-4433-891A-AE22CA1BE1BB}" type="slidenum">
              <a:rPr lang="en-US" altLang="ko-KR" sz="1200"/>
              <a:pPr/>
              <a:t>3</a:t>
            </a:fld>
            <a:endParaRPr lang="en-US" altLang="ko-K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59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0317E9-399D-4A15-BEC4-647974B5A727}" type="slidenum">
              <a:rPr lang="en-US" altLang="ko-KR" sz="1200"/>
              <a:pPr/>
              <a:t>4</a:t>
            </a:fld>
            <a:endParaRPr lang="en-US" altLang="ko-KR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7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43DEB1-8B01-400A-8E75-149BA20CD080}" type="slidenum">
              <a:rPr lang="en-US" altLang="ko-KR" sz="1200"/>
              <a:pPr/>
              <a:t>5</a:t>
            </a:fld>
            <a:endParaRPr lang="en-US" altLang="ko-K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6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5F60F6-3FF0-4D7E-94E4-33C2A35DB95C}" type="slidenum">
              <a:rPr lang="en-US" altLang="ko-KR" sz="1200"/>
              <a:pPr/>
              <a:t>6</a:t>
            </a:fld>
            <a:endParaRPr lang="en-US" altLang="ko-KR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2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B79250-69F6-4661-BA5D-63D78D037633}" type="slidenum">
              <a:rPr lang="en-US" altLang="ko-KR" sz="1200"/>
              <a:pPr/>
              <a:t>7</a:t>
            </a:fld>
            <a:endParaRPr lang="en-US" altLang="ko-K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6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95F384-A03B-41C0-A576-776E9B7E7A36}" type="slidenum">
              <a:rPr lang="en-US" altLang="ko-KR" sz="1200"/>
              <a:pPr/>
              <a:t>8</a:t>
            </a:fld>
            <a:endParaRPr lang="en-US" altLang="ko-KR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1C543B-E8E2-45E1-B651-4AFA6EBEA8A2}" type="slidenum">
              <a:rPr lang="en-US" altLang="ko-KR" sz="1200"/>
              <a:pPr/>
              <a:t>9</a:t>
            </a:fld>
            <a:endParaRPr lang="en-US" altLang="ko-K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8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hyperlink" Target="http://www.db-book.com/" TargetMode="External"/><Relationship Id="rId5" Type="http://schemas.openxmlformats.org/officeDocument/2006/relationships/image" Target="../media/image1.jpe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b="1">
                <a:solidFill>
                  <a:srgbClr val="CC3300"/>
                </a:solidFill>
                <a:latin typeface="Helvetica" charset="0"/>
              </a:rPr>
              <a:t>Database System Concepts, 6</a:t>
            </a:r>
            <a:r>
              <a:rPr lang="en-US" altLang="ko-KR" b="1" baseline="30000">
                <a:solidFill>
                  <a:srgbClr val="CC3300"/>
                </a:solidFill>
                <a:latin typeface="Helvetica" charset="0"/>
              </a:rPr>
              <a:t>th</a:t>
            </a:r>
            <a:r>
              <a:rPr lang="en-US" altLang="ko-KR" b="1">
                <a:solidFill>
                  <a:srgbClr val="CC3300"/>
                </a:solidFill>
                <a:latin typeface="Helvetica" charset="0"/>
              </a:rPr>
              <a:t> Ed</a:t>
            </a:r>
            <a:r>
              <a:rPr lang="en-US" altLang="ko-KR">
                <a:solidFill>
                  <a:srgbClr val="CC330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1200" b="1">
                <a:solidFill>
                  <a:srgbClr val="CC3300"/>
                </a:solidFill>
                <a:latin typeface="Helvetica" charset="0"/>
              </a:rPr>
              <a:t>©Silberschatz, Korth and Sudarshan</a:t>
            </a:r>
            <a:br>
              <a:rPr lang="en-US" altLang="ko-KR" sz="1200" b="1">
                <a:solidFill>
                  <a:srgbClr val="CC3300"/>
                </a:solidFill>
                <a:latin typeface="Helvetica" charset="0"/>
              </a:rPr>
            </a:br>
            <a:r>
              <a:rPr lang="en-US" altLang="ko-KR" sz="1200" b="1">
                <a:solidFill>
                  <a:srgbClr val="CC3300"/>
                </a:solidFill>
                <a:latin typeface="Helvetica" charset="0"/>
              </a:rPr>
              <a:t>See </a:t>
            </a:r>
            <a:r>
              <a:rPr lang="en-US" altLang="ko-KR" sz="1200" b="1">
                <a:solidFill>
                  <a:srgbClr val="CC3300"/>
                </a:solidFill>
                <a:latin typeface="Helvetica" charset="0"/>
                <a:hlinkClick r:id="rId4"/>
              </a:rPr>
              <a:t>www.db-book.com</a:t>
            </a:r>
            <a:r>
              <a:rPr lang="en-US" altLang="ko-KR" sz="1200" b="1">
                <a:solidFill>
                  <a:srgbClr val="CC330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92EC9070-8737-41D3-AC3F-7B1532A21B3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425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21E43-2E60-4641-BB0E-12FDE98F4B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3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6B801-8AA8-422C-A5F5-4D865D18BA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33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4BADF-3D41-4B57-956E-EBFA1F043C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840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26503-295C-48F6-BE5B-B297E1137B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33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E883C-F154-4FD1-BC6A-6569DCA6077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89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25DB2-63A4-4F6F-B696-59327DF19F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97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5C6A9-22C3-4A5D-A2E5-3FCEB438825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604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62065-1145-475E-876B-2F2513B7D4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081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F9449-8C8C-4F73-8BA6-70B4250BC70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18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CBA35-755B-4B53-B8A7-7AA3A1ED0C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396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3A886DE2-69FA-4743-B256-DB0C19CA0C8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00" b="1">
                <a:solidFill>
                  <a:schemeClr val="tx2"/>
                </a:solidFill>
                <a:latin typeface="Helvetica" charset="0"/>
              </a:rPr>
              <a:t>©Silberschatz, Korth and Sudarshan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000" b="1">
                <a:solidFill>
                  <a:schemeClr val="tx2"/>
                </a:solidFill>
              </a:rPr>
              <a:t>4.</a:t>
            </a:r>
            <a:fld id="{29E8AAE1-6035-43B4-A5A6-75CD671E48E3}" type="slidenum">
              <a:rPr lang="en-US" altLang="ko-KR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>
              <a:solidFill>
                <a:schemeClr val="tx2"/>
              </a:solidFill>
            </a:endParaRPr>
          </a:p>
        </p:txBody>
      </p:sp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latin typeface="Helvetica" charset="0"/>
                <a:ea typeface="+mn-ea"/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  <a:latin typeface="Helvetica" charset="0"/>
                <a:ea typeface="+mn-ea"/>
              </a:rPr>
              <a:t>th</a:t>
            </a:r>
            <a:r>
              <a:rPr lang="en-US" sz="1000" b="1">
                <a:solidFill>
                  <a:schemeClr val="tx2"/>
                </a:solidFill>
                <a:latin typeface="Helvetica" charset="0"/>
                <a:ea typeface="+mn-ea"/>
              </a:rPr>
              <a:t> Edition</a:t>
            </a:r>
          </a:p>
        </p:txBody>
      </p:sp>
      <p:sp>
        <p:nvSpPr>
          <p:cNvPr id="42804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ko-KR">
              <a:latin typeface="Helvetica" charset="0"/>
            </a:endParaRPr>
          </a:p>
        </p:txBody>
      </p:sp>
      <p:pic>
        <p:nvPicPr>
          <p:cNvPr id="3081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3.jpeg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jpeg"/><Relationship Id="rId5" Type="http://schemas.openxmlformats.org/officeDocument/2006/relationships/image" Target="../media/image3.jpeg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lzoo.net/wiki/Using_Nul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3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3.jpeg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4: Intermediate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/>
          <a:lstStyle/>
          <a:p>
            <a:r>
              <a:rPr lang="en-US" altLang="ko-KR" sz="2000" i="1" smtClean="0"/>
              <a:t>course </a:t>
            </a:r>
            <a:r>
              <a:rPr lang="en-US" altLang="ko-KR" sz="2000" b="1" smtClean="0"/>
              <a:t>inner join </a:t>
            </a:r>
            <a:r>
              <a:rPr lang="en-US" altLang="ko-KR" sz="2000" i="1" smtClean="0"/>
              <a:t>prereq </a:t>
            </a:r>
            <a:r>
              <a:rPr lang="en-US" altLang="ko-KR" sz="2000" b="1" smtClean="0"/>
              <a:t>on</a:t>
            </a:r>
            <a:br>
              <a:rPr lang="en-US" altLang="ko-KR" sz="2000" b="1" smtClean="0"/>
            </a:br>
            <a:r>
              <a:rPr lang="en-US" altLang="ko-KR" sz="2000" i="1" smtClean="0"/>
              <a:t>course.course_id = prereq.course_id</a:t>
            </a:r>
            <a:endParaRPr lang="en-US" altLang="ko-KR" i="1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57238" y="3300413"/>
            <a:ext cx="79105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ko-KR" sz="2000"/>
              <a:t>What is the difference between the above, and a natural join?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ko-KR" sz="2000" i="1"/>
              <a:t>course </a:t>
            </a:r>
            <a:r>
              <a:rPr kumimoji="1" lang="en-US" altLang="ko-KR" sz="2000" b="1"/>
              <a:t>left outer join</a:t>
            </a:r>
            <a:r>
              <a:rPr kumimoji="1" lang="en-US" altLang="ko-KR" sz="2000" i="1"/>
              <a:t> prereq </a:t>
            </a:r>
            <a:r>
              <a:rPr kumimoji="1" lang="en-US" altLang="ko-KR" sz="2000" b="1"/>
              <a:t>on</a:t>
            </a:r>
            <a:r>
              <a:rPr kumimoji="1" lang="en-US" altLang="ko-KR" sz="2000" i="1"/>
              <a:t/>
            </a:r>
            <a:br>
              <a:rPr kumimoji="1" lang="en-US" altLang="ko-KR" sz="2000" i="1"/>
            </a:br>
            <a:r>
              <a:rPr kumimoji="1" lang="en-US" altLang="ko-KR" sz="2000" i="1"/>
              <a:t>course.course_id = prereq.course_id</a:t>
            </a:r>
            <a:endParaRPr kumimoji="1" lang="en-US" altLang="ko-KR" sz="1800" i="1"/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kumimoji="1" lang="en-US" altLang="ko-KR" sz="1800" i="1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4610100"/>
            <a:ext cx="65897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864225" y="2127250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984875" y="4662488"/>
            <a:ext cx="9858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140033" y="-218751"/>
            <a:ext cx="5331125" cy="1440611"/>
            <a:chOff x="3329796" y="3968151"/>
            <a:chExt cx="5331125" cy="1440611"/>
          </a:xfrm>
        </p:grpSpPr>
        <p:sp>
          <p:nvSpPr>
            <p:cNvPr id="10" name="모서리가 둥근 사각형 설명선 9"/>
            <p:cNvSpPr/>
            <p:nvPr/>
          </p:nvSpPr>
          <p:spPr bwMode="auto">
            <a:xfrm>
              <a:off x="3329796" y="3968151"/>
              <a:ext cx="5331125" cy="1440611"/>
            </a:xfrm>
            <a:prstGeom prst="wedgeRoundRectCallout">
              <a:avLst>
                <a:gd name="adj1" fmla="val -46399"/>
                <a:gd name="adj2" fmla="val 6130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856" y="4258420"/>
              <a:ext cx="2870230" cy="794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838" y="4258420"/>
              <a:ext cx="1722979" cy="918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42950" y="1047750"/>
            <a:ext cx="680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ko-KR" sz="2000" i="1"/>
              <a:t>course</a:t>
            </a:r>
            <a:r>
              <a:rPr kumimoji="1" lang="en-US" altLang="ko-KR" sz="2000" b="1"/>
              <a:t> natural right outer join </a:t>
            </a:r>
            <a:r>
              <a:rPr kumimoji="1" lang="en-US" altLang="ko-KR" sz="2000" i="1"/>
              <a:t>prereq</a:t>
            </a:r>
            <a:endParaRPr kumimoji="1" lang="en-US" altLang="ko-KR" sz="1800" b="1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776413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ko-KR" altLang="ko-KR" sz="1800" b="1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90575" y="3363913"/>
            <a:ext cx="668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ko-KR" sz="1800" i="1"/>
              <a:t>   </a:t>
            </a:r>
            <a:r>
              <a:rPr kumimoji="1" lang="en-US" altLang="ko-KR" sz="2000" i="1"/>
              <a:t>course</a:t>
            </a:r>
            <a:r>
              <a:rPr kumimoji="1" lang="en-US" altLang="ko-KR" b="1"/>
              <a:t> </a:t>
            </a:r>
            <a:r>
              <a:rPr kumimoji="1" lang="en-US" altLang="ko-KR" sz="2000" b="1"/>
              <a:t>full</a:t>
            </a:r>
            <a:r>
              <a:rPr kumimoji="1" lang="en-US" altLang="ko-KR" sz="1800" b="1"/>
              <a:t> </a:t>
            </a:r>
            <a:r>
              <a:rPr kumimoji="1" lang="en-US" altLang="ko-KR" sz="2000" b="1"/>
              <a:t>outer join </a:t>
            </a:r>
            <a:r>
              <a:rPr kumimoji="1" lang="en-US" altLang="ko-KR" sz="2000" i="1"/>
              <a:t>prereq </a:t>
            </a:r>
            <a:r>
              <a:rPr kumimoji="1" lang="en-US" altLang="ko-KR" sz="2000" b="1"/>
              <a:t>using</a:t>
            </a:r>
            <a:r>
              <a:rPr kumimoji="1" lang="en-US" altLang="ko-KR" sz="1800" b="1"/>
              <a:t> </a:t>
            </a:r>
            <a:r>
              <a:rPr kumimoji="1" lang="en-US" altLang="ko-KR" sz="2000"/>
              <a:t>(</a:t>
            </a:r>
            <a:r>
              <a:rPr kumimoji="1" lang="en-US" altLang="ko-KR" sz="2000" i="1"/>
              <a:t>course_id</a:t>
            </a:r>
            <a:r>
              <a:rPr kumimoji="1" lang="en-US" altLang="ko-KR" sz="2000"/>
              <a:t>)</a:t>
            </a:r>
            <a:endParaRPr kumimoji="1" lang="en-US" altLang="ko-KR" sz="180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059238"/>
            <a:ext cx="585946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867525" y="1870075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37313" y="41290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4264668" y="-298031"/>
            <a:ext cx="5331125" cy="1440611"/>
            <a:chOff x="3329796" y="3968151"/>
            <a:chExt cx="5331125" cy="1440611"/>
          </a:xfrm>
        </p:grpSpPr>
        <p:sp>
          <p:nvSpPr>
            <p:cNvPr id="11" name="모서리가 둥근 사각형 설명선 10"/>
            <p:cNvSpPr/>
            <p:nvPr/>
          </p:nvSpPr>
          <p:spPr bwMode="auto">
            <a:xfrm>
              <a:off x="3329796" y="3968151"/>
              <a:ext cx="5331125" cy="1440611"/>
            </a:xfrm>
            <a:prstGeom prst="wedgeRoundRectCallout">
              <a:avLst>
                <a:gd name="adj1" fmla="val -46399"/>
                <a:gd name="adj2" fmla="val 6130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856" y="4258420"/>
              <a:ext cx="2870230" cy="794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838" y="4258420"/>
              <a:ext cx="1722979" cy="918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Exercise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See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sqlzoo.net/wiki/Using_Null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06" y="2002631"/>
            <a:ext cx="4064000" cy="3086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50" y="2041820"/>
            <a:ext cx="14351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the teachers who have NULL for their department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Use COALESCE to print the mobile number. Use the number '07986 444 2266' if there is no number given. </a:t>
            </a:r>
            <a:r>
              <a:rPr lang="en-US" altLang="ko-KR" b="1" dirty="0"/>
              <a:t>Show teacher name and mobile number or '07986 444 </a:t>
            </a:r>
            <a:r>
              <a:rPr lang="en-US" altLang="ko-KR" b="1" dirty="0" smtClean="0"/>
              <a:t>2266’</a:t>
            </a:r>
          </a:p>
          <a:p>
            <a:pPr lvl="1"/>
            <a:r>
              <a:rPr lang="en-US" altLang="ko-KR" dirty="0"/>
              <a:t>COALESCE(</a:t>
            </a:r>
            <a:r>
              <a:rPr lang="en-US" altLang="ko-KR" dirty="0" err="1"/>
              <a:t>x,y</a:t>
            </a:r>
            <a:r>
              <a:rPr lang="en-US" altLang="ko-KR" dirty="0"/>
              <a:t>) = x if x is not NULL </a:t>
            </a:r>
          </a:p>
          <a:p>
            <a:pPr lvl="1"/>
            <a:r>
              <a:rPr lang="en-US" altLang="ko-KR" dirty="0"/>
              <a:t>COALESCE(</a:t>
            </a:r>
            <a:r>
              <a:rPr lang="en-US" altLang="ko-KR" dirty="0" err="1"/>
              <a:t>x,y</a:t>
            </a:r>
            <a:r>
              <a:rPr lang="en-US" altLang="ko-KR" dirty="0"/>
              <a:t>) = y if x is NULL and y is not NULL</a:t>
            </a:r>
            <a:endParaRPr lang="ko-KR" altLang="en-US" dirty="0"/>
          </a:p>
          <a:p>
            <a:pPr lvl="1"/>
            <a:r>
              <a:rPr lang="en-US" altLang="ko-KR" dirty="0"/>
              <a:t>SELECT name, COALESCE(mobile,'07986 444 2266')FROM teacher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22" y="4123260"/>
            <a:ext cx="3277988" cy="24892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461" y="4175512"/>
            <a:ext cx="1157539" cy="16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7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97" end="3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the COALESCE function and a LEFT JOIN to print the teacher </a:t>
            </a:r>
            <a:r>
              <a:rPr lang="en-US" altLang="ko-KR" b="1" dirty="0"/>
              <a:t>name</a:t>
            </a:r>
            <a:r>
              <a:rPr lang="en-US" altLang="ko-KR" dirty="0"/>
              <a:t> and department name. Use the string 'None' where there is no department.</a:t>
            </a:r>
            <a:endParaRPr lang="en-US" altLang="ko-KR" dirty="0" smtClean="0"/>
          </a:p>
          <a:p>
            <a:pPr lvl="1"/>
            <a:r>
              <a:rPr lang="en-US" altLang="ko-KR" dirty="0"/>
              <a:t>SELECT </a:t>
            </a:r>
            <a:r>
              <a:rPr lang="en-US" altLang="ko-KR" dirty="0" err="1"/>
              <a:t>t.name</a:t>
            </a:r>
            <a:r>
              <a:rPr lang="en-US" altLang="ko-KR" dirty="0"/>
              <a:t>, COALESCE(</a:t>
            </a:r>
            <a:r>
              <a:rPr lang="en-US" altLang="ko-KR" dirty="0" err="1"/>
              <a:t>d.name</a:t>
            </a:r>
            <a:r>
              <a:rPr lang="en-US" altLang="ko-KR" dirty="0"/>
              <a:t>, 'None')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teacher AS t LEFT JOIN </a:t>
            </a:r>
            <a:r>
              <a:rPr lang="en-US" altLang="ko-KR" dirty="0" err="1"/>
              <a:t>dept</a:t>
            </a:r>
            <a:r>
              <a:rPr lang="en-US" altLang="ko-KR" dirty="0"/>
              <a:t> AS d ON </a:t>
            </a:r>
            <a:r>
              <a:rPr lang="en-US" altLang="ko-KR" dirty="0" err="1"/>
              <a:t>t.dept</a:t>
            </a:r>
            <a:r>
              <a:rPr lang="en-US" altLang="ko-KR" dirty="0"/>
              <a:t> = </a:t>
            </a:r>
            <a:r>
              <a:rPr lang="en-US" altLang="ko-KR" dirty="0" err="1"/>
              <a:t>d.id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22" y="4123260"/>
            <a:ext cx="3277988" cy="24892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461" y="4175512"/>
            <a:ext cx="1157539" cy="16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1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141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</a:t>
            </a:r>
            <a:r>
              <a:rPr lang="en-US" altLang="ko-KR" dirty="0"/>
              <a:t>COUNT to show the number of teachers and the number of mobile phones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The COUNT(</a:t>
            </a:r>
            <a:r>
              <a:rPr lang="en-US" altLang="ko-KR" dirty="0" err="1"/>
              <a:t>column_name</a:t>
            </a:r>
            <a:r>
              <a:rPr lang="en-US" altLang="ko-KR" dirty="0"/>
              <a:t>) function returns the number of values (NULL values will not be counted) of the specified </a:t>
            </a:r>
            <a:r>
              <a:rPr lang="en-US" altLang="ko-KR" dirty="0" smtClean="0"/>
              <a:t>column</a:t>
            </a:r>
          </a:p>
          <a:p>
            <a:pPr lvl="1"/>
            <a:r>
              <a:rPr lang="en-US" altLang="ko-KR" dirty="0"/>
              <a:t>SELECT COUNT(id), COUNT(mobile) FROM teacher</a:t>
            </a:r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29" y="3875066"/>
            <a:ext cx="3277988" cy="24892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68" y="3927318"/>
            <a:ext cx="1157539" cy="16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COUNT and GROUP BY </a:t>
            </a:r>
            <a:r>
              <a:rPr lang="en-US" altLang="ko-KR" b="1" dirty="0" err="1"/>
              <a:t>dept.name</a:t>
            </a:r>
            <a:r>
              <a:rPr lang="en-US" altLang="ko-KR" dirty="0"/>
              <a:t> to show each department and the number of staff. Use a RIGHT JOIN to ensure that the Engineering department is listed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SELECT </a:t>
            </a:r>
            <a:r>
              <a:rPr lang="en-US" altLang="ko-KR" dirty="0" err="1"/>
              <a:t>d.name</a:t>
            </a:r>
            <a:r>
              <a:rPr lang="en-US" altLang="ko-KR" dirty="0"/>
              <a:t>, COUNT(</a:t>
            </a:r>
            <a:r>
              <a:rPr lang="en-US" altLang="ko-KR" dirty="0" err="1"/>
              <a:t>t.id</a:t>
            </a:r>
            <a:r>
              <a:rPr lang="en-US" altLang="ko-KR" dirty="0"/>
              <a:t>)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FROM </a:t>
            </a:r>
            <a:r>
              <a:rPr lang="en-US" altLang="ko-KR" dirty="0"/>
              <a:t>teacher AS t RIGHT JOIN </a:t>
            </a:r>
            <a:r>
              <a:rPr lang="en-US" altLang="ko-KR" dirty="0" err="1"/>
              <a:t>dept</a:t>
            </a:r>
            <a:r>
              <a:rPr lang="en-US" altLang="ko-KR" dirty="0"/>
              <a:t> AS d ON </a:t>
            </a:r>
            <a:r>
              <a:rPr lang="en-US" altLang="ko-KR" dirty="0" err="1"/>
              <a:t>t.dept</a:t>
            </a:r>
            <a:r>
              <a:rPr lang="en-US" altLang="ko-KR" dirty="0"/>
              <a:t> = </a:t>
            </a:r>
            <a:r>
              <a:rPr lang="en-US" altLang="ko-KR" dirty="0" err="1"/>
              <a:t>d.id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GROUP </a:t>
            </a:r>
            <a:r>
              <a:rPr lang="en-US" altLang="ko-KR" dirty="0"/>
              <a:t>BY </a:t>
            </a:r>
            <a:r>
              <a:rPr lang="en-US" altLang="ko-KR" dirty="0" err="1"/>
              <a:t>d.name</a:t>
            </a:r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29" y="3875066"/>
            <a:ext cx="3277988" cy="24892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68" y="3927318"/>
            <a:ext cx="1157539" cy="16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4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ko-KR" sz="2000" smtClean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ko-KR" sz="2000" smtClean="0"/>
              <a:t>Consider a person who needs to know an instructors name and department, but not the salary.  This person should see a relation described, in SQL, by </a:t>
            </a:r>
            <a:br>
              <a:rPr lang="en-US" altLang="ko-KR" sz="2000" smtClean="0"/>
            </a:br>
            <a:r>
              <a:rPr lang="en-US" altLang="ko-KR" sz="2000" smtClean="0"/>
              <a:t>		</a:t>
            </a:r>
            <a:r>
              <a:rPr kumimoji="0" lang="en-US" altLang="ko-KR" sz="2000" b="1" smtClean="0"/>
              <a:t/>
            </a:r>
            <a:br>
              <a:rPr kumimoji="0" lang="en-US" altLang="ko-KR" sz="2000" b="1" smtClean="0"/>
            </a:br>
            <a:r>
              <a:rPr kumimoji="0" lang="en-US" altLang="ko-KR" sz="2000" b="1" smtClean="0"/>
              <a:t>             select </a:t>
            </a:r>
            <a:r>
              <a:rPr kumimoji="0" lang="en-US" altLang="ko-KR" sz="2000" i="1" smtClean="0"/>
              <a:t>ID</a:t>
            </a:r>
            <a:r>
              <a:rPr kumimoji="0" lang="en-US" altLang="ko-KR" sz="2000" smtClean="0"/>
              <a:t>, </a:t>
            </a:r>
            <a:r>
              <a:rPr kumimoji="0" lang="en-US" altLang="ko-KR" sz="2000" i="1" smtClean="0"/>
              <a:t>name</a:t>
            </a:r>
            <a:r>
              <a:rPr kumimoji="0" lang="en-US" altLang="ko-KR" sz="2000" smtClean="0"/>
              <a:t>, </a:t>
            </a:r>
            <a:r>
              <a:rPr kumimoji="0" lang="en-US" altLang="ko-KR" sz="2000" i="1" smtClean="0"/>
              <a:t>dept_name</a:t>
            </a:r>
            <a:br>
              <a:rPr kumimoji="0" lang="en-US" altLang="ko-KR" sz="2000" i="1" smtClean="0"/>
            </a:br>
            <a:r>
              <a:rPr kumimoji="0" lang="en-US" altLang="ko-KR" sz="2000" i="1" smtClean="0"/>
              <a:t>             </a:t>
            </a:r>
            <a:r>
              <a:rPr kumimoji="0" lang="en-US" altLang="ko-KR" sz="2000" b="1" smtClean="0"/>
              <a:t>from </a:t>
            </a:r>
            <a:r>
              <a:rPr kumimoji="0" lang="en-US" altLang="ko-KR" sz="2000" i="1" smtClean="0"/>
              <a:t>instructor</a:t>
            </a:r>
            <a:endParaRPr kumimoji="0" lang="en-US" altLang="ko-KR" sz="2000" smtClean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endParaRPr lang="en-US" altLang="ko-KR" sz="2000" smtClean="0">
              <a:sym typeface="Symbol" panose="05050102010706020507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altLang="ko-KR" sz="2000" smtClean="0"/>
              <a:t>A </a:t>
            </a:r>
            <a:r>
              <a:rPr lang="en-US" altLang="ko-KR" sz="2000" b="1" smtClean="0">
                <a:solidFill>
                  <a:srgbClr val="000099"/>
                </a:solidFill>
              </a:rPr>
              <a:t>view</a:t>
            </a:r>
            <a:r>
              <a:rPr lang="en-US" altLang="ko-KR" sz="2000" smtClean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ko-KR" sz="2000" smtClean="0"/>
              <a:t>Any relation that is not of the conceptual model but is made visible to a user as a “virtual relation” is called a </a:t>
            </a:r>
            <a:r>
              <a:rPr lang="en-US" altLang="ko-KR" sz="2000" b="1" smtClean="0">
                <a:solidFill>
                  <a:srgbClr val="000099"/>
                </a:solidFill>
              </a:rPr>
              <a:t>view</a:t>
            </a:r>
            <a:r>
              <a:rPr lang="en-US" altLang="ko-KR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Definition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28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ko-KR" sz="2000" smtClean="0"/>
              <a:t>A view is defined using the </a:t>
            </a:r>
            <a:r>
              <a:rPr lang="en-US" altLang="ko-KR" sz="2000" b="1" smtClean="0"/>
              <a:t>create view </a:t>
            </a:r>
            <a:r>
              <a:rPr lang="en-US" altLang="ko-KR" sz="2000" smtClean="0"/>
              <a:t>statement which has the form</a:t>
            </a:r>
            <a:endParaRPr lang="en-US" altLang="ko-KR" smtClean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ko-KR" smtClean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ko-KR" smtClean="0"/>
              <a:t>		</a:t>
            </a:r>
            <a:r>
              <a:rPr lang="en-US" altLang="ko-KR" sz="2000" b="1" smtClean="0"/>
              <a:t>create view </a:t>
            </a:r>
            <a:r>
              <a:rPr lang="en-US" altLang="ko-KR" sz="2000" i="1" smtClean="0"/>
              <a:t>v </a:t>
            </a:r>
            <a:r>
              <a:rPr lang="en-US" altLang="ko-KR" sz="2000" b="1" smtClean="0"/>
              <a:t>as </a:t>
            </a:r>
            <a:r>
              <a:rPr lang="en-US" altLang="ko-KR" sz="2000" i="1" smtClean="0"/>
              <a:t>&lt; </a:t>
            </a:r>
            <a:r>
              <a:rPr lang="en-US" altLang="ko-KR" sz="2000" smtClean="0"/>
              <a:t>query expression &gt;</a:t>
            </a:r>
            <a:endParaRPr lang="en-US" altLang="ko-KR" smtClean="0"/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ko-KR" smtClean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ko-KR" smtClean="0"/>
              <a:t>	</a:t>
            </a:r>
            <a:r>
              <a:rPr lang="en-US" altLang="ko-KR" sz="2000" smtClean="0"/>
              <a:t>where &lt;query expression&gt; is any legal SQL expression.  The view name is represented by </a:t>
            </a:r>
            <a:r>
              <a:rPr lang="en-US" altLang="ko-KR" sz="2000" i="1" smtClean="0"/>
              <a:t>v.</a:t>
            </a:r>
            <a:endParaRPr lang="en-US" altLang="ko-KR" smtClean="0"/>
          </a:p>
          <a:p>
            <a:pPr>
              <a:tabLst>
                <a:tab pos="3432175" algn="ctr"/>
              </a:tabLst>
            </a:pPr>
            <a:r>
              <a:rPr lang="en-US" altLang="ko-KR" sz="2000" smtClean="0"/>
              <a:t>Once a view is defined, the view name can be used to refer to the virtual relation that the view generates.</a:t>
            </a:r>
            <a:endParaRPr lang="en-US" altLang="ko-KR" smtClean="0"/>
          </a:p>
          <a:p>
            <a:pPr>
              <a:tabLst>
                <a:tab pos="3432175" algn="ctr"/>
              </a:tabLst>
            </a:pPr>
            <a:r>
              <a:rPr lang="en-US" altLang="ko-KR" sz="2000" smtClean="0"/>
              <a:t>View definition is not the same as creating a new relation by evaluating the query expression</a:t>
            </a:r>
            <a:r>
              <a:rPr lang="en-US" altLang="ko-KR" smtClean="0"/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altLang="ko-KR" sz="2000" smtClean="0"/>
              <a:t>Rather, a view definition causes the saving of an expression; the expression is substituted into queries using the view.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ko-KR" sz="2000" dirty="0" smtClean="0"/>
              <a:t>A view of instructors without their salary</a:t>
            </a:r>
            <a:br>
              <a:rPr lang="en-US" altLang="ko-KR" sz="2000" dirty="0" smtClean="0"/>
            </a:br>
            <a:r>
              <a:rPr lang="en-US" altLang="ko-KR" sz="2400" dirty="0" smtClean="0"/>
              <a:t> </a:t>
            </a:r>
            <a:r>
              <a:rPr kumimoji="0" lang="en-US" altLang="ko-KR" sz="2000" b="1" dirty="0" smtClean="0"/>
              <a:t>create view </a:t>
            </a:r>
            <a:r>
              <a:rPr kumimoji="0" lang="en-US" altLang="ko-KR" sz="2000" i="1" dirty="0" smtClean="0"/>
              <a:t>faculty </a:t>
            </a:r>
            <a:r>
              <a:rPr kumimoji="0" lang="en-US" altLang="ko-KR" sz="2000" b="1" dirty="0" smtClean="0"/>
              <a:t>as</a:t>
            </a:r>
            <a:r>
              <a:rPr lang="en-US" altLang="ko-KR" sz="2000" b="1" dirty="0" smtClean="0"/>
              <a:t>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</a:t>
            </a:r>
            <a:r>
              <a:rPr kumimoji="0" lang="en-US" altLang="ko-KR" sz="2000" b="1" dirty="0" smtClean="0"/>
              <a:t>select </a:t>
            </a:r>
            <a:r>
              <a:rPr kumimoji="0" lang="en-US" altLang="ko-KR" sz="2000" i="1" dirty="0" smtClean="0"/>
              <a:t>ID</a:t>
            </a:r>
            <a:r>
              <a:rPr kumimoji="0" lang="en-US" altLang="ko-KR" sz="2000" dirty="0" smtClean="0"/>
              <a:t>, </a:t>
            </a:r>
            <a:r>
              <a:rPr kumimoji="0" lang="en-US" altLang="ko-KR" sz="2000" i="1" dirty="0" smtClean="0"/>
              <a:t>name</a:t>
            </a:r>
            <a:r>
              <a:rPr kumimoji="0" lang="en-US" altLang="ko-KR" sz="2000" dirty="0" smtClean="0"/>
              <a:t>, </a:t>
            </a:r>
            <a:r>
              <a:rPr kumimoji="0" lang="en-US" altLang="ko-KR" sz="2000" i="1" dirty="0" err="1" smtClean="0"/>
              <a:t>dept_name</a:t>
            </a:r>
            <a:r>
              <a:rPr kumimoji="0" lang="en-US" altLang="ko-KR" sz="2000" i="1" dirty="0" smtClean="0"/>
              <a:t/>
            </a:r>
            <a:br>
              <a:rPr kumimoji="0" lang="en-US" altLang="ko-KR" sz="2000" i="1" dirty="0" smtClean="0"/>
            </a:br>
            <a:r>
              <a:rPr kumimoji="0" lang="en-US" altLang="ko-KR" sz="2000" i="1" dirty="0" smtClean="0"/>
              <a:t>    </a:t>
            </a:r>
            <a:r>
              <a:rPr kumimoji="0" lang="en-US" altLang="ko-KR" sz="2000" b="1" dirty="0" smtClean="0"/>
              <a:t>from </a:t>
            </a:r>
            <a:r>
              <a:rPr kumimoji="0" lang="en-US" altLang="ko-KR" sz="2000" i="1" dirty="0" smtClean="0"/>
              <a:t>instructor</a:t>
            </a:r>
            <a:endParaRPr kumimoji="0" lang="en-US" altLang="ko-KR" sz="2000" dirty="0" smtClean="0"/>
          </a:p>
          <a:p>
            <a:pPr>
              <a:tabLst>
                <a:tab pos="1370013" algn="l"/>
              </a:tabLst>
            </a:pPr>
            <a:r>
              <a:rPr lang="en-US" altLang="ko-KR" sz="2000" dirty="0" smtClean="0"/>
              <a:t>Find all instructors in the Biology department</a:t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select </a:t>
            </a:r>
            <a:r>
              <a:rPr lang="en-US" altLang="ko-KR" sz="2000" i="1" dirty="0" smtClean="0"/>
              <a:t>name</a:t>
            </a:r>
            <a:br>
              <a:rPr lang="en-US" altLang="ko-KR" sz="2000" i="1" dirty="0" smtClean="0"/>
            </a:br>
            <a:r>
              <a:rPr lang="en-US" altLang="ko-KR" sz="2000" i="1" dirty="0" smtClean="0"/>
              <a:t> </a:t>
            </a:r>
            <a:r>
              <a:rPr lang="en-US" altLang="ko-KR" sz="2000" b="1" dirty="0" smtClean="0"/>
              <a:t>from </a:t>
            </a:r>
            <a:r>
              <a:rPr lang="en-US" altLang="ko-KR" sz="2000" i="1" dirty="0" smtClean="0"/>
              <a:t>faculty</a:t>
            </a:r>
            <a:br>
              <a:rPr lang="en-US" altLang="ko-KR" sz="2000" i="1" dirty="0" smtClean="0"/>
            </a:br>
            <a:r>
              <a:rPr lang="en-US" altLang="ko-KR" sz="2000" i="1" dirty="0" smtClean="0"/>
              <a:t> </a:t>
            </a:r>
            <a:r>
              <a:rPr lang="en-US" altLang="ko-KR" sz="2000" b="1" dirty="0" smtClean="0"/>
              <a:t>where </a:t>
            </a:r>
            <a:r>
              <a:rPr lang="en-US" altLang="ko-KR" sz="2000" i="1" dirty="0" err="1" smtClean="0"/>
              <a:t>dept_name</a:t>
            </a:r>
            <a:r>
              <a:rPr lang="en-US" altLang="ko-KR" sz="2000" i="1" dirty="0" smtClean="0"/>
              <a:t> = </a:t>
            </a:r>
            <a:r>
              <a:rPr lang="en-US" altLang="ko-KR" sz="2000" dirty="0" smtClean="0"/>
              <a:t>‘Biology’</a:t>
            </a:r>
          </a:p>
          <a:p>
            <a:pPr>
              <a:tabLst>
                <a:tab pos="1370013" algn="l"/>
              </a:tabLst>
            </a:pPr>
            <a:r>
              <a:rPr lang="en-US" altLang="ko-KR" sz="2000" dirty="0" smtClean="0"/>
              <a:t>Create a view of department salary totals</a:t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en-US" altLang="ko-KR" sz="2000" b="1" dirty="0" smtClean="0"/>
              <a:t>create view </a:t>
            </a:r>
            <a:r>
              <a:rPr lang="en-US" altLang="ko-KR" sz="2000" i="1" dirty="0" err="1" smtClean="0"/>
              <a:t>departments_total_salary</a:t>
            </a:r>
            <a:r>
              <a:rPr lang="en-US" altLang="ko-KR" sz="2000" dirty="0" smtClean="0"/>
              <a:t>(</a:t>
            </a:r>
            <a:r>
              <a:rPr lang="en-US" altLang="ko-KR" sz="2000" i="1" dirty="0" err="1" smtClean="0"/>
              <a:t>dept_name</a:t>
            </a:r>
            <a:r>
              <a:rPr lang="en-US" altLang="ko-KR" sz="2000" dirty="0" smtClean="0"/>
              <a:t>, </a:t>
            </a:r>
            <a:r>
              <a:rPr lang="en-US" altLang="ko-KR" sz="2000" i="1" dirty="0" err="1" smtClean="0"/>
              <a:t>total_salary</a:t>
            </a:r>
            <a:r>
              <a:rPr lang="en-US" altLang="ko-KR" sz="2000" dirty="0" smtClean="0"/>
              <a:t>) </a:t>
            </a:r>
            <a:r>
              <a:rPr lang="en-US" altLang="ko-KR" sz="2000" b="1" dirty="0" smtClean="0"/>
              <a:t>as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   select </a:t>
            </a:r>
            <a:r>
              <a:rPr lang="en-US" altLang="ko-KR" sz="2000" i="1" dirty="0" err="1" smtClean="0"/>
              <a:t>dept_name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sum 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salary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       </a:t>
            </a:r>
            <a:r>
              <a:rPr lang="en-US" altLang="ko-KR" sz="2000" b="1" dirty="0" smtClean="0"/>
              <a:t>from </a:t>
            </a:r>
            <a:r>
              <a:rPr lang="en-US" altLang="ko-KR" sz="2000" i="1" dirty="0" smtClean="0"/>
              <a:t>instructor</a:t>
            </a:r>
            <a:br>
              <a:rPr lang="en-US" altLang="ko-KR" sz="2000" i="1" dirty="0" smtClean="0"/>
            </a:br>
            <a:r>
              <a:rPr lang="en-US" altLang="ko-KR" sz="2000" i="1" dirty="0" smtClean="0"/>
              <a:t>      </a:t>
            </a:r>
            <a:r>
              <a:rPr lang="en-US" altLang="ko-KR" sz="2000" b="1" dirty="0" smtClean="0"/>
              <a:t>group by </a:t>
            </a:r>
            <a:r>
              <a:rPr lang="en-US" altLang="ko-KR" sz="2000" i="1" dirty="0" err="1" smtClean="0"/>
              <a:t>dept_name</a:t>
            </a:r>
            <a:r>
              <a:rPr lang="en-US" altLang="ko-KR" sz="2000" dirty="0" smtClean="0"/>
              <a:t>;</a:t>
            </a:r>
            <a:endParaRPr lang="en-US" altLang="ko-KR" sz="2400" dirty="0" smtClean="0"/>
          </a:p>
          <a:p>
            <a:pPr>
              <a:tabLst>
                <a:tab pos="1370013" algn="l"/>
              </a:tabLst>
            </a:pPr>
            <a:endParaRPr lang="en-US" altLang="ko-KR" sz="2400" dirty="0" smtClean="0"/>
          </a:p>
          <a:p>
            <a:pPr>
              <a:tabLst>
                <a:tab pos="1370013" algn="l"/>
              </a:tabLst>
            </a:pPr>
            <a:endParaRPr lang="en-US" altLang="ko-KR" sz="2000" dirty="0" smtClean="0"/>
          </a:p>
          <a:p>
            <a:pPr>
              <a:tabLst>
                <a:tab pos="1370013" algn="l"/>
              </a:tabLst>
            </a:pPr>
            <a:endParaRPr lang="en-US" altLang="ko-KR" sz="2000" dirty="0" smtClean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ko-KR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a typeface="+mj-ea"/>
              </a:rPr>
              <a:t>Chapter 4:  Intermediate SQL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</p:spPr>
        <p:txBody>
          <a:bodyPr lIns="90488" tIns="44450" rIns="90488" bIns="44450"/>
          <a:lstStyle/>
          <a:p>
            <a:r>
              <a:rPr lang="en-US" altLang="ko-KR" sz="2000" b="1" smtClean="0"/>
              <a:t>Join  Expressions</a:t>
            </a:r>
            <a:endParaRPr lang="en-US" altLang="ko-KR" b="1" smtClean="0"/>
          </a:p>
          <a:p>
            <a:r>
              <a:rPr lang="en-US" altLang="ko-KR" sz="2000" smtClean="0"/>
              <a:t>Views</a:t>
            </a:r>
            <a:endParaRPr lang="en-US" altLang="ko-KR" smtClean="0"/>
          </a:p>
          <a:p>
            <a:r>
              <a:rPr lang="en-US" altLang="ko-KR" sz="2000" smtClean="0"/>
              <a:t>Transactions</a:t>
            </a:r>
            <a:endParaRPr lang="en-US" altLang="ko-KR" smtClean="0"/>
          </a:p>
          <a:p>
            <a:r>
              <a:rPr lang="en-US" altLang="ko-KR" sz="2000" smtClean="0"/>
              <a:t>Integrity Constraints</a:t>
            </a:r>
            <a:endParaRPr lang="en-US" altLang="ko-KR" smtClean="0"/>
          </a:p>
          <a:p>
            <a:r>
              <a:rPr lang="en-US" altLang="ko-KR" sz="2000" smtClean="0"/>
              <a:t>SQL Data Types and Schemas</a:t>
            </a:r>
            <a:endParaRPr lang="en-US" altLang="ko-KR" smtClean="0"/>
          </a:p>
          <a:p>
            <a:r>
              <a:rPr lang="en-US" altLang="ko-KR" sz="2000" smtClean="0"/>
              <a:t>Authorization</a:t>
            </a:r>
            <a:endParaRPr lang="en-US" altLang="ko-KR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77925"/>
            <a:ext cx="7153275" cy="3575050"/>
          </a:xfrm>
        </p:spPr>
        <p:txBody>
          <a:bodyPr/>
          <a:lstStyle/>
          <a:p>
            <a:r>
              <a:rPr lang="en-US" altLang="ko-KR" sz="2000" b="1" smtClean="0">
                <a:solidFill>
                  <a:srgbClr val="000099"/>
                </a:solidFill>
              </a:rPr>
              <a:t>Join operations</a:t>
            </a:r>
            <a:r>
              <a:rPr lang="en-US" altLang="ko-KR" sz="2000" smtClean="0"/>
              <a:t> take two relations and return as a result another relation.</a:t>
            </a:r>
            <a:endParaRPr lang="en-US" altLang="ko-KR" smtClean="0"/>
          </a:p>
          <a:p>
            <a:r>
              <a:rPr lang="en-US" altLang="ko-KR" sz="2000" smtClean="0"/>
              <a:t>A join operation is a Cartesian product which requires that tuples in the two relations match (under some condition).  It also specifies the attributes that are present in the result of the join</a:t>
            </a:r>
            <a:r>
              <a:rPr lang="en-US" altLang="ko-KR" smtClean="0"/>
              <a:t> </a:t>
            </a:r>
          </a:p>
          <a:p>
            <a:r>
              <a:rPr lang="en-US" altLang="ko-KR" sz="2000" smtClean="0"/>
              <a:t>The join operations are typically used as subquery expressions in the </a:t>
            </a:r>
            <a:r>
              <a:rPr lang="en-US" altLang="ko-KR" sz="2000" b="1" smtClean="0"/>
              <a:t>from </a:t>
            </a:r>
            <a:r>
              <a:rPr lang="en-US" altLang="ko-KR" sz="2000" smtClean="0"/>
              <a:t>clause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ko-KR" sz="2000" smtClean="0"/>
              <a:t>Relation </a:t>
            </a:r>
            <a:r>
              <a:rPr lang="en-US" altLang="ko-KR" sz="2000" i="1" smtClean="0"/>
              <a:t>course</a:t>
            </a:r>
            <a:endParaRPr lang="en-US" altLang="ko-KR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ko-KR" sz="2000"/>
              <a:t>Relation </a:t>
            </a:r>
            <a:r>
              <a:rPr kumimoji="1" lang="en-US" altLang="ko-KR" sz="2000" i="1"/>
              <a:t>prereq</a:t>
            </a:r>
            <a:endParaRPr kumimoji="1" lang="en-US" altLang="ko-KR" sz="18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52488" y="5395913"/>
            <a:ext cx="82915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ko-KR" sz="2000"/>
              <a:t>   Observe that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altLang="ko-KR" sz="2000"/>
              <a:t>         </a:t>
            </a:r>
            <a:r>
              <a:rPr kumimoji="1" lang="en-US" altLang="ko-KR" sz="1800"/>
              <a:t> </a:t>
            </a:r>
            <a:r>
              <a:rPr kumimoji="1" lang="en-US" altLang="ko-KR" sz="2000"/>
              <a:t>prereq information</a:t>
            </a:r>
            <a:r>
              <a:rPr kumimoji="1" lang="en-US" altLang="ko-KR" sz="1800"/>
              <a:t> </a:t>
            </a:r>
            <a:r>
              <a:rPr kumimoji="1" lang="en-US" altLang="ko-KR" sz="2000"/>
              <a:t>is missing for CS-315 and</a:t>
            </a:r>
            <a:r>
              <a:rPr kumimoji="1" lang="en-US" altLang="ko-KR" sz="1800"/>
              <a:t> </a:t>
            </a:r>
            <a:endParaRPr kumimoji="1" lang="en-US" altLang="ko-KR" sz="2000"/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altLang="ko-KR" sz="2000"/>
              <a:t>          course</a:t>
            </a:r>
            <a:r>
              <a:rPr kumimoji="1" lang="en-US" altLang="ko-KR" sz="1800"/>
              <a:t> </a:t>
            </a:r>
            <a:r>
              <a:rPr kumimoji="1" lang="en-US" altLang="ko-KR" sz="2000"/>
              <a:t>information</a:t>
            </a:r>
            <a:r>
              <a:rPr kumimoji="1" lang="en-US" altLang="ko-KR" sz="1800"/>
              <a:t> </a:t>
            </a:r>
            <a:r>
              <a:rPr kumimoji="1" lang="en-US" altLang="ko-KR" sz="2000"/>
              <a:t>is missing  for  CS-437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Outer Join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329487" cy="4876800"/>
          </a:xfrm>
        </p:spPr>
        <p:txBody>
          <a:bodyPr/>
          <a:lstStyle/>
          <a:p>
            <a:r>
              <a:rPr lang="en-US" altLang="ko-KR" sz="2000" smtClean="0"/>
              <a:t>An extension of the join operation that avoids loss of information.</a:t>
            </a:r>
          </a:p>
          <a:p>
            <a:r>
              <a:rPr lang="en-US" altLang="ko-KR" sz="2000" smtClean="0"/>
              <a:t>Computes the join and then adds tuples form one relation that does not match tuples in the other relation to the result of the join. </a:t>
            </a:r>
          </a:p>
          <a:p>
            <a:r>
              <a:rPr lang="en-US" altLang="ko-KR" sz="2000" smtClean="0"/>
              <a:t>Uses </a:t>
            </a:r>
            <a:r>
              <a:rPr lang="en-US" altLang="ko-KR" sz="2000" i="1" smtClean="0"/>
              <a:t>null</a:t>
            </a:r>
            <a:r>
              <a:rPr lang="en-US" altLang="ko-KR" sz="2000" smtClean="0"/>
              <a:t>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ko-KR" sz="2000" i="1"/>
              <a:t>  course</a:t>
            </a:r>
            <a:r>
              <a:rPr kumimoji="1" lang="en-US" altLang="ko-KR" sz="2000"/>
              <a:t> </a:t>
            </a:r>
            <a:r>
              <a:rPr kumimoji="1" lang="en-US" altLang="ko-KR" sz="2000" b="1">
                <a:solidFill>
                  <a:srgbClr val="000099"/>
                </a:solidFill>
              </a:rPr>
              <a:t>natural left outer join</a:t>
            </a:r>
            <a:r>
              <a:rPr kumimoji="1" lang="en-US" altLang="ko-KR" sz="2000"/>
              <a:t> </a:t>
            </a:r>
            <a:r>
              <a:rPr kumimoji="1" lang="en-US" altLang="ko-KR" sz="2000" i="1"/>
              <a:t>prereq</a:t>
            </a:r>
            <a:endParaRPr kumimoji="1" lang="en-US" altLang="ko-KR" sz="200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329796" y="3968151"/>
            <a:ext cx="5331125" cy="1440611"/>
            <a:chOff x="3329796" y="3968151"/>
            <a:chExt cx="5331125" cy="1440611"/>
          </a:xfrm>
        </p:grpSpPr>
        <p:sp>
          <p:nvSpPr>
            <p:cNvPr id="2" name="모서리가 둥근 사각형 설명선 1"/>
            <p:cNvSpPr/>
            <p:nvPr/>
          </p:nvSpPr>
          <p:spPr bwMode="auto">
            <a:xfrm>
              <a:off x="3329796" y="3968151"/>
              <a:ext cx="5331125" cy="1440611"/>
            </a:xfrm>
            <a:prstGeom prst="wedgeRoundRectCallout">
              <a:avLst>
                <a:gd name="adj1" fmla="val -42839"/>
                <a:gd name="adj2" fmla="val -63847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856" y="4258420"/>
              <a:ext cx="2870230" cy="794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838" y="4258420"/>
              <a:ext cx="1722979" cy="918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ko-KR" sz="2000"/>
              <a:t> </a:t>
            </a:r>
            <a:r>
              <a:rPr kumimoji="1" lang="en-US" altLang="ko-KR" sz="2000" i="1"/>
              <a:t> course</a:t>
            </a:r>
            <a:r>
              <a:rPr kumimoji="1" lang="en-US" altLang="ko-KR" sz="2000"/>
              <a:t> </a:t>
            </a:r>
            <a:r>
              <a:rPr kumimoji="1" lang="en-US" altLang="ko-KR" sz="2000" b="1">
                <a:solidFill>
                  <a:srgbClr val="000099"/>
                </a:solidFill>
              </a:rPr>
              <a:t>natural right outer join</a:t>
            </a:r>
            <a:r>
              <a:rPr kumimoji="1" lang="en-US" altLang="ko-KR" sz="2000"/>
              <a:t> </a:t>
            </a:r>
            <a:r>
              <a:rPr kumimoji="1" lang="en-US" altLang="ko-KR" sz="2000" i="1"/>
              <a:t>prereq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747937" y="4226944"/>
            <a:ext cx="5331125" cy="1440611"/>
            <a:chOff x="3329796" y="3968151"/>
            <a:chExt cx="5331125" cy="1440611"/>
          </a:xfrm>
        </p:grpSpPr>
        <p:sp>
          <p:nvSpPr>
            <p:cNvPr id="7" name="모서리가 둥근 사각형 설명선 6"/>
            <p:cNvSpPr/>
            <p:nvPr/>
          </p:nvSpPr>
          <p:spPr bwMode="auto">
            <a:xfrm>
              <a:off x="3329796" y="3968151"/>
              <a:ext cx="5331125" cy="1440611"/>
            </a:xfrm>
            <a:prstGeom prst="wedgeRoundRectCallout">
              <a:avLst>
                <a:gd name="adj1" fmla="val -42839"/>
                <a:gd name="adj2" fmla="val -63847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856" y="4258420"/>
              <a:ext cx="2870230" cy="794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838" y="4258420"/>
              <a:ext cx="1722979" cy="918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3575050"/>
          </a:xfrm>
        </p:spPr>
        <p:txBody>
          <a:bodyPr/>
          <a:lstStyle/>
          <a:p>
            <a:r>
              <a:rPr lang="en-US" altLang="ko-KR" sz="2000" b="1" smtClean="0">
                <a:solidFill>
                  <a:srgbClr val="000099"/>
                </a:solidFill>
              </a:rPr>
              <a:t>Join operations</a:t>
            </a:r>
            <a:r>
              <a:rPr lang="en-US" altLang="ko-KR" sz="2000" smtClean="0"/>
              <a:t> take two relations and return as a result another relation.</a:t>
            </a:r>
            <a:endParaRPr lang="en-US" altLang="ko-KR" smtClean="0"/>
          </a:p>
          <a:p>
            <a:r>
              <a:rPr lang="en-US" altLang="ko-KR" sz="2000" smtClean="0"/>
              <a:t>These additional operations are typically used as subquery expressions in the </a:t>
            </a:r>
            <a:r>
              <a:rPr lang="en-US" altLang="ko-KR" sz="2000" b="1" smtClean="0"/>
              <a:t>from </a:t>
            </a:r>
            <a:r>
              <a:rPr lang="en-US" altLang="ko-KR" sz="2000" smtClean="0"/>
              <a:t>clause</a:t>
            </a:r>
            <a:endParaRPr lang="en-US" altLang="ko-KR" smtClean="0"/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Join condition</a:t>
            </a:r>
            <a:r>
              <a:rPr lang="en-US" altLang="ko-KR" sz="2000" smtClean="0"/>
              <a:t> – defines which tuples in the two relations match, and what attributes are present in the result of the join.</a:t>
            </a:r>
            <a:endParaRPr lang="en-US" altLang="ko-KR" smtClean="0"/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Join type</a:t>
            </a:r>
            <a:r>
              <a:rPr lang="en-US" altLang="ko-KR" sz="2000" smtClean="0"/>
              <a:t> – defines how tuples in each relation that do not match any tuple in the other relation (based on the join condition) are treated.</a:t>
            </a:r>
            <a:endParaRPr lang="en-US" altLang="ko-KR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1122363" y="4421188"/>
            <a:ext cx="70850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Full Outer Join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52488" y="1325563"/>
            <a:ext cx="481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ko-KR" sz="2000"/>
              <a:t> </a:t>
            </a:r>
            <a:r>
              <a:rPr kumimoji="1" lang="en-US" altLang="ko-KR" sz="2000" i="1"/>
              <a:t> course</a:t>
            </a:r>
            <a:r>
              <a:rPr kumimoji="1" lang="en-US" altLang="ko-KR" sz="2000"/>
              <a:t> </a:t>
            </a:r>
            <a:r>
              <a:rPr kumimoji="1" lang="en-US" altLang="ko-KR" sz="2000" b="1">
                <a:solidFill>
                  <a:srgbClr val="000099"/>
                </a:solidFill>
              </a:rPr>
              <a:t>natural full outer join</a:t>
            </a:r>
            <a:r>
              <a:rPr kumimoji="1" lang="en-US" altLang="ko-KR" sz="2000"/>
              <a:t> </a:t>
            </a:r>
            <a:r>
              <a:rPr kumimoji="1" lang="en-US" altLang="ko-KR" sz="2000" i="1"/>
              <a:t>prereq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557437" y="4218317"/>
            <a:ext cx="5331125" cy="1440611"/>
            <a:chOff x="3329796" y="3968151"/>
            <a:chExt cx="5331125" cy="1440611"/>
          </a:xfrm>
        </p:grpSpPr>
        <p:sp>
          <p:nvSpPr>
            <p:cNvPr id="7" name="모서리가 둥근 사각형 설명선 6"/>
            <p:cNvSpPr/>
            <p:nvPr/>
          </p:nvSpPr>
          <p:spPr bwMode="auto">
            <a:xfrm>
              <a:off x="3329796" y="3968151"/>
              <a:ext cx="5331125" cy="1440611"/>
            </a:xfrm>
            <a:prstGeom prst="wedgeRoundRectCallout">
              <a:avLst>
                <a:gd name="adj1" fmla="val -42839"/>
                <a:gd name="adj2" fmla="val -63847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856" y="4258420"/>
              <a:ext cx="2870230" cy="794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838" y="4258420"/>
              <a:ext cx="1722979" cy="918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41501</TotalTime>
  <Words>515</Words>
  <Application>Microsoft Macintosh PowerPoint</Application>
  <PresentationFormat>화면 슬라이드 쇼(4:3)</PresentationFormat>
  <Paragraphs>94</Paragraphs>
  <Slides>19</Slides>
  <Notes>14</Notes>
  <HiddenSlides>0</HiddenSlides>
  <MMClips>0</MMClips>
  <ScaleCrop>false</ScaleCrop>
  <HeadingPairs>
    <vt:vector size="10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  <vt:variant>
        <vt:lpstr>재구성한 쇼</vt:lpstr>
      </vt:variant>
      <vt:variant>
        <vt:i4>1</vt:i4>
      </vt:variant>
    </vt:vector>
  </HeadingPairs>
  <TitlesOfParts>
    <vt:vector size="29" baseType="lpstr">
      <vt:lpstr>Helvetica</vt:lpstr>
      <vt:lpstr>Monotype Sorts</vt:lpstr>
      <vt:lpstr>MS PGothic</vt:lpstr>
      <vt:lpstr>ＭＳ Ｐゴシック</vt:lpstr>
      <vt:lpstr>Symbol</vt:lpstr>
      <vt:lpstr>Times New Roman</vt:lpstr>
      <vt:lpstr>Webdings</vt:lpstr>
      <vt:lpstr>2_db-5-grey</vt:lpstr>
      <vt:lpstr>Clip</vt:lpstr>
      <vt:lpstr>Chapter 4: Intermediate SQL</vt:lpstr>
      <vt:lpstr>Chapter 4:  Intermediate SQL</vt:lpstr>
      <vt:lpstr>Joined Relations</vt:lpstr>
      <vt:lpstr>Join operations – Example</vt:lpstr>
      <vt:lpstr>Outer Join</vt:lpstr>
      <vt:lpstr>Left Outer Join</vt:lpstr>
      <vt:lpstr>Right Outer Join</vt:lpstr>
      <vt:lpstr>Joined Relations</vt:lpstr>
      <vt:lpstr>Full Outer Join</vt:lpstr>
      <vt:lpstr>Joined Relations – Examples </vt:lpstr>
      <vt:lpstr>Joined Relations – Examples</vt:lpstr>
      <vt:lpstr>Exercise</vt:lpstr>
      <vt:lpstr>Exercise</vt:lpstr>
      <vt:lpstr>Exercise</vt:lpstr>
      <vt:lpstr>Exercise</vt:lpstr>
      <vt:lpstr>Exercise</vt:lpstr>
      <vt:lpstr>Views</vt:lpstr>
      <vt:lpstr>View Definition</vt:lpstr>
      <vt:lpstr>Example Views</vt:lpstr>
      <vt:lpstr>Custom Show 1</vt:lpstr>
    </vt:vector>
  </TitlesOfParts>
  <Company>Lucent Technologies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Younghoon Kim</cp:lastModifiedBy>
  <cp:revision>237</cp:revision>
  <cp:lastPrinted>2005-01-10T21:51:57Z</cp:lastPrinted>
  <dcterms:created xsi:type="dcterms:W3CDTF">1999-11-04T20:50:09Z</dcterms:created>
  <dcterms:modified xsi:type="dcterms:W3CDTF">2017-04-10T02:34:03Z</dcterms:modified>
</cp:coreProperties>
</file>