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4" r:id="rId3"/>
    <p:sldId id="257" r:id="rId4"/>
    <p:sldId id="258" r:id="rId5"/>
    <p:sldId id="259" r:id="rId6"/>
    <p:sldId id="260" r:id="rId7"/>
    <p:sldId id="261" r:id="rId8"/>
    <p:sldId id="265" r:id="rId9"/>
    <p:sldId id="266" r:id="rId10"/>
    <p:sldId id="267" r:id="rId11"/>
    <p:sldId id="268" r:id="rId12"/>
    <p:sldId id="269" r:id="rId13"/>
    <p:sldId id="270" r:id="rId14"/>
    <p:sldId id="271" r:id="rId15"/>
    <p:sldId id="272" r:id="rId16"/>
    <p:sldId id="273" r:id="rId17"/>
    <p:sldId id="26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yyan Mujadiya" initials="NM" lastIdx="3" clrIdx="0">
    <p:extLst>
      <p:ext uri="{19B8F6BF-5375-455C-9EA6-DF929625EA0E}">
        <p15:presenceInfo xmlns:p15="http://schemas.microsoft.com/office/powerpoint/2012/main" userId="5f35d93df42bbc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327"/>
  </p:normalViewPr>
  <p:slideViewPr>
    <p:cSldViewPr snapToGrid="0" snapToObjects="1">
      <p:cViewPr varScale="1">
        <p:scale>
          <a:sx n="104" d="100"/>
          <a:sy n="104" d="100"/>
        </p:scale>
        <p:origin x="232" y="616"/>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9T06:51:03.360"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19T06:51:14.351" idx="2">
    <p:pos x="10" y="10"/>
    <p:text>A tensor is just a machine that takes in some number of vectors and spits out some other vectors in a linear fashion. For example, the dot product can be viewed as a tensor that takes two vectors in and spits out a number. Tensors don't really have one interpretation to them.</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6-19T08:10:24.609" idx="3">
    <p:pos x="10" y="10"/>
    <p:text>Version issue 1.1.0</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418D2-3D21-5C47-9931-682E7F2EE887}" type="datetimeFigureOut">
              <a:rPr lang="en-US" smtClean="0"/>
              <a:t>6/19/20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EE75C-385B-234E-BA35-C4F9F83E40A2}" type="slidenum">
              <a:rPr lang="en-US" smtClean="0"/>
              <a:t>‹#›</a:t>
            </a:fld>
            <a:endParaRPr lang="en-US"/>
          </a:p>
        </p:txBody>
      </p:sp>
    </p:spTree>
    <p:extLst>
      <p:ext uri="{BB962C8B-B14F-4D97-AF65-F5344CB8AC3E}">
        <p14:creationId xmlns:p14="http://schemas.microsoft.com/office/powerpoint/2010/main" val="370630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3EE75C-385B-234E-BA35-C4F9F83E40A2}" type="slidenum">
              <a:rPr lang="en-US" smtClean="0"/>
              <a:t>1</a:t>
            </a:fld>
            <a:endParaRPr lang="en-US"/>
          </a:p>
        </p:txBody>
      </p:sp>
    </p:spTree>
    <p:extLst>
      <p:ext uri="{BB962C8B-B14F-4D97-AF65-F5344CB8AC3E}">
        <p14:creationId xmlns:p14="http://schemas.microsoft.com/office/powerpoint/2010/main" val="4217415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3EE75C-385B-234E-BA35-C4F9F83E40A2}" type="slidenum">
              <a:rPr lang="en-US" smtClean="0"/>
              <a:t>16</a:t>
            </a:fld>
            <a:endParaRPr lang="en-US"/>
          </a:p>
        </p:txBody>
      </p:sp>
    </p:spTree>
    <p:extLst>
      <p:ext uri="{BB962C8B-B14F-4D97-AF65-F5344CB8AC3E}">
        <p14:creationId xmlns:p14="http://schemas.microsoft.com/office/powerpoint/2010/main" val="1216140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 </a:t>
            </a:r>
            <a:r>
              <a:rPr lang="en-IN" sz="1200" b="1" i="0" kern="1200" dirty="0">
                <a:solidFill>
                  <a:schemeClr val="tx1"/>
                </a:solidFill>
                <a:effectLst/>
                <a:latin typeface="+mn-lt"/>
                <a:ea typeface="+mn-ea"/>
                <a:cs typeface="+mn-cs"/>
              </a:rPr>
              <a:t>tensor</a:t>
            </a:r>
            <a:r>
              <a:rPr lang="en-IN" sz="1200" b="0" i="0" kern="1200" dirty="0">
                <a:solidFill>
                  <a:schemeClr val="tx1"/>
                </a:solidFill>
                <a:effectLst/>
                <a:latin typeface="+mn-lt"/>
                <a:ea typeface="+mn-ea"/>
                <a:cs typeface="+mn-cs"/>
              </a:rPr>
              <a:t> is just a machine that takes in some number of vectors and spits out some other vectors in a linear fashion. For example, the dot product can be viewed as a </a:t>
            </a:r>
            <a:r>
              <a:rPr lang="en-IN" sz="1200" b="1" i="0" kern="1200" dirty="0">
                <a:solidFill>
                  <a:schemeClr val="tx1"/>
                </a:solidFill>
                <a:effectLst/>
                <a:latin typeface="+mn-lt"/>
                <a:ea typeface="+mn-ea"/>
                <a:cs typeface="+mn-cs"/>
              </a:rPr>
              <a:t>tensor</a:t>
            </a:r>
            <a:r>
              <a:rPr lang="en-IN" sz="1200" b="0" i="0" kern="1200" dirty="0">
                <a:solidFill>
                  <a:schemeClr val="tx1"/>
                </a:solidFill>
                <a:effectLst/>
                <a:latin typeface="+mn-lt"/>
                <a:ea typeface="+mn-ea"/>
                <a:cs typeface="+mn-cs"/>
              </a:rPr>
              <a:t> that takes two vectors in and spits out a number. </a:t>
            </a:r>
            <a:r>
              <a:rPr lang="en-IN" sz="1200" b="1" i="0" kern="1200" dirty="0">
                <a:solidFill>
                  <a:schemeClr val="tx1"/>
                </a:solidFill>
                <a:effectLst/>
                <a:latin typeface="+mn-lt"/>
                <a:ea typeface="+mn-ea"/>
                <a:cs typeface="+mn-cs"/>
              </a:rPr>
              <a:t>Tensors</a:t>
            </a:r>
            <a:r>
              <a:rPr lang="en-IN" sz="1200" b="0" i="0" kern="1200" dirty="0">
                <a:solidFill>
                  <a:schemeClr val="tx1"/>
                </a:solidFill>
                <a:effectLst/>
                <a:latin typeface="+mn-lt"/>
                <a:ea typeface="+mn-ea"/>
                <a:cs typeface="+mn-cs"/>
              </a:rPr>
              <a:t> don't really have one interpretation to them.</a:t>
            </a:r>
          </a:p>
          <a:p>
            <a:endParaRPr lang="en-US" dirty="0"/>
          </a:p>
        </p:txBody>
      </p:sp>
      <p:sp>
        <p:nvSpPr>
          <p:cNvPr id="4" name="Slide Number Placeholder 3"/>
          <p:cNvSpPr>
            <a:spLocks noGrp="1"/>
          </p:cNvSpPr>
          <p:nvPr>
            <p:ph type="sldNum" sz="quarter" idx="5"/>
          </p:nvPr>
        </p:nvSpPr>
        <p:spPr/>
        <p:txBody>
          <a:bodyPr/>
          <a:lstStyle/>
          <a:p>
            <a:fld id="{E83EE75C-385B-234E-BA35-C4F9F83E40A2}" type="slidenum">
              <a:rPr lang="en-US" smtClean="0"/>
              <a:t>8</a:t>
            </a:fld>
            <a:endParaRPr lang="en-US"/>
          </a:p>
        </p:txBody>
      </p:sp>
    </p:spTree>
    <p:extLst>
      <p:ext uri="{BB962C8B-B14F-4D97-AF65-F5344CB8AC3E}">
        <p14:creationId xmlns:p14="http://schemas.microsoft.com/office/powerpoint/2010/main" val="86970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3EE75C-385B-234E-BA35-C4F9F83E40A2}" type="slidenum">
              <a:rPr lang="en-US" smtClean="0"/>
              <a:t>9</a:t>
            </a:fld>
            <a:endParaRPr lang="en-US"/>
          </a:p>
        </p:txBody>
      </p:sp>
    </p:spTree>
    <p:extLst>
      <p:ext uri="{BB962C8B-B14F-4D97-AF65-F5344CB8AC3E}">
        <p14:creationId xmlns:p14="http://schemas.microsoft.com/office/powerpoint/2010/main" val="1396486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3EE75C-385B-234E-BA35-C4F9F83E40A2}" type="slidenum">
              <a:rPr lang="en-US" smtClean="0"/>
              <a:t>10</a:t>
            </a:fld>
            <a:endParaRPr lang="en-US"/>
          </a:p>
        </p:txBody>
      </p:sp>
    </p:spTree>
    <p:extLst>
      <p:ext uri="{BB962C8B-B14F-4D97-AF65-F5344CB8AC3E}">
        <p14:creationId xmlns:p14="http://schemas.microsoft.com/office/powerpoint/2010/main" val="2058700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3EE75C-385B-234E-BA35-C4F9F83E40A2}" type="slidenum">
              <a:rPr lang="en-US" smtClean="0"/>
              <a:t>11</a:t>
            </a:fld>
            <a:endParaRPr lang="en-US"/>
          </a:p>
        </p:txBody>
      </p:sp>
    </p:spTree>
    <p:extLst>
      <p:ext uri="{BB962C8B-B14F-4D97-AF65-F5344CB8AC3E}">
        <p14:creationId xmlns:p14="http://schemas.microsoft.com/office/powerpoint/2010/main" val="3737974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3EE75C-385B-234E-BA35-C4F9F83E40A2}" type="slidenum">
              <a:rPr lang="en-US" smtClean="0"/>
              <a:t>12</a:t>
            </a:fld>
            <a:endParaRPr lang="en-US"/>
          </a:p>
        </p:txBody>
      </p:sp>
    </p:spTree>
    <p:extLst>
      <p:ext uri="{BB962C8B-B14F-4D97-AF65-F5344CB8AC3E}">
        <p14:creationId xmlns:p14="http://schemas.microsoft.com/office/powerpoint/2010/main" val="175280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3EE75C-385B-234E-BA35-C4F9F83E40A2}" type="slidenum">
              <a:rPr lang="en-US" smtClean="0"/>
              <a:t>13</a:t>
            </a:fld>
            <a:endParaRPr lang="en-US"/>
          </a:p>
        </p:txBody>
      </p:sp>
    </p:spTree>
    <p:extLst>
      <p:ext uri="{BB962C8B-B14F-4D97-AF65-F5344CB8AC3E}">
        <p14:creationId xmlns:p14="http://schemas.microsoft.com/office/powerpoint/2010/main" val="2397133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3EE75C-385B-234E-BA35-C4F9F83E40A2}" type="slidenum">
              <a:rPr lang="en-US" smtClean="0"/>
              <a:t>14</a:t>
            </a:fld>
            <a:endParaRPr lang="en-US"/>
          </a:p>
        </p:txBody>
      </p:sp>
    </p:spTree>
    <p:extLst>
      <p:ext uri="{BB962C8B-B14F-4D97-AF65-F5344CB8AC3E}">
        <p14:creationId xmlns:p14="http://schemas.microsoft.com/office/powerpoint/2010/main" val="2656049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3EE75C-385B-234E-BA35-C4F9F83E40A2}" type="slidenum">
              <a:rPr lang="en-US" smtClean="0"/>
              <a:t>15</a:t>
            </a:fld>
            <a:endParaRPr lang="en-US"/>
          </a:p>
        </p:txBody>
      </p:sp>
    </p:spTree>
    <p:extLst>
      <p:ext uri="{BB962C8B-B14F-4D97-AF65-F5344CB8AC3E}">
        <p14:creationId xmlns:p14="http://schemas.microsoft.com/office/powerpoint/2010/main" val="318319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6/19/20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best-python-libraries-for-machine-learning-and-deep-learning-b0bd40c7e8c" TargetMode="External"/><Relationship Id="rId7" Type="http://schemas.openxmlformats.org/officeDocument/2006/relationships/image" Target="../media/image2.png"/><Relationship Id="rId2" Type="http://schemas.openxmlformats.org/officeDocument/2006/relationships/hyperlink" Target="https://www.geeksforgeeks.org/best-python-libraries-for-machine-learning/" TargetMode="External"/><Relationship Id="rId1" Type="http://schemas.openxmlformats.org/officeDocument/2006/relationships/slideLayout" Target="../slideLayouts/slideLayout2.xml"/><Relationship Id="rId6" Type="http://schemas.openxmlformats.org/officeDocument/2006/relationships/hyperlink" Target="https://stackabuse.com/the-best-machine-learning-libraries-in-python/" TargetMode="External"/><Relationship Id="rId5" Type="http://schemas.openxmlformats.org/officeDocument/2006/relationships/hyperlink" Target="https://hackernoon.com/top-8-python-libraries-for-machine-learning-and-artificial-intelligence-y08id3031" TargetMode="External"/><Relationship Id="rId4" Type="http://schemas.openxmlformats.org/officeDocument/2006/relationships/hyperlink" Target="https://www.upgrad.com/blog/top-python-libraries-for-machin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76A1-61AE-EB4D-991C-3661DA2B131D}"/>
              </a:ext>
            </a:extLst>
          </p:cNvPr>
          <p:cNvSpPr>
            <a:spLocks noGrp="1"/>
          </p:cNvSpPr>
          <p:nvPr>
            <p:ph type="ctrTitle"/>
          </p:nvPr>
        </p:nvSpPr>
        <p:spPr/>
        <p:txBody>
          <a:bodyPr/>
          <a:lstStyle/>
          <a:p>
            <a:r>
              <a:rPr lang="en-US" dirty="0"/>
              <a:t>Python libraries for Machine Learning</a:t>
            </a:r>
          </a:p>
        </p:txBody>
      </p:sp>
      <p:sp>
        <p:nvSpPr>
          <p:cNvPr id="3" name="Subtitle 2">
            <a:extLst>
              <a:ext uri="{FF2B5EF4-FFF2-40B4-BE49-F238E27FC236}">
                <a16:creationId xmlns:a16="http://schemas.microsoft.com/office/drawing/2014/main" id="{A6002546-A2A1-F44D-B899-8EBBCFA5EE2F}"/>
              </a:ext>
            </a:extLst>
          </p:cNvPr>
          <p:cNvSpPr>
            <a:spLocks noGrp="1"/>
          </p:cNvSpPr>
          <p:nvPr>
            <p:ph type="subTitle" idx="1"/>
          </p:nvPr>
        </p:nvSpPr>
        <p:spPr/>
        <p:txBody>
          <a:bodyPr/>
          <a:lstStyle/>
          <a:p>
            <a:r>
              <a:rPr lang="en-US" dirty="0"/>
              <a:t>NAYYAN MUJADIYA</a:t>
            </a:r>
          </a:p>
        </p:txBody>
      </p:sp>
      <p:pic>
        <p:nvPicPr>
          <p:cNvPr id="4" name="Picture 3">
            <a:extLst>
              <a:ext uri="{FF2B5EF4-FFF2-40B4-BE49-F238E27FC236}">
                <a16:creationId xmlns:a16="http://schemas.microsoft.com/office/drawing/2014/main" id="{E9E7C33B-826A-EC46-80CF-45F8A43BF847}"/>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299372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err="1"/>
              <a:t>Skikit</a:t>
            </a:r>
            <a:r>
              <a:rPr lang="en-US" dirty="0"/>
              <a:t>-Learn</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ML libraries for classical ML algorithms. </a:t>
            </a:r>
          </a:p>
          <a:p>
            <a:pPr>
              <a:buFont typeface="Arial" panose="020B0604020202020204" pitchFamily="34" charset="0"/>
              <a:buChar char="•"/>
            </a:pPr>
            <a:r>
              <a:rPr lang="en-US" dirty="0"/>
              <a:t>Build on top of NumPy and </a:t>
            </a:r>
            <a:r>
              <a:rPr lang="en-US" dirty="0" err="1"/>
              <a:t>Scipy</a:t>
            </a:r>
            <a:endParaRPr lang="en-US" dirty="0"/>
          </a:p>
          <a:p>
            <a:pPr>
              <a:buFont typeface="Arial" panose="020B0604020202020204" pitchFamily="34" charset="0"/>
              <a:buChar char="•"/>
            </a:pPr>
            <a:r>
              <a:rPr lang="en-US" dirty="0"/>
              <a:t>It supports most of the supervised and unsupervised learning algorithms. </a:t>
            </a:r>
          </a:p>
          <a:p>
            <a:pPr>
              <a:buFont typeface="Arial" panose="020B0604020202020204" pitchFamily="34" charset="0"/>
              <a:buChar char="•"/>
            </a:pPr>
            <a:r>
              <a:rPr lang="en-US" dirty="0"/>
              <a:t>It is also, useful for data-mining and data analysis. </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358714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Theano</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ML is basically mathematics and statistics. </a:t>
            </a:r>
          </a:p>
          <a:p>
            <a:pPr>
              <a:buFont typeface="Arial" panose="020B0604020202020204" pitchFamily="34" charset="0"/>
              <a:buChar char="•"/>
            </a:pPr>
            <a:r>
              <a:rPr lang="en-US" dirty="0"/>
              <a:t>It is used to define, evaluate and optimize mathematical expressions involving multi-dimensional arrays in an efficient manner. </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165166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TensorFlow</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Very popular open-source library for high performance numerical computation developed by the Google Brain team in Google. </a:t>
            </a:r>
          </a:p>
          <a:p>
            <a:pPr>
              <a:buFont typeface="Arial" panose="020B0604020202020204" pitchFamily="34" charset="0"/>
              <a:buChar char="•"/>
            </a:pPr>
            <a:r>
              <a:rPr lang="en-US" dirty="0" err="1"/>
              <a:t>Tensorflow</a:t>
            </a:r>
            <a:r>
              <a:rPr lang="en-US" dirty="0"/>
              <a:t> is a framework that involves defining and running computations involving tensors. </a:t>
            </a:r>
          </a:p>
          <a:p>
            <a:pPr>
              <a:buFont typeface="Arial" panose="020B0604020202020204" pitchFamily="34" charset="0"/>
              <a:buChar char="•"/>
            </a:pPr>
            <a:r>
              <a:rPr lang="en-US" dirty="0"/>
              <a:t>It can train and run deep neural network that can be used to develop several AI applications. </a:t>
            </a:r>
          </a:p>
          <a:p>
            <a:pPr>
              <a:buFont typeface="Arial" panose="020B0604020202020204" pitchFamily="34" charset="0"/>
              <a:buChar char="•"/>
            </a:pPr>
            <a:r>
              <a:rPr lang="en-US" dirty="0" err="1"/>
              <a:t>Tensorflow</a:t>
            </a:r>
            <a:r>
              <a:rPr lang="en-US" dirty="0"/>
              <a:t> is widely used in the field of deep learning research and application. </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301465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err="1"/>
              <a:t>Keras</a:t>
            </a:r>
            <a:endParaRPr lang="en-US" dirty="0"/>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t is a high-level neural networks API capable of running on top of TensorFlow, CNTK, or Theano. It can run seamlessly on both CPU and GPU. </a:t>
            </a:r>
          </a:p>
          <a:p>
            <a:pPr>
              <a:buFont typeface="Arial" panose="020B0604020202020204" pitchFamily="34" charset="0"/>
              <a:buChar char="•"/>
            </a:pPr>
            <a:r>
              <a:rPr lang="en-US" dirty="0" err="1"/>
              <a:t>Keras</a:t>
            </a:r>
            <a:r>
              <a:rPr lang="en-US" dirty="0"/>
              <a:t> makes it really for ML beginners to build and design a Neural Network. </a:t>
            </a:r>
          </a:p>
          <a:p>
            <a:pPr>
              <a:buFont typeface="Arial" panose="020B0604020202020204" pitchFamily="34" charset="0"/>
              <a:buChar char="•"/>
            </a:pPr>
            <a:r>
              <a:rPr lang="en-US" dirty="0"/>
              <a:t>One of the best thing about </a:t>
            </a:r>
            <a:r>
              <a:rPr lang="en-US" dirty="0" err="1"/>
              <a:t>Keras</a:t>
            </a:r>
            <a:r>
              <a:rPr lang="en-US" dirty="0"/>
              <a:t> is that it allows for easy and fast prototyping.</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312912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err="1"/>
              <a:t>Pytorch</a:t>
            </a:r>
            <a:endParaRPr lang="en-US" dirty="0"/>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err="1"/>
              <a:t>PyTorch</a:t>
            </a:r>
            <a:r>
              <a:rPr lang="en-US" dirty="0"/>
              <a:t> is a popular open-source Machine Learning library for Python based on Torch, which is an open-source Machine Learning library which is implemented in C with a wrapper in Lua. </a:t>
            </a:r>
          </a:p>
          <a:p>
            <a:pPr>
              <a:buFont typeface="Arial" panose="020B0604020202020204" pitchFamily="34" charset="0"/>
              <a:buChar char="•"/>
            </a:pPr>
            <a:r>
              <a:rPr lang="en-US" dirty="0"/>
              <a:t>It has an extensive choice of tools and libraries that supports on Computer Vision, Natural Language Processing(NLP) and many more ML programs. </a:t>
            </a:r>
          </a:p>
          <a:p>
            <a:pPr>
              <a:buFont typeface="Arial" panose="020B0604020202020204" pitchFamily="34" charset="0"/>
              <a:buChar char="•"/>
            </a:pPr>
            <a:r>
              <a:rPr lang="en-US" dirty="0"/>
              <a:t>It allows developers to perform computations on Tensors with GPU acceleration and also helps in creating computational graphs.</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399023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Pandas is a popular Python library for data analysis. It is not directly related to Machine Learning. </a:t>
            </a:r>
          </a:p>
          <a:p>
            <a:pPr>
              <a:buFont typeface="Arial" panose="020B0604020202020204" pitchFamily="34" charset="0"/>
              <a:buChar char="•"/>
            </a:pPr>
            <a:r>
              <a:rPr lang="en-US" dirty="0"/>
              <a:t>As we know that the dataset must be prepared before training. </a:t>
            </a:r>
          </a:p>
          <a:p>
            <a:pPr>
              <a:buFont typeface="Arial" panose="020B0604020202020204" pitchFamily="34" charset="0"/>
              <a:buChar char="•"/>
            </a:pPr>
            <a:r>
              <a:rPr lang="en-US" dirty="0"/>
              <a:t>In this case, Pandas comes handy as it was developed specifically for data extraction and preparation. </a:t>
            </a:r>
          </a:p>
          <a:p>
            <a:pPr>
              <a:buFont typeface="Arial" panose="020B0604020202020204" pitchFamily="34" charset="0"/>
              <a:buChar char="•"/>
            </a:pPr>
            <a:r>
              <a:rPr lang="en-US" dirty="0"/>
              <a:t>It provides high-level data structures and wide variety tools for data analysis. It provides many inbuilt methods for groping, combining and filtering data.</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424248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Matplotlib</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err="1"/>
              <a:t>Matpoltlib</a:t>
            </a:r>
            <a:r>
              <a:rPr lang="en-US" dirty="0"/>
              <a:t> is a very popular Python library for data visualization. </a:t>
            </a:r>
          </a:p>
          <a:p>
            <a:pPr>
              <a:buFont typeface="Arial" panose="020B0604020202020204" pitchFamily="34" charset="0"/>
              <a:buChar char="•"/>
            </a:pPr>
            <a:r>
              <a:rPr lang="en-US" dirty="0"/>
              <a:t>Like Pandas, it is not directly related to Machine Learning. It particularly comes in handy when a programmer wants to visualize the patterns in the data. It is a 2D plotting library used for creating 2D graphs and plots. </a:t>
            </a:r>
          </a:p>
          <a:p>
            <a:pPr>
              <a:buFont typeface="Arial" panose="020B0604020202020204" pitchFamily="34" charset="0"/>
              <a:buChar char="•"/>
            </a:pPr>
            <a:r>
              <a:rPr lang="en-US" dirty="0"/>
              <a:t>A module named </a:t>
            </a:r>
            <a:r>
              <a:rPr lang="en-US" dirty="0" err="1"/>
              <a:t>pyplot</a:t>
            </a:r>
            <a:r>
              <a:rPr lang="en-US" dirty="0"/>
              <a:t> makes it easy for programmers for plotting as it provides features to control line styles, font properties, formatting axes, etc. It provides various kinds of graphs and plots for data visualization, viz., histogram, error charts, bar chats, </a:t>
            </a:r>
            <a:r>
              <a:rPr lang="en-US" dirty="0" err="1"/>
              <a:t>etc</a:t>
            </a:r>
            <a:r>
              <a:rPr lang="en-US" dirty="0"/>
              <a:t>,</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10744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Q&amp;A</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2"/>
          <a:stretch>
            <a:fillRect/>
          </a:stretch>
        </p:blipFill>
        <p:spPr>
          <a:xfrm>
            <a:off x="9650873" y="0"/>
            <a:ext cx="2525656" cy="563667"/>
          </a:xfrm>
          <a:prstGeom prst="rect">
            <a:avLst/>
          </a:prstGeom>
        </p:spPr>
      </p:pic>
    </p:spTree>
    <p:extLst>
      <p:ext uri="{BB962C8B-B14F-4D97-AF65-F5344CB8AC3E}">
        <p14:creationId xmlns:p14="http://schemas.microsoft.com/office/powerpoint/2010/main" val="77406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IN" dirty="0">
                <a:hlinkClick r:id="rId2"/>
              </a:rPr>
              <a:t>https://www.geeksforgeeks.org/best-python-libraries-for-machine-learning/</a:t>
            </a:r>
            <a:endParaRPr lang="en-IN" dirty="0"/>
          </a:p>
          <a:p>
            <a:pPr>
              <a:buFont typeface="Arial" panose="020B0604020202020204" pitchFamily="34" charset="0"/>
              <a:buChar char="•"/>
            </a:pPr>
            <a:r>
              <a:rPr lang="en-IN" dirty="0">
                <a:hlinkClick r:id="rId3"/>
              </a:rPr>
              <a:t>https://towardsdatascience.com/best-python-libraries-for-machine-learning-and-deep-learning-b0bd40c7e8c</a:t>
            </a:r>
            <a:endParaRPr lang="en-IN" dirty="0"/>
          </a:p>
          <a:p>
            <a:pPr>
              <a:buFont typeface="Arial" panose="020B0604020202020204" pitchFamily="34" charset="0"/>
              <a:buChar char="•"/>
            </a:pPr>
            <a:r>
              <a:rPr lang="en-IN" dirty="0">
                <a:hlinkClick r:id="rId4"/>
              </a:rPr>
              <a:t>https://www.upgrad.com/blog/top-python-libraries-for-machine-learning/</a:t>
            </a:r>
            <a:endParaRPr lang="en-IN" dirty="0"/>
          </a:p>
          <a:p>
            <a:pPr>
              <a:buFont typeface="Arial" panose="020B0604020202020204" pitchFamily="34" charset="0"/>
              <a:buChar char="•"/>
            </a:pPr>
            <a:r>
              <a:rPr lang="en-IN" dirty="0">
                <a:hlinkClick r:id="rId5"/>
              </a:rPr>
              <a:t>https://hackernoon.com/top-8-python-libraries-for-machine-learning-and-artificial-intelligence-y08id3031</a:t>
            </a:r>
            <a:endParaRPr lang="en-IN" dirty="0"/>
          </a:p>
          <a:p>
            <a:pPr>
              <a:buFont typeface="Arial" panose="020B0604020202020204" pitchFamily="34" charset="0"/>
              <a:buChar char="•"/>
            </a:pPr>
            <a:r>
              <a:rPr lang="en-IN" dirty="0">
                <a:hlinkClick r:id="rId6"/>
              </a:rPr>
              <a:t>https://stackabuse.com/the-best-machine-learning-libraries-in-python/</a:t>
            </a:r>
            <a:endParaRPr lang="en-US" dirty="0"/>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7"/>
          <a:stretch>
            <a:fillRect/>
          </a:stretch>
        </p:blipFill>
        <p:spPr>
          <a:xfrm>
            <a:off x="9650873" y="0"/>
            <a:ext cx="2525656" cy="563667"/>
          </a:xfrm>
          <a:prstGeom prst="rect">
            <a:avLst/>
          </a:prstGeom>
        </p:spPr>
      </p:pic>
    </p:spTree>
    <p:extLst>
      <p:ext uri="{BB962C8B-B14F-4D97-AF65-F5344CB8AC3E}">
        <p14:creationId xmlns:p14="http://schemas.microsoft.com/office/powerpoint/2010/main" val="46128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C95F-E35B-AD4F-B9CA-E9088914E70D}"/>
              </a:ext>
            </a:extLst>
          </p:cNvPr>
          <p:cNvSpPr>
            <a:spLocks noGrp="1"/>
          </p:cNvSpPr>
          <p:nvPr>
            <p:ph type="title"/>
          </p:nvPr>
        </p:nvSpPr>
        <p:spPr/>
        <p:txBody>
          <a:bodyPr/>
          <a:lstStyle/>
          <a:p>
            <a:r>
              <a:rPr lang="en-US" dirty="0"/>
              <a:t>My Intro</a:t>
            </a:r>
          </a:p>
        </p:txBody>
      </p:sp>
      <p:sp>
        <p:nvSpPr>
          <p:cNvPr id="3" name="Content Placeholder 2">
            <a:extLst>
              <a:ext uri="{FF2B5EF4-FFF2-40B4-BE49-F238E27FC236}">
                <a16:creationId xmlns:a16="http://schemas.microsoft.com/office/drawing/2014/main" id="{7808606B-92FD-0D4D-B2CC-E5408A6DDD74}"/>
              </a:ext>
            </a:extLst>
          </p:cNvPr>
          <p:cNvSpPr>
            <a:spLocks noGrp="1"/>
          </p:cNvSpPr>
          <p:nvPr>
            <p:ph idx="1"/>
          </p:nvPr>
        </p:nvSpPr>
        <p:spPr/>
        <p:txBody>
          <a:bodyPr/>
          <a:lstStyle/>
          <a:p>
            <a:pPr>
              <a:buFont typeface="Arial" panose="020B0604020202020204" pitchFamily="34" charset="0"/>
              <a:buChar char="•"/>
            </a:pPr>
            <a:r>
              <a:rPr lang="en-US" dirty="0"/>
              <a:t>Masters from IIIT-Hyderabad </a:t>
            </a:r>
          </a:p>
          <a:p>
            <a:pPr>
              <a:buFont typeface="Arial" panose="020B0604020202020204" pitchFamily="34" charset="0"/>
              <a:buChar char="•"/>
            </a:pPr>
            <a:r>
              <a:rPr lang="en-US" dirty="0"/>
              <a:t>10+ Years of industry experience 6 Years of teaching experience </a:t>
            </a:r>
          </a:p>
          <a:p>
            <a:pPr>
              <a:buFont typeface="Arial" panose="020B0604020202020204" pitchFamily="34" charset="0"/>
              <a:buChar char="•"/>
            </a:pPr>
            <a:r>
              <a:rPr lang="en-US" dirty="0"/>
              <a:t>Conducted 60 + IoT/ML classes and workshops </a:t>
            </a:r>
          </a:p>
          <a:p>
            <a:pPr>
              <a:buFont typeface="Arial" panose="020B0604020202020204" pitchFamily="34" charset="0"/>
              <a:buChar char="•"/>
            </a:pPr>
            <a:r>
              <a:rPr lang="en-US" dirty="0"/>
              <a:t>Web:  https://</a:t>
            </a:r>
            <a:r>
              <a:rPr lang="en-US" dirty="0" err="1"/>
              <a:t>nayyanmujadiya.in</a:t>
            </a:r>
            <a:r>
              <a:rPr lang="en-US" dirty="0"/>
              <a:t>/</a:t>
            </a:r>
          </a:p>
        </p:txBody>
      </p:sp>
      <p:pic>
        <p:nvPicPr>
          <p:cNvPr id="4" name="Picture 3">
            <a:extLst>
              <a:ext uri="{FF2B5EF4-FFF2-40B4-BE49-F238E27FC236}">
                <a16:creationId xmlns:a16="http://schemas.microsoft.com/office/drawing/2014/main" id="{B4FFDEF1-32F0-E949-BDF9-93B1BE1CD73C}"/>
              </a:ext>
            </a:extLst>
          </p:cNvPr>
          <p:cNvPicPr>
            <a:picLocks noChangeAspect="1"/>
          </p:cNvPicPr>
          <p:nvPr/>
        </p:nvPicPr>
        <p:blipFill>
          <a:blip r:embed="rId2"/>
          <a:stretch>
            <a:fillRect/>
          </a:stretch>
        </p:blipFill>
        <p:spPr>
          <a:xfrm>
            <a:off x="9650873" y="0"/>
            <a:ext cx="2525656" cy="563667"/>
          </a:xfrm>
          <a:prstGeom prst="rect">
            <a:avLst/>
          </a:prstGeom>
        </p:spPr>
      </p:pic>
      <p:pic>
        <p:nvPicPr>
          <p:cNvPr id="5" name="Picture 4">
            <a:extLst>
              <a:ext uri="{FF2B5EF4-FFF2-40B4-BE49-F238E27FC236}">
                <a16:creationId xmlns:a16="http://schemas.microsoft.com/office/drawing/2014/main" id="{CBFCADEF-63C5-B349-96B7-CB2009D12411}"/>
              </a:ext>
            </a:extLst>
          </p:cNvPr>
          <p:cNvPicPr>
            <a:picLocks noChangeAspect="1"/>
          </p:cNvPicPr>
          <p:nvPr/>
        </p:nvPicPr>
        <p:blipFill>
          <a:blip r:embed="rId3"/>
          <a:stretch>
            <a:fillRect/>
          </a:stretch>
        </p:blipFill>
        <p:spPr>
          <a:xfrm>
            <a:off x="8526162" y="986316"/>
            <a:ext cx="3399744" cy="4623652"/>
          </a:xfrm>
          <a:prstGeom prst="rect">
            <a:avLst/>
          </a:prstGeom>
        </p:spPr>
      </p:pic>
    </p:spTree>
    <p:extLst>
      <p:ext uri="{BB962C8B-B14F-4D97-AF65-F5344CB8AC3E}">
        <p14:creationId xmlns:p14="http://schemas.microsoft.com/office/powerpoint/2010/main" val="407945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C95F-E35B-AD4F-B9CA-E9088914E70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808606B-92FD-0D4D-B2CC-E5408A6DDD74}"/>
              </a:ext>
            </a:extLst>
          </p:cNvPr>
          <p:cNvSpPr>
            <a:spLocks noGrp="1"/>
          </p:cNvSpPr>
          <p:nvPr>
            <p:ph idx="1"/>
          </p:nvPr>
        </p:nvSpPr>
        <p:spPr/>
        <p:txBody>
          <a:bodyPr/>
          <a:lstStyle/>
          <a:p>
            <a:pPr marL="457200" indent="-457200">
              <a:buFont typeface="+mj-lt"/>
              <a:buAutoNum type="arabicPeriod"/>
            </a:pPr>
            <a:r>
              <a:rPr lang="en-US" dirty="0"/>
              <a:t>Introduction to ML</a:t>
            </a:r>
          </a:p>
          <a:p>
            <a:pPr marL="457200" indent="-457200">
              <a:buFont typeface="+mj-lt"/>
              <a:buAutoNum type="arabicPeriod"/>
            </a:pPr>
            <a:r>
              <a:rPr lang="en-US" dirty="0"/>
              <a:t>Python Libraries</a:t>
            </a:r>
          </a:p>
          <a:p>
            <a:pPr marL="457200" indent="-457200">
              <a:buFont typeface="+mj-lt"/>
              <a:buAutoNum type="arabicPeriod"/>
            </a:pPr>
            <a:r>
              <a:rPr lang="en-US" dirty="0"/>
              <a:t>Hands-On</a:t>
            </a:r>
          </a:p>
          <a:p>
            <a:pPr marL="457200" indent="-457200">
              <a:buFont typeface="+mj-lt"/>
              <a:buAutoNum type="arabicPeriod"/>
            </a:pPr>
            <a:r>
              <a:rPr lang="en-US" dirty="0"/>
              <a:t>Q&amp;A</a:t>
            </a:r>
          </a:p>
          <a:p>
            <a:pPr marL="457200" indent="-457200">
              <a:buFont typeface="+mj-lt"/>
              <a:buAutoNum type="arabicPeriod"/>
            </a:pPr>
            <a:r>
              <a:rPr lang="en-US" dirty="0"/>
              <a:t>References</a:t>
            </a:r>
          </a:p>
          <a:p>
            <a:pPr marL="173736" lvl="1"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4FFDEF1-32F0-E949-BDF9-93B1BE1CD73C}"/>
              </a:ext>
            </a:extLst>
          </p:cNvPr>
          <p:cNvPicPr>
            <a:picLocks noChangeAspect="1"/>
          </p:cNvPicPr>
          <p:nvPr/>
        </p:nvPicPr>
        <p:blipFill>
          <a:blip r:embed="rId2"/>
          <a:stretch>
            <a:fillRect/>
          </a:stretch>
        </p:blipFill>
        <p:spPr>
          <a:xfrm>
            <a:off x="9650873" y="0"/>
            <a:ext cx="2525656" cy="563667"/>
          </a:xfrm>
          <a:prstGeom prst="rect">
            <a:avLst/>
          </a:prstGeom>
        </p:spPr>
      </p:pic>
    </p:spTree>
    <p:extLst>
      <p:ext uri="{BB962C8B-B14F-4D97-AF65-F5344CB8AC3E}">
        <p14:creationId xmlns:p14="http://schemas.microsoft.com/office/powerpoint/2010/main" val="300024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Machine Learning is the science (and art) of programming computers so they can learn from data. </a:t>
            </a:r>
          </a:p>
          <a:p>
            <a:pPr>
              <a:buFont typeface="Arial" panose="020B0604020202020204" pitchFamily="34" charset="0"/>
              <a:buChar char="•"/>
            </a:pPr>
            <a:r>
              <a:rPr lang="en-US" dirty="0"/>
              <a:t>ML is the field of study that gives computers the ability to learn without being explicitly programmed. </a:t>
            </a:r>
          </a:p>
          <a:p>
            <a:pPr>
              <a:buFont typeface="Arial" panose="020B0604020202020204" pitchFamily="34" charset="0"/>
              <a:buChar char="•"/>
            </a:pPr>
            <a:r>
              <a:rPr lang="en-US" dirty="0"/>
              <a:t>A computer program is said to learn from experience E with respect to some task T and some performance measure P, if its performance on T, as measured by P, improves with experience E. </a:t>
            </a:r>
          </a:p>
          <a:p>
            <a:pPr marL="0" indent="0">
              <a:buNone/>
            </a:pPr>
            <a:r>
              <a:rPr lang="en-US" dirty="0"/>
              <a:t>	Are we machine or human?</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2"/>
          <a:stretch>
            <a:fillRect/>
          </a:stretch>
        </p:blipFill>
        <p:spPr>
          <a:xfrm>
            <a:off x="9650873" y="0"/>
            <a:ext cx="2525656" cy="563667"/>
          </a:xfrm>
          <a:prstGeom prst="rect">
            <a:avLst/>
          </a:prstGeom>
        </p:spPr>
      </p:pic>
    </p:spTree>
    <p:extLst>
      <p:ext uri="{BB962C8B-B14F-4D97-AF65-F5344CB8AC3E}">
        <p14:creationId xmlns:p14="http://schemas.microsoft.com/office/powerpoint/2010/main" val="15334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The Traditional approach</a:t>
            </a:r>
          </a:p>
        </p:txBody>
      </p:sp>
      <p:pic>
        <p:nvPicPr>
          <p:cNvPr id="6" name="Content Placeholder 5" descr="A picture containing clock&#10;&#10;Description automatically generated">
            <a:extLst>
              <a:ext uri="{FF2B5EF4-FFF2-40B4-BE49-F238E27FC236}">
                <a16:creationId xmlns:a16="http://schemas.microsoft.com/office/drawing/2014/main" id="{7C0245AF-F6CE-7E4E-BAE1-4A63E42CC269}"/>
              </a:ext>
            </a:extLst>
          </p:cNvPr>
          <p:cNvPicPr>
            <a:picLocks noGrp="1" noChangeAspect="1"/>
          </p:cNvPicPr>
          <p:nvPr>
            <p:ph idx="1"/>
          </p:nvPr>
        </p:nvPicPr>
        <p:blipFill>
          <a:blip r:embed="rId2"/>
          <a:stretch>
            <a:fillRect/>
          </a:stretch>
        </p:blipFill>
        <p:spPr>
          <a:xfrm>
            <a:off x="1830946" y="2286000"/>
            <a:ext cx="8106246" cy="4022725"/>
          </a:xfrm>
        </p:spPr>
      </p:pic>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362561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953A-B206-6D4F-B0A5-2362765EE08B}"/>
              </a:ext>
            </a:extLst>
          </p:cNvPr>
          <p:cNvSpPr>
            <a:spLocks noGrp="1"/>
          </p:cNvSpPr>
          <p:nvPr>
            <p:ph type="title"/>
          </p:nvPr>
        </p:nvSpPr>
        <p:spPr/>
        <p:txBody>
          <a:bodyPr/>
          <a:lstStyle/>
          <a:p>
            <a:r>
              <a:rPr lang="en-US" dirty="0"/>
              <a:t>ML approach</a:t>
            </a:r>
          </a:p>
        </p:txBody>
      </p:sp>
      <p:pic>
        <p:nvPicPr>
          <p:cNvPr id="5" name="Content Placeholder 4" descr="A picture containing clock&#10;&#10;Description automatically generated">
            <a:extLst>
              <a:ext uri="{FF2B5EF4-FFF2-40B4-BE49-F238E27FC236}">
                <a16:creationId xmlns:a16="http://schemas.microsoft.com/office/drawing/2014/main" id="{6FEC6B28-0049-0744-BAF9-FA89120FCFFD}"/>
              </a:ext>
            </a:extLst>
          </p:cNvPr>
          <p:cNvPicPr>
            <a:picLocks noGrp="1" noChangeAspect="1"/>
          </p:cNvPicPr>
          <p:nvPr>
            <p:ph idx="1"/>
          </p:nvPr>
        </p:nvPicPr>
        <p:blipFill>
          <a:blip r:embed="rId2"/>
          <a:stretch>
            <a:fillRect/>
          </a:stretch>
        </p:blipFill>
        <p:spPr>
          <a:xfrm>
            <a:off x="2062938" y="2286000"/>
            <a:ext cx="7642261" cy="4022725"/>
          </a:xfrm>
        </p:spPr>
      </p:pic>
      <p:pic>
        <p:nvPicPr>
          <p:cNvPr id="6" name="Picture 5">
            <a:extLst>
              <a:ext uri="{FF2B5EF4-FFF2-40B4-BE49-F238E27FC236}">
                <a16:creationId xmlns:a16="http://schemas.microsoft.com/office/drawing/2014/main" id="{1C23A87A-D969-624F-AC88-E2D68A45C08C}"/>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335705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libraries for Machine Learning</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How many of you are using/writing sort function ?</a:t>
            </a:r>
          </a:p>
          <a:p>
            <a:pPr>
              <a:buFont typeface="Arial" panose="020B0604020202020204" pitchFamily="34" charset="0"/>
              <a:buChar char="•"/>
            </a:pPr>
            <a:r>
              <a:rPr lang="en-US" dirty="0"/>
              <a:t>Some libraries </a:t>
            </a:r>
          </a:p>
          <a:p>
            <a:pPr lvl="1">
              <a:buFont typeface="Arial" panose="020B0604020202020204" pitchFamily="34" charset="0"/>
              <a:buChar char="•"/>
            </a:pPr>
            <a:r>
              <a:rPr lang="en-US" dirty="0" err="1"/>
              <a:t>Numpy</a:t>
            </a:r>
            <a:endParaRPr lang="en-US" dirty="0"/>
          </a:p>
          <a:p>
            <a:pPr lvl="1">
              <a:buFont typeface="Arial" panose="020B0604020202020204" pitchFamily="34" charset="0"/>
              <a:buChar char="•"/>
            </a:pPr>
            <a:r>
              <a:rPr lang="en-US" dirty="0" err="1"/>
              <a:t>Scipy</a:t>
            </a:r>
            <a:endParaRPr lang="en-US" dirty="0"/>
          </a:p>
          <a:p>
            <a:pPr lvl="1">
              <a:buFont typeface="Arial" panose="020B0604020202020204" pitchFamily="34" charset="0"/>
              <a:buChar char="•"/>
            </a:pPr>
            <a:r>
              <a:rPr lang="en-US" dirty="0" err="1"/>
              <a:t>Scikit</a:t>
            </a:r>
            <a:r>
              <a:rPr lang="en-US" dirty="0"/>
              <a:t>-Learn</a:t>
            </a:r>
          </a:p>
          <a:p>
            <a:pPr lvl="1">
              <a:buFont typeface="Arial" panose="020B0604020202020204" pitchFamily="34" charset="0"/>
              <a:buChar char="•"/>
            </a:pPr>
            <a:r>
              <a:rPr lang="en-US" dirty="0"/>
              <a:t>Theano</a:t>
            </a:r>
          </a:p>
          <a:p>
            <a:pPr lvl="1">
              <a:buFont typeface="Arial" panose="020B0604020202020204" pitchFamily="34" charset="0"/>
              <a:buChar char="•"/>
            </a:pPr>
            <a:r>
              <a:rPr lang="en-US" dirty="0"/>
              <a:t>TensorFlow</a:t>
            </a:r>
          </a:p>
          <a:p>
            <a:pPr lvl="1">
              <a:buFont typeface="Arial" panose="020B0604020202020204" pitchFamily="34" charset="0"/>
              <a:buChar char="•"/>
            </a:pPr>
            <a:r>
              <a:rPr lang="en-US" dirty="0" err="1"/>
              <a:t>Keras</a:t>
            </a:r>
            <a:endParaRPr lang="en-US" dirty="0"/>
          </a:p>
          <a:p>
            <a:pPr lvl="1">
              <a:buFont typeface="Arial" panose="020B0604020202020204" pitchFamily="34" charset="0"/>
              <a:buChar char="•"/>
            </a:pPr>
            <a:r>
              <a:rPr lang="en-US" dirty="0" err="1"/>
              <a:t>Pytorch</a:t>
            </a:r>
            <a:endParaRPr lang="en-US" dirty="0"/>
          </a:p>
          <a:p>
            <a:pPr lvl="1">
              <a:buFont typeface="Arial" panose="020B0604020202020204" pitchFamily="34" charset="0"/>
              <a:buChar char="•"/>
            </a:pPr>
            <a:r>
              <a:rPr lang="en-US" dirty="0"/>
              <a:t>Pandas</a:t>
            </a:r>
          </a:p>
          <a:p>
            <a:pPr lvl="1">
              <a:buFont typeface="Arial" panose="020B0604020202020204" pitchFamily="34" charset="0"/>
              <a:buChar char="•"/>
            </a:pPr>
            <a:r>
              <a:rPr lang="en-US" dirty="0"/>
              <a:t>Matplotlib</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2"/>
          <a:stretch>
            <a:fillRect/>
          </a:stretch>
        </p:blipFill>
        <p:spPr>
          <a:xfrm>
            <a:off x="9650873" y="0"/>
            <a:ext cx="2525656" cy="563667"/>
          </a:xfrm>
          <a:prstGeom prst="rect">
            <a:avLst/>
          </a:prstGeom>
        </p:spPr>
      </p:pic>
    </p:spTree>
    <p:extLst>
      <p:ext uri="{BB962C8B-B14F-4D97-AF65-F5344CB8AC3E}">
        <p14:creationId xmlns:p14="http://schemas.microsoft.com/office/powerpoint/2010/main" val="362063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Very popular python library for large multi-dimensional array and matrix processing</a:t>
            </a:r>
          </a:p>
          <a:p>
            <a:pPr>
              <a:buFont typeface="Arial" panose="020B0604020202020204" pitchFamily="34" charset="0"/>
              <a:buChar char="•"/>
            </a:pPr>
            <a:r>
              <a:rPr lang="en-US" dirty="0"/>
              <a:t>Particularly useful for linear algebra, </a:t>
            </a:r>
            <a:r>
              <a:rPr lang="en-US" dirty="0" err="1"/>
              <a:t>fourier</a:t>
            </a:r>
            <a:r>
              <a:rPr lang="en-US" dirty="0"/>
              <a:t> transform, and random number capabilities. </a:t>
            </a:r>
          </a:p>
          <a:p>
            <a:pPr>
              <a:buFont typeface="Arial" panose="020B0604020202020204" pitchFamily="34" charset="0"/>
              <a:buChar char="•"/>
            </a:pPr>
            <a:r>
              <a:rPr lang="en-US" dirty="0"/>
              <a:t>TensorFlow uses NumPy internally for manipulation of Tensors. </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409561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F11-696C-2440-835C-730F539767AF}"/>
              </a:ext>
            </a:extLst>
          </p:cNvPr>
          <p:cNvSpPr>
            <a:spLocks noGrp="1"/>
          </p:cNvSpPr>
          <p:nvPr>
            <p:ph type="title"/>
          </p:nvPr>
        </p:nvSpPr>
        <p:spPr/>
        <p:txBody>
          <a:bodyPr/>
          <a:lstStyle/>
          <a:p>
            <a:r>
              <a:rPr lang="en-US" dirty="0"/>
              <a:t>SciPy</a:t>
            </a:r>
          </a:p>
        </p:txBody>
      </p:sp>
      <p:sp>
        <p:nvSpPr>
          <p:cNvPr id="3" name="Content Placeholder 2">
            <a:extLst>
              <a:ext uri="{FF2B5EF4-FFF2-40B4-BE49-F238E27FC236}">
                <a16:creationId xmlns:a16="http://schemas.microsoft.com/office/drawing/2014/main" id="{75E22B46-2FBA-B94B-B1FE-1CB93E231908}"/>
              </a:ext>
            </a:extLst>
          </p:cNvPr>
          <p:cNvSpPr>
            <a:spLocks noGrp="1"/>
          </p:cNvSpPr>
          <p:nvPr>
            <p:ph idx="1"/>
          </p:nvPr>
        </p:nvSpPr>
        <p:spPr/>
        <p:txBody>
          <a:bodyPr/>
          <a:lstStyle/>
          <a:p>
            <a:pPr>
              <a:buFont typeface="Arial" panose="020B0604020202020204" pitchFamily="34" charset="0"/>
              <a:buChar char="•"/>
            </a:pPr>
            <a:r>
              <a:rPr lang="en-US" dirty="0"/>
              <a:t>It contain different modules for optimization, linear algebra, integration and statistics. </a:t>
            </a:r>
          </a:p>
        </p:txBody>
      </p:sp>
      <p:pic>
        <p:nvPicPr>
          <p:cNvPr id="4" name="Picture 3">
            <a:extLst>
              <a:ext uri="{FF2B5EF4-FFF2-40B4-BE49-F238E27FC236}">
                <a16:creationId xmlns:a16="http://schemas.microsoft.com/office/drawing/2014/main" id="{D26F575B-FA05-7D43-80F9-26F651796AF9}"/>
              </a:ext>
            </a:extLst>
          </p:cNvPr>
          <p:cNvPicPr>
            <a:picLocks noChangeAspect="1"/>
          </p:cNvPicPr>
          <p:nvPr/>
        </p:nvPicPr>
        <p:blipFill>
          <a:blip r:embed="rId3"/>
          <a:stretch>
            <a:fillRect/>
          </a:stretch>
        </p:blipFill>
        <p:spPr>
          <a:xfrm>
            <a:off x="9650873" y="0"/>
            <a:ext cx="2525656" cy="563667"/>
          </a:xfrm>
          <a:prstGeom prst="rect">
            <a:avLst/>
          </a:prstGeom>
        </p:spPr>
      </p:pic>
    </p:spTree>
    <p:extLst>
      <p:ext uri="{BB962C8B-B14F-4D97-AF65-F5344CB8AC3E}">
        <p14:creationId xmlns:p14="http://schemas.microsoft.com/office/powerpoint/2010/main" val="2623647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677</TotalTime>
  <Words>788</Words>
  <Application>Microsoft Macintosh PowerPoint</Application>
  <PresentationFormat>Widescreen</PresentationFormat>
  <Paragraphs>87</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Tw Cen MT</vt:lpstr>
      <vt:lpstr>Tw Cen MT Condensed</vt:lpstr>
      <vt:lpstr>Wingdings 3</vt:lpstr>
      <vt:lpstr>Integral</vt:lpstr>
      <vt:lpstr>Python libraries for Machine Learning</vt:lpstr>
      <vt:lpstr>My Intro</vt:lpstr>
      <vt:lpstr>Outline</vt:lpstr>
      <vt:lpstr>What is Machine Learning?</vt:lpstr>
      <vt:lpstr>The Traditional approach</vt:lpstr>
      <vt:lpstr>ML approach</vt:lpstr>
      <vt:lpstr>libraries for Machine Learning</vt:lpstr>
      <vt:lpstr>Numpy</vt:lpstr>
      <vt:lpstr>SciPy</vt:lpstr>
      <vt:lpstr>Skikit-Learn</vt:lpstr>
      <vt:lpstr>Theano</vt:lpstr>
      <vt:lpstr>TensorFlow</vt:lpstr>
      <vt:lpstr>Keras</vt:lpstr>
      <vt:lpstr>Pytorch</vt:lpstr>
      <vt:lpstr>Pandas</vt:lpstr>
      <vt:lpstr>Matplotlib</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libraries for Machine Learning</dc:title>
  <dc:creator>Nayyan Mujadiya</dc:creator>
  <cp:lastModifiedBy>Nayyan Mujadiya</cp:lastModifiedBy>
  <cp:revision>14</cp:revision>
  <dcterms:created xsi:type="dcterms:W3CDTF">2020-06-19T00:40:02Z</dcterms:created>
  <dcterms:modified xsi:type="dcterms:W3CDTF">2020-06-19T11:57:58Z</dcterms:modified>
</cp:coreProperties>
</file>