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4" r:id="rId4"/>
    <p:sldId id="261" r:id="rId5"/>
    <p:sldId id="258" r:id="rId6"/>
    <p:sldId id="262" r:id="rId7"/>
    <p:sldId id="259" r:id="rId8"/>
    <p:sldId id="263" r:id="rId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73533" autoAdjust="0"/>
  </p:normalViewPr>
  <p:slideViewPr>
    <p:cSldViewPr snapToGrid="0">
      <p:cViewPr varScale="1">
        <p:scale>
          <a:sx n="54" d="100"/>
          <a:sy n="54" d="100"/>
        </p:scale>
        <p:origin x="-166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A977F54-3CEC-44A0-87C0-81CE949F781C}" type="datetimeFigureOut">
              <a:rPr lang="en-GB" smtClean="0"/>
              <a:t>10/02/17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1FEECCE-82C7-442A-9D7D-954796FCFF18}" type="slidenum">
              <a:rPr lang="en-GB" smtClean="0"/>
              <a:t>‹#›</a:t>
            </a:fld>
            <a:endParaRPr lang="en-GB"/>
          </a:p>
        </p:txBody>
      </p:sp>
    </p:spTree>
    <p:extLst>
      <p:ext uri="{BB962C8B-B14F-4D97-AF65-F5344CB8AC3E}">
        <p14:creationId xmlns:p14="http://schemas.microsoft.com/office/powerpoint/2010/main" val="324537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learn Java8? </a:t>
            </a:r>
            <a:r>
              <a:rPr lang="en-US" baseline="0" dirty="0" smtClean="0"/>
              <a:t>C</a:t>
            </a:r>
            <a:r>
              <a:rPr lang="en-US" baseline="0" dirty="0" smtClean="0"/>
              <a:t>ause Java 9 is almost here :D </a:t>
            </a:r>
            <a:endParaRPr lang="en-US" dirty="0"/>
          </a:p>
        </p:txBody>
      </p:sp>
      <p:sp>
        <p:nvSpPr>
          <p:cNvPr id="4" name="Slide Number Placeholder 3"/>
          <p:cNvSpPr>
            <a:spLocks noGrp="1"/>
          </p:cNvSpPr>
          <p:nvPr>
            <p:ph type="sldNum" sz="quarter" idx="10"/>
          </p:nvPr>
        </p:nvSpPr>
        <p:spPr/>
        <p:txBody>
          <a:bodyPr/>
          <a:lstStyle/>
          <a:p>
            <a:fld id="{31FEECCE-82C7-442A-9D7D-954796FCFF18}" type="slidenum">
              <a:rPr lang="en-GB" smtClean="0"/>
              <a:t>1</a:t>
            </a:fld>
            <a:endParaRPr lang="en-GB"/>
          </a:p>
        </p:txBody>
      </p:sp>
    </p:spTree>
    <p:extLst>
      <p:ext uri="{BB962C8B-B14F-4D97-AF65-F5344CB8AC3E}">
        <p14:creationId xmlns:p14="http://schemas.microsoft.com/office/powerpoint/2010/main" val="290275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You’re</a:t>
            </a:r>
            <a:r>
              <a:rPr lang="en-GB" baseline="0" dirty="0" smtClean="0"/>
              <a:t> not meant to read this </a:t>
            </a:r>
            <a:r>
              <a:rPr lang="en-US" baseline="0" dirty="0" smtClean="0">
                <a:sym typeface="Wingdings"/>
              </a:rPr>
              <a:t> </a:t>
            </a:r>
            <a:endParaRPr lang="en-GB" dirty="0"/>
          </a:p>
        </p:txBody>
      </p:sp>
      <p:sp>
        <p:nvSpPr>
          <p:cNvPr id="4" name="Slide Number Placeholder 3"/>
          <p:cNvSpPr>
            <a:spLocks noGrp="1"/>
          </p:cNvSpPr>
          <p:nvPr>
            <p:ph type="sldNum" sz="quarter" idx="10"/>
          </p:nvPr>
        </p:nvSpPr>
        <p:spPr/>
        <p:txBody>
          <a:bodyPr/>
          <a:lstStyle/>
          <a:p>
            <a:fld id="{31FEECCE-82C7-442A-9D7D-954796FCFF18}" type="slidenum">
              <a:rPr lang="en-GB" smtClean="0"/>
              <a:t>2</a:t>
            </a:fld>
            <a:endParaRPr lang="en-GB"/>
          </a:p>
        </p:txBody>
      </p:sp>
    </p:spTree>
    <p:extLst>
      <p:ext uri="{BB962C8B-B14F-4D97-AF65-F5344CB8AC3E}">
        <p14:creationId xmlns:p14="http://schemas.microsoft.com/office/powerpoint/2010/main" val="74331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1FEECCE-82C7-442A-9D7D-954796FCFF18}" type="slidenum">
              <a:rPr lang="en-GB" smtClean="0"/>
              <a:t>3</a:t>
            </a:fld>
            <a:endParaRPr lang="en-GB"/>
          </a:p>
        </p:txBody>
      </p:sp>
    </p:spTree>
    <p:extLst>
      <p:ext uri="{BB962C8B-B14F-4D97-AF65-F5344CB8AC3E}">
        <p14:creationId xmlns:p14="http://schemas.microsoft.com/office/powerpoint/2010/main" val="1730271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1FEECCE-82C7-442A-9D7D-954796FCFF18}" type="slidenum">
              <a:rPr lang="en-GB" smtClean="0"/>
              <a:t>4</a:t>
            </a:fld>
            <a:endParaRPr lang="en-GB"/>
          </a:p>
        </p:txBody>
      </p:sp>
    </p:spTree>
    <p:extLst>
      <p:ext uri="{BB962C8B-B14F-4D97-AF65-F5344CB8AC3E}">
        <p14:creationId xmlns:p14="http://schemas.microsoft.com/office/powerpoint/2010/main" val="1094708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1FEECCE-82C7-442A-9D7D-954796FCFF18}" type="slidenum">
              <a:rPr lang="en-GB" smtClean="0"/>
              <a:t>5</a:t>
            </a:fld>
            <a:endParaRPr lang="en-GB"/>
          </a:p>
        </p:txBody>
      </p:sp>
    </p:spTree>
    <p:extLst>
      <p:ext uri="{BB962C8B-B14F-4D97-AF65-F5344CB8AC3E}">
        <p14:creationId xmlns:p14="http://schemas.microsoft.com/office/powerpoint/2010/main" val="3786284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1FEECCE-82C7-442A-9D7D-954796FCFF18}" type="slidenum">
              <a:rPr lang="en-GB" smtClean="0"/>
              <a:t>6</a:t>
            </a:fld>
            <a:endParaRPr lang="en-GB"/>
          </a:p>
        </p:txBody>
      </p:sp>
    </p:spTree>
    <p:extLst>
      <p:ext uri="{BB962C8B-B14F-4D97-AF65-F5344CB8AC3E}">
        <p14:creationId xmlns:p14="http://schemas.microsoft.com/office/powerpoint/2010/main" val="35593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1FEECCE-82C7-442A-9D7D-954796FCFF18}" type="slidenum">
              <a:rPr lang="en-GB" smtClean="0"/>
              <a:t>7</a:t>
            </a:fld>
            <a:endParaRPr lang="en-GB"/>
          </a:p>
        </p:txBody>
      </p:sp>
    </p:spTree>
    <p:extLst>
      <p:ext uri="{BB962C8B-B14F-4D97-AF65-F5344CB8AC3E}">
        <p14:creationId xmlns:p14="http://schemas.microsoft.com/office/powerpoint/2010/main" val="168525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1FEECCE-82C7-442A-9D7D-954796FCFF18}" type="slidenum">
              <a:rPr lang="en-GB" smtClean="0"/>
              <a:t>8</a:t>
            </a:fld>
            <a:endParaRPr lang="en-GB"/>
          </a:p>
        </p:txBody>
      </p:sp>
    </p:spTree>
    <p:extLst>
      <p:ext uri="{BB962C8B-B14F-4D97-AF65-F5344CB8AC3E}">
        <p14:creationId xmlns:p14="http://schemas.microsoft.com/office/powerpoint/2010/main" val="101730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5A7CAD0-F162-4A43-9CDB-F10C8AE19274}" type="datetimeFigureOut">
              <a:rPr lang="en-GB" smtClean="0"/>
              <a:t>10/02/17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242042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A7CAD0-F162-4A43-9CDB-F10C8AE19274}" type="datetimeFigureOut">
              <a:rPr lang="en-GB" smtClean="0"/>
              <a:t>10/02/17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403329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A7CAD0-F162-4A43-9CDB-F10C8AE19274}" type="datetimeFigureOut">
              <a:rPr lang="en-GB" smtClean="0"/>
              <a:t>10/02/17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21630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A7CAD0-F162-4A43-9CDB-F10C8AE19274}" type="datetimeFigureOut">
              <a:rPr lang="en-GB" smtClean="0"/>
              <a:t>10/02/17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12309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7CAD0-F162-4A43-9CDB-F10C8AE19274}" type="datetimeFigureOut">
              <a:rPr lang="en-GB" smtClean="0"/>
              <a:t>10/02/17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207442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5A7CAD0-F162-4A43-9CDB-F10C8AE19274}" type="datetimeFigureOut">
              <a:rPr lang="en-GB" smtClean="0"/>
              <a:t>10/02/17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195620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5A7CAD0-F162-4A43-9CDB-F10C8AE19274}" type="datetimeFigureOut">
              <a:rPr lang="en-GB" smtClean="0"/>
              <a:t>10/02/17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94618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5A7CAD0-F162-4A43-9CDB-F10C8AE19274}" type="datetimeFigureOut">
              <a:rPr lang="en-GB" smtClean="0"/>
              <a:t>10/02/17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147800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7CAD0-F162-4A43-9CDB-F10C8AE19274}" type="datetimeFigureOut">
              <a:rPr lang="en-GB" smtClean="0"/>
              <a:t>10/02/17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347101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7CAD0-F162-4A43-9CDB-F10C8AE19274}" type="datetimeFigureOut">
              <a:rPr lang="en-GB" smtClean="0"/>
              <a:t>10/02/17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103280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7CAD0-F162-4A43-9CDB-F10C8AE19274}" type="datetimeFigureOut">
              <a:rPr lang="en-GB" smtClean="0"/>
              <a:t>10/02/17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F98A39-8E1B-4FDA-B8BD-A860C49B47B7}" type="slidenum">
              <a:rPr lang="en-GB" smtClean="0"/>
              <a:t>‹#›</a:t>
            </a:fld>
            <a:endParaRPr lang="en-GB"/>
          </a:p>
        </p:txBody>
      </p:sp>
    </p:spTree>
    <p:extLst>
      <p:ext uri="{BB962C8B-B14F-4D97-AF65-F5344CB8AC3E}">
        <p14:creationId xmlns:p14="http://schemas.microsoft.com/office/powerpoint/2010/main" val="550127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7CAD0-F162-4A43-9CDB-F10C8AE19274}" type="datetimeFigureOut">
              <a:rPr lang="en-GB" smtClean="0"/>
              <a:t>10/02/17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98A39-8E1B-4FDA-B8BD-A860C49B47B7}" type="slidenum">
              <a:rPr lang="en-GB" smtClean="0"/>
              <a:t>‹#›</a:t>
            </a:fld>
            <a:endParaRPr lang="en-GB"/>
          </a:p>
        </p:txBody>
      </p:sp>
    </p:spTree>
    <p:extLst>
      <p:ext uri="{BB962C8B-B14F-4D97-AF65-F5344CB8AC3E}">
        <p14:creationId xmlns:p14="http://schemas.microsoft.com/office/powerpoint/2010/main" val="359961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288" y="259644"/>
            <a:ext cx="10092267" cy="1454487"/>
          </a:xfrm>
        </p:spPr>
        <p:txBody>
          <a:bodyPr>
            <a:normAutofit/>
          </a:bodyPr>
          <a:lstStyle/>
          <a:p>
            <a:r>
              <a:rPr lang="en-GB" sz="8000" dirty="0" smtClean="0">
                <a:latin typeface="Times New Roman" panose="02020603050405020304" pitchFamily="18" charset="0"/>
                <a:cs typeface="Times New Roman" panose="02020603050405020304" pitchFamily="18" charset="0"/>
              </a:rPr>
              <a:t>Introduction to Java 8</a:t>
            </a:r>
            <a:endParaRPr lang="en-GB" sz="8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59376" y="1714131"/>
            <a:ext cx="7540980" cy="584775"/>
          </a:xfrm>
          <a:prstGeom prst="rect">
            <a:avLst/>
          </a:prstGeom>
          <a:noFill/>
        </p:spPr>
        <p:txBody>
          <a:bodyPr wrap="square" rtlCol="0">
            <a:spAutoFit/>
          </a:bodyPr>
          <a:lstStyle/>
          <a:p>
            <a:pPr algn="ctr"/>
            <a:r>
              <a:rPr lang="en-GB" sz="3200" dirty="0" smtClean="0">
                <a:latin typeface="Times New Roman" panose="02020603050405020304" pitchFamily="18" charset="0"/>
                <a:cs typeface="Times New Roman" panose="02020603050405020304" pitchFamily="18" charset="0"/>
              </a:rPr>
              <a:t>Lambdas, Streams and other cool stuff! </a:t>
            </a:r>
            <a:endParaRPr lang="en-GB"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329339" y="2389244"/>
            <a:ext cx="5601053" cy="4268026"/>
          </a:xfrm>
          <a:prstGeom prst="rect">
            <a:avLst/>
          </a:prstGeom>
        </p:spPr>
      </p:pic>
    </p:spTree>
    <p:extLst>
      <p:ext uri="{BB962C8B-B14F-4D97-AF65-F5344CB8AC3E}">
        <p14:creationId xmlns:p14="http://schemas.microsoft.com/office/powerpoint/2010/main" val="9121196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6197" y="922039"/>
            <a:ext cx="9144000" cy="1165553"/>
          </a:xfrm>
        </p:spPr>
        <p:txBody>
          <a:bodyPr>
            <a:normAutofit/>
          </a:bodyPr>
          <a:lstStyle/>
          <a:p>
            <a:r>
              <a:rPr lang="en-GB" sz="6600" dirty="0" smtClean="0">
                <a:latin typeface="Times New Roman" panose="02020603050405020304" pitchFamily="18" charset="0"/>
                <a:cs typeface="Times New Roman" panose="02020603050405020304" pitchFamily="18" charset="0"/>
              </a:rPr>
              <a:t>Java 8 History</a:t>
            </a:r>
            <a:endParaRPr lang="en-GB" sz="6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11524" y="1996429"/>
            <a:ext cx="10691854" cy="3293209"/>
          </a:xfrm>
          <a:prstGeom prst="rect">
            <a:avLst/>
          </a:prstGeom>
          <a:noFill/>
        </p:spPr>
        <p:txBody>
          <a:bodyPr wrap="square" rtlCol="0">
            <a:spAutoFit/>
          </a:bodyPr>
          <a:lstStyle/>
          <a:p>
            <a:r>
              <a:rPr lang="en-GB" sz="2400" b="1" dirty="0"/>
              <a:t>Java</a:t>
            </a:r>
            <a:r>
              <a:rPr lang="en-GB" sz="2400" dirty="0"/>
              <a:t> is a general-purpose computer programming language that is concurrent, class-based, </a:t>
            </a:r>
            <a:r>
              <a:rPr lang="en-GB" sz="2000" dirty="0"/>
              <a:t>object-oriented,</a:t>
            </a:r>
            <a:r>
              <a:rPr lang="en-GB" sz="2000" baseline="30000" dirty="0"/>
              <a:t>[14]</a:t>
            </a:r>
            <a:r>
              <a:rPr lang="en-GB" sz="2000" dirty="0"/>
              <a:t> and specifically designed to have as few implementation dependencies as possible. </a:t>
            </a:r>
            <a:r>
              <a:rPr lang="en-GB" sz="1600" dirty="0"/>
              <a:t>It is intended to let application developers "write once, run anywhere" (WORA),</a:t>
            </a:r>
            <a:r>
              <a:rPr lang="en-GB" sz="1600" baseline="30000" dirty="0"/>
              <a:t>[15]</a:t>
            </a:r>
            <a:r>
              <a:rPr lang="en-GB" sz="1600" dirty="0"/>
              <a:t> meaning that compiled Java code can run on all platforms that support Java without the need for recompilation.</a:t>
            </a:r>
            <a:r>
              <a:rPr lang="en-GB" sz="1600" baseline="30000" dirty="0"/>
              <a:t>[16]</a:t>
            </a:r>
            <a:r>
              <a:rPr lang="en-GB" sz="1600" dirty="0"/>
              <a:t> Java applications are typically compiled to bytecode that can run on any Java virtual machine (JVM) regardless of computer architecture. As of 2016, Java is one of the most popular programming languages in use,</a:t>
            </a:r>
            <a:r>
              <a:rPr lang="en-GB" sz="1600" baseline="30000" dirty="0"/>
              <a:t>[17][18][19][20]</a:t>
            </a:r>
            <a:r>
              <a:rPr lang="en-GB" sz="1600" dirty="0"/>
              <a:t> particularly for client-server web applications</a:t>
            </a:r>
            <a:r>
              <a:rPr lang="en-GB" sz="1200" dirty="0"/>
              <a:t>, with a reported 9 million developers.</a:t>
            </a:r>
            <a:r>
              <a:rPr lang="en-GB" sz="1200" baseline="30000" dirty="0"/>
              <a:t>[21]</a:t>
            </a:r>
            <a:r>
              <a:rPr lang="en-GB" sz="1200" dirty="0"/>
              <a:t> Java was originally developed by James Gosling at Sun Microsystems (which has since been acquired by Oracle Corporation) and released in 1995 as a core component of Sun Microsystems' Java platform. The language derives much of its syntax from C and C++, but it has fewer low-level facilities than either of them.</a:t>
            </a:r>
          </a:p>
          <a:p>
            <a:r>
              <a:rPr lang="en-GB" sz="1100" dirty="0"/>
              <a:t>The original and reference implementation Java compilers, virtual machines, and class libraries were originally released by Sun under proprietary licences. As of May 2007, in compliance with the specifications of the Java Community Process, Sun relicensed most of its Java technologies under the GNU General Public License. Others have also developed alternative implementations of these Sun technologies, such as the GNU Compiler for Java (bytecode compiler), GNU </a:t>
            </a:r>
            <a:r>
              <a:rPr lang="en-GB" sz="1100" dirty="0" err="1"/>
              <a:t>Classpath</a:t>
            </a:r>
            <a:r>
              <a:rPr lang="en-GB" sz="1100" dirty="0"/>
              <a:t> (standard libraries), and </a:t>
            </a:r>
            <a:r>
              <a:rPr lang="en-GB" sz="1100" dirty="0" err="1"/>
              <a:t>IcedTea</a:t>
            </a:r>
            <a:r>
              <a:rPr lang="en-GB" sz="1100" dirty="0"/>
              <a:t>-Web (browser plugin for applets).</a:t>
            </a:r>
          </a:p>
          <a:p>
            <a:r>
              <a:rPr lang="en-GB" sz="1100" dirty="0"/>
              <a:t>The latest version is Java 8, which is the only version </a:t>
            </a:r>
            <a:r>
              <a:rPr lang="en-GB" sz="900" dirty="0"/>
              <a:t>currently supported for free by Oracle, although earlier versions are supported both by Oracle and other companies on a commercial basis.</a:t>
            </a:r>
          </a:p>
          <a:p>
            <a:endParaRPr lang="en-GB" sz="2400" dirty="0">
              <a:latin typeface="Times New Roman" panose="02020603050405020304" pitchFamily="18" charset="0"/>
              <a:cs typeface="Times New Roman" panose="02020603050405020304" pitchFamily="18" charset="0"/>
            </a:endParaRPr>
          </a:p>
        </p:txBody>
      </p:sp>
      <p:pic>
        <p:nvPicPr>
          <p:cNvPr id="2050" name="Picture 2" descr="Image result for troll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65" y="5417038"/>
            <a:ext cx="1254767" cy="1254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4209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6197" y="922039"/>
            <a:ext cx="9144000" cy="1165553"/>
          </a:xfrm>
        </p:spPr>
        <p:txBody>
          <a:bodyPr>
            <a:normAutofit/>
          </a:bodyPr>
          <a:lstStyle/>
          <a:p>
            <a:r>
              <a:rPr lang="en-GB" sz="6600" dirty="0" smtClean="0">
                <a:latin typeface="Times New Roman" panose="02020603050405020304" pitchFamily="18" charset="0"/>
                <a:cs typeface="Times New Roman" panose="02020603050405020304" pitchFamily="18" charset="0"/>
              </a:rPr>
              <a:t>Lambdas</a:t>
            </a:r>
            <a:endParaRPr lang="en-GB" sz="6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45390" y="2346385"/>
            <a:ext cx="10489720"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What is a Lambda Expression?</a:t>
            </a:r>
          </a:p>
          <a:p>
            <a:endParaRPr lang="fr-FR"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Functional Interfaces </a:t>
            </a:r>
            <a:r>
              <a:rPr lang="fr-FR" sz="2400" dirty="0">
                <a:latin typeface="Times New Roman" panose="02020603050405020304" pitchFamily="18" charset="0"/>
                <a:cs typeface="Times New Roman" panose="02020603050405020304" pitchFamily="18" charset="0"/>
              </a:rPr>
              <a:t>and how to </a:t>
            </a:r>
            <a:r>
              <a:rPr lang="fr-FR" sz="2400" dirty="0" err="1">
                <a:latin typeface="Times New Roman" panose="02020603050405020304" pitchFamily="18" charset="0"/>
                <a:cs typeface="Times New Roman" panose="02020603050405020304" pitchFamily="18" charset="0"/>
              </a:rPr>
              <a:t>create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yours</a:t>
            </a:r>
            <a:r>
              <a:rPr lang="fr-FR"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fr-FR"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Lambda expression </a:t>
            </a:r>
            <a:r>
              <a:rPr lang="fr-FR" sz="2400" dirty="0" err="1">
                <a:latin typeface="Times New Roman" panose="02020603050405020304" pitchFamily="18" charset="0"/>
                <a:cs typeface="Times New Roman" panose="02020603050405020304" pitchFamily="18" charset="0"/>
              </a:rPr>
              <a:t>syntax</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examples</a:t>
            </a:r>
            <a:r>
              <a:rPr lang="fr-FR"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fr-FR"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Testing Lambdas</a:t>
            </a: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sz="2400" dirty="0" err="1" smtClean="0">
                <a:latin typeface="Times New Roman" panose="02020603050405020304" pitchFamily="18" charset="0"/>
                <a:cs typeface="Times New Roman" panose="02020603050405020304" pitchFamily="18" charset="0"/>
              </a:rPr>
              <a:t>Simplifying</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exiting code using Lambdas</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Method </a:t>
            </a:r>
            <a:r>
              <a:rPr lang="fr-FR" sz="2400" dirty="0" err="1">
                <a:latin typeface="Times New Roman" panose="02020603050405020304" pitchFamily="18" charset="0"/>
                <a:cs typeface="Times New Roman" panose="02020603050405020304" pitchFamily="18" charset="0"/>
              </a:rPr>
              <a:t>references</a:t>
            </a:r>
            <a:endParaRPr lang="fr-FR"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8982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7924" y="856251"/>
            <a:ext cx="10489720"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Format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target_reference</a:t>
            </a:r>
            <a:r>
              <a:rPr lang="en-GB" sz="2400" dirty="0">
                <a:latin typeface="Times New Roman" panose="02020603050405020304" pitchFamily="18" charset="0"/>
                <a:cs typeface="Times New Roman" panose="02020603050405020304" pitchFamily="18" charset="0"/>
              </a:rPr>
              <a:t>::</a:t>
            </a:r>
            <a:r>
              <a:rPr lang="en-GB" sz="2400" dirty="0" err="1" smtClean="0">
                <a:latin typeface="Times New Roman" panose="02020603050405020304" pitchFamily="18" charset="0"/>
                <a:cs typeface="Times New Roman" panose="02020603050405020304" pitchFamily="18" charset="0"/>
              </a:rPr>
              <a:t>method_name</a:t>
            </a:r>
            <a:endParaRPr lang="en-GB"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Three </a:t>
            </a:r>
            <a:r>
              <a:rPr lang="en-GB" sz="2400" dirty="0">
                <a:latin typeface="Times New Roman" panose="02020603050405020304" pitchFamily="18" charset="0"/>
                <a:cs typeface="Times New Roman" panose="02020603050405020304" pitchFamily="18" charset="0"/>
              </a:rPr>
              <a:t>kinds of method </a:t>
            </a:r>
            <a:r>
              <a:rPr lang="en-GB" sz="2400" dirty="0" smtClean="0">
                <a:latin typeface="Times New Roman" panose="02020603050405020304" pitchFamily="18" charset="0"/>
                <a:cs typeface="Times New Roman" panose="02020603050405020304" pitchFamily="18" charset="0"/>
              </a:rPr>
              <a:t>reference</a:t>
            </a:r>
          </a:p>
          <a:p>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Static method </a:t>
            </a:r>
            <a:endParaRPr lang="en-GB" sz="2400" dirty="0" smtClean="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Instance method of an </a:t>
            </a:r>
            <a:r>
              <a:rPr lang="en-GB" sz="2400" dirty="0" smtClean="0">
                <a:latin typeface="Times New Roman" panose="02020603050405020304" pitchFamily="18" charset="0"/>
                <a:cs typeface="Times New Roman" panose="02020603050405020304" pitchFamily="18" charset="0"/>
              </a:rPr>
              <a:t>arbitrary type</a:t>
            </a:r>
          </a:p>
          <a:p>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Instance method of an existing object </a:t>
            </a:r>
          </a:p>
        </p:txBody>
      </p:sp>
      <p:pic>
        <p:nvPicPr>
          <p:cNvPr id="2" name="Picture 1"/>
          <p:cNvPicPr>
            <a:picLocks noChangeAspect="1"/>
          </p:cNvPicPr>
          <p:nvPr/>
        </p:nvPicPr>
        <p:blipFill>
          <a:blip r:embed="rId3"/>
          <a:stretch>
            <a:fillRect/>
          </a:stretch>
        </p:blipFill>
        <p:spPr>
          <a:xfrm>
            <a:off x="1522723" y="3088755"/>
            <a:ext cx="7018165" cy="3691467"/>
          </a:xfrm>
          <a:prstGeom prst="rect">
            <a:avLst/>
          </a:prstGeom>
        </p:spPr>
      </p:pic>
    </p:spTree>
    <p:extLst>
      <p:ext uri="{BB962C8B-B14F-4D97-AF65-F5344CB8AC3E}">
        <p14:creationId xmlns:p14="http://schemas.microsoft.com/office/powerpoint/2010/main" val="15307536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6197" y="244706"/>
            <a:ext cx="8636425" cy="884183"/>
          </a:xfrm>
        </p:spPr>
        <p:txBody>
          <a:bodyPr>
            <a:normAutofit fontScale="92500" lnSpcReduction="10000"/>
          </a:bodyPr>
          <a:lstStyle/>
          <a:p>
            <a:r>
              <a:rPr lang="en-GB" sz="6600" dirty="0" smtClean="0">
                <a:latin typeface="Times New Roman" panose="02020603050405020304" pitchFamily="18" charset="0"/>
                <a:cs typeface="Times New Roman" panose="02020603050405020304" pitchFamily="18" charset="0"/>
              </a:rPr>
              <a:t>Streams</a:t>
            </a:r>
            <a:endParaRPr lang="en-GB" sz="6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60517" y="1164134"/>
            <a:ext cx="8885206" cy="5262979"/>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What is a Stream?</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Serial vs </a:t>
            </a:r>
            <a:r>
              <a:rPr lang="fr-FR" sz="2400" dirty="0" err="1">
                <a:latin typeface="Times New Roman" panose="02020603050405020304" pitchFamily="18" charset="0"/>
                <a:cs typeface="Times New Roman" panose="02020603050405020304" pitchFamily="18" charset="0"/>
              </a:rPr>
              <a:t>Parallel</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Streams</a:t>
            </a:r>
            <a:r>
              <a:rPr lang="fr-FR"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Lazy evaluation with Streams</a:t>
            </a:r>
          </a:p>
          <a:p>
            <a:endParaRPr lang="fr-FR"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sz="2400" dirty="0" err="1" smtClean="0">
                <a:latin typeface="Times New Roman" panose="02020603050405020304" pitchFamily="18" charset="0"/>
                <a:cs typeface="Times New Roman" panose="02020603050405020304" pitchFamily="18" charset="0"/>
              </a:rPr>
              <a:t>Infinite</a:t>
            </a:r>
            <a:r>
              <a:rPr lang="fr-FR" sz="2400" dirty="0" smtClean="0">
                <a:latin typeface="Times New Roman" panose="02020603050405020304" pitchFamily="18" charset="0"/>
                <a:cs typeface="Times New Roman" panose="02020603050405020304" pitchFamily="18" charset="0"/>
              </a:rPr>
              <a:t> </a:t>
            </a:r>
            <a:r>
              <a:rPr lang="fr-FR" sz="2400" dirty="0" err="1" smtClean="0">
                <a:latin typeface="Times New Roman" panose="02020603050405020304" pitchFamily="18" charset="0"/>
                <a:cs typeface="Times New Roman" panose="02020603050405020304" pitchFamily="18" charset="0"/>
              </a:rPr>
              <a:t>Streams</a:t>
            </a:r>
            <a:r>
              <a:rPr lang="fr-FR" sz="2400" dirty="0" smtClean="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can </a:t>
            </a:r>
            <a:r>
              <a:rPr lang="en-GB" sz="2400" dirty="0">
                <a:latin typeface="Times New Roman" panose="02020603050405020304" pitchFamily="18" charset="0"/>
                <a:cs typeface="Times New Roman" panose="02020603050405020304" pitchFamily="18" charset="0"/>
              </a:rPr>
              <a:t>produce elements “forever.”</a:t>
            </a:r>
            <a:endParaRPr lang="fr-FR" sz="2400" dirty="0" smtClean="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JDK8 Stream sources and to create yours</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Simplifying existing code using Streams</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Debugging Streams</a:t>
            </a:r>
          </a:p>
          <a:p>
            <a:endParaRPr lang="en-GB" sz="2400" dirty="0" smtClean="0"/>
          </a:p>
        </p:txBody>
      </p:sp>
    </p:spTree>
    <p:extLst>
      <p:ext uri="{BB962C8B-B14F-4D97-AF65-F5344CB8AC3E}">
        <p14:creationId xmlns:p14="http://schemas.microsoft.com/office/powerpoint/2010/main" val="9728896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5413" y="844726"/>
            <a:ext cx="9708958" cy="1325383"/>
          </a:xfrm>
          <a:prstGeom prst="rect">
            <a:avLst/>
          </a:prstGeom>
        </p:spPr>
      </p:pic>
      <p:pic>
        <p:nvPicPr>
          <p:cNvPr id="7" name="Picture 6"/>
          <p:cNvPicPr>
            <a:picLocks noChangeAspect="1"/>
          </p:cNvPicPr>
          <p:nvPr/>
        </p:nvPicPr>
        <p:blipFill>
          <a:blip r:embed="rId4"/>
          <a:stretch>
            <a:fillRect/>
          </a:stretch>
        </p:blipFill>
        <p:spPr>
          <a:xfrm>
            <a:off x="1679045" y="2004485"/>
            <a:ext cx="7464955" cy="3072340"/>
          </a:xfrm>
          <a:prstGeom prst="rect">
            <a:avLst/>
          </a:prstGeom>
        </p:spPr>
      </p:pic>
      <p:sp>
        <p:nvSpPr>
          <p:cNvPr id="8" name="Subtitle 2"/>
          <p:cNvSpPr>
            <a:spLocks noGrp="1"/>
          </p:cNvSpPr>
          <p:nvPr>
            <p:ph type="subTitle" idx="1"/>
          </p:nvPr>
        </p:nvSpPr>
        <p:spPr>
          <a:xfrm>
            <a:off x="1196197" y="244706"/>
            <a:ext cx="8636425" cy="884183"/>
          </a:xfrm>
        </p:spPr>
        <p:txBody>
          <a:bodyPr>
            <a:noAutofit/>
          </a:bodyPr>
          <a:lstStyle/>
          <a:p>
            <a:r>
              <a:rPr lang="en-GB" sz="4800" dirty="0" smtClean="0">
                <a:latin typeface="Times New Roman" panose="02020603050405020304" pitchFamily="18" charset="0"/>
                <a:cs typeface="Times New Roman" panose="02020603050405020304" pitchFamily="18" charset="0"/>
              </a:rPr>
              <a:t>Stream Overview</a:t>
            </a:r>
            <a:endParaRPr lang="en-GB" sz="4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1679045" y="5076825"/>
            <a:ext cx="6267450" cy="1781175"/>
          </a:xfrm>
          <a:prstGeom prst="rect">
            <a:avLst/>
          </a:prstGeom>
        </p:spPr>
      </p:pic>
    </p:spTree>
    <p:extLst>
      <p:ext uri="{BB962C8B-B14F-4D97-AF65-F5344CB8AC3E}">
        <p14:creationId xmlns:p14="http://schemas.microsoft.com/office/powerpoint/2010/main" val="34073517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6197" y="459195"/>
            <a:ext cx="9144000" cy="1165553"/>
          </a:xfrm>
        </p:spPr>
        <p:txBody>
          <a:bodyPr>
            <a:normAutofit/>
          </a:bodyPr>
          <a:lstStyle/>
          <a:p>
            <a:r>
              <a:rPr lang="en-GB" sz="6600" dirty="0" smtClean="0">
                <a:latin typeface="Times New Roman" panose="02020603050405020304" pitchFamily="18" charset="0"/>
                <a:cs typeface="Times New Roman" panose="02020603050405020304" pitchFamily="18" charset="0"/>
              </a:rPr>
              <a:t>Other Cool Stuff…</a:t>
            </a:r>
            <a:endParaRPr lang="en-GB" sz="6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13550" y="1545726"/>
            <a:ext cx="10489720"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err="1" smtClean="0"/>
              <a:t>Optionals</a:t>
            </a:r>
            <a:endParaRPr lang="en-GB" sz="2400" dirty="0" smtClean="0"/>
          </a:p>
          <a:p>
            <a:endParaRPr lang="fr-FR" sz="2400" dirty="0"/>
          </a:p>
          <a:p>
            <a:pPr marL="342900" indent="-342900">
              <a:buFont typeface="Arial" panose="020B0604020202020204" pitchFamily="34" charset="0"/>
              <a:buChar char="•"/>
            </a:pPr>
            <a:r>
              <a:rPr lang="fr-FR" sz="2400" dirty="0" smtClean="0"/>
              <a:t>Default </a:t>
            </a:r>
            <a:r>
              <a:rPr lang="fr-FR" sz="2400" dirty="0" err="1" smtClean="0"/>
              <a:t>methods</a:t>
            </a:r>
            <a:r>
              <a:rPr lang="fr-FR" sz="2400" dirty="0" smtClean="0"/>
              <a:t> in Interfaces</a:t>
            </a:r>
          </a:p>
          <a:p>
            <a:endParaRPr lang="fr-FR" sz="2400" dirty="0" smtClean="0"/>
          </a:p>
          <a:p>
            <a:pPr marL="342900" indent="-342900">
              <a:buFont typeface="Arial" panose="020B0604020202020204" pitchFamily="34" charset="0"/>
              <a:buChar char="•"/>
            </a:pPr>
            <a:r>
              <a:rPr lang="en-GB" sz="2400" dirty="0" smtClean="0"/>
              <a:t>Good practices when using Lambdas and Streams</a:t>
            </a:r>
          </a:p>
          <a:p>
            <a:endParaRPr lang="en-GB" sz="2400" dirty="0" smtClean="0"/>
          </a:p>
        </p:txBody>
      </p:sp>
    </p:spTree>
    <p:extLst>
      <p:ext uri="{BB962C8B-B14F-4D97-AF65-F5344CB8AC3E}">
        <p14:creationId xmlns:p14="http://schemas.microsoft.com/office/powerpoint/2010/main" val="42827881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ishub.org/pictures/1168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30" y="392110"/>
            <a:ext cx="10336179" cy="580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2116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139</Words>
  <Application>Microsoft Macintosh PowerPoint</Application>
  <PresentationFormat>Custom</PresentationFormat>
  <Paragraphs>54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Introduction to Java 8</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in Java with Lambdas and Streams</dc:title>
  <dc:creator>Ezeonyebuchi,CV,Naz,TAL7 R</dc:creator>
  <cp:lastModifiedBy>admin</cp:lastModifiedBy>
  <cp:revision>61</cp:revision>
  <cp:lastPrinted>2017-01-26T11:29:32Z</cp:lastPrinted>
  <dcterms:created xsi:type="dcterms:W3CDTF">2017-01-25T09:57:05Z</dcterms:created>
  <dcterms:modified xsi:type="dcterms:W3CDTF">2017-02-10T11:51:33Z</dcterms:modified>
</cp:coreProperties>
</file>