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1.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2.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notesSlides/notesSlide13.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notesSlides/notesSlide1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74" r:id="rId3"/>
    <p:sldId id="279" r:id="rId4"/>
    <p:sldId id="273" r:id="rId5"/>
    <p:sldId id="272" r:id="rId6"/>
    <p:sldId id="276" r:id="rId7"/>
    <p:sldId id="277" r:id="rId8"/>
    <p:sldId id="278" r:id="rId9"/>
    <p:sldId id="280" r:id="rId10"/>
    <p:sldId id="281" r:id="rId11"/>
    <p:sldId id="283" r:id="rId12"/>
    <p:sldId id="282" r:id="rId13"/>
    <p:sldId id="284" r:id="rId14"/>
    <p:sldId id="285" r:id="rId1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2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21:41:30.763"/>
    </inkml:context>
    <inkml:brush xml:id="br0">
      <inkml:brushProperty name="width" value="0.035" units="cm"/>
      <inkml:brushProperty name="height" value="0.035" units="cm"/>
    </inkml:brush>
  </inkml:definitions>
  <inkml:trace contextRef="#ctx0" brushRef="#br0">0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21:41:30.763"/>
    </inkml:context>
    <inkml:brush xml:id="br0">
      <inkml:brushProperty name="width" value="0.035" units="cm"/>
      <inkml:brushProperty name="height" value="0.035" units="cm"/>
    </inkml:brush>
  </inkml:definitions>
  <inkml:trace contextRef="#ctx0" brushRef="#br0">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21:41:31.823"/>
    </inkml:context>
    <inkml:brush xml:id="br0">
      <inkml:brushProperty name="width" value="0.035" units="cm"/>
      <inkml:brushProperty name="height" value="0.035" units="cm"/>
    </inkml:brush>
  </inkml:definitions>
  <inkml:trace contextRef="#ctx0" brushRef="#br0">1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21:41:32.337"/>
    </inkml:context>
    <inkml:brush xml:id="br0">
      <inkml:brushProperty name="width" value="0.035" units="cm"/>
      <inkml:brushProperty name="height" value="0.035" units="cm"/>
    </inkml:brush>
  </inkml:definitions>
  <inkml:trace contextRef="#ctx0" brushRef="#br0">1 0 24575,'4'0'0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21:41:30.763"/>
    </inkml:context>
    <inkml:brush xml:id="br0">
      <inkml:brushProperty name="width" value="0.035" units="cm"/>
      <inkml:brushProperty name="height" value="0.035" units="cm"/>
    </inkml:brush>
  </inkml:definitions>
  <inkml:trace contextRef="#ctx0" brushRef="#br0">0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21:41:31.823"/>
    </inkml:context>
    <inkml:brush xml:id="br0">
      <inkml:brushProperty name="width" value="0.035" units="cm"/>
      <inkml:brushProperty name="height" value="0.035" units="cm"/>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21:41:32.337"/>
    </inkml:context>
    <inkml:brush xml:id="br0">
      <inkml:brushProperty name="width" value="0.035" units="cm"/>
      <inkml:brushProperty name="height" value="0.035" units="cm"/>
    </inkml:brush>
  </inkml:definitions>
  <inkml:trace contextRef="#ctx0" brushRef="#br0">1 0 24575,'4'0'0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21:41:31.823"/>
    </inkml:context>
    <inkml:brush xml:id="br0">
      <inkml:brushProperty name="width" value="0.035" units="cm"/>
      <inkml:brushProperty name="height" value="0.035" units="cm"/>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21:41:32.337"/>
    </inkml:context>
    <inkml:brush xml:id="br0">
      <inkml:brushProperty name="width" value="0.035" units="cm"/>
      <inkml:brushProperty name="height" value="0.035" units="cm"/>
    </inkml:brush>
  </inkml:definitions>
  <inkml:trace contextRef="#ctx0" brushRef="#br0">1 0 24575,'4'0'0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21:41:30.763"/>
    </inkml:context>
    <inkml:brush xml:id="br0">
      <inkml:brushProperty name="width" value="0.035" units="cm"/>
      <inkml:brushProperty name="height" value="0.035"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21:41:31.823"/>
    </inkml:context>
    <inkml:brush xml:id="br0">
      <inkml:brushProperty name="width" value="0.035" units="cm"/>
      <inkml:brushProperty name="height" value="0.035" units="cm"/>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21:41:32.337"/>
    </inkml:context>
    <inkml:brush xml:id="br0">
      <inkml:brushProperty name="width" value="0.035" units="cm"/>
      <inkml:brushProperty name="height" value="0.035" units="cm"/>
    </inkml:brush>
  </inkml:definitions>
  <inkml:trace contextRef="#ctx0" brushRef="#br0">1 0 24575,'4'0'0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21:41:30.763"/>
    </inkml:context>
    <inkml:brush xml:id="br0">
      <inkml:brushProperty name="width" value="0.035" units="cm"/>
      <inkml:brushProperty name="height" value="0.035" units="cm"/>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21:41:31.823"/>
    </inkml:context>
    <inkml:brush xml:id="br0">
      <inkml:brushProperty name="width" value="0.035" units="cm"/>
      <inkml:brushProperty name="height" value="0.035" units="cm"/>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21:41:32.337"/>
    </inkml:context>
    <inkml:brush xml:id="br0">
      <inkml:brushProperty name="width" value="0.035" units="cm"/>
      <inkml:brushProperty name="height" value="0.035" units="cm"/>
    </inkml:brush>
  </inkml:definitions>
  <inkml:trace contextRef="#ctx0" brushRef="#br0">1 0 24575,'4'0'0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07014-6A02-41D8-9B48-CB91D1A662DC}" type="datetimeFigureOut">
              <a:rPr lang="es-AR" smtClean="0"/>
              <a:t>10/6/2024</a:t>
            </a:fld>
            <a:endParaRPr lang="es-AR"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1B29D-925A-4F2B-B9A4-8A9900AC63ED}" type="slidenum">
              <a:rPr lang="es-AR" smtClean="0"/>
              <a:t>‹Nº›</a:t>
            </a:fld>
            <a:endParaRPr lang="es-AR" dirty="0"/>
          </a:p>
        </p:txBody>
      </p:sp>
    </p:spTree>
    <p:extLst>
      <p:ext uri="{BB962C8B-B14F-4D97-AF65-F5344CB8AC3E}">
        <p14:creationId xmlns:p14="http://schemas.microsoft.com/office/powerpoint/2010/main" val="1156648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891B29D-925A-4F2B-B9A4-8A9900AC63ED}" type="slidenum">
              <a:rPr lang="es-AR" smtClean="0"/>
              <a:t>1</a:t>
            </a:fld>
            <a:endParaRPr lang="es-AR" dirty="0"/>
          </a:p>
        </p:txBody>
      </p:sp>
    </p:spTree>
    <p:extLst>
      <p:ext uri="{BB962C8B-B14F-4D97-AF65-F5344CB8AC3E}">
        <p14:creationId xmlns:p14="http://schemas.microsoft.com/office/powerpoint/2010/main" val="60628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891B29D-925A-4F2B-B9A4-8A9900AC63ED}" type="slidenum">
              <a:rPr lang="es-AR" smtClean="0"/>
              <a:t>10</a:t>
            </a:fld>
            <a:endParaRPr lang="es-AR" dirty="0"/>
          </a:p>
        </p:txBody>
      </p:sp>
    </p:spTree>
    <p:extLst>
      <p:ext uri="{BB962C8B-B14F-4D97-AF65-F5344CB8AC3E}">
        <p14:creationId xmlns:p14="http://schemas.microsoft.com/office/powerpoint/2010/main" val="2545832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891B29D-925A-4F2B-B9A4-8A9900AC63ED}" type="slidenum">
              <a:rPr lang="es-AR" smtClean="0"/>
              <a:t>11</a:t>
            </a:fld>
            <a:endParaRPr lang="es-AR" dirty="0"/>
          </a:p>
        </p:txBody>
      </p:sp>
    </p:spTree>
    <p:extLst>
      <p:ext uri="{BB962C8B-B14F-4D97-AF65-F5344CB8AC3E}">
        <p14:creationId xmlns:p14="http://schemas.microsoft.com/office/powerpoint/2010/main" val="2584420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891B29D-925A-4F2B-B9A4-8A9900AC63ED}" type="slidenum">
              <a:rPr lang="es-AR" smtClean="0"/>
              <a:t>12</a:t>
            </a:fld>
            <a:endParaRPr lang="es-AR" dirty="0"/>
          </a:p>
        </p:txBody>
      </p:sp>
    </p:spTree>
    <p:extLst>
      <p:ext uri="{BB962C8B-B14F-4D97-AF65-F5344CB8AC3E}">
        <p14:creationId xmlns:p14="http://schemas.microsoft.com/office/powerpoint/2010/main" val="1319132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891B29D-925A-4F2B-B9A4-8A9900AC63ED}" type="slidenum">
              <a:rPr lang="es-AR" smtClean="0"/>
              <a:t>13</a:t>
            </a:fld>
            <a:endParaRPr lang="es-AR" dirty="0"/>
          </a:p>
        </p:txBody>
      </p:sp>
    </p:spTree>
    <p:extLst>
      <p:ext uri="{BB962C8B-B14F-4D97-AF65-F5344CB8AC3E}">
        <p14:creationId xmlns:p14="http://schemas.microsoft.com/office/powerpoint/2010/main" val="3230999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891B29D-925A-4F2B-B9A4-8A9900AC63ED}" type="slidenum">
              <a:rPr lang="es-AR" smtClean="0"/>
              <a:t>14</a:t>
            </a:fld>
            <a:endParaRPr lang="es-AR" dirty="0"/>
          </a:p>
        </p:txBody>
      </p:sp>
    </p:spTree>
    <p:extLst>
      <p:ext uri="{BB962C8B-B14F-4D97-AF65-F5344CB8AC3E}">
        <p14:creationId xmlns:p14="http://schemas.microsoft.com/office/powerpoint/2010/main" val="4171628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891B29D-925A-4F2B-B9A4-8A9900AC63ED}" type="slidenum">
              <a:rPr lang="es-AR" smtClean="0"/>
              <a:t>2</a:t>
            </a:fld>
            <a:endParaRPr lang="es-AR" dirty="0"/>
          </a:p>
        </p:txBody>
      </p:sp>
    </p:spTree>
    <p:extLst>
      <p:ext uri="{BB962C8B-B14F-4D97-AF65-F5344CB8AC3E}">
        <p14:creationId xmlns:p14="http://schemas.microsoft.com/office/powerpoint/2010/main" val="3928605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891B29D-925A-4F2B-B9A4-8A9900AC63ED}" type="slidenum">
              <a:rPr lang="es-AR" smtClean="0"/>
              <a:t>3</a:t>
            </a:fld>
            <a:endParaRPr lang="es-AR" dirty="0"/>
          </a:p>
        </p:txBody>
      </p:sp>
    </p:spTree>
    <p:extLst>
      <p:ext uri="{BB962C8B-B14F-4D97-AF65-F5344CB8AC3E}">
        <p14:creationId xmlns:p14="http://schemas.microsoft.com/office/powerpoint/2010/main" val="4089937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891B29D-925A-4F2B-B9A4-8A9900AC63ED}" type="slidenum">
              <a:rPr lang="es-AR" smtClean="0"/>
              <a:t>4</a:t>
            </a:fld>
            <a:endParaRPr lang="es-AR" dirty="0"/>
          </a:p>
        </p:txBody>
      </p:sp>
    </p:spTree>
    <p:extLst>
      <p:ext uri="{BB962C8B-B14F-4D97-AF65-F5344CB8AC3E}">
        <p14:creationId xmlns:p14="http://schemas.microsoft.com/office/powerpoint/2010/main" val="2816913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891B29D-925A-4F2B-B9A4-8A9900AC63ED}" type="slidenum">
              <a:rPr lang="es-AR" smtClean="0"/>
              <a:t>5</a:t>
            </a:fld>
            <a:endParaRPr lang="es-AR" dirty="0"/>
          </a:p>
        </p:txBody>
      </p:sp>
    </p:spTree>
    <p:extLst>
      <p:ext uri="{BB962C8B-B14F-4D97-AF65-F5344CB8AC3E}">
        <p14:creationId xmlns:p14="http://schemas.microsoft.com/office/powerpoint/2010/main" val="2164495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891B29D-925A-4F2B-B9A4-8A9900AC63ED}" type="slidenum">
              <a:rPr lang="es-AR" smtClean="0"/>
              <a:t>6</a:t>
            </a:fld>
            <a:endParaRPr lang="es-AR" dirty="0"/>
          </a:p>
        </p:txBody>
      </p:sp>
    </p:spTree>
    <p:extLst>
      <p:ext uri="{BB962C8B-B14F-4D97-AF65-F5344CB8AC3E}">
        <p14:creationId xmlns:p14="http://schemas.microsoft.com/office/powerpoint/2010/main" val="2299729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891B29D-925A-4F2B-B9A4-8A9900AC63ED}" type="slidenum">
              <a:rPr lang="es-AR" smtClean="0"/>
              <a:t>7</a:t>
            </a:fld>
            <a:endParaRPr lang="es-AR" dirty="0"/>
          </a:p>
        </p:txBody>
      </p:sp>
    </p:spTree>
    <p:extLst>
      <p:ext uri="{BB962C8B-B14F-4D97-AF65-F5344CB8AC3E}">
        <p14:creationId xmlns:p14="http://schemas.microsoft.com/office/powerpoint/2010/main" val="1196852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891B29D-925A-4F2B-B9A4-8A9900AC63ED}" type="slidenum">
              <a:rPr lang="es-AR" smtClean="0"/>
              <a:t>8</a:t>
            </a:fld>
            <a:endParaRPr lang="es-AR" dirty="0"/>
          </a:p>
        </p:txBody>
      </p:sp>
    </p:spTree>
    <p:extLst>
      <p:ext uri="{BB962C8B-B14F-4D97-AF65-F5344CB8AC3E}">
        <p14:creationId xmlns:p14="http://schemas.microsoft.com/office/powerpoint/2010/main" val="2841806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891B29D-925A-4F2B-B9A4-8A9900AC63ED}" type="slidenum">
              <a:rPr lang="es-AR" smtClean="0"/>
              <a:t>9</a:t>
            </a:fld>
            <a:endParaRPr lang="es-AR" dirty="0"/>
          </a:p>
        </p:txBody>
      </p:sp>
    </p:spTree>
    <p:extLst>
      <p:ext uri="{BB962C8B-B14F-4D97-AF65-F5344CB8AC3E}">
        <p14:creationId xmlns:p14="http://schemas.microsoft.com/office/powerpoint/2010/main" val="3297636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F9F910-361F-1CDB-394C-7AC69871053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36DB908B-B32E-2ACA-D73B-DFC360DEB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17976910-3C37-CE1B-9CEC-FFC4266C83E1}"/>
              </a:ext>
            </a:extLst>
          </p:cNvPr>
          <p:cNvSpPr>
            <a:spLocks noGrp="1"/>
          </p:cNvSpPr>
          <p:nvPr>
            <p:ph type="dt" sz="half" idx="10"/>
          </p:nvPr>
        </p:nvSpPr>
        <p:spPr/>
        <p:txBody>
          <a:bodyPr/>
          <a:lstStyle/>
          <a:p>
            <a:fld id="{B9C2EC17-B6C9-48B0-8B87-3A9413B0387B}" type="datetimeFigureOut">
              <a:rPr lang="es-AR" smtClean="0"/>
              <a:t>10/6/2024</a:t>
            </a:fld>
            <a:endParaRPr lang="es-AR" dirty="0"/>
          </a:p>
        </p:txBody>
      </p:sp>
      <p:sp>
        <p:nvSpPr>
          <p:cNvPr id="5" name="Marcador de pie de página 4">
            <a:extLst>
              <a:ext uri="{FF2B5EF4-FFF2-40B4-BE49-F238E27FC236}">
                <a16:creationId xmlns:a16="http://schemas.microsoft.com/office/drawing/2014/main" id="{2D18B32B-DEB3-5369-49F4-EDBDF2E07979}"/>
              </a:ext>
            </a:extLst>
          </p:cNvPr>
          <p:cNvSpPr>
            <a:spLocks noGrp="1"/>
          </p:cNvSpPr>
          <p:nvPr>
            <p:ph type="ftr" sz="quarter" idx="11"/>
          </p:nvPr>
        </p:nvSpPr>
        <p:spPr/>
        <p:txBody>
          <a:bodyPr/>
          <a:lstStyle/>
          <a:p>
            <a:endParaRPr lang="es-AR" dirty="0"/>
          </a:p>
        </p:txBody>
      </p:sp>
      <p:sp>
        <p:nvSpPr>
          <p:cNvPr id="6" name="Marcador de número de diapositiva 5">
            <a:extLst>
              <a:ext uri="{FF2B5EF4-FFF2-40B4-BE49-F238E27FC236}">
                <a16:creationId xmlns:a16="http://schemas.microsoft.com/office/drawing/2014/main" id="{F884DFE3-D1D6-3193-12AB-191E9A6A89AD}"/>
              </a:ext>
            </a:extLst>
          </p:cNvPr>
          <p:cNvSpPr>
            <a:spLocks noGrp="1"/>
          </p:cNvSpPr>
          <p:nvPr>
            <p:ph type="sldNum" sz="quarter" idx="12"/>
          </p:nvPr>
        </p:nvSpPr>
        <p:spPr/>
        <p:txBody>
          <a:bodyPr/>
          <a:lstStyle/>
          <a:p>
            <a:fld id="{4F1AF80E-E4DC-4CA5-87B8-375457993940}" type="slidenum">
              <a:rPr lang="es-AR" smtClean="0"/>
              <a:t>‹Nº›</a:t>
            </a:fld>
            <a:endParaRPr lang="es-AR" dirty="0"/>
          </a:p>
        </p:txBody>
      </p:sp>
    </p:spTree>
    <p:extLst>
      <p:ext uri="{BB962C8B-B14F-4D97-AF65-F5344CB8AC3E}">
        <p14:creationId xmlns:p14="http://schemas.microsoft.com/office/powerpoint/2010/main" val="386741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C25FC-375E-1EFD-53C9-39A39CC4065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EB6C2A6E-F16D-CC11-1780-AA3213A2E81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9013212-CCAC-E948-0056-61E1A6B5B554}"/>
              </a:ext>
            </a:extLst>
          </p:cNvPr>
          <p:cNvSpPr>
            <a:spLocks noGrp="1"/>
          </p:cNvSpPr>
          <p:nvPr>
            <p:ph type="dt" sz="half" idx="10"/>
          </p:nvPr>
        </p:nvSpPr>
        <p:spPr/>
        <p:txBody>
          <a:bodyPr/>
          <a:lstStyle/>
          <a:p>
            <a:fld id="{B9C2EC17-B6C9-48B0-8B87-3A9413B0387B}" type="datetimeFigureOut">
              <a:rPr lang="es-AR" smtClean="0"/>
              <a:t>10/6/2024</a:t>
            </a:fld>
            <a:endParaRPr lang="es-AR" dirty="0"/>
          </a:p>
        </p:txBody>
      </p:sp>
      <p:sp>
        <p:nvSpPr>
          <p:cNvPr id="5" name="Marcador de pie de página 4">
            <a:extLst>
              <a:ext uri="{FF2B5EF4-FFF2-40B4-BE49-F238E27FC236}">
                <a16:creationId xmlns:a16="http://schemas.microsoft.com/office/drawing/2014/main" id="{8238873A-E69A-8149-5090-9FF3CC849EE9}"/>
              </a:ext>
            </a:extLst>
          </p:cNvPr>
          <p:cNvSpPr>
            <a:spLocks noGrp="1"/>
          </p:cNvSpPr>
          <p:nvPr>
            <p:ph type="ftr" sz="quarter" idx="11"/>
          </p:nvPr>
        </p:nvSpPr>
        <p:spPr/>
        <p:txBody>
          <a:bodyPr/>
          <a:lstStyle/>
          <a:p>
            <a:endParaRPr lang="es-AR" dirty="0"/>
          </a:p>
        </p:txBody>
      </p:sp>
      <p:sp>
        <p:nvSpPr>
          <p:cNvPr id="6" name="Marcador de número de diapositiva 5">
            <a:extLst>
              <a:ext uri="{FF2B5EF4-FFF2-40B4-BE49-F238E27FC236}">
                <a16:creationId xmlns:a16="http://schemas.microsoft.com/office/drawing/2014/main" id="{D427A4E9-F490-488F-C164-AA51D2AFE48A}"/>
              </a:ext>
            </a:extLst>
          </p:cNvPr>
          <p:cNvSpPr>
            <a:spLocks noGrp="1"/>
          </p:cNvSpPr>
          <p:nvPr>
            <p:ph type="sldNum" sz="quarter" idx="12"/>
          </p:nvPr>
        </p:nvSpPr>
        <p:spPr/>
        <p:txBody>
          <a:bodyPr/>
          <a:lstStyle/>
          <a:p>
            <a:fld id="{4F1AF80E-E4DC-4CA5-87B8-375457993940}" type="slidenum">
              <a:rPr lang="es-AR" smtClean="0"/>
              <a:t>‹Nº›</a:t>
            </a:fld>
            <a:endParaRPr lang="es-AR" dirty="0"/>
          </a:p>
        </p:txBody>
      </p:sp>
    </p:spTree>
    <p:extLst>
      <p:ext uri="{BB962C8B-B14F-4D97-AF65-F5344CB8AC3E}">
        <p14:creationId xmlns:p14="http://schemas.microsoft.com/office/powerpoint/2010/main" val="239768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FDD5C3E-7988-D2AF-2D9A-37D5B1FEE30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E0D983AE-A367-DF20-CB6A-3C4463B8539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DE7C7F1B-333B-7701-918D-6C44293C1637}"/>
              </a:ext>
            </a:extLst>
          </p:cNvPr>
          <p:cNvSpPr>
            <a:spLocks noGrp="1"/>
          </p:cNvSpPr>
          <p:nvPr>
            <p:ph type="dt" sz="half" idx="10"/>
          </p:nvPr>
        </p:nvSpPr>
        <p:spPr/>
        <p:txBody>
          <a:bodyPr/>
          <a:lstStyle/>
          <a:p>
            <a:fld id="{B9C2EC17-B6C9-48B0-8B87-3A9413B0387B}" type="datetimeFigureOut">
              <a:rPr lang="es-AR" smtClean="0"/>
              <a:t>10/6/2024</a:t>
            </a:fld>
            <a:endParaRPr lang="es-AR" dirty="0"/>
          </a:p>
        </p:txBody>
      </p:sp>
      <p:sp>
        <p:nvSpPr>
          <p:cNvPr id="5" name="Marcador de pie de página 4">
            <a:extLst>
              <a:ext uri="{FF2B5EF4-FFF2-40B4-BE49-F238E27FC236}">
                <a16:creationId xmlns:a16="http://schemas.microsoft.com/office/drawing/2014/main" id="{8F1AE19F-6559-B7AD-952C-818AFC477E68}"/>
              </a:ext>
            </a:extLst>
          </p:cNvPr>
          <p:cNvSpPr>
            <a:spLocks noGrp="1"/>
          </p:cNvSpPr>
          <p:nvPr>
            <p:ph type="ftr" sz="quarter" idx="11"/>
          </p:nvPr>
        </p:nvSpPr>
        <p:spPr/>
        <p:txBody>
          <a:bodyPr/>
          <a:lstStyle/>
          <a:p>
            <a:endParaRPr lang="es-AR" dirty="0"/>
          </a:p>
        </p:txBody>
      </p:sp>
      <p:sp>
        <p:nvSpPr>
          <p:cNvPr id="6" name="Marcador de número de diapositiva 5">
            <a:extLst>
              <a:ext uri="{FF2B5EF4-FFF2-40B4-BE49-F238E27FC236}">
                <a16:creationId xmlns:a16="http://schemas.microsoft.com/office/drawing/2014/main" id="{9C52EA6A-0676-DDA2-97D7-854AE7B8628F}"/>
              </a:ext>
            </a:extLst>
          </p:cNvPr>
          <p:cNvSpPr>
            <a:spLocks noGrp="1"/>
          </p:cNvSpPr>
          <p:nvPr>
            <p:ph type="sldNum" sz="quarter" idx="12"/>
          </p:nvPr>
        </p:nvSpPr>
        <p:spPr/>
        <p:txBody>
          <a:bodyPr/>
          <a:lstStyle/>
          <a:p>
            <a:fld id="{4F1AF80E-E4DC-4CA5-87B8-375457993940}" type="slidenum">
              <a:rPr lang="es-AR" smtClean="0"/>
              <a:t>‹Nº›</a:t>
            </a:fld>
            <a:endParaRPr lang="es-AR" dirty="0"/>
          </a:p>
        </p:txBody>
      </p:sp>
    </p:spTree>
    <p:extLst>
      <p:ext uri="{BB962C8B-B14F-4D97-AF65-F5344CB8AC3E}">
        <p14:creationId xmlns:p14="http://schemas.microsoft.com/office/powerpoint/2010/main" val="2409214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3AA7BA-9A4B-F9E7-C8B5-93154B9EE20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51EBF0E-9EC5-8DFA-1998-DFBDD56F782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C535C48-1E7C-D426-40A7-77844461DAB7}"/>
              </a:ext>
            </a:extLst>
          </p:cNvPr>
          <p:cNvSpPr>
            <a:spLocks noGrp="1"/>
          </p:cNvSpPr>
          <p:nvPr>
            <p:ph type="dt" sz="half" idx="10"/>
          </p:nvPr>
        </p:nvSpPr>
        <p:spPr/>
        <p:txBody>
          <a:bodyPr/>
          <a:lstStyle/>
          <a:p>
            <a:fld id="{B9C2EC17-B6C9-48B0-8B87-3A9413B0387B}" type="datetimeFigureOut">
              <a:rPr lang="es-AR" smtClean="0"/>
              <a:t>10/6/2024</a:t>
            </a:fld>
            <a:endParaRPr lang="es-AR" dirty="0"/>
          </a:p>
        </p:txBody>
      </p:sp>
      <p:sp>
        <p:nvSpPr>
          <p:cNvPr id="5" name="Marcador de pie de página 4">
            <a:extLst>
              <a:ext uri="{FF2B5EF4-FFF2-40B4-BE49-F238E27FC236}">
                <a16:creationId xmlns:a16="http://schemas.microsoft.com/office/drawing/2014/main" id="{CB52E9C1-277D-A981-4BE8-AA95181FF804}"/>
              </a:ext>
            </a:extLst>
          </p:cNvPr>
          <p:cNvSpPr>
            <a:spLocks noGrp="1"/>
          </p:cNvSpPr>
          <p:nvPr>
            <p:ph type="ftr" sz="quarter" idx="11"/>
          </p:nvPr>
        </p:nvSpPr>
        <p:spPr/>
        <p:txBody>
          <a:bodyPr/>
          <a:lstStyle/>
          <a:p>
            <a:endParaRPr lang="es-AR" dirty="0"/>
          </a:p>
        </p:txBody>
      </p:sp>
      <p:sp>
        <p:nvSpPr>
          <p:cNvPr id="6" name="Marcador de número de diapositiva 5">
            <a:extLst>
              <a:ext uri="{FF2B5EF4-FFF2-40B4-BE49-F238E27FC236}">
                <a16:creationId xmlns:a16="http://schemas.microsoft.com/office/drawing/2014/main" id="{6FF01FFF-EF74-95B4-9F91-335EEE65B6CF}"/>
              </a:ext>
            </a:extLst>
          </p:cNvPr>
          <p:cNvSpPr>
            <a:spLocks noGrp="1"/>
          </p:cNvSpPr>
          <p:nvPr>
            <p:ph type="sldNum" sz="quarter" idx="12"/>
          </p:nvPr>
        </p:nvSpPr>
        <p:spPr/>
        <p:txBody>
          <a:bodyPr/>
          <a:lstStyle/>
          <a:p>
            <a:fld id="{4F1AF80E-E4DC-4CA5-87B8-375457993940}" type="slidenum">
              <a:rPr lang="es-AR" smtClean="0"/>
              <a:t>‹Nº›</a:t>
            </a:fld>
            <a:endParaRPr lang="es-AR" dirty="0"/>
          </a:p>
        </p:txBody>
      </p:sp>
    </p:spTree>
    <p:extLst>
      <p:ext uri="{BB962C8B-B14F-4D97-AF65-F5344CB8AC3E}">
        <p14:creationId xmlns:p14="http://schemas.microsoft.com/office/powerpoint/2010/main" val="3058037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E0A91-615E-99BA-C0B5-9529417B994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9CFE4AE-A9B7-7105-8336-E87E12295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201A104-4CFE-8688-5B5E-EB694E0BA573}"/>
              </a:ext>
            </a:extLst>
          </p:cNvPr>
          <p:cNvSpPr>
            <a:spLocks noGrp="1"/>
          </p:cNvSpPr>
          <p:nvPr>
            <p:ph type="dt" sz="half" idx="10"/>
          </p:nvPr>
        </p:nvSpPr>
        <p:spPr/>
        <p:txBody>
          <a:bodyPr/>
          <a:lstStyle/>
          <a:p>
            <a:fld id="{B9C2EC17-B6C9-48B0-8B87-3A9413B0387B}" type="datetimeFigureOut">
              <a:rPr lang="es-AR" smtClean="0"/>
              <a:t>10/6/2024</a:t>
            </a:fld>
            <a:endParaRPr lang="es-AR" dirty="0"/>
          </a:p>
        </p:txBody>
      </p:sp>
      <p:sp>
        <p:nvSpPr>
          <p:cNvPr id="5" name="Marcador de pie de página 4">
            <a:extLst>
              <a:ext uri="{FF2B5EF4-FFF2-40B4-BE49-F238E27FC236}">
                <a16:creationId xmlns:a16="http://schemas.microsoft.com/office/drawing/2014/main" id="{CCFC9B18-C0DB-BFF4-F280-238C96328C15}"/>
              </a:ext>
            </a:extLst>
          </p:cNvPr>
          <p:cNvSpPr>
            <a:spLocks noGrp="1"/>
          </p:cNvSpPr>
          <p:nvPr>
            <p:ph type="ftr" sz="quarter" idx="11"/>
          </p:nvPr>
        </p:nvSpPr>
        <p:spPr/>
        <p:txBody>
          <a:bodyPr/>
          <a:lstStyle/>
          <a:p>
            <a:endParaRPr lang="es-AR" dirty="0"/>
          </a:p>
        </p:txBody>
      </p:sp>
      <p:sp>
        <p:nvSpPr>
          <p:cNvPr id="6" name="Marcador de número de diapositiva 5">
            <a:extLst>
              <a:ext uri="{FF2B5EF4-FFF2-40B4-BE49-F238E27FC236}">
                <a16:creationId xmlns:a16="http://schemas.microsoft.com/office/drawing/2014/main" id="{0A545ABC-1D05-32CC-0978-8AAA36AC2C6A}"/>
              </a:ext>
            </a:extLst>
          </p:cNvPr>
          <p:cNvSpPr>
            <a:spLocks noGrp="1"/>
          </p:cNvSpPr>
          <p:nvPr>
            <p:ph type="sldNum" sz="quarter" idx="12"/>
          </p:nvPr>
        </p:nvSpPr>
        <p:spPr/>
        <p:txBody>
          <a:bodyPr/>
          <a:lstStyle/>
          <a:p>
            <a:fld id="{4F1AF80E-E4DC-4CA5-87B8-375457993940}" type="slidenum">
              <a:rPr lang="es-AR" smtClean="0"/>
              <a:t>‹Nº›</a:t>
            </a:fld>
            <a:endParaRPr lang="es-AR" dirty="0"/>
          </a:p>
        </p:txBody>
      </p:sp>
    </p:spTree>
    <p:extLst>
      <p:ext uri="{BB962C8B-B14F-4D97-AF65-F5344CB8AC3E}">
        <p14:creationId xmlns:p14="http://schemas.microsoft.com/office/powerpoint/2010/main" val="280785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D7659C-DFD9-E4EF-407C-AD974C83B8C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FC6E88B-780C-47EF-F945-7733688066F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0C6F26D9-5E1E-EB05-243E-31A7982CBA3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E3E3D211-2ACB-3E33-D7D2-9DB00BDA415B}"/>
              </a:ext>
            </a:extLst>
          </p:cNvPr>
          <p:cNvSpPr>
            <a:spLocks noGrp="1"/>
          </p:cNvSpPr>
          <p:nvPr>
            <p:ph type="dt" sz="half" idx="10"/>
          </p:nvPr>
        </p:nvSpPr>
        <p:spPr/>
        <p:txBody>
          <a:bodyPr/>
          <a:lstStyle/>
          <a:p>
            <a:fld id="{B9C2EC17-B6C9-48B0-8B87-3A9413B0387B}" type="datetimeFigureOut">
              <a:rPr lang="es-AR" smtClean="0"/>
              <a:t>10/6/2024</a:t>
            </a:fld>
            <a:endParaRPr lang="es-AR" dirty="0"/>
          </a:p>
        </p:txBody>
      </p:sp>
      <p:sp>
        <p:nvSpPr>
          <p:cNvPr id="6" name="Marcador de pie de página 5">
            <a:extLst>
              <a:ext uri="{FF2B5EF4-FFF2-40B4-BE49-F238E27FC236}">
                <a16:creationId xmlns:a16="http://schemas.microsoft.com/office/drawing/2014/main" id="{F3BA4B58-54DC-D1C0-0E35-F2A9A6683CCA}"/>
              </a:ext>
            </a:extLst>
          </p:cNvPr>
          <p:cNvSpPr>
            <a:spLocks noGrp="1"/>
          </p:cNvSpPr>
          <p:nvPr>
            <p:ph type="ftr" sz="quarter" idx="11"/>
          </p:nvPr>
        </p:nvSpPr>
        <p:spPr/>
        <p:txBody>
          <a:bodyPr/>
          <a:lstStyle/>
          <a:p>
            <a:endParaRPr lang="es-AR" dirty="0"/>
          </a:p>
        </p:txBody>
      </p:sp>
      <p:sp>
        <p:nvSpPr>
          <p:cNvPr id="7" name="Marcador de número de diapositiva 6">
            <a:extLst>
              <a:ext uri="{FF2B5EF4-FFF2-40B4-BE49-F238E27FC236}">
                <a16:creationId xmlns:a16="http://schemas.microsoft.com/office/drawing/2014/main" id="{605F036D-293D-CFCA-E64A-50C11E1B8BE9}"/>
              </a:ext>
            </a:extLst>
          </p:cNvPr>
          <p:cNvSpPr>
            <a:spLocks noGrp="1"/>
          </p:cNvSpPr>
          <p:nvPr>
            <p:ph type="sldNum" sz="quarter" idx="12"/>
          </p:nvPr>
        </p:nvSpPr>
        <p:spPr/>
        <p:txBody>
          <a:bodyPr/>
          <a:lstStyle/>
          <a:p>
            <a:fld id="{4F1AF80E-E4DC-4CA5-87B8-375457993940}" type="slidenum">
              <a:rPr lang="es-AR" smtClean="0"/>
              <a:t>‹Nº›</a:t>
            </a:fld>
            <a:endParaRPr lang="es-AR" dirty="0"/>
          </a:p>
        </p:txBody>
      </p:sp>
    </p:spTree>
    <p:extLst>
      <p:ext uri="{BB962C8B-B14F-4D97-AF65-F5344CB8AC3E}">
        <p14:creationId xmlns:p14="http://schemas.microsoft.com/office/powerpoint/2010/main" val="627604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F30F4D-908D-AF8B-1BFC-F834FFD238A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3A33D85-8DFE-A8CA-B8BE-0118DD22A2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F029897-6FB3-B430-4ACF-7BE0D0C97C1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86F9CE96-C4BC-807A-0E23-9AD3765CBD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2345D8B-1D4C-20D3-9ECD-D6BB345E95C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1B6F2507-9D44-DC00-836A-0C5DFED28691}"/>
              </a:ext>
            </a:extLst>
          </p:cNvPr>
          <p:cNvSpPr>
            <a:spLocks noGrp="1"/>
          </p:cNvSpPr>
          <p:nvPr>
            <p:ph type="dt" sz="half" idx="10"/>
          </p:nvPr>
        </p:nvSpPr>
        <p:spPr/>
        <p:txBody>
          <a:bodyPr/>
          <a:lstStyle/>
          <a:p>
            <a:fld id="{B9C2EC17-B6C9-48B0-8B87-3A9413B0387B}" type="datetimeFigureOut">
              <a:rPr lang="es-AR" smtClean="0"/>
              <a:t>10/6/2024</a:t>
            </a:fld>
            <a:endParaRPr lang="es-AR" dirty="0"/>
          </a:p>
        </p:txBody>
      </p:sp>
      <p:sp>
        <p:nvSpPr>
          <p:cNvPr id="8" name="Marcador de pie de página 7">
            <a:extLst>
              <a:ext uri="{FF2B5EF4-FFF2-40B4-BE49-F238E27FC236}">
                <a16:creationId xmlns:a16="http://schemas.microsoft.com/office/drawing/2014/main" id="{8C880713-AF6A-26EC-2721-AF8D574F6C37}"/>
              </a:ext>
            </a:extLst>
          </p:cNvPr>
          <p:cNvSpPr>
            <a:spLocks noGrp="1"/>
          </p:cNvSpPr>
          <p:nvPr>
            <p:ph type="ftr" sz="quarter" idx="11"/>
          </p:nvPr>
        </p:nvSpPr>
        <p:spPr/>
        <p:txBody>
          <a:bodyPr/>
          <a:lstStyle/>
          <a:p>
            <a:endParaRPr lang="es-AR" dirty="0"/>
          </a:p>
        </p:txBody>
      </p:sp>
      <p:sp>
        <p:nvSpPr>
          <p:cNvPr id="9" name="Marcador de número de diapositiva 8">
            <a:extLst>
              <a:ext uri="{FF2B5EF4-FFF2-40B4-BE49-F238E27FC236}">
                <a16:creationId xmlns:a16="http://schemas.microsoft.com/office/drawing/2014/main" id="{8AA04295-AC21-E705-E45E-B648449693A1}"/>
              </a:ext>
            </a:extLst>
          </p:cNvPr>
          <p:cNvSpPr>
            <a:spLocks noGrp="1"/>
          </p:cNvSpPr>
          <p:nvPr>
            <p:ph type="sldNum" sz="quarter" idx="12"/>
          </p:nvPr>
        </p:nvSpPr>
        <p:spPr/>
        <p:txBody>
          <a:bodyPr/>
          <a:lstStyle/>
          <a:p>
            <a:fld id="{4F1AF80E-E4DC-4CA5-87B8-375457993940}" type="slidenum">
              <a:rPr lang="es-AR" smtClean="0"/>
              <a:t>‹Nº›</a:t>
            </a:fld>
            <a:endParaRPr lang="es-AR" dirty="0"/>
          </a:p>
        </p:txBody>
      </p:sp>
    </p:spTree>
    <p:extLst>
      <p:ext uri="{BB962C8B-B14F-4D97-AF65-F5344CB8AC3E}">
        <p14:creationId xmlns:p14="http://schemas.microsoft.com/office/powerpoint/2010/main" val="1828690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DF5553-2414-2995-8B50-67E4FBEAD32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ABF80C15-7DC9-595B-70FC-35C0E5E6CBF0}"/>
              </a:ext>
            </a:extLst>
          </p:cNvPr>
          <p:cNvSpPr>
            <a:spLocks noGrp="1"/>
          </p:cNvSpPr>
          <p:nvPr>
            <p:ph type="dt" sz="half" idx="10"/>
          </p:nvPr>
        </p:nvSpPr>
        <p:spPr/>
        <p:txBody>
          <a:bodyPr/>
          <a:lstStyle/>
          <a:p>
            <a:fld id="{B9C2EC17-B6C9-48B0-8B87-3A9413B0387B}" type="datetimeFigureOut">
              <a:rPr lang="es-AR" smtClean="0"/>
              <a:t>10/6/2024</a:t>
            </a:fld>
            <a:endParaRPr lang="es-AR" dirty="0"/>
          </a:p>
        </p:txBody>
      </p:sp>
      <p:sp>
        <p:nvSpPr>
          <p:cNvPr id="4" name="Marcador de pie de página 3">
            <a:extLst>
              <a:ext uri="{FF2B5EF4-FFF2-40B4-BE49-F238E27FC236}">
                <a16:creationId xmlns:a16="http://schemas.microsoft.com/office/drawing/2014/main" id="{0B9C3C17-C295-9CCF-C791-AE3A324BD4F7}"/>
              </a:ext>
            </a:extLst>
          </p:cNvPr>
          <p:cNvSpPr>
            <a:spLocks noGrp="1"/>
          </p:cNvSpPr>
          <p:nvPr>
            <p:ph type="ftr" sz="quarter" idx="11"/>
          </p:nvPr>
        </p:nvSpPr>
        <p:spPr/>
        <p:txBody>
          <a:bodyPr/>
          <a:lstStyle/>
          <a:p>
            <a:endParaRPr lang="es-AR" dirty="0"/>
          </a:p>
        </p:txBody>
      </p:sp>
      <p:sp>
        <p:nvSpPr>
          <p:cNvPr id="5" name="Marcador de número de diapositiva 4">
            <a:extLst>
              <a:ext uri="{FF2B5EF4-FFF2-40B4-BE49-F238E27FC236}">
                <a16:creationId xmlns:a16="http://schemas.microsoft.com/office/drawing/2014/main" id="{FD68506C-5EA8-64BB-6481-68800DC9B0E9}"/>
              </a:ext>
            </a:extLst>
          </p:cNvPr>
          <p:cNvSpPr>
            <a:spLocks noGrp="1"/>
          </p:cNvSpPr>
          <p:nvPr>
            <p:ph type="sldNum" sz="quarter" idx="12"/>
          </p:nvPr>
        </p:nvSpPr>
        <p:spPr/>
        <p:txBody>
          <a:bodyPr/>
          <a:lstStyle/>
          <a:p>
            <a:fld id="{4F1AF80E-E4DC-4CA5-87B8-375457993940}" type="slidenum">
              <a:rPr lang="es-AR" smtClean="0"/>
              <a:t>‹Nº›</a:t>
            </a:fld>
            <a:endParaRPr lang="es-AR" dirty="0"/>
          </a:p>
        </p:txBody>
      </p:sp>
    </p:spTree>
    <p:extLst>
      <p:ext uri="{BB962C8B-B14F-4D97-AF65-F5344CB8AC3E}">
        <p14:creationId xmlns:p14="http://schemas.microsoft.com/office/powerpoint/2010/main" val="410534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5A6F865-F61F-58C1-E88E-137541F7FC2F}"/>
              </a:ext>
            </a:extLst>
          </p:cNvPr>
          <p:cNvSpPr>
            <a:spLocks noGrp="1"/>
          </p:cNvSpPr>
          <p:nvPr>
            <p:ph type="dt" sz="half" idx="10"/>
          </p:nvPr>
        </p:nvSpPr>
        <p:spPr/>
        <p:txBody>
          <a:bodyPr/>
          <a:lstStyle/>
          <a:p>
            <a:fld id="{B9C2EC17-B6C9-48B0-8B87-3A9413B0387B}" type="datetimeFigureOut">
              <a:rPr lang="es-AR" smtClean="0"/>
              <a:t>10/6/2024</a:t>
            </a:fld>
            <a:endParaRPr lang="es-AR" dirty="0"/>
          </a:p>
        </p:txBody>
      </p:sp>
      <p:sp>
        <p:nvSpPr>
          <p:cNvPr id="3" name="Marcador de pie de página 2">
            <a:extLst>
              <a:ext uri="{FF2B5EF4-FFF2-40B4-BE49-F238E27FC236}">
                <a16:creationId xmlns:a16="http://schemas.microsoft.com/office/drawing/2014/main" id="{C7A992B4-7993-FD71-11AC-483DDD8C3960}"/>
              </a:ext>
            </a:extLst>
          </p:cNvPr>
          <p:cNvSpPr>
            <a:spLocks noGrp="1"/>
          </p:cNvSpPr>
          <p:nvPr>
            <p:ph type="ftr" sz="quarter" idx="11"/>
          </p:nvPr>
        </p:nvSpPr>
        <p:spPr/>
        <p:txBody>
          <a:bodyPr/>
          <a:lstStyle/>
          <a:p>
            <a:endParaRPr lang="es-AR" dirty="0"/>
          </a:p>
        </p:txBody>
      </p:sp>
      <p:sp>
        <p:nvSpPr>
          <p:cNvPr id="4" name="Marcador de número de diapositiva 3">
            <a:extLst>
              <a:ext uri="{FF2B5EF4-FFF2-40B4-BE49-F238E27FC236}">
                <a16:creationId xmlns:a16="http://schemas.microsoft.com/office/drawing/2014/main" id="{1598EE9A-438E-FAA3-21E5-FEB0470336E5}"/>
              </a:ext>
            </a:extLst>
          </p:cNvPr>
          <p:cNvSpPr>
            <a:spLocks noGrp="1"/>
          </p:cNvSpPr>
          <p:nvPr>
            <p:ph type="sldNum" sz="quarter" idx="12"/>
          </p:nvPr>
        </p:nvSpPr>
        <p:spPr/>
        <p:txBody>
          <a:bodyPr/>
          <a:lstStyle/>
          <a:p>
            <a:fld id="{4F1AF80E-E4DC-4CA5-87B8-375457993940}" type="slidenum">
              <a:rPr lang="es-AR" smtClean="0"/>
              <a:t>‹Nº›</a:t>
            </a:fld>
            <a:endParaRPr lang="es-AR" dirty="0"/>
          </a:p>
        </p:txBody>
      </p:sp>
    </p:spTree>
    <p:extLst>
      <p:ext uri="{BB962C8B-B14F-4D97-AF65-F5344CB8AC3E}">
        <p14:creationId xmlns:p14="http://schemas.microsoft.com/office/powerpoint/2010/main" val="1419314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F9DCA1-C0B2-004C-E3ED-3BADE9B75C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FFF13449-7BFF-2326-5035-3064F6F1F8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6B27D561-11B2-1D89-6B65-5CC1B9A1C8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A317531-DCF1-DF01-D88D-A61F3A779647}"/>
              </a:ext>
            </a:extLst>
          </p:cNvPr>
          <p:cNvSpPr>
            <a:spLocks noGrp="1"/>
          </p:cNvSpPr>
          <p:nvPr>
            <p:ph type="dt" sz="half" idx="10"/>
          </p:nvPr>
        </p:nvSpPr>
        <p:spPr/>
        <p:txBody>
          <a:bodyPr/>
          <a:lstStyle/>
          <a:p>
            <a:fld id="{B9C2EC17-B6C9-48B0-8B87-3A9413B0387B}" type="datetimeFigureOut">
              <a:rPr lang="es-AR" smtClean="0"/>
              <a:t>10/6/2024</a:t>
            </a:fld>
            <a:endParaRPr lang="es-AR" dirty="0"/>
          </a:p>
        </p:txBody>
      </p:sp>
      <p:sp>
        <p:nvSpPr>
          <p:cNvPr id="6" name="Marcador de pie de página 5">
            <a:extLst>
              <a:ext uri="{FF2B5EF4-FFF2-40B4-BE49-F238E27FC236}">
                <a16:creationId xmlns:a16="http://schemas.microsoft.com/office/drawing/2014/main" id="{9F81CD2D-29CD-65E7-C6EA-A4762F075229}"/>
              </a:ext>
            </a:extLst>
          </p:cNvPr>
          <p:cNvSpPr>
            <a:spLocks noGrp="1"/>
          </p:cNvSpPr>
          <p:nvPr>
            <p:ph type="ftr" sz="quarter" idx="11"/>
          </p:nvPr>
        </p:nvSpPr>
        <p:spPr/>
        <p:txBody>
          <a:bodyPr/>
          <a:lstStyle/>
          <a:p>
            <a:endParaRPr lang="es-AR" dirty="0"/>
          </a:p>
        </p:txBody>
      </p:sp>
      <p:sp>
        <p:nvSpPr>
          <p:cNvPr id="7" name="Marcador de número de diapositiva 6">
            <a:extLst>
              <a:ext uri="{FF2B5EF4-FFF2-40B4-BE49-F238E27FC236}">
                <a16:creationId xmlns:a16="http://schemas.microsoft.com/office/drawing/2014/main" id="{BE886C7E-2C9F-8833-9A93-BE8B9746E7BE}"/>
              </a:ext>
            </a:extLst>
          </p:cNvPr>
          <p:cNvSpPr>
            <a:spLocks noGrp="1"/>
          </p:cNvSpPr>
          <p:nvPr>
            <p:ph type="sldNum" sz="quarter" idx="12"/>
          </p:nvPr>
        </p:nvSpPr>
        <p:spPr/>
        <p:txBody>
          <a:bodyPr/>
          <a:lstStyle/>
          <a:p>
            <a:fld id="{4F1AF80E-E4DC-4CA5-87B8-375457993940}" type="slidenum">
              <a:rPr lang="es-AR" smtClean="0"/>
              <a:t>‹Nº›</a:t>
            </a:fld>
            <a:endParaRPr lang="es-AR" dirty="0"/>
          </a:p>
        </p:txBody>
      </p:sp>
    </p:spTree>
    <p:extLst>
      <p:ext uri="{BB962C8B-B14F-4D97-AF65-F5344CB8AC3E}">
        <p14:creationId xmlns:p14="http://schemas.microsoft.com/office/powerpoint/2010/main" val="253330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5311EB-0423-4188-3B3F-8166F1D9CBE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8F391392-1CFC-CDCD-8638-E3BDABD37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dirty="0"/>
          </a:p>
        </p:txBody>
      </p:sp>
      <p:sp>
        <p:nvSpPr>
          <p:cNvPr id="4" name="Marcador de texto 3">
            <a:extLst>
              <a:ext uri="{FF2B5EF4-FFF2-40B4-BE49-F238E27FC236}">
                <a16:creationId xmlns:a16="http://schemas.microsoft.com/office/drawing/2014/main" id="{CC3080BC-0578-B2E7-4DD8-8F7BF9D14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66DFC0B-CC1A-8B58-8427-D7BE939F6830}"/>
              </a:ext>
            </a:extLst>
          </p:cNvPr>
          <p:cNvSpPr>
            <a:spLocks noGrp="1"/>
          </p:cNvSpPr>
          <p:nvPr>
            <p:ph type="dt" sz="half" idx="10"/>
          </p:nvPr>
        </p:nvSpPr>
        <p:spPr/>
        <p:txBody>
          <a:bodyPr/>
          <a:lstStyle/>
          <a:p>
            <a:fld id="{B9C2EC17-B6C9-48B0-8B87-3A9413B0387B}" type="datetimeFigureOut">
              <a:rPr lang="es-AR" smtClean="0"/>
              <a:t>10/6/2024</a:t>
            </a:fld>
            <a:endParaRPr lang="es-AR" dirty="0"/>
          </a:p>
        </p:txBody>
      </p:sp>
      <p:sp>
        <p:nvSpPr>
          <p:cNvPr id="6" name="Marcador de pie de página 5">
            <a:extLst>
              <a:ext uri="{FF2B5EF4-FFF2-40B4-BE49-F238E27FC236}">
                <a16:creationId xmlns:a16="http://schemas.microsoft.com/office/drawing/2014/main" id="{D2C3DB1F-5767-CDF9-9A97-80A9DE91CEED}"/>
              </a:ext>
            </a:extLst>
          </p:cNvPr>
          <p:cNvSpPr>
            <a:spLocks noGrp="1"/>
          </p:cNvSpPr>
          <p:nvPr>
            <p:ph type="ftr" sz="quarter" idx="11"/>
          </p:nvPr>
        </p:nvSpPr>
        <p:spPr/>
        <p:txBody>
          <a:bodyPr/>
          <a:lstStyle/>
          <a:p>
            <a:endParaRPr lang="es-AR" dirty="0"/>
          </a:p>
        </p:txBody>
      </p:sp>
      <p:sp>
        <p:nvSpPr>
          <p:cNvPr id="7" name="Marcador de número de diapositiva 6">
            <a:extLst>
              <a:ext uri="{FF2B5EF4-FFF2-40B4-BE49-F238E27FC236}">
                <a16:creationId xmlns:a16="http://schemas.microsoft.com/office/drawing/2014/main" id="{31961166-2106-F6D2-D2CF-83958C6192C3}"/>
              </a:ext>
            </a:extLst>
          </p:cNvPr>
          <p:cNvSpPr>
            <a:spLocks noGrp="1"/>
          </p:cNvSpPr>
          <p:nvPr>
            <p:ph type="sldNum" sz="quarter" idx="12"/>
          </p:nvPr>
        </p:nvSpPr>
        <p:spPr/>
        <p:txBody>
          <a:bodyPr/>
          <a:lstStyle/>
          <a:p>
            <a:fld id="{4F1AF80E-E4DC-4CA5-87B8-375457993940}" type="slidenum">
              <a:rPr lang="es-AR" smtClean="0"/>
              <a:t>‹Nº›</a:t>
            </a:fld>
            <a:endParaRPr lang="es-AR" dirty="0"/>
          </a:p>
        </p:txBody>
      </p:sp>
    </p:spTree>
    <p:extLst>
      <p:ext uri="{BB962C8B-B14F-4D97-AF65-F5344CB8AC3E}">
        <p14:creationId xmlns:p14="http://schemas.microsoft.com/office/powerpoint/2010/main" val="246070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C658131-E034-4836-D926-79D6AB70A9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2BFDD3E-44AE-E26B-A9D1-872CC2D0EC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B1E1B37-3C4B-05D4-C751-63A0C2FCE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C2EC17-B6C9-48B0-8B87-3A9413B0387B}" type="datetimeFigureOut">
              <a:rPr lang="es-AR" smtClean="0"/>
              <a:t>10/6/2024</a:t>
            </a:fld>
            <a:endParaRPr lang="es-AR" dirty="0"/>
          </a:p>
        </p:txBody>
      </p:sp>
      <p:sp>
        <p:nvSpPr>
          <p:cNvPr id="5" name="Marcador de pie de página 4">
            <a:extLst>
              <a:ext uri="{FF2B5EF4-FFF2-40B4-BE49-F238E27FC236}">
                <a16:creationId xmlns:a16="http://schemas.microsoft.com/office/drawing/2014/main" id="{106F2270-C606-8E82-BB13-BD833CCEE9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dirty="0"/>
          </a:p>
        </p:txBody>
      </p:sp>
      <p:sp>
        <p:nvSpPr>
          <p:cNvPr id="6" name="Marcador de número de diapositiva 5">
            <a:extLst>
              <a:ext uri="{FF2B5EF4-FFF2-40B4-BE49-F238E27FC236}">
                <a16:creationId xmlns:a16="http://schemas.microsoft.com/office/drawing/2014/main" id="{891857BE-AF9C-35DB-66B4-14883C587F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AF80E-E4DC-4CA5-87B8-375457993940}" type="slidenum">
              <a:rPr lang="es-AR" smtClean="0"/>
              <a:t>‹Nº›</a:t>
            </a:fld>
            <a:endParaRPr lang="es-AR" dirty="0"/>
          </a:p>
        </p:txBody>
      </p:sp>
    </p:spTree>
    <p:extLst>
      <p:ext uri="{BB962C8B-B14F-4D97-AF65-F5344CB8AC3E}">
        <p14:creationId xmlns:p14="http://schemas.microsoft.com/office/powerpoint/2010/main" val="3993641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customXml" Target="../ink/ink1.xml"/><Relationship Id="rId7" Type="http://schemas.openxmlformats.org/officeDocument/2006/relationships/image" Target="../media/image7.png"/><Relationship Id="rId12"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11" Type="http://schemas.openxmlformats.org/officeDocument/2006/relationships/image" Target="../media/image12.png"/><Relationship Id="rId10" Type="http://schemas.openxmlformats.org/officeDocument/2006/relationships/image" Target="../media/image7.jpg"/><Relationship Id="rId9" Type="http://schemas.openxmlformats.org/officeDocument/2006/relationships/customXml" Target="../ink/ink3.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4.xml"/><Relationship Id="rId7"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customXml" Target="../ink/ink6.xml"/><Relationship Id="rId5" Type="http://schemas.openxmlformats.org/officeDocument/2006/relationships/customXml" Target="../ink/ink5.xml"/><Relationship Id="rId4" Type="http://schemas.openxmlformats.org/officeDocument/2006/relationships/image" Target="../media/image14.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7.xml"/><Relationship Id="rId7"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customXml" Target="../ink/ink9.xml"/><Relationship Id="rId5" Type="http://schemas.openxmlformats.org/officeDocument/2006/relationships/customXml" Target="../ink/ink8.xml"/><Relationship Id="rId4" Type="http://schemas.openxmlformats.org/officeDocument/2006/relationships/image" Target="../media/image14.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customXml" Target="../ink/ink10.xml"/><Relationship Id="rId7"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customXml" Target="../ink/ink12.xml"/><Relationship Id="rId5" Type="http://schemas.openxmlformats.org/officeDocument/2006/relationships/customXml" Target="../ink/ink11.xml"/><Relationship Id="rId4" Type="http://schemas.openxmlformats.org/officeDocument/2006/relationships/image" Target="../media/image14.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customXml" Target="../ink/ink13.xml"/><Relationship Id="rId7"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customXml" Target="../ink/ink15.xml"/><Relationship Id="rId5" Type="http://schemas.openxmlformats.org/officeDocument/2006/relationships/customXml" Target="../ink/ink14.xml"/><Relationship Id="rId4" Type="http://schemas.openxmlformats.org/officeDocument/2006/relationships/image" Target="../media/image14.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3864C69E-CF2A-E711-F03F-186437E52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16" name="TextBox 2">
            <a:extLst>
              <a:ext uri="{FF2B5EF4-FFF2-40B4-BE49-F238E27FC236}">
                <a16:creationId xmlns:a16="http://schemas.microsoft.com/office/drawing/2014/main" id="{6E249EE9-D8ED-A14D-5F60-DE3000A628FE}"/>
              </a:ext>
            </a:extLst>
          </p:cNvPr>
          <p:cNvSpPr txBox="1"/>
          <p:nvPr/>
        </p:nvSpPr>
        <p:spPr>
          <a:xfrm>
            <a:off x="2591892" y="4303455"/>
            <a:ext cx="5242560" cy="255454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US" sz="2000" dirty="0">
                <a:solidFill>
                  <a:schemeClr val="bg2"/>
                </a:solidFill>
              </a:rPr>
              <a:t>Nombre: Nazareno Pera.</a:t>
            </a:r>
          </a:p>
          <a:p>
            <a:pPr marL="285750" indent="-285750">
              <a:buFont typeface="Arial"/>
              <a:buChar char="•"/>
            </a:pPr>
            <a:r>
              <a:rPr lang="en-US" sz="2000" dirty="0">
                <a:solidFill>
                  <a:schemeClr val="bg2"/>
                </a:solidFill>
              </a:rPr>
              <a:t>Curso: </a:t>
            </a:r>
            <a:r>
              <a:rPr lang="en-US" sz="2000" dirty="0">
                <a:solidFill>
                  <a:schemeClr val="bg2"/>
                </a:solidFill>
                <a:ea typeface="+mn-lt"/>
                <a:cs typeface="+mn-lt"/>
              </a:rPr>
              <a:t>Data Science ll: </a:t>
            </a:r>
            <a:r>
              <a:rPr lang="en-US" sz="2000" dirty="0">
                <a:solidFill>
                  <a:schemeClr val="bg2"/>
                </a:solidFill>
              </a:rPr>
              <a:t>Maching Learning para la Ciencia de Datos.</a:t>
            </a:r>
          </a:p>
          <a:p>
            <a:pPr marL="285750" indent="-285750">
              <a:buFont typeface="Arial"/>
              <a:buChar char="•"/>
            </a:pPr>
            <a:r>
              <a:rPr lang="en-US" sz="2000" dirty="0">
                <a:solidFill>
                  <a:schemeClr val="bg2"/>
                </a:solidFill>
              </a:rPr>
              <a:t>Proyecto: Smoking .</a:t>
            </a:r>
          </a:p>
          <a:p>
            <a:pPr marL="285750" indent="-285750">
              <a:buFont typeface="Arial"/>
              <a:buChar char="•"/>
            </a:pPr>
            <a:r>
              <a:rPr lang="en-US" sz="2000" dirty="0">
                <a:solidFill>
                  <a:schemeClr val="bg2"/>
                </a:solidFill>
              </a:rPr>
              <a:t>Comision: 60865.</a:t>
            </a:r>
          </a:p>
          <a:p>
            <a:pPr marL="285750" indent="-285750">
              <a:buFont typeface="Arial"/>
              <a:buChar char="•"/>
            </a:pPr>
            <a:r>
              <a:rPr lang="en-US" sz="2000" dirty="0">
                <a:solidFill>
                  <a:schemeClr val="bg2"/>
                </a:solidFill>
              </a:rPr>
              <a:t>Profesor: Fernando Carabedo.</a:t>
            </a:r>
          </a:p>
          <a:p>
            <a:pPr marL="285750" indent="-285750">
              <a:buFont typeface="Arial"/>
              <a:buChar char="•"/>
            </a:pPr>
            <a:r>
              <a:rPr lang="en-US" sz="2000" dirty="0">
                <a:solidFill>
                  <a:schemeClr val="bg2"/>
                </a:solidFill>
              </a:rPr>
              <a:t>Tutor: Noelia Ferrero.</a:t>
            </a:r>
          </a:p>
          <a:p>
            <a:pPr marL="285750" indent="-285750">
              <a:buFont typeface="Arial"/>
              <a:buChar char="•"/>
            </a:pPr>
            <a:r>
              <a:rPr lang="en-US" sz="2000" dirty="0">
                <a:solidFill>
                  <a:schemeClr val="bg2"/>
                </a:solidFill>
              </a:rPr>
              <a:t>Modelo: Clasificacion.</a:t>
            </a:r>
          </a:p>
        </p:txBody>
      </p:sp>
      <p:sp>
        <p:nvSpPr>
          <p:cNvPr id="22" name="CuadroTexto 21">
            <a:extLst>
              <a:ext uri="{FF2B5EF4-FFF2-40B4-BE49-F238E27FC236}">
                <a16:creationId xmlns:a16="http://schemas.microsoft.com/office/drawing/2014/main" id="{642A2257-799E-9003-947C-F511026FC0A1}"/>
              </a:ext>
            </a:extLst>
          </p:cNvPr>
          <p:cNvSpPr txBox="1"/>
          <p:nvPr/>
        </p:nvSpPr>
        <p:spPr>
          <a:xfrm>
            <a:off x="7235163" y="5699447"/>
            <a:ext cx="4522124" cy="1323439"/>
          </a:xfrm>
          <a:prstGeom prst="rect">
            <a:avLst/>
          </a:prstGeom>
          <a:noFill/>
        </p:spPr>
        <p:txBody>
          <a:bodyPr wrap="square" rtlCol="0">
            <a:spAutoFit/>
          </a:bodyPr>
          <a:lstStyle/>
          <a:p>
            <a:pPr algn="ctr"/>
            <a:r>
              <a:rPr lang="en-US" sz="8000" b="1" dirty="0">
                <a:solidFill>
                  <a:schemeClr val="bg2"/>
                </a:solidFill>
                <a:latin typeface="Algerian" panose="04020705040A02060702" pitchFamily="82" charset="0"/>
              </a:rPr>
              <a:t>SMOKING</a:t>
            </a:r>
          </a:p>
        </p:txBody>
      </p:sp>
    </p:spTree>
    <p:extLst>
      <p:ext uri="{BB962C8B-B14F-4D97-AF65-F5344CB8AC3E}">
        <p14:creationId xmlns:p14="http://schemas.microsoft.com/office/powerpoint/2010/main" val="4252468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4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3" name="Entrada de lápiz 22">
                <a:extLst>
                  <a:ext uri="{FF2B5EF4-FFF2-40B4-BE49-F238E27FC236}">
                    <a16:creationId xmlns:a16="http://schemas.microsoft.com/office/drawing/2014/main" id="{A3EA760A-0F18-A3F8-78FE-D69DB71FCAB1}"/>
                  </a:ext>
                </a:extLst>
              </p14:cNvPr>
              <p14:cNvContentPartPr/>
              <p14:nvPr/>
            </p14:nvContentPartPr>
            <p14:xfrm>
              <a:off x="-475632" y="722016"/>
              <a:ext cx="360" cy="360"/>
            </p14:xfrm>
          </p:contentPart>
        </mc:Choice>
        <mc:Fallback xmlns="">
          <p:pic>
            <p:nvPicPr>
              <p:cNvPr id="23" name="Entrada de lápiz 22">
                <a:extLst>
                  <a:ext uri="{FF2B5EF4-FFF2-40B4-BE49-F238E27FC236}">
                    <a16:creationId xmlns:a16="http://schemas.microsoft.com/office/drawing/2014/main" id="{A3EA760A-0F18-A3F8-78FE-D69DB71FCAB1}"/>
                  </a:ext>
                </a:extLst>
              </p:cNvPr>
              <p:cNvPicPr/>
              <p:nvPr/>
            </p:nvPicPr>
            <p:blipFill>
              <a:blip r:embed="rId7"/>
              <a:stretch>
                <a:fillRect/>
              </a:stretch>
            </p:blipFill>
            <p:spPr>
              <a:xfrm>
                <a:off x="-481752" y="71589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Entrada de lápiz 23">
                <a:extLst>
                  <a:ext uri="{FF2B5EF4-FFF2-40B4-BE49-F238E27FC236}">
                    <a16:creationId xmlns:a16="http://schemas.microsoft.com/office/drawing/2014/main" id="{9E511A2C-0CD5-31BA-459B-AFEE6109DDD9}"/>
                  </a:ext>
                </a:extLst>
              </p14:cNvPr>
              <p14:cNvContentPartPr/>
              <p14:nvPr/>
            </p14:nvContentPartPr>
            <p14:xfrm>
              <a:off x="-1106712" y="539496"/>
              <a:ext cx="360" cy="360"/>
            </p14:xfrm>
          </p:contentPart>
        </mc:Choice>
        <mc:Fallback xmlns="">
          <p:pic>
            <p:nvPicPr>
              <p:cNvPr id="24" name="Entrada de lápiz 23">
                <a:extLst>
                  <a:ext uri="{FF2B5EF4-FFF2-40B4-BE49-F238E27FC236}">
                    <a16:creationId xmlns:a16="http://schemas.microsoft.com/office/drawing/2014/main" id="{9E511A2C-0CD5-31BA-459B-AFEE6109DDD9}"/>
                  </a:ext>
                </a:extLst>
              </p:cNvPr>
              <p:cNvPicPr/>
              <p:nvPr/>
            </p:nvPicPr>
            <p:blipFill>
              <a:blip r:embed="rId7"/>
              <a:stretch>
                <a:fillRect/>
              </a:stretch>
            </p:blipFill>
            <p:spPr>
              <a:xfrm>
                <a:off x="-1112832" y="53337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Entrada de lápiz 24">
                <a:extLst>
                  <a:ext uri="{FF2B5EF4-FFF2-40B4-BE49-F238E27FC236}">
                    <a16:creationId xmlns:a16="http://schemas.microsoft.com/office/drawing/2014/main" id="{481F6641-AE7D-6247-9D26-3DFE8EC21011}"/>
                  </a:ext>
                </a:extLst>
              </p14:cNvPr>
              <p14:cNvContentPartPr/>
              <p14:nvPr/>
            </p14:nvContentPartPr>
            <p14:xfrm>
              <a:off x="383688" y="804456"/>
              <a:ext cx="1800" cy="360"/>
            </p14:xfrm>
          </p:contentPart>
        </mc:Choice>
        <mc:Fallback xmlns="">
          <p:pic>
            <p:nvPicPr>
              <p:cNvPr id="25" name="Entrada de lápiz 24">
                <a:extLst>
                  <a:ext uri="{FF2B5EF4-FFF2-40B4-BE49-F238E27FC236}">
                    <a16:creationId xmlns:a16="http://schemas.microsoft.com/office/drawing/2014/main" id="{481F6641-AE7D-6247-9D26-3DFE8EC21011}"/>
                  </a:ext>
                </a:extLst>
              </p:cNvPr>
              <p:cNvPicPr/>
              <p:nvPr/>
            </p:nvPicPr>
            <p:blipFill>
              <a:blip r:embed="rId7"/>
              <a:stretch>
                <a:fillRect/>
              </a:stretch>
            </p:blipFill>
            <p:spPr>
              <a:xfrm>
                <a:off x="377568" y="798336"/>
                <a:ext cx="14040" cy="12600"/>
              </a:xfrm>
              <a:prstGeom prst="rect">
                <a:avLst/>
              </a:prstGeom>
            </p:spPr>
          </p:pic>
        </mc:Fallback>
      </mc:AlternateContent>
      <p:pic>
        <p:nvPicPr>
          <p:cNvPr id="4" name="Imagen 3">
            <a:extLst>
              <a:ext uri="{FF2B5EF4-FFF2-40B4-BE49-F238E27FC236}">
                <a16:creationId xmlns:a16="http://schemas.microsoft.com/office/drawing/2014/main" id="{1601BDC7-1900-BF49-35AA-91B35831BC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uadroTexto 6">
            <a:extLst>
              <a:ext uri="{FF2B5EF4-FFF2-40B4-BE49-F238E27FC236}">
                <a16:creationId xmlns:a16="http://schemas.microsoft.com/office/drawing/2014/main" id="{845EEDD0-AED6-D713-116C-6001EC307B0D}"/>
              </a:ext>
            </a:extLst>
          </p:cNvPr>
          <p:cNvSpPr txBox="1"/>
          <p:nvPr/>
        </p:nvSpPr>
        <p:spPr>
          <a:xfrm>
            <a:off x="0" y="350982"/>
            <a:ext cx="12192000" cy="707886"/>
          </a:xfrm>
          <a:prstGeom prst="rect">
            <a:avLst/>
          </a:prstGeom>
          <a:solidFill>
            <a:schemeClr val="tx1">
              <a:lumMod val="95000"/>
              <a:lumOff val="5000"/>
              <a:alpha val="99000"/>
            </a:schemeClr>
          </a:solidFill>
        </p:spPr>
        <p:txBody>
          <a:bodyPr wrap="square" rtlCol="0">
            <a:spAutoFit/>
          </a:bodyPr>
          <a:lstStyle/>
          <a:p>
            <a:r>
              <a:rPr lang="es-ES" sz="4000" dirty="0">
                <a:solidFill>
                  <a:schemeClr val="bg2"/>
                </a:solidFill>
                <a:latin typeface="Algerian" panose="04020705040A02060702" pitchFamily="82" charset="0"/>
              </a:rPr>
              <a:t>Análisis Bivariado</a:t>
            </a:r>
          </a:p>
        </p:txBody>
      </p:sp>
      <p:sp>
        <p:nvSpPr>
          <p:cNvPr id="11" name="CuadroTexto 10">
            <a:extLst>
              <a:ext uri="{FF2B5EF4-FFF2-40B4-BE49-F238E27FC236}">
                <a16:creationId xmlns:a16="http://schemas.microsoft.com/office/drawing/2014/main" id="{1F4FC27B-7D94-7A7A-91FB-5F8638EB45C6}"/>
              </a:ext>
            </a:extLst>
          </p:cNvPr>
          <p:cNvSpPr txBox="1"/>
          <p:nvPr/>
        </p:nvSpPr>
        <p:spPr>
          <a:xfrm>
            <a:off x="1013950" y="4483121"/>
            <a:ext cx="5015143" cy="2246769"/>
          </a:xfrm>
          <a:prstGeom prst="rect">
            <a:avLst/>
          </a:prstGeom>
          <a:noFill/>
        </p:spPr>
        <p:txBody>
          <a:bodyPr wrap="square" rtlCol="0">
            <a:spAutoFit/>
          </a:bodyPr>
          <a:lstStyle/>
          <a:p>
            <a:pPr algn="ctr"/>
            <a:r>
              <a:rPr lang="es-ES" sz="1400" b="1" dirty="0">
                <a:solidFill>
                  <a:schemeClr val="bg1"/>
                </a:solidFill>
                <a:highlight>
                  <a:srgbClr val="000000"/>
                </a:highlight>
                <a:latin typeface="Constantia" panose="02030602050306030303" pitchFamily="18" charset="0"/>
              </a:rPr>
              <a:t> </a:t>
            </a:r>
            <a:r>
              <a:rPr lang="es-ES" sz="1400" b="1" dirty="0" err="1">
                <a:solidFill>
                  <a:schemeClr val="bg1"/>
                </a:solidFill>
                <a:highlight>
                  <a:srgbClr val="000000"/>
                </a:highlight>
                <a:latin typeface="Constantia" panose="02030602050306030303" pitchFamily="18" charset="0"/>
              </a:rPr>
              <a:t>Systolic</a:t>
            </a:r>
            <a:r>
              <a:rPr lang="es-ES" sz="1400" b="1" dirty="0">
                <a:solidFill>
                  <a:schemeClr val="bg1"/>
                </a:solidFill>
                <a:highlight>
                  <a:srgbClr val="000000"/>
                </a:highlight>
                <a:latin typeface="Constantia" panose="02030602050306030303" pitchFamily="18" charset="0"/>
              </a:rPr>
              <a:t> </a:t>
            </a:r>
          </a:p>
          <a:p>
            <a:pPr marL="285750" indent="-285750">
              <a:buFont typeface="Wingdings" panose="05000000000000000000" pitchFamily="2" charset="2"/>
              <a:buChar char="§"/>
            </a:pPr>
            <a:r>
              <a:rPr lang="es-ES" sz="1400" dirty="0">
                <a:solidFill>
                  <a:schemeClr val="bg1"/>
                </a:solidFill>
              </a:rPr>
              <a:t>En este grafico de boxplot se eliminaron outliers  para reducir el volumen de ambas variables y quedaron datos atípicos en la variables fumadora en la parte superior mostrando que hay casos en que tienen presión mas alta y mostrando un mayor volumen de datos en la caja en la media .</a:t>
            </a:r>
          </a:p>
          <a:p>
            <a:pPr marL="285750" indent="-285750">
              <a:buFont typeface="Wingdings" panose="05000000000000000000" pitchFamily="2" charset="2"/>
              <a:buChar char="§"/>
            </a:pPr>
            <a:r>
              <a:rPr lang="es-ES" sz="1400" dirty="0">
                <a:solidFill>
                  <a:schemeClr val="bg1"/>
                </a:solidFill>
              </a:rPr>
              <a:t>Se recomienda mantener una presión arterial normal de 120/80 mmHg para adultos.</a:t>
            </a:r>
          </a:p>
          <a:p>
            <a:pPr marL="285750" indent="-285750">
              <a:buFont typeface="Wingdings" panose="05000000000000000000" pitchFamily="2" charset="2"/>
              <a:buChar char="§"/>
            </a:pPr>
            <a:r>
              <a:rPr lang="es-ES" sz="1400" dirty="0">
                <a:solidFill>
                  <a:schemeClr val="bg1"/>
                </a:solidFill>
              </a:rPr>
              <a:t>Conclusión hay cambios notorios  y un fuerza mayor en la variable 1.</a:t>
            </a:r>
          </a:p>
        </p:txBody>
      </p:sp>
      <p:pic>
        <p:nvPicPr>
          <p:cNvPr id="13" name="Imagen 12">
            <a:extLst>
              <a:ext uri="{FF2B5EF4-FFF2-40B4-BE49-F238E27FC236}">
                <a16:creationId xmlns:a16="http://schemas.microsoft.com/office/drawing/2014/main" id="{2DD37B36-4E05-338B-D600-8D68EECC7C34}"/>
              </a:ext>
            </a:extLst>
          </p:cNvPr>
          <p:cNvPicPr>
            <a:picLocks noChangeAspect="1"/>
          </p:cNvPicPr>
          <p:nvPr/>
        </p:nvPicPr>
        <p:blipFill>
          <a:blip r:embed="rId11"/>
          <a:stretch>
            <a:fillRect/>
          </a:stretch>
        </p:blipFill>
        <p:spPr>
          <a:xfrm>
            <a:off x="1130518" y="1359215"/>
            <a:ext cx="4782009" cy="285289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5" name="Imagen 14">
            <a:extLst>
              <a:ext uri="{FF2B5EF4-FFF2-40B4-BE49-F238E27FC236}">
                <a16:creationId xmlns:a16="http://schemas.microsoft.com/office/drawing/2014/main" id="{88B6A0F0-604B-20DA-7D7C-8BE78BBFB67B}"/>
              </a:ext>
            </a:extLst>
          </p:cNvPr>
          <p:cNvPicPr>
            <a:picLocks noChangeAspect="1"/>
          </p:cNvPicPr>
          <p:nvPr/>
        </p:nvPicPr>
        <p:blipFill>
          <a:blip r:embed="rId12"/>
          <a:stretch>
            <a:fillRect/>
          </a:stretch>
        </p:blipFill>
        <p:spPr>
          <a:xfrm>
            <a:off x="6502617" y="1359215"/>
            <a:ext cx="4782009" cy="285289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CuadroTexto 1">
            <a:extLst>
              <a:ext uri="{FF2B5EF4-FFF2-40B4-BE49-F238E27FC236}">
                <a16:creationId xmlns:a16="http://schemas.microsoft.com/office/drawing/2014/main" id="{4FA6FDF1-4EC0-BDE0-5AE0-D2CB88449738}"/>
              </a:ext>
            </a:extLst>
          </p:cNvPr>
          <p:cNvSpPr txBox="1"/>
          <p:nvPr/>
        </p:nvSpPr>
        <p:spPr>
          <a:xfrm>
            <a:off x="6386049" y="4483121"/>
            <a:ext cx="5015143" cy="2031325"/>
          </a:xfrm>
          <a:prstGeom prst="rect">
            <a:avLst/>
          </a:prstGeom>
          <a:noFill/>
        </p:spPr>
        <p:txBody>
          <a:bodyPr wrap="square" rtlCol="0">
            <a:spAutoFit/>
          </a:bodyPr>
          <a:lstStyle/>
          <a:p>
            <a:pPr algn="ctr"/>
            <a:r>
              <a:rPr lang="es-ES" sz="1400" b="1" dirty="0">
                <a:solidFill>
                  <a:schemeClr val="bg1"/>
                </a:solidFill>
                <a:highlight>
                  <a:srgbClr val="000000"/>
                </a:highlight>
                <a:latin typeface="Constantia" panose="02030602050306030303" pitchFamily="18" charset="0"/>
              </a:rPr>
              <a:t> Relajación</a:t>
            </a:r>
          </a:p>
          <a:p>
            <a:pPr marL="285750" indent="-285750">
              <a:buFont typeface="Wingdings" panose="05000000000000000000" pitchFamily="2" charset="2"/>
              <a:buChar char="§"/>
            </a:pPr>
            <a:r>
              <a:rPr lang="es-ES" sz="1400" dirty="0">
                <a:solidFill>
                  <a:schemeClr val="bg1"/>
                </a:solidFill>
              </a:rPr>
              <a:t>En este gráfico se muestra cómo a las personas fumadoras les cuesta más relajarse que las personas no fumadoras, en la variable 1 se puede ver en la caja un mayor volúmenes de datos y mayor frecuencia superior .</a:t>
            </a:r>
          </a:p>
          <a:p>
            <a:pPr marL="285750" indent="-285750">
              <a:buFont typeface="Wingdings" panose="05000000000000000000" pitchFamily="2" charset="2"/>
              <a:buChar char="§"/>
            </a:pPr>
            <a:r>
              <a:rPr lang="es-ES" sz="1400" dirty="0">
                <a:solidFill>
                  <a:schemeClr val="bg1"/>
                </a:solidFill>
              </a:rPr>
              <a:t>Conclusión los fumadores les cuesta mas relajarse por el consumo excesivo de tabaco y en cambio las personas que no consumen tabaco suelen estar mas tranquilos por no recibir sustancias en su cuerpo que provoquen esos cambios.</a:t>
            </a:r>
            <a:endParaRPr lang="es-AR" sz="1400" dirty="0">
              <a:solidFill>
                <a:schemeClr val="bg1"/>
              </a:solidFill>
            </a:endParaRPr>
          </a:p>
        </p:txBody>
      </p:sp>
    </p:spTree>
    <p:extLst>
      <p:ext uri="{BB962C8B-B14F-4D97-AF65-F5344CB8AC3E}">
        <p14:creationId xmlns:p14="http://schemas.microsoft.com/office/powerpoint/2010/main" val="2273099348"/>
      </p:ext>
    </p:extLst>
  </p:cSld>
  <p:clrMapOvr>
    <a:masterClrMapping/>
  </p:clrMapOvr>
  <mc:AlternateContent xmlns:mc="http://schemas.openxmlformats.org/markup-compatibility/2006" xmlns:p14="http://schemas.microsoft.com/office/powerpoint/2010/main">
    <mc:Choice Requires="p14">
      <p:transition spd="slow" p14:dur="2000" advTm="2628"/>
    </mc:Choice>
    <mc:Fallback xmlns="">
      <p:transition spd="slow" advTm="262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4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3" name="Entrada de lápiz 22">
                <a:extLst>
                  <a:ext uri="{FF2B5EF4-FFF2-40B4-BE49-F238E27FC236}">
                    <a16:creationId xmlns:a16="http://schemas.microsoft.com/office/drawing/2014/main" id="{A3EA760A-0F18-A3F8-78FE-D69DB71FCAB1}"/>
                  </a:ext>
                </a:extLst>
              </p14:cNvPr>
              <p14:cNvContentPartPr/>
              <p14:nvPr/>
            </p14:nvContentPartPr>
            <p14:xfrm>
              <a:off x="-475632" y="722016"/>
              <a:ext cx="360" cy="360"/>
            </p14:xfrm>
          </p:contentPart>
        </mc:Choice>
        <mc:Fallback xmlns="">
          <p:pic>
            <p:nvPicPr>
              <p:cNvPr id="23" name="Entrada de lápiz 22">
                <a:extLst>
                  <a:ext uri="{FF2B5EF4-FFF2-40B4-BE49-F238E27FC236}">
                    <a16:creationId xmlns:a16="http://schemas.microsoft.com/office/drawing/2014/main" id="{A3EA760A-0F18-A3F8-78FE-D69DB71FCAB1}"/>
                  </a:ext>
                </a:extLst>
              </p:cNvPr>
              <p:cNvPicPr/>
              <p:nvPr/>
            </p:nvPicPr>
            <p:blipFill>
              <a:blip r:embed="rId4"/>
              <a:stretch>
                <a:fillRect/>
              </a:stretch>
            </p:blipFill>
            <p:spPr>
              <a:xfrm>
                <a:off x="-481752" y="71589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 name="Entrada de lápiz 23">
                <a:extLst>
                  <a:ext uri="{FF2B5EF4-FFF2-40B4-BE49-F238E27FC236}">
                    <a16:creationId xmlns:a16="http://schemas.microsoft.com/office/drawing/2014/main" id="{9E511A2C-0CD5-31BA-459B-AFEE6109DDD9}"/>
                  </a:ext>
                </a:extLst>
              </p14:cNvPr>
              <p14:cNvContentPartPr/>
              <p14:nvPr/>
            </p14:nvContentPartPr>
            <p14:xfrm>
              <a:off x="-1106712" y="539496"/>
              <a:ext cx="360" cy="360"/>
            </p14:xfrm>
          </p:contentPart>
        </mc:Choice>
        <mc:Fallback xmlns="">
          <p:pic>
            <p:nvPicPr>
              <p:cNvPr id="24" name="Entrada de lápiz 23">
                <a:extLst>
                  <a:ext uri="{FF2B5EF4-FFF2-40B4-BE49-F238E27FC236}">
                    <a16:creationId xmlns:a16="http://schemas.microsoft.com/office/drawing/2014/main" id="{9E511A2C-0CD5-31BA-459B-AFEE6109DDD9}"/>
                  </a:ext>
                </a:extLst>
              </p:cNvPr>
              <p:cNvPicPr/>
              <p:nvPr/>
            </p:nvPicPr>
            <p:blipFill>
              <a:blip r:embed="rId4"/>
              <a:stretch>
                <a:fillRect/>
              </a:stretch>
            </p:blipFill>
            <p:spPr>
              <a:xfrm>
                <a:off x="-1112832" y="53337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Entrada de lápiz 24">
                <a:extLst>
                  <a:ext uri="{FF2B5EF4-FFF2-40B4-BE49-F238E27FC236}">
                    <a16:creationId xmlns:a16="http://schemas.microsoft.com/office/drawing/2014/main" id="{481F6641-AE7D-6247-9D26-3DFE8EC21011}"/>
                  </a:ext>
                </a:extLst>
              </p14:cNvPr>
              <p14:cNvContentPartPr/>
              <p14:nvPr/>
            </p14:nvContentPartPr>
            <p14:xfrm>
              <a:off x="383688" y="804456"/>
              <a:ext cx="1800" cy="360"/>
            </p14:xfrm>
          </p:contentPart>
        </mc:Choice>
        <mc:Fallback xmlns="">
          <p:pic>
            <p:nvPicPr>
              <p:cNvPr id="25" name="Entrada de lápiz 24">
                <a:extLst>
                  <a:ext uri="{FF2B5EF4-FFF2-40B4-BE49-F238E27FC236}">
                    <a16:creationId xmlns:a16="http://schemas.microsoft.com/office/drawing/2014/main" id="{481F6641-AE7D-6247-9D26-3DFE8EC21011}"/>
                  </a:ext>
                </a:extLst>
              </p:cNvPr>
              <p:cNvPicPr/>
              <p:nvPr/>
            </p:nvPicPr>
            <p:blipFill>
              <a:blip r:embed="rId4"/>
              <a:stretch>
                <a:fillRect/>
              </a:stretch>
            </p:blipFill>
            <p:spPr>
              <a:xfrm>
                <a:off x="377568" y="798336"/>
                <a:ext cx="14040" cy="12600"/>
              </a:xfrm>
              <a:prstGeom prst="rect">
                <a:avLst/>
              </a:prstGeom>
            </p:spPr>
          </p:pic>
        </mc:Fallback>
      </mc:AlternateContent>
      <p:pic>
        <p:nvPicPr>
          <p:cNvPr id="4" name="Imagen 3">
            <a:extLst>
              <a:ext uri="{FF2B5EF4-FFF2-40B4-BE49-F238E27FC236}">
                <a16:creationId xmlns:a16="http://schemas.microsoft.com/office/drawing/2014/main" id="{1601BDC7-1900-BF49-35AA-91B35831BC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uadroTexto 6">
            <a:extLst>
              <a:ext uri="{FF2B5EF4-FFF2-40B4-BE49-F238E27FC236}">
                <a16:creationId xmlns:a16="http://schemas.microsoft.com/office/drawing/2014/main" id="{845EEDD0-AED6-D713-116C-6001EC307B0D}"/>
              </a:ext>
            </a:extLst>
          </p:cNvPr>
          <p:cNvSpPr txBox="1"/>
          <p:nvPr/>
        </p:nvSpPr>
        <p:spPr>
          <a:xfrm>
            <a:off x="0" y="350982"/>
            <a:ext cx="12192000" cy="707886"/>
          </a:xfrm>
          <a:prstGeom prst="rect">
            <a:avLst/>
          </a:prstGeom>
          <a:solidFill>
            <a:schemeClr val="tx1">
              <a:lumMod val="95000"/>
              <a:lumOff val="5000"/>
              <a:alpha val="99000"/>
            </a:schemeClr>
          </a:solidFill>
        </p:spPr>
        <p:txBody>
          <a:bodyPr wrap="square" rtlCol="0">
            <a:spAutoFit/>
          </a:bodyPr>
          <a:lstStyle/>
          <a:p>
            <a:r>
              <a:rPr lang="es-ES" sz="4000" dirty="0">
                <a:solidFill>
                  <a:schemeClr val="bg2"/>
                </a:solidFill>
                <a:latin typeface="Algerian" panose="04020705040A02060702" pitchFamily="82" charset="0"/>
              </a:rPr>
              <a:t>Análisis Bivariado</a:t>
            </a:r>
          </a:p>
        </p:txBody>
      </p:sp>
      <p:pic>
        <p:nvPicPr>
          <p:cNvPr id="5" name="Imagen 4">
            <a:extLst>
              <a:ext uri="{FF2B5EF4-FFF2-40B4-BE49-F238E27FC236}">
                <a16:creationId xmlns:a16="http://schemas.microsoft.com/office/drawing/2014/main" id="{3C394A32-064A-2A0C-738F-09D9E2DF764D}"/>
              </a:ext>
            </a:extLst>
          </p:cNvPr>
          <p:cNvPicPr>
            <a:picLocks noChangeAspect="1"/>
          </p:cNvPicPr>
          <p:nvPr/>
        </p:nvPicPr>
        <p:blipFill>
          <a:blip r:embed="rId8"/>
          <a:stretch>
            <a:fillRect/>
          </a:stretch>
        </p:blipFill>
        <p:spPr>
          <a:xfrm>
            <a:off x="1114437" y="1315582"/>
            <a:ext cx="4129761" cy="3124443"/>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8" name="Imagen 7">
            <a:extLst>
              <a:ext uri="{FF2B5EF4-FFF2-40B4-BE49-F238E27FC236}">
                <a16:creationId xmlns:a16="http://schemas.microsoft.com/office/drawing/2014/main" id="{64F0847C-2701-0124-262C-D6D9B740F7C3}"/>
              </a:ext>
            </a:extLst>
          </p:cNvPr>
          <p:cNvPicPr>
            <a:picLocks noChangeAspect="1"/>
          </p:cNvPicPr>
          <p:nvPr/>
        </p:nvPicPr>
        <p:blipFill>
          <a:blip r:embed="rId9"/>
          <a:stretch>
            <a:fillRect/>
          </a:stretch>
        </p:blipFill>
        <p:spPr>
          <a:xfrm>
            <a:off x="6016817" y="1315582"/>
            <a:ext cx="5366994" cy="271530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 name="CuadroTexto 8">
            <a:extLst>
              <a:ext uri="{FF2B5EF4-FFF2-40B4-BE49-F238E27FC236}">
                <a16:creationId xmlns:a16="http://schemas.microsoft.com/office/drawing/2014/main" id="{2716413E-CF5A-0D26-91D4-DFC58FB6508A}"/>
              </a:ext>
            </a:extLst>
          </p:cNvPr>
          <p:cNvSpPr txBox="1"/>
          <p:nvPr/>
        </p:nvSpPr>
        <p:spPr>
          <a:xfrm>
            <a:off x="867266" y="4696739"/>
            <a:ext cx="4487159" cy="2031325"/>
          </a:xfrm>
          <a:prstGeom prst="rect">
            <a:avLst/>
          </a:prstGeom>
          <a:noFill/>
        </p:spPr>
        <p:txBody>
          <a:bodyPr wrap="square" rtlCol="0">
            <a:spAutoFit/>
          </a:bodyPr>
          <a:lstStyle/>
          <a:p>
            <a:pPr algn="ctr"/>
            <a:r>
              <a:rPr lang="es-ES" sz="1400" b="1" dirty="0">
                <a:solidFill>
                  <a:schemeClr val="bg1"/>
                </a:solidFill>
                <a:highlight>
                  <a:srgbClr val="000000"/>
                </a:highlight>
                <a:latin typeface="Constantia" panose="02030602050306030303" pitchFamily="18" charset="0"/>
              </a:rPr>
              <a:t> Azúcar en la sangre en ayuna</a:t>
            </a:r>
          </a:p>
          <a:p>
            <a:pPr marL="285750" indent="-285750">
              <a:buFont typeface="Wingdings" panose="05000000000000000000" pitchFamily="2" charset="2"/>
              <a:buChar char="§"/>
            </a:pPr>
            <a:r>
              <a:rPr lang="es-ES" sz="1400" dirty="0">
                <a:solidFill>
                  <a:schemeClr val="bg1"/>
                </a:solidFill>
              </a:rPr>
              <a:t>Se puede ver como las personas que fuman les aumenta los niveles de azúcar en la sangre y eso es muy malo, tal problema es provocado por el tabaco.</a:t>
            </a:r>
          </a:p>
          <a:p>
            <a:pPr marL="285750" indent="-285750">
              <a:buFont typeface="Wingdings" panose="05000000000000000000" pitchFamily="2" charset="2"/>
              <a:buChar char="§"/>
            </a:pPr>
            <a:r>
              <a:rPr lang="es-ES" sz="1400" dirty="0">
                <a:solidFill>
                  <a:schemeClr val="bg1"/>
                </a:solidFill>
              </a:rPr>
              <a:t>En grafico se puede llegar a la conclusión que los niveles de azúcar en sangre en ayuna son relativamente mas altos que las personas que no consumen tabaco, esto es debido al cambio que produce consumir tabaco.</a:t>
            </a:r>
          </a:p>
        </p:txBody>
      </p:sp>
      <p:sp>
        <p:nvSpPr>
          <p:cNvPr id="10" name="CuadroTexto 9">
            <a:extLst>
              <a:ext uri="{FF2B5EF4-FFF2-40B4-BE49-F238E27FC236}">
                <a16:creationId xmlns:a16="http://schemas.microsoft.com/office/drawing/2014/main" id="{23490EEE-0B05-D49B-B51F-958182A1B2A0}"/>
              </a:ext>
            </a:extLst>
          </p:cNvPr>
          <p:cNvSpPr txBox="1"/>
          <p:nvPr/>
        </p:nvSpPr>
        <p:spPr>
          <a:xfrm>
            <a:off x="5717481" y="4321059"/>
            <a:ext cx="6221690" cy="2031325"/>
          </a:xfrm>
          <a:prstGeom prst="rect">
            <a:avLst/>
          </a:prstGeom>
          <a:noFill/>
        </p:spPr>
        <p:txBody>
          <a:bodyPr wrap="square" rtlCol="0">
            <a:spAutoFit/>
          </a:bodyPr>
          <a:lstStyle/>
          <a:p>
            <a:pPr algn="ctr"/>
            <a:r>
              <a:rPr lang="es-ES" sz="1400" b="1" dirty="0">
                <a:solidFill>
                  <a:schemeClr val="bg1"/>
                </a:solidFill>
                <a:highlight>
                  <a:srgbClr val="000000"/>
                </a:highlight>
                <a:latin typeface="Constantia" panose="02030602050306030303" pitchFamily="18" charset="0"/>
              </a:rPr>
              <a:t>Triglicéridos</a:t>
            </a:r>
          </a:p>
          <a:p>
            <a:pPr marL="285750" indent="-285750">
              <a:buFont typeface="Wingdings" panose="05000000000000000000" pitchFamily="2" charset="2"/>
              <a:buChar char="§"/>
            </a:pPr>
            <a:r>
              <a:rPr lang="es-ES" sz="1400" dirty="0">
                <a:solidFill>
                  <a:schemeClr val="bg1"/>
                </a:solidFill>
              </a:rPr>
              <a:t>Valor normal: menos de 145 mg/dL.</a:t>
            </a:r>
          </a:p>
          <a:p>
            <a:pPr marL="285750" indent="-285750">
              <a:buFont typeface="Wingdings" panose="05000000000000000000" pitchFamily="2" charset="2"/>
              <a:buChar char="§"/>
            </a:pPr>
            <a:r>
              <a:rPr lang="es-ES" sz="1400" dirty="0">
                <a:solidFill>
                  <a:schemeClr val="bg1"/>
                </a:solidFill>
              </a:rPr>
              <a:t>En grafico se puede ver los altos niveles de triglicéridos de los consumidores de tabaco y en cambio las personas que no fuman los niveles son bajos medianamente o normal.</a:t>
            </a:r>
          </a:p>
          <a:p>
            <a:pPr marL="285750" indent="-285750">
              <a:buFont typeface="Wingdings" panose="05000000000000000000" pitchFamily="2" charset="2"/>
              <a:buChar char="§"/>
            </a:pPr>
            <a:r>
              <a:rPr lang="es-ES" sz="1400" dirty="0">
                <a:solidFill>
                  <a:schemeClr val="bg1"/>
                </a:solidFill>
              </a:rPr>
              <a:t> Los niveles altos de triglicéridos aumenta el riesgo de sufrir un accidente cerebrovascular, ataque cardíaco y cardiopatías.</a:t>
            </a:r>
          </a:p>
          <a:p>
            <a:pPr marL="285750" indent="-285750">
              <a:buFont typeface="Wingdings" panose="05000000000000000000" pitchFamily="2" charset="2"/>
              <a:buChar char="§"/>
            </a:pPr>
            <a:r>
              <a:rPr lang="es-ES" sz="1400" dirty="0">
                <a:solidFill>
                  <a:schemeClr val="bg1"/>
                </a:solidFill>
              </a:rPr>
              <a:t>Conclusión en este grafico, se puede ver como los niveles triglicéridos son altos y fuera de lo normal en personas consumidoras de tabaco.</a:t>
            </a:r>
          </a:p>
        </p:txBody>
      </p:sp>
    </p:spTree>
    <p:extLst>
      <p:ext uri="{BB962C8B-B14F-4D97-AF65-F5344CB8AC3E}">
        <p14:creationId xmlns:p14="http://schemas.microsoft.com/office/powerpoint/2010/main" val="2189609564"/>
      </p:ext>
    </p:extLst>
  </p:cSld>
  <p:clrMapOvr>
    <a:masterClrMapping/>
  </p:clrMapOvr>
  <mc:AlternateContent xmlns:mc="http://schemas.openxmlformats.org/markup-compatibility/2006" xmlns:p14="http://schemas.microsoft.com/office/powerpoint/2010/main">
    <mc:Choice Requires="p14">
      <p:transition spd="slow" p14:dur="2000" advTm="2628"/>
    </mc:Choice>
    <mc:Fallback xmlns="">
      <p:transition spd="slow" advTm="262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94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3" name="Entrada de lápiz 22">
                <a:extLst>
                  <a:ext uri="{FF2B5EF4-FFF2-40B4-BE49-F238E27FC236}">
                    <a16:creationId xmlns:a16="http://schemas.microsoft.com/office/drawing/2014/main" id="{A3EA760A-0F18-A3F8-78FE-D69DB71FCAB1}"/>
                  </a:ext>
                </a:extLst>
              </p14:cNvPr>
              <p14:cNvContentPartPr/>
              <p14:nvPr/>
            </p14:nvContentPartPr>
            <p14:xfrm>
              <a:off x="-475632" y="722016"/>
              <a:ext cx="360" cy="360"/>
            </p14:xfrm>
          </p:contentPart>
        </mc:Choice>
        <mc:Fallback xmlns="">
          <p:pic>
            <p:nvPicPr>
              <p:cNvPr id="23" name="Entrada de lápiz 22">
                <a:extLst>
                  <a:ext uri="{FF2B5EF4-FFF2-40B4-BE49-F238E27FC236}">
                    <a16:creationId xmlns:a16="http://schemas.microsoft.com/office/drawing/2014/main" id="{A3EA760A-0F18-A3F8-78FE-D69DB71FCAB1}"/>
                  </a:ext>
                </a:extLst>
              </p:cNvPr>
              <p:cNvPicPr/>
              <p:nvPr/>
            </p:nvPicPr>
            <p:blipFill>
              <a:blip r:embed="rId4"/>
              <a:stretch>
                <a:fillRect/>
              </a:stretch>
            </p:blipFill>
            <p:spPr>
              <a:xfrm>
                <a:off x="-481752" y="71589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 name="Entrada de lápiz 23">
                <a:extLst>
                  <a:ext uri="{FF2B5EF4-FFF2-40B4-BE49-F238E27FC236}">
                    <a16:creationId xmlns:a16="http://schemas.microsoft.com/office/drawing/2014/main" id="{9E511A2C-0CD5-31BA-459B-AFEE6109DDD9}"/>
                  </a:ext>
                </a:extLst>
              </p14:cNvPr>
              <p14:cNvContentPartPr/>
              <p14:nvPr/>
            </p14:nvContentPartPr>
            <p14:xfrm>
              <a:off x="-1106712" y="539496"/>
              <a:ext cx="360" cy="360"/>
            </p14:xfrm>
          </p:contentPart>
        </mc:Choice>
        <mc:Fallback xmlns="">
          <p:pic>
            <p:nvPicPr>
              <p:cNvPr id="24" name="Entrada de lápiz 23">
                <a:extLst>
                  <a:ext uri="{FF2B5EF4-FFF2-40B4-BE49-F238E27FC236}">
                    <a16:creationId xmlns:a16="http://schemas.microsoft.com/office/drawing/2014/main" id="{9E511A2C-0CD5-31BA-459B-AFEE6109DDD9}"/>
                  </a:ext>
                </a:extLst>
              </p:cNvPr>
              <p:cNvPicPr/>
              <p:nvPr/>
            </p:nvPicPr>
            <p:blipFill>
              <a:blip r:embed="rId4"/>
              <a:stretch>
                <a:fillRect/>
              </a:stretch>
            </p:blipFill>
            <p:spPr>
              <a:xfrm>
                <a:off x="-1112832" y="53337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Entrada de lápiz 24">
                <a:extLst>
                  <a:ext uri="{FF2B5EF4-FFF2-40B4-BE49-F238E27FC236}">
                    <a16:creationId xmlns:a16="http://schemas.microsoft.com/office/drawing/2014/main" id="{481F6641-AE7D-6247-9D26-3DFE8EC21011}"/>
                  </a:ext>
                </a:extLst>
              </p14:cNvPr>
              <p14:cNvContentPartPr/>
              <p14:nvPr/>
            </p14:nvContentPartPr>
            <p14:xfrm>
              <a:off x="383688" y="804456"/>
              <a:ext cx="1800" cy="360"/>
            </p14:xfrm>
          </p:contentPart>
        </mc:Choice>
        <mc:Fallback xmlns="">
          <p:pic>
            <p:nvPicPr>
              <p:cNvPr id="25" name="Entrada de lápiz 24">
                <a:extLst>
                  <a:ext uri="{FF2B5EF4-FFF2-40B4-BE49-F238E27FC236}">
                    <a16:creationId xmlns:a16="http://schemas.microsoft.com/office/drawing/2014/main" id="{481F6641-AE7D-6247-9D26-3DFE8EC21011}"/>
                  </a:ext>
                </a:extLst>
              </p:cNvPr>
              <p:cNvPicPr/>
              <p:nvPr/>
            </p:nvPicPr>
            <p:blipFill>
              <a:blip r:embed="rId4"/>
              <a:stretch>
                <a:fillRect/>
              </a:stretch>
            </p:blipFill>
            <p:spPr>
              <a:xfrm>
                <a:off x="377568" y="798336"/>
                <a:ext cx="14040" cy="12600"/>
              </a:xfrm>
              <a:prstGeom prst="rect">
                <a:avLst/>
              </a:prstGeom>
            </p:spPr>
          </p:pic>
        </mc:Fallback>
      </mc:AlternateContent>
      <p:pic>
        <p:nvPicPr>
          <p:cNvPr id="4" name="Imagen 3">
            <a:extLst>
              <a:ext uri="{FF2B5EF4-FFF2-40B4-BE49-F238E27FC236}">
                <a16:creationId xmlns:a16="http://schemas.microsoft.com/office/drawing/2014/main" id="{1601BDC7-1900-BF49-35AA-91B35831BC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uadroTexto 6">
            <a:extLst>
              <a:ext uri="{FF2B5EF4-FFF2-40B4-BE49-F238E27FC236}">
                <a16:creationId xmlns:a16="http://schemas.microsoft.com/office/drawing/2014/main" id="{845EEDD0-AED6-D713-116C-6001EC307B0D}"/>
              </a:ext>
            </a:extLst>
          </p:cNvPr>
          <p:cNvSpPr txBox="1"/>
          <p:nvPr/>
        </p:nvSpPr>
        <p:spPr>
          <a:xfrm>
            <a:off x="0" y="350982"/>
            <a:ext cx="12192000" cy="707886"/>
          </a:xfrm>
          <a:prstGeom prst="rect">
            <a:avLst/>
          </a:prstGeom>
          <a:solidFill>
            <a:schemeClr val="tx1">
              <a:lumMod val="95000"/>
              <a:lumOff val="5000"/>
              <a:alpha val="99000"/>
            </a:schemeClr>
          </a:solidFill>
        </p:spPr>
        <p:txBody>
          <a:bodyPr wrap="square" rtlCol="0">
            <a:spAutoFit/>
          </a:bodyPr>
          <a:lstStyle/>
          <a:p>
            <a:r>
              <a:rPr lang="es-ES" sz="4000" dirty="0">
                <a:solidFill>
                  <a:schemeClr val="bg2"/>
                </a:solidFill>
                <a:latin typeface="Algerian" panose="04020705040A02060702" pitchFamily="82" charset="0"/>
              </a:rPr>
              <a:t>Análisis Bivariado</a:t>
            </a:r>
          </a:p>
        </p:txBody>
      </p:sp>
      <p:pic>
        <p:nvPicPr>
          <p:cNvPr id="8" name="Imagen 7">
            <a:extLst>
              <a:ext uri="{FF2B5EF4-FFF2-40B4-BE49-F238E27FC236}">
                <a16:creationId xmlns:a16="http://schemas.microsoft.com/office/drawing/2014/main" id="{B789A787-8D10-C2FF-3256-6215F6CBA2CB}"/>
              </a:ext>
            </a:extLst>
          </p:cNvPr>
          <p:cNvPicPr>
            <a:picLocks noChangeAspect="1"/>
          </p:cNvPicPr>
          <p:nvPr/>
        </p:nvPicPr>
        <p:blipFill>
          <a:blip r:embed="rId8"/>
          <a:stretch>
            <a:fillRect/>
          </a:stretch>
        </p:blipFill>
        <p:spPr>
          <a:xfrm>
            <a:off x="896601" y="1324124"/>
            <a:ext cx="4723182" cy="309116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Imagen 9">
            <a:extLst>
              <a:ext uri="{FF2B5EF4-FFF2-40B4-BE49-F238E27FC236}">
                <a16:creationId xmlns:a16="http://schemas.microsoft.com/office/drawing/2014/main" id="{F65554B2-0C92-408E-3B9B-C72128F61F88}"/>
              </a:ext>
            </a:extLst>
          </p:cNvPr>
          <p:cNvPicPr>
            <a:picLocks noChangeAspect="1"/>
          </p:cNvPicPr>
          <p:nvPr/>
        </p:nvPicPr>
        <p:blipFill>
          <a:blip r:embed="rId9"/>
          <a:stretch>
            <a:fillRect/>
          </a:stretch>
        </p:blipFill>
        <p:spPr>
          <a:xfrm>
            <a:off x="6726135" y="1324124"/>
            <a:ext cx="4723182" cy="30569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CuadroTexto 11">
            <a:extLst>
              <a:ext uri="{FF2B5EF4-FFF2-40B4-BE49-F238E27FC236}">
                <a16:creationId xmlns:a16="http://schemas.microsoft.com/office/drawing/2014/main" id="{4EF843A7-1C4C-17E3-E71B-923A12C634C0}"/>
              </a:ext>
            </a:extLst>
          </p:cNvPr>
          <p:cNvSpPr txBox="1"/>
          <p:nvPr/>
        </p:nvSpPr>
        <p:spPr>
          <a:xfrm>
            <a:off x="742950" y="4603893"/>
            <a:ext cx="5514975" cy="2031325"/>
          </a:xfrm>
          <a:prstGeom prst="rect">
            <a:avLst/>
          </a:prstGeom>
          <a:noFill/>
        </p:spPr>
        <p:txBody>
          <a:bodyPr wrap="square" rtlCol="0">
            <a:spAutoFit/>
          </a:bodyPr>
          <a:lstStyle/>
          <a:p>
            <a:pPr algn="ctr"/>
            <a:r>
              <a:rPr lang="es-ES" sz="1400" dirty="0">
                <a:solidFill>
                  <a:schemeClr val="bg1"/>
                </a:solidFill>
                <a:highlight>
                  <a:srgbClr val="000000"/>
                </a:highlight>
                <a:latin typeface="Constantia" panose="02030602050306030303" pitchFamily="18" charset="0"/>
              </a:rPr>
              <a:t>ALT</a:t>
            </a:r>
          </a:p>
          <a:p>
            <a:pPr marL="285750" indent="-285750">
              <a:buFont typeface="Wingdings" panose="05000000000000000000" pitchFamily="2" charset="2"/>
              <a:buChar char="§"/>
            </a:pPr>
            <a:r>
              <a:rPr lang="es-ES" sz="1400" dirty="0">
                <a:solidFill>
                  <a:schemeClr val="bg1"/>
                </a:solidFill>
              </a:rPr>
              <a:t>La prueba de sangre de ALT se suele incluir en un análisis de sangre de rutina para monitorear la salud de su hígado. La prueba también puede ayudar a diagnosticar o monitorear problemas del hígado.</a:t>
            </a:r>
          </a:p>
          <a:p>
            <a:pPr marL="285750" indent="-285750">
              <a:buFont typeface="Wingdings" panose="05000000000000000000" pitchFamily="2" charset="2"/>
              <a:buChar char="§"/>
            </a:pPr>
            <a:r>
              <a:rPr lang="es-ES" sz="1400" dirty="0">
                <a:solidFill>
                  <a:schemeClr val="bg1"/>
                </a:solidFill>
              </a:rPr>
              <a:t>Hombres: 5 - 50 U/L - No debería pasar de este resultado.</a:t>
            </a:r>
          </a:p>
          <a:p>
            <a:pPr marL="285750" indent="-285750">
              <a:buFont typeface="Wingdings" panose="05000000000000000000" pitchFamily="2" charset="2"/>
              <a:buChar char="§"/>
            </a:pPr>
            <a:r>
              <a:rPr lang="es-ES" sz="1400" dirty="0">
                <a:solidFill>
                  <a:schemeClr val="bg1"/>
                </a:solidFill>
              </a:rPr>
              <a:t>Mujeres: 5 - 35 U/L - No debería pasar de este resultado.</a:t>
            </a:r>
          </a:p>
          <a:p>
            <a:pPr marL="285750" indent="-285750">
              <a:buFont typeface="Wingdings" panose="05000000000000000000" pitchFamily="2" charset="2"/>
              <a:buChar char="§"/>
            </a:pPr>
            <a:r>
              <a:rPr lang="es-ES" sz="1400" dirty="0">
                <a:solidFill>
                  <a:schemeClr val="bg1"/>
                </a:solidFill>
              </a:rPr>
              <a:t>En este grafico los fumadores suelen tener los análisis un poco mas arriba de 50 U/L, pero no es mucha diferencia con las personas no fumadoras.</a:t>
            </a:r>
          </a:p>
        </p:txBody>
      </p:sp>
      <p:sp>
        <p:nvSpPr>
          <p:cNvPr id="14" name="CuadroTexto 13">
            <a:extLst>
              <a:ext uri="{FF2B5EF4-FFF2-40B4-BE49-F238E27FC236}">
                <a16:creationId xmlns:a16="http://schemas.microsoft.com/office/drawing/2014/main" id="{0C77297B-41C0-8950-9264-D0BE096AB0D0}"/>
              </a:ext>
            </a:extLst>
          </p:cNvPr>
          <p:cNvSpPr txBox="1"/>
          <p:nvPr/>
        </p:nvSpPr>
        <p:spPr>
          <a:xfrm>
            <a:off x="6587398" y="4603893"/>
            <a:ext cx="5000656" cy="1815882"/>
          </a:xfrm>
          <a:prstGeom prst="rect">
            <a:avLst/>
          </a:prstGeom>
          <a:noFill/>
        </p:spPr>
        <p:txBody>
          <a:bodyPr wrap="square" rtlCol="0">
            <a:spAutoFit/>
          </a:bodyPr>
          <a:lstStyle/>
          <a:p>
            <a:pPr algn="ctr"/>
            <a:r>
              <a:rPr lang="es-ES" sz="1400" b="1" dirty="0">
                <a:solidFill>
                  <a:schemeClr val="bg1"/>
                </a:solidFill>
                <a:highlight>
                  <a:srgbClr val="000000"/>
                </a:highlight>
                <a:latin typeface="Constantia" panose="02030602050306030303" pitchFamily="18" charset="0"/>
              </a:rPr>
              <a:t>AST</a:t>
            </a:r>
          </a:p>
          <a:p>
            <a:pPr marL="285750" indent="-285750">
              <a:buFont typeface="Wingdings" panose="05000000000000000000" pitchFamily="2" charset="2"/>
              <a:buChar char="§"/>
            </a:pPr>
            <a:r>
              <a:rPr lang="es-ES" sz="1400" dirty="0">
                <a:solidFill>
                  <a:schemeClr val="bg1"/>
                </a:solidFill>
              </a:rPr>
              <a:t>El análisis de transaminasa (AST) en la sangre se utiliza principalmente para evaluar problemas en el hígado y en determinadas enfermedades que afectan al corazón.</a:t>
            </a:r>
          </a:p>
          <a:p>
            <a:pPr marL="285750" indent="-285750">
              <a:buFont typeface="Wingdings" panose="05000000000000000000" pitchFamily="2" charset="2"/>
              <a:buChar char="§"/>
            </a:pPr>
            <a:r>
              <a:rPr lang="es-ES" sz="1400" dirty="0">
                <a:solidFill>
                  <a:schemeClr val="bg1"/>
                </a:solidFill>
              </a:rPr>
              <a:t>Hombres: 5 - 50 U/L - No debería pasar de este resultado.</a:t>
            </a:r>
          </a:p>
          <a:p>
            <a:pPr marL="285750" indent="-285750">
              <a:buFont typeface="Wingdings" panose="05000000000000000000" pitchFamily="2" charset="2"/>
              <a:buChar char="§"/>
            </a:pPr>
            <a:r>
              <a:rPr lang="es-ES" sz="1400" dirty="0">
                <a:solidFill>
                  <a:schemeClr val="bg1"/>
                </a:solidFill>
              </a:rPr>
              <a:t>Mujeres: 5 - 35 U/L - No debería pasar de este resultado.</a:t>
            </a:r>
          </a:p>
          <a:p>
            <a:pPr marL="285750" indent="-285750">
              <a:buFont typeface="Wingdings" panose="05000000000000000000" pitchFamily="2" charset="2"/>
              <a:buChar char="§"/>
            </a:pPr>
            <a:r>
              <a:rPr lang="es-ES" sz="1400" dirty="0">
                <a:solidFill>
                  <a:schemeClr val="bg1"/>
                </a:solidFill>
              </a:rPr>
              <a:t>En este análisis no se logran ver muchos cambios desmedidos unos a otros, diría que casi no hay cambios en este grafico.</a:t>
            </a:r>
          </a:p>
        </p:txBody>
      </p:sp>
    </p:spTree>
    <p:extLst>
      <p:ext uri="{BB962C8B-B14F-4D97-AF65-F5344CB8AC3E}">
        <p14:creationId xmlns:p14="http://schemas.microsoft.com/office/powerpoint/2010/main" val="939363292"/>
      </p:ext>
    </p:extLst>
  </p:cSld>
  <p:clrMapOvr>
    <a:masterClrMapping/>
  </p:clrMapOvr>
  <mc:AlternateContent xmlns:mc="http://schemas.openxmlformats.org/markup-compatibility/2006" xmlns:p14="http://schemas.microsoft.com/office/powerpoint/2010/main">
    <mc:Choice Requires="p14">
      <p:transition spd="slow" p14:dur="2000" advTm="2628"/>
    </mc:Choice>
    <mc:Fallback xmlns="">
      <p:transition spd="slow" advTm="262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94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3" name="Entrada de lápiz 22">
                <a:extLst>
                  <a:ext uri="{FF2B5EF4-FFF2-40B4-BE49-F238E27FC236}">
                    <a16:creationId xmlns:a16="http://schemas.microsoft.com/office/drawing/2014/main" id="{A3EA760A-0F18-A3F8-78FE-D69DB71FCAB1}"/>
                  </a:ext>
                </a:extLst>
              </p14:cNvPr>
              <p14:cNvContentPartPr/>
              <p14:nvPr/>
            </p14:nvContentPartPr>
            <p14:xfrm>
              <a:off x="-475632" y="722016"/>
              <a:ext cx="360" cy="360"/>
            </p14:xfrm>
          </p:contentPart>
        </mc:Choice>
        <mc:Fallback xmlns="">
          <p:pic>
            <p:nvPicPr>
              <p:cNvPr id="23" name="Entrada de lápiz 22">
                <a:extLst>
                  <a:ext uri="{FF2B5EF4-FFF2-40B4-BE49-F238E27FC236}">
                    <a16:creationId xmlns:a16="http://schemas.microsoft.com/office/drawing/2014/main" id="{A3EA760A-0F18-A3F8-78FE-D69DB71FCAB1}"/>
                  </a:ext>
                </a:extLst>
              </p:cNvPr>
              <p:cNvPicPr/>
              <p:nvPr/>
            </p:nvPicPr>
            <p:blipFill>
              <a:blip r:embed="rId4"/>
              <a:stretch>
                <a:fillRect/>
              </a:stretch>
            </p:blipFill>
            <p:spPr>
              <a:xfrm>
                <a:off x="-481752" y="71589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 name="Entrada de lápiz 23">
                <a:extLst>
                  <a:ext uri="{FF2B5EF4-FFF2-40B4-BE49-F238E27FC236}">
                    <a16:creationId xmlns:a16="http://schemas.microsoft.com/office/drawing/2014/main" id="{9E511A2C-0CD5-31BA-459B-AFEE6109DDD9}"/>
                  </a:ext>
                </a:extLst>
              </p14:cNvPr>
              <p14:cNvContentPartPr/>
              <p14:nvPr/>
            </p14:nvContentPartPr>
            <p14:xfrm>
              <a:off x="-1106712" y="539496"/>
              <a:ext cx="360" cy="360"/>
            </p14:xfrm>
          </p:contentPart>
        </mc:Choice>
        <mc:Fallback xmlns="">
          <p:pic>
            <p:nvPicPr>
              <p:cNvPr id="24" name="Entrada de lápiz 23">
                <a:extLst>
                  <a:ext uri="{FF2B5EF4-FFF2-40B4-BE49-F238E27FC236}">
                    <a16:creationId xmlns:a16="http://schemas.microsoft.com/office/drawing/2014/main" id="{9E511A2C-0CD5-31BA-459B-AFEE6109DDD9}"/>
                  </a:ext>
                </a:extLst>
              </p:cNvPr>
              <p:cNvPicPr/>
              <p:nvPr/>
            </p:nvPicPr>
            <p:blipFill>
              <a:blip r:embed="rId4"/>
              <a:stretch>
                <a:fillRect/>
              </a:stretch>
            </p:blipFill>
            <p:spPr>
              <a:xfrm>
                <a:off x="-1112832" y="53337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Entrada de lápiz 24">
                <a:extLst>
                  <a:ext uri="{FF2B5EF4-FFF2-40B4-BE49-F238E27FC236}">
                    <a16:creationId xmlns:a16="http://schemas.microsoft.com/office/drawing/2014/main" id="{481F6641-AE7D-6247-9D26-3DFE8EC21011}"/>
                  </a:ext>
                </a:extLst>
              </p14:cNvPr>
              <p14:cNvContentPartPr/>
              <p14:nvPr/>
            </p14:nvContentPartPr>
            <p14:xfrm>
              <a:off x="383688" y="804456"/>
              <a:ext cx="1800" cy="360"/>
            </p14:xfrm>
          </p:contentPart>
        </mc:Choice>
        <mc:Fallback xmlns="">
          <p:pic>
            <p:nvPicPr>
              <p:cNvPr id="25" name="Entrada de lápiz 24">
                <a:extLst>
                  <a:ext uri="{FF2B5EF4-FFF2-40B4-BE49-F238E27FC236}">
                    <a16:creationId xmlns:a16="http://schemas.microsoft.com/office/drawing/2014/main" id="{481F6641-AE7D-6247-9D26-3DFE8EC21011}"/>
                  </a:ext>
                </a:extLst>
              </p:cNvPr>
              <p:cNvPicPr/>
              <p:nvPr/>
            </p:nvPicPr>
            <p:blipFill>
              <a:blip r:embed="rId4"/>
              <a:stretch>
                <a:fillRect/>
              </a:stretch>
            </p:blipFill>
            <p:spPr>
              <a:xfrm>
                <a:off x="377568" y="798336"/>
                <a:ext cx="14040" cy="12600"/>
              </a:xfrm>
              <a:prstGeom prst="rect">
                <a:avLst/>
              </a:prstGeom>
            </p:spPr>
          </p:pic>
        </mc:Fallback>
      </mc:AlternateContent>
      <p:pic>
        <p:nvPicPr>
          <p:cNvPr id="4" name="Imagen 3">
            <a:extLst>
              <a:ext uri="{FF2B5EF4-FFF2-40B4-BE49-F238E27FC236}">
                <a16:creationId xmlns:a16="http://schemas.microsoft.com/office/drawing/2014/main" id="{1601BDC7-1900-BF49-35AA-91B35831BC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uadroTexto 6">
            <a:extLst>
              <a:ext uri="{FF2B5EF4-FFF2-40B4-BE49-F238E27FC236}">
                <a16:creationId xmlns:a16="http://schemas.microsoft.com/office/drawing/2014/main" id="{845EEDD0-AED6-D713-116C-6001EC307B0D}"/>
              </a:ext>
            </a:extLst>
          </p:cNvPr>
          <p:cNvSpPr txBox="1"/>
          <p:nvPr/>
        </p:nvSpPr>
        <p:spPr>
          <a:xfrm>
            <a:off x="0" y="350982"/>
            <a:ext cx="12192000" cy="707886"/>
          </a:xfrm>
          <a:prstGeom prst="rect">
            <a:avLst/>
          </a:prstGeom>
          <a:solidFill>
            <a:schemeClr val="tx1">
              <a:lumMod val="95000"/>
              <a:lumOff val="5000"/>
              <a:alpha val="99000"/>
            </a:schemeClr>
          </a:solidFill>
        </p:spPr>
        <p:txBody>
          <a:bodyPr wrap="square" rtlCol="0">
            <a:spAutoFit/>
          </a:bodyPr>
          <a:lstStyle/>
          <a:p>
            <a:r>
              <a:rPr lang="es-ES" sz="4000" dirty="0">
                <a:solidFill>
                  <a:schemeClr val="bg2"/>
                </a:solidFill>
                <a:latin typeface="Algerian" panose="04020705040A02060702" pitchFamily="82" charset="0"/>
              </a:rPr>
              <a:t>Análisis Bivariado</a:t>
            </a:r>
          </a:p>
        </p:txBody>
      </p:sp>
      <p:pic>
        <p:nvPicPr>
          <p:cNvPr id="3" name="Imagen 2">
            <a:extLst>
              <a:ext uri="{FF2B5EF4-FFF2-40B4-BE49-F238E27FC236}">
                <a16:creationId xmlns:a16="http://schemas.microsoft.com/office/drawing/2014/main" id="{F6D3082C-9856-9748-1A7E-AE3A9B866E70}"/>
              </a:ext>
            </a:extLst>
          </p:cNvPr>
          <p:cNvPicPr>
            <a:picLocks noChangeAspect="1"/>
          </p:cNvPicPr>
          <p:nvPr/>
        </p:nvPicPr>
        <p:blipFill>
          <a:blip r:embed="rId8"/>
          <a:stretch>
            <a:fillRect/>
          </a:stretch>
        </p:blipFill>
        <p:spPr>
          <a:xfrm>
            <a:off x="957434" y="1358256"/>
            <a:ext cx="4285753" cy="265968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6" name="Imagen 5">
            <a:extLst>
              <a:ext uri="{FF2B5EF4-FFF2-40B4-BE49-F238E27FC236}">
                <a16:creationId xmlns:a16="http://schemas.microsoft.com/office/drawing/2014/main" id="{0FB3CBE8-FC25-EC74-5B1D-0FA58466B94A}"/>
              </a:ext>
            </a:extLst>
          </p:cNvPr>
          <p:cNvPicPr>
            <a:picLocks noChangeAspect="1"/>
          </p:cNvPicPr>
          <p:nvPr/>
        </p:nvPicPr>
        <p:blipFill>
          <a:blip r:embed="rId9"/>
          <a:stretch>
            <a:fillRect/>
          </a:stretch>
        </p:blipFill>
        <p:spPr>
          <a:xfrm>
            <a:off x="6696726" y="1358256"/>
            <a:ext cx="4204961" cy="275086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 name="CuadroTexto 8">
            <a:extLst>
              <a:ext uri="{FF2B5EF4-FFF2-40B4-BE49-F238E27FC236}">
                <a16:creationId xmlns:a16="http://schemas.microsoft.com/office/drawing/2014/main" id="{9EB60BFF-9D61-F50A-105B-F37ED4539E70}"/>
              </a:ext>
            </a:extLst>
          </p:cNvPr>
          <p:cNvSpPr txBox="1"/>
          <p:nvPr/>
        </p:nvSpPr>
        <p:spPr>
          <a:xfrm>
            <a:off x="191844" y="4180344"/>
            <a:ext cx="6068076" cy="2462213"/>
          </a:xfrm>
          <a:prstGeom prst="rect">
            <a:avLst/>
          </a:prstGeom>
          <a:noFill/>
        </p:spPr>
        <p:txBody>
          <a:bodyPr wrap="square" rtlCol="0">
            <a:spAutoFit/>
          </a:bodyPr>
          <a:lstStyle/>
          <a:p>
            <a:pPr algn="ctr"/>
            <a:r>
              <a:rPr lang="es-ES" sz="1400" b="1" dirty="0">
                <a:solidFill>
                  <a:schemeClr val="bg1"/>
                </a:solidFill>
                <a:highlight>
                  <a:srgbClr val="000000"/>
                </a:highlight>
                <a:latin typeface="Constantia" panose="02030602050306030303" pitchFamily="18" charset="0"/>
              </a:rPr>
              <a:t>GTP</a:t>
            </a:r>
          </a:p>
          <a:p>
            <a:pPr marL="285750" indent="-285750">
              <a:buFont typeface="Wingdings" panose="05000000000000000000" pitchFamily="2" charset="2"/>
              <a:buChar char="§"/>
            </a:pPr>
            <a:r>
              <a:rPr lang="es-ES" sz="1400" dirty="0">
                <a:solidFill>
                  <a:schemeClr val="bg1"/>
                </a:solidFill>
              </a:rPr>
              <a:t>Hombres: 5 - 50 U/L - No debería pasar de este resultado.</a:t>
            </a:r>
          </a:p>
          <a:p>
            <a:pPr marL="285750" indent="-285750">
              <a:buFont typeface="Wingdings" panose="05000000000000000000" pitchFamily="2" charset="2"/>
              <a:buChar char="§"/>
            </a:pPr>
            <a:r>
              <a:rPr lang="es-ES" sz="1400" dirty="0">
                <a:solidFill>
                  <a:schemeClr val="bg1"/>
                </a:solidFill>
              </a:rPr>
              <a:t>Mujeres: 5 - 35 U/L - No debería pasar de este resultado.</a:t>
            </a:r>
          </a:p>
          <a:p>
            <a:pPr marL="285750" indent="-285750">
              <a:buFont typeface="Wingdings" panose="05000000000000000000" pitchFamily="2" charset="2"/>
              <a:buChar char="§"/>
            </a:pPr>
            <a:r>
              <a:rPr lang="es-ES" sz="1400" dirty="0">
                <a:solidFill>
                  <a:schemeClr val="bg1"/>
                </a:solidFill>
              </a:rPr>
              <a:t>En este grafico se puede ver los resultados de los análisis GTP se puede notar la diferencia entre personas fumadoras y no fumadoras.</a:t>
            </a:r>
          </a:p>
          <a:p>
            <a:pPr marL="285750" indent="-285750">
              <a:buFont typeface="Wingdings" panose="05000000000000000000" pitchFamily="2" charset="2"/>
              <a:buChar char="§"/>
            </a:pPr>
            <a:r>
              <a:rPr lang="es-ES" sz="1400" dirty="0">
                <a:solidFill>
                  <a:schemeClr val="bg1"/>
                </a:solidFill>
              </a:rPr>
              <a:t>El gtp es una prueba de Hígado y de sangre en el que si el resultado es elevado, puede traer problema en el funcionamiento de los órganos. Aunque también es posible que se trate de alguna enfermedad del páncreas o la vesícula.</a:t>
            </a:r>
          </a:p>
          <a:p>
            <a:pPr marL="285750" indent="-285750">
              <a:buFont typeface="Wingdings" panose="05000000000000000000" pitchFamily="2" charset="2"/>
              <a:buChar char="§"/>
            </a:pPr>
            <a:r>
              <a:rPr lang="es-ES" sz="1400" dirty="0">
                <a:solidFill>
                  <a:schemeClr val="bg1"/>
                </a:solidFill>
              </a:rPr>
              <a:t>En conclusión se puede decir que las personas que son fumadoras le suelen dar mal los análisis de hígado y de sangre a causa del consumo de tabaco.</a:t>
            </a:r>
            <a:endParaRPr lang="es-AR" sz="1400" dirty="0">
              <a:solidFill>
                <a:schemeClr val="bg1"/>
              </a:solidFill>
            </a:endParaRPr>
          </a:p>
        </p:txBody>
      </p:sp>
      <p:sp>
        <p:nvSpPr>
          <p:cNvPr id="11" name="CuadroTexto 10">
            <a:extLst>
              <a:ext uri="{FF2B5EF4-FFF2-40B4-BE49-F238E27FC236}">
                <a16:creationId xmlns:a16="http://schemas.microsoft.com/office/drawing/2014/main" id="{D7DB0AD5-27CA-AE01-E1E3-5A4583D4BBDA}"/>
              </a:ext>
            </a:extLst>
          </p:cNvPr>
          <p:cNvSpPr txBox="1"/>
          <p:nvPr/>
        </p:nvSpPr>
        <p:spPr>
          <a:xfrm>
            <a:off x="6259920" y="4241382"/>
            <a:ext cx="5078574" cy="2677656"/>
          </a:xfrm>
          <a:prstGeom prst="rect">
            <a:avLst/>
          </a:prstGeom>
          <a:noFill/>
        </p:spPr>
        <p:txBody>
          <a:bodyPr wrap="square" rtlCol="0">
            <a:spAutoFit/>
          </a:bodyPr>
          <a:lstStyle/>
          <a:p>
            <a:pPr algn="ctr"/>
            <a:r>
              <a:rPr lang="es-ES" sz="1400" dirty="0">
                <a:solidFill>
                  <a:schemeClr val="bg1"/>
                </a:solidFill>
                <a:highlight>
                  <a:srgbClr val="000000"/>
                </a:highlight>
                <a:latin typeface="Constantia" panose="02030602050306030303" pitchFamily="18" charset="0"/>
              </a:rPr>
              <a:t>Hemoglobina</a:t>
            </a:r>
            <a:endParaRPr lang="es-ES" sz="1400" dirty="0">
              <a:solidFill>
                <a:schemeClr val="bg1"/>
              </a:solidFill>
              <a:latin typeface="Constantia" panose="02030602050306030303" pitchFamily="18" charset="0"/>
            </a:endParaRPr>
          </a:p>
          <a:p>
            <a:pPr marL="285750" indent="-285750">
              <a:buFont typeface="Wingdings" panose="05000000000000000000" pitchFamily="2" charset="2"/>
              <a:buChar char="§"/>
            </a:pPr>
            <a:r>
              <a:rPr lang="es-ES" sz="1400" dirty="0">
                <a:solidFill>
                  <a:schemeClr val="bg1"/>
                </a:solidFill>
              </a:rPr>
              <a:t>La hemoglobina es una proteína que se encuentra en los glóbulos rojos y que es la encargada de transportar el oxígeno desde los pulmones hasta el resto de nuestro cuerpo.</a:t>
            </a:r>
          </a:p>
          <a:p>
            <a:pPr marL="285750" indent="-285750">
              <a:buFont typeface="Wingdings" panose="05000000000000000000" pitchFamily="2" charset="2"/>
              <a:buChar char="§"/>
            </a:pPr>
            <a:r>
              <a:rPr lang="es-ES" sz="1400" dirty="0">
                <a:solidFill>
                  <a:schemeClr val="bg1"/>
                </a:solidFill>
              </a:rPr>
              <a:t>En este grafico se puede visualizar como la Hemoglobina es mucho mas alta en los fumadores a causa del consumo de tabaco.</a:t>
            </a:r>
          </a:p>
          <a:p>
            <a:pPr marL="285750" indent="-285750">
              <a:buFont typeface="Wingdings" panose="05000000000000000000" pitchFamily="2" charset="2"/>
              <a:buChar char="§"/>
            </a:pPr>
            <a:r>
              <a:rPr lang="es-ES" sz="1400" dirty="0">
                <a:solidFill>
                  <a:schemeClr val="bg1"/>
                </a:solidFill>
              </a:rPr>
              <a:t>Conclusión de este análisis es que los fumadores mayormente tienen la hemoglobina alta por causa del consumo de tabaco y en cambio los no fumadores no suele elevarse tanto la hemoglobina y relativamente esta por el resultado normal o bajo.</a:t>
            </a:r>
          </a:p>
        </p:txBody>
      </p:sp>
    </p:spTree>
    <p:extLst>
      <p:ext uri="{BB962C8B-B14F-4D97-AF65-F5344CB8AC3E}">
        <p14:creationId xmlns:p14="http://schemas.microsoft.com/office/powerpoint/2010/main" val="1493295103"/>
      </p:ext>
    </p:extLst>
  </p:cSld>
  <p:clrMapOvr>
    <a:masterClrMapping/>
  </p:clrMapOvr>
  <mc:AlternateContent xmlns:mc="http://schemas.openxmlformats.org/markup-compatibility/2006" xmlns:p14="http://schemas.microsoft.com/office/powerpoint/2010/main">
    <mc:Choice Requires="p14">
      <p:transition spd="slow" p14:dur="2000" advTm="2628"/>
    </mc:Choice>
    <mc:Fallback xmlns="">
      <p:transition spd="slow" advTm="262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94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3" name="Entrada de lápiz 22">
                <a:extLst>
                  <a:ext uri="{FF2B5EF4-FFF2-40B4-BE49-F238E27FC236}">
                    <a16:creationId xmlns:a16="http://schemas.microsoft.com/office/drawing/2014/main" id="{A3EA760A-0F18-A3F8-78FE-D69DB71FCAB1}"/>
                  </a:ext>
                </a:extLst>
              </p14:cNvPr>
              <p14:cNvContentPartPr/>
              <p14:nvPr/>
            </p14:nvContentPartPr>
            <p14:xfrm>
              <a:off x="-475632" y="722016"/>
              <a:ext cx="360" cy="360"/>
            </p14:xfrm>
          </p:contentPart>
        </mc:Choice>
        <mc:Fallback xmlns="">
          <p:pic>
            <p:nvPicPr>
              <p:cNvPr id="23" name="Entrada de lápiz 22">
                <a:extLst>
                  <a:ext uri="{FF2B5EF4-FFF2-40B4-BE49-F238E27FC236}">
                    <a16:creationId xmlns:a16="http://schemas.microsoft.com/office/drawing/2014/main" id="{A3EA760A-0F18-A3F8-78FE-D69DB71FCAB1}"/>
                  </a:ext>
                </a:extLst>
              </p:cNvPr>
              <p:cNvPicPr/>
              <p:nvPr/>
            </p:nvPicPr>
            <p:blipFill>
              <a:blip r:embed="rId4"/>
              <a:stretch>
                <a:fillRect/>
              </a:stretch>
            </p:blipFill>
            <p:spPr>
              <a:xfrm>
                <a:off x="-481752" y="71589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 name="Entrada de lápiz 23">
                <a:extLst>
                  <a:ext uri="{FF2B5EF4-FFF2-40B4-BE49-F238E27FC236}">
                    <a16:creationId xmlns:a16="http://schemas.microsoft.com/office/drawing/2014/main" id="{9E511A2C-0CD5-31BA-459B-AFEE6109DDD9}"/>
                  </a:ext>
                </a:extLst>
              </p14:cNvPr>
              <p14:cNvContentPartPr/>
              <p14:nvPr/>
            </p14:nvContentPartPr>
            <p14:xfrm>
              <a:off x="-1106712" y="539496"/>
              <a:ext cx="360" cy="360"/>
            </p14:xfrm>
          </p:contentPart>
        </mc:Choice>
        <mc:Fallback xmlns="">
          <p:pic>
            <p:nvPicPr>
              <p:cNvPr id="24" name="Entrada de lápiz 23">
                <a:extLst>
                  <a:ext uri="{FF2B5EF4-FFF2-40B4-BE49-F238E27FC236}">
                    <a16:creationId xmlns:a16="http://schemas.microsoft.com/office/drawing/2014/main" id="{9E511A2C-0CD5-31BA-459B-AFEE6109DDD9}"/>
                  </a:ext>
                </a:extLst>
              </p:cNvPr>
              <p:cNvPicPr/>
              <p:nvPr/>
            </p:nvPicPr>
            <p:blipFill>
              <a:blip r:embed="rId4"/>
              <a:stretch>
                <a:fillRect/>
              </a:stretch>
            </p:blipFill>
            <p:spPr>
              <a:xfrm>
                <a:off x="-1112832" y="53337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Entrada de lápiz 24">
                <a:extLst>
                  <a:ext uri="{FF2B5EF4-FFF2-40B4-BE49-F238E27FC236}">
                    <a16:creationId xmlns:a16="http://schemas.microsoft.com/office/drawing/2014/main" id="{481F6641-AE7D-6247-9D26-3DFE8EC21011}"/>
                  </a:ext>
                </a:extLst>
              </p14:cNvPr>
              <p14:cNvContentPartPr/>
              <p14:nvPr/>
            </p14:nvContentPartPr>
            <p14:xfrm>
              <a:off x="383688" y="804456"/>
              <a:ext cx="1800" cy="360"/>
            </p14:xfrm>
          </p:contentPart>
        </mc:Choice>
        <mc:Fallback xmlns="">
          <p:pic>
            <p:nvPicPr>
              <p:cNvPr id="25" name="Entrada de lápiz 24">
                <a:extLst>
                  <a:ext uri="{FF2B5EF4-FFF2-40B4-BE49-F238E27FC236}">
                    <a16:creationId xmlns:a16="http://schemas.microsoft.com/office/drawing/2014/main" id="{481F6641-AE7D-6247-9D26-3DFE8EC21011}"/>
                  </a:ext>
                </a:extLst>
              </p:cNvPr>
              <p:cNvPicPr/>
              <p:nvPr/>
            </p:nvPicPr>
            <p:blipFill>
              <a:blip r:embed="rId4"/>
              <a:stretch>
                <a:fillRect/>
              </a:stretch>
            </p:blipFill>
            <p:spPr>
              <a:xfrm>
                <a:off x="377568" y="798336"/>
                <a:ext cx="14040" cy="12600"/>
              </a:xfrm>
              <a:prstGeom prst="rect">
                <a:avLst/>
              </a:prstGeom>
            </p:spPr>
          </p:pic>
        </mc:Fallback>
      </mc:AlternateContent>
      <p:pic>
        <p:nvPicPr>
          <p:cNvPr id="4" name="Imagen 3">
            <a:extLst>
              <a:ext uri="{FF2B5EF4-FFF2-40B4-BE49-F238E27FC236}">
                <a16:creationId xmlns:a16="http://schemas.microsoft.com/office/drawing/2014/main" id="{1601BDC7-1900-BF49-35AA-91B35831BC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uadroTexto 6">
            <a:extLst>
              <a:ext uri="{FF2B5EF4-FFF2-40B4-BE49-F238E27FC236}">
                <a16:creationId xmlns:a16="http://schemas.microsoft.com/office/drawing/2014/main" id="{845EEDD0-AED6-D713-116C-6001EC307B0D}"/>
              </a:ext>
            </a:extLst>
          </p:cNvPr>
          <p:cNvSpPr txBox="1"/>
          <p:nvPr/>
        </p:nvSpPr>
        <p:spPr>
          <a:xfrm>
            <a:off x="0" y="350982"/>
            <a:ext cx="12192000" cy="707886"/>
          </a:xfrm>
          <a:prstGeom prst="rect">
            <a:avLst/>
          </a:prstGeom>
          <a:solidFill>
            <a:schemeClr val="tx1">
              <a:lumMod val="95000"/>
              <a:lumOff val="5000"/>
              <a:alpha val="99000"/>
            </a:schemeClr>
          </a:solidFill>
        </p:spPr>
        <p:txBody>
          <a:bodyPr wrap="square" rtlCol="0">
            <a:spAutoFit/>
          </a:bodyPr>
          <a:lstStyle/>
          <a:p>
            <a:r>
              <a:rPr lang="es-ES" sz="4000" dirty="0">
                <a:solidFill>
                  <a:schemeClr val="bg2"/>
                </a:solidFill>
                <a:latin typeface="Algerian" panose="04020705040A02060702" pitchFamily="82" charset="0"/>
              </a:rPr>
              <a:t>Análisis Bivariado</a:t>
            </a:r>
          </a:p>
        </p:txBody>
      </p:sp>
      <p:pic>
        <p:nvPicPr>
          <p:cNvPr id="5" name="Imagen 4">
            <a:extLst>
              <a:ext uri="{FF2B5EF4-FFF2-40B4-BE49-F238E27FC236}">
                <a16:creationId xmlns:a16="http://schemas.microsoft.com/office/drawing/2014/main" id="{5C501FE1-036E-D902-20F7-B481883B3844}"/>
              </a:ext>
            </a:extLst>
          </p:cNvPr>
          <p:cNvPicPr>
            <a:picLocks noChangeAspect="1"/>
          </p:cNvPicPr>
          <p:nvPr/>
        </p:nvPicPr>
        <p:blipFill>
          <a:blip r:embed="rId8"/>
          <a:stretch>
            <a:fillRect/>
          </a:stretch>
        </p:blipFill>
        <p:spPr>
          <a:xfrm>
            <a:off x="990600" y="1341470"/>
            <a:ext cx="4314825" cy="339182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3" name="Imagen 12">
            <a:extLst>
              <a:ext uri="{FF2B5EF4-FFF2-40B4-BE49-F238E27FC236}">
                <a16:creationId xmlns:a16="http://schemas.microsoft.com/office/drawing/2014/main" id="{F8F82096-2F1C-0E90-0D20-60A0EA6F7E4C}"/>
              </a:ext>
            </a:extLst>
          </p:cNvPr>
          <p:cNvPicPr>
            <a:picLocks noChangeAspect="1"/>
          </p:cNvPicPr>
          <p:nvPr/>
        </p:nvPicPr>
        <p:blipFill>
          <a:blip r:embed="rId9"/>
          <a:stretch>
            <a:fillRect/>
          </a:stretch>
        </p:blipFill>
        <p:spPr>
          <a:xfrm>
            <a:off x="6744426" y="1341470"/>
            <a:ext cx="3952150" cy="2922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4" name="CuadroTexto 13">
            <a:extLst>
              <a:ext uri="{FF2B5EF4-FFF2-40B4-BE49-F238E27FC236}">
                <a16:creationId xmlns:a16="http://schemas.microsoft.com/office/drawing/2014/main" id="{70E38033-6E58-F2C2-4700-77811E160E5C}"/>
              </a:ext>
            </a:extLst>
          </p:cNvPr>
          <p:cNvSpPr txBox="1"/>
          <p:nvPr/>
        </p:nvSpPr>
        <p:spPr>
          <a:xfrm>
            <a:off x="1119187" y="4937343"/>
            <a:ext cx="4057650" cy="1815882"/>
          </a:xfrm>
          <a:prstGeom prst="rect">
            <a:avLst/>
          </a:prstGeom>
          <a:noFill/>
        </p:spPr>
        <p:txBody>
          <a:bodyPr wrap="square" rtlCol="0">
            <a:spAutoFit/>
          </a:bodyPr>
          <a:lstStyle/>
          <a:p>
            <a:pPr algn="ctr"/>
            <a:r>
              <a:rPr lang="es-ES" sz="1400" b="1" dirty="0">
                <a:solidFill>
                  <a:schemeClr val="bg1"/>
                </a:solidFill>
                <a:highlight>
                  <a:srgbClr val="000000"/>
                </a:highlight>
                <a:latin typeface="Constantia" panose="02030602050306030303" pitchFamily="18" charset="0"/>
              </a:rPr>
              <a:t>Caries Dental</a:t>
            </a:r>
          </a:p>
          <a:p>
            <a:pPr marL="285750" indent="-285750">
              <a:buFont typeface="Wingdings" panose="05000000000000000000" pitchFamily="2" charset="2"/>
              <a:buChar char="§"/>
            </a:pPr>
            <a:r>
              <a:rPr lang="es-ES" sz="1400" dirty="0">
                <a:solidFill>
                  <a:schemeClr val="bg1"/>
                </a:solidFill>
              </a:rPr>
              <a:t>El nivel de caries dental en personas que fuman es mayor, a las que personas que no fuman.</a:t>
            </a:r>
          </a:p>
          <a:p>
            <a:pPr marL="285750" indent="-285750">
              <a:buFont typeface="Wingdings" panose="05000000000000000000" pitchFamily="2" charset="2"/>
              <a:buChar char="§"/>
            </a:pPr>
            <a:r>
              <a:rPr lang="es-ES" sz="1400" dirty="0">
                <a:solidFill>
                  <a:schemeClr val="bg1"/>
                </a:solidFill>
              </a:rPr>
              <a:t>La conclusión de este análisis se podría decir que las personas que fuman suelen tener un volumen mas grandes de caries que las personas que no consumen tabaco.</a:t>
            </a:r>
          </a:p>
          <a:p>
            <a:pPr marL="285750" indent="-285750">
              <a:buFont typeface="Wingdings" panose="05000000000000000000" pitchFamily="2" charset="2"/>
              <a:buChar char="§"/>
            </a:pPr>
            <a:endParaRPr lang="es-AR" sz="1400" dirty="0">
              <a:solidFill>
                <a:schemeClr val="bg1"/>
              </a:solidFill>
            </a:endParaRPr>
          </a:p>
        </p:txBody>
      </p:sp>
      <p:sp>
        <p:nvSpPr>
          <p:cNvPr id="15" name="CuadroTexto 14">
            <a:extLst>
              <a:ext uri="{FF2B5EF4-FFF2-40B4-BE49-F238E27FC236}">
                <a16:creationId xmlns:a16="http://schemas.microsoft.com/office/drawing/2014/main" id="{22B7E000-947F-F250-B56B-A3B8280AAF9F}"/>
              </a:ext>
            </a:extLst>
          </p:cNvPr>
          <p:cNvSpPr txBox="1"/>
          <p:nvPr/>
        </p:nvSpPr>
        <p:spPr>
          <a:xfrm>
            <a:off x="6203156" y="4445426"/>
            <a:ext cx="5091113" cy="2462213"/>
          </a:xfrm>
          <a:prstGeom prst="rect">
            <a:avLst/>
          </a:prstGeom>
          <a:noFill/>
        </p:spPr>
        <p:txBody>
          <a:bodyPr wrap="square" rtlCol="0">
            <a:spAutoFit/>
          </a:bodyPr>
          <a:lstStyle/>
          <a:p>
            <a:pPr algn="ctr"/>
            <a:r>
              <a:rPr lang="es-ES" sz="1400" b="1" dirty="0">
                <a:solidFill>
                  <a:schemeClr val="bg1"/>
                </a:solidFill>
                <a:highlight>
                  <a:srgbClr val="000000"/>
                </a:highlight>
                <a:latin typeface="Constantia" panose="02030602050306030303" pitchFamily="18" charset="0"/>
              </a:rPr>
              <a:t> Sarro</a:t>
            </a:r>
          </a:p>
          <a:p>
            <a:pPr marL="285750" indent="-285750">
              <a:buFont typeface="Wingdings" panose="05000000000000000000" pitchFamily="2" charset="2"/>
              <a:buChar char="§"/>
            </a:pPr>
            <a:r>
              <a:rPr lang="es-ES" sz="1400" dirty="0">
                <a:solidFill>
                  <a:schemeClr val="bg1"/>
                </a:solidFill>
              </a:rPr>
              <a:t> El sarro del tabaco puede ser un problema común para los fumadores, ya que el humo del cigarrillo puede dejar manchas amarillentas y acumularse en la superficie dental. Esto no solo afecta la apariencia de tus dientes, sino también tu salud bucal en general.</a:t>
            </a:r>
          </a:p>
          <a:p>
            <a:pPr marL="285750" indent="-285750">
              <a:buFont typeface="Wingdings" panose="05000000000000000000" pitchFamily="2" charset="2"/>
              <a:buChar char="§"/>
            </a:pPr>
            <a:r>
              <a:rPr lang="es-ES" sz="1400" dirty="0">
                <a:solidFill>
                  <a:schemeClr val="bg1"/>
                </a:solidFill>
              </a:rPr>
              <a:t> En este grafico se puede ver como el volumen de sarro de los fumadores suele ser mas que las personas no fumadores.</a:t>
            </a:r>
          </a:p>
          <a:p>
            <a:pPr marL="285750" indent="-285750">
              <a:buFont typeface="Wingdings" panose="05000000000000000000" pitchFamily="2" charset="2"/>
              <a:buChar char="§"/>
            </a:pPr>
            <a:r>
              <a:rPr lang="es-ES" sz="1400" dirty="0">
                <a:solidFill>
                  <a:schemeClr val="bg1"/>
                </a:solidFill>
              </a:rPr>
              <a:t> La conclusión de este grafico es que la acumulación de sarro es mayor en los fumadores a causa del consumo de tabaco y los tóxicos que tiene.</a:t>
            </a:r>
          </a:p>
        </p:txBody>
      </p:sp>
    </p:spTree>
    <p:extLst>
      <p:ext uri="{BB962C8B-B14F-4D97-AF65-F5344CB8AC3E}">
        <p14:creationId xmlns:p14="http://schemas.microsoft.com/office/powerpoint/2010/main" val="1320492762"/>
      </p:ext>
    </p:extLst>
  </p:cSld>
  <p:clrMapOvr>
    <a:masterClrMapping/>
  </p:clrMapOvr>
  <mc:AlternateContent xmlns:mc="http://schemas.openxmlformats.org/markup-compatibility/2006" xmlns:p14="http://schemas.microsoft.com/office/powerpoint/2010/main">
    <mc:Choice Requires="p14">
      <p:transition spd="slow" p14:dur="2000" advTm="2628"/>
    </mc:Choice>
    <mc:Fallback xmlns="">
      <p:transition spd="slow" advTm="262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6962AE5-FE8E-E6EF-5D63-60AE8CD6F16B}"/>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2000" cy="6861863"/>
          </a:xfrm>
          <a:prstGeom prst="rect">
            <a:avLst/>
          </a:prstGeom>
          <a:effectLst>
            <a:softEdge rad="0"/>
          </a:effectLst>
        </p:spPr>
      </p:pic>
      <p:sp>
        <p:nvSpPr>
          <p:cNvPr id="4" name="TextBox 2">
            <a:extLst>
              <a:ext uri="{FF2B5EF4-FFF2-40B4-BE49-F238E27FC236}">
                <a16:creationId xmlns:a16="http://schemas.microsoft.com/office/drawing/2014/main" id="{6F974AA6-4D25-A58B-F231-93A2D68131E5}"/>
              </a:ext>
            </a:extLst>
          </p:cNvPr>
          <p:cNvSpPr txBox="1"/>
          <p:nvPr/>
        </p:nvSpPr>
        <p:spPr>
          <a:xfrm>
            <a:off x="3458666" y="4535031"/>
            <a:ext cx="7361733"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US" sz="2000" dirty="0"/>
              <a:t>Nombre: Nazareno Pera.</a:t>
            </a:r>
          </a:p>
          <a:p>
            <a:pPr marL="285750" indent="-285750">
              <a:buFont typeface="Arial"/>
              <a:buChar char="•"/>
            </a:pPr>
            <a:r>
              <a:rPr lang="en-US" sz="2000" dirty="0"/>
              <a:t>Curso: </a:t>
            </a:r>
            <a:r>
              <a:rPr lang="en-US" sz="2000" dirty="0">
                <a:ea typeface="+mn-lt"/>
                <a:cs typeface="+mn-lt"/>
              </a:rPr>
              <a:t>Data Science ll: </a:t>
            </a:r>
            <a:r>
              <a:rPr lang="en-US" sz="2000" dirty="0"/>
              <a:t>Maching Learning para la Ciencia de Datos.</a:t>
            </a:r>
          </a:p>
          <a:p>
            <a:pPr marL="285750" indent="-285750">
              <a:buFont typeface="Arial"/>
              <a:buChar char="•"/>
            </a:pPr>
            <a:r>
              <a:rPr lang="en-US" sz="2000" dirty="0"/>
              <a:t>Proyecto: Smoking .</a:t>
            </a:r>
          </a:p>
          <a:p>
            <a:pPr marL="285750" indent="-285750">
              <a:buFont typeface="Arial"/>
              <a:buChar char="•"/>
            </a:pPr>
            <a:r>
              <a:rPr lang="en-US" sz="2000" dirty="0"/>
              <a:t>Comision: 60865.</a:t>
            </a:r>
          </a:p>
          <a:p>
            <a:pPr marL="285750" indent="-285750">
              <a:buFont typeface="Arial"/>
              <a:buChar char="•"/>
            </a:pPr>
            <a:r>
              <a:rPr lang="en-US" sz="2000" dirty="0"/>
              <a:t>Profesor: Fernando Carabedo.</a:t>
            </a:r>
          </a:p>
          <a:p>
            <a:pPr marL="285750" indent="-285750">
              <a:buFont typeface="Arial"/>
              <a:buChar char="•"/>
            </a:pPr>
            <a:r>
              <a:rPr lang="en-US" sz="2000" dirty="0"/>
              <a:t>Tutor: Noelia Ferrero.</a:t>
            </a:r>
          </a:p>
          <a:p>
            <a:pPr marL="285750" indent="-285750">
              <a:buFont typeface="Arial"/>
              <a:buChar char="•"/>
            </a:pPr>
            <a:r>
              <a:rPr lang="en-US" sz="2000" dirty="0"/>
              <a:t>Modelo: Clasificacion.</a:t>
            </a:r>
          </a:p>
        </p:txBody>
      </p:sp>
      <p:sp>
        <p:nvSpPr>
          <p:cNvPr id="5" name="CuadroTexto 4">
            <a:extLst>
              <a:ext uri="{FF2B5EF4-FFF2-40B4-BE49-F238E27FC236}">
                <a16:creationId xmlns:a16="http://schemas.microsoft.com/office/drawing/2014/main" id="{1787398E-BDA0-CAB4-F090-E20FF2B3F12F}"/>
              </a:ext>
            </a:extLst>
          </p:cNvPr>
          <p:cNvSpPr txBox="1"/>
          <p:nvPr/>
        </p:nvSpPr>
        <p:spPr>
          <a:xfrm>
            <a:off x="605763" y="320457"/>
            <a:ext cx="4522124" cy="1323439"/>
          </a:xfrm>
          <a:prstGeom prst="rect">
            <a:avLst/>
          </a:prstGeom>
          <a:noFill/>
        </p:spPr>
        <p:txBody>
          <a:bodyPr wrap="square" rtlCol="0">
            <a:spAutoFit/>
          </a:bodyPr>
          <a:lstStyle/>
          <a:p>
            <a:pPr algn="ctr"/>
            <a:r>
              <a:rPr lang="en-US" sz="8000" b="1" dirty="0">
                <a:latin typeface="Algerian" panose="04020705040A02060702" pitchFamily="82" charset="0"/>
              </a:rPr>
              <a:t>SMOKING</a:t>
            </a:r>
          </a:p>
        </p:txBody>
      </p:sp>
    </p:spTree>
    <p:extLst>
      <p:ext uri="{BB962C8B-B14F-4D97-AF65-F5344CB8AC3E}">
        <p14:creationId xmlns:p14="http://schemas.microsoft.com/office/powerpoint/2010/main" val="3643937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E1F52475-1545-4199-FD05-605B7E92E04E}"/>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2008"/>
            <a:ext cx="12192000" cy="6860008"/>
          </a:xfrm>
          <a:prstGeom prst="rect">
            <a:avLst/>
          </a:prstGeom>
        </p:spPr>
      </p:pic>
      <p:sp>
        <p:nvSpPr>
          <p:cNvPr id="11" name="TextBox 2">
            <a:extLst>
              <a:ext uri="{FF2B5EF4-FFF2-40B4-BE49-F238E27FC236}">
                <a16:creationId xmlns:a16="http://schemas.microsoft.com/office/drawing/2014/main" id="{DA9229DF-4A73-AC1A-FF00-0ABC681D7205}"/>
              </a:ext>
            </a:extLst>
          </p:cNvPr>
          <p:cNvSpPr txBox="1"/>
          <p:nvPr/>
        </p:nvSpPr>
        <p:spPr>
          <a:xfrm>
            <a:off x="3348168" y="4611231"/>
            <a:ext cx="7343774"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chemeClr val="bg1"/>
                </a:solidFill>
              </a:rPr>
              <a:t>Nombre: Nazareno Pera.</a:t>
            </a:r>
          </a:p>
          <a:p>
            <a:pPr marL="342900" indent="-342900">
              <a:buFont typeface="Wingdings" panose="05000000000000000000" pitchFamily="2" charset="2"/>
              <a:buChar char="§"/>
            </a:pPr>
            <a:r>
              <a:rPr lang="en-US" sz="2000" dirty="0">
                <a:solidFill>
                  <a:schemeClr val="bg1"/>
                </a:solidFill>
              </a:rPr>
              <a:t>Curso: </a:t>
            </a:r>
            <a:r>
              <a:rPr lang="en-US" sz="2000" dirty="0">
                <a:solidFill>
                  <a:schemeClr val="bg1"/>
                </a:solidFill>
                <a:ea typeface="+mn-lt"/>
                <a:cs typeface="+mn-lt"/>
              </a:rPr>
              <a:t>Data Science ll: </a:t>
            </a:r>
            <a:r>
              <a:rPr lang="en-US" sz="2000" dirty="0">
                <a:solidFill>
                  <a:schemeClr val="bg1"/>
                </a:solidFill>
              </a:rPr>
              <a:t>Maching Learning para la Ciencia de Datos.</a:t>
            </a:r>
          </a:p>
          <a:p>
            <a:pPr marL="342900" indent="-342900">
              <a:buFont typeface="Wingdings" panose="05000000000000000000" pitchFamily="2" charset="2"/>
              <a:buChar char="§"/>
            </a:pPr>
            <a:r>
              <a:rPr lang="en-US" sz="2000" dirty="0">
                <a:solidFill>
                  <a:schemeClr val="bg1"/>
                </a:solidFill>
              </a:rPr>
              <a:t>Proyecto: Smoking .</a:t>
            </a:r>
          </a:p>
          <a:p>
            <a:pPr marL="342900" indent="-342900">
              <a:buFont typeface="Wingdings" panose="05000000000000000000" pitchFamily="2" charset="2"/>
              <a:buChar char="§"/>
            </a:pPr>
            <a:r>
              <a:rPr lang="en-US" sz="2000" dirty="0">
                <a:solidFill>
                  <a:schemeClr val="bg1"/>
                </a:solidFill>
              </a:rPr>
              <a:t>Comision: 60865.</a:t>
            </a:r>
          </a:p>
          <a:p>
            <a:pPr marL="342900" indent="-342900">
              <a:buFont typeface="Wingdings" panose="05000000000000000000" pitchFamily="2" charset="2"/>
              <a:buChar char="§"/>
            </a:pPr>
            <a:r>
              <a:rPr lang="en-US" sz="2000" dirty="0">
                <a:solidFill>
                  <a:schemeClr val="bg1"/>
                </a:solidFill>
              </a:rPr>
              <a:t>Profesor: Fernando Carabedo.</a:t>
            </a:r>
          </a:p>
          <a:p>
            <a:pPr marL="342900" indent="-342900">
              <a:buFont typeface="Wingdings" panose="05000000000000000000" pitchFamily="2" charset="2"/>
              <a:buChar char="§"/>
            </a:pPr>
            <a:r>
              <a:rPr lang="en-US" sz="2000" dirty="0">
                <a:solidFill>
                  <a:schemeClr val="bg1"/>
                </a:solidFill>
              </a:rPr>
              <a:t>Tutor: Noelia Ferrero.</a:t>
            </a:r>
          </a:p>
          <a:p>
            <a:pPr marL="342900" indent="-342900">
              <a:buFont typeface="Wingdings" panose="05000000000000000000" pitchFamily="2" charset="2"/>
              <a:buChar char="§"/>
            </a:pPr>
            <a:r>
              <a:rPr lang="en-US" sz="2000" dirty="0">
                <a:solidFill>
                  <a:schemeClr val="bg1"/>
                </a:solidFill>
              </a:rPr>
              <a:t>Modelo: Clasificacion.</a:t>
            </a:r>
          </a:p>
        </p:txBody>
      </p:sp>
      <p:sp>
        <p:nvSpPr>
          <p:cNvPr id="12" name="CuadroTexto 11">
            <a:extLst>
              <a:ext uri="{FF2B5EF4-FFF2-40B4-BE49-F238E27FC236}">
                <a16:creationId xmlns:a16="http://schemas.microsoft.com/office/drawing/2014/main" id="{1755F323-15F3-5B58-CB8D-5DCFEDBC4DF0}"/>
              </a:ext>
            </a:extLst>
          </p:cNvPr>
          <p:cNvSpPr txBox="1"/>
          <p:nvPr/>
        </p:nvSpPr>
        <p:spPr>
          <a:xfrm>
            <a:off x="3705662" y="2484073"/>
            <a:ext cx="5309927" cy="1569660"/>
          </a:xfrm>
          <a:prstGeom prst="rect">
            <a:avLst/>
          </a:prstGeom>
          <a:gradFill flip="none" rotWithShape="1">
            <a:gsLst>
              <a:gs pos="21000">
                <a:schemeClr val="accent3">
                  <a:lumMod val="0"/>
                  <a:lumOff val="100000"/>
                  <a:alpha val="44000"/>
                </a:schemeClr>
              </a:gs>
              <a:gs pos="49000">
                <a:schemeClr val="accent3">
                  <a:lumMod val="45000"/>
                  <a:lumOff val="55000"/>
                  <a:alpha val="0"/>
                </a:schemeClr>
              </a:gs>
              <a:gs pos="33000">
                <a:srgbClr val="D7D7D7">
                  <a:lumMod val="0"/>
                </a:srgbClr>
              </a:gs>
              <a:gs pos="82000">
                <a:schemeClr val="accent3">
                  <a:lumMod val="45000"/>
                  <a:lumOff val="55000"/>
                </a:schemeClr>
              </a:gs>
              <a:gs pos="15000">
                <a:schemeClr val="accent3">
                  <a:lumMod val="30000"/>
                  <a:lumOff val="70000"/>
                </a:schemeClr>
              </a:gs>
            </a:gsLst>
            <a:lin ang="1800000" scaled="0"/>
            <a:tileRect/>
          </a:gradFill>
          <a:effectLst>
            <a:glow rad="266700">
              <a:schemeClr val="tx1">
                <a:lumMod val="65000"/>
                <a:lumOff val="35000"/>
                <a:alpha val="2000"/>
              </a:schemeClr>
            </a:glow>
            <a:outerShdw blurRad="50800" dist="50800" dir="5400000" algn="ctr" rotWithShape="0">
              <a:srgbClr val="000000"/>
            </a:outerShdw>
            <a:reflection endPos="0" dir="5400000" sy="-100000" algn="bl" rotWithShape="0"/>
            <a:softEdge rad="698500"/>
          </a:effectLst>
        </p:spPr>
        <p:txBody>
          <a:bodyPr wrap="square" rtlCol="0">
            <a:spAutoFit/>
          </a:bodyPr>
          <a:lstStyle/>
          <a:p>
            <a:pPr algn="ctr"/>
            <a:r>
              <a:rPr lang="en-US" sz="9600" b="1" dirty="0">
                <a:solidFill>
                  <a:schemeClr val="bg1">
                    <a:lumMod val="65000"/>
                  </a:schemeClr>
                </a:solidFill>
                <a:latin typeface="Algerian" panose="04020705040A02060702" pitchFamily="82" charset="0"/>
              </a:rPr>
              <a:t>SMOKING</a:t>
            </a:r>
          </a:p>
        </p:txBody>
      </p:sp>
      <p:pic>
        <p:nvPicPr>
          <p:cNvPr id="4" name="Imagen 3">
            <a:extLst>
              <a:ext uri="{FF2B5EF4-FFF2-40B4-BE49-F238E27FC236}">
                <a16:creationId xmlns:a16="http://schemas.microsoft.com/office/drawing/2014/main" id="{6BD3C48E-6FDF-0783-ED6B-D361BEC8D48E}"/>
              </a:ext>
            </a:extLst>
          </p:cNvPr>
          <p:cNvPicPr>
            <a:picLocks noChangeAspect="1"/>
          </p:cNvPicPr>
          <p:nvPr/>
        </p:nvPicPr>
        <p:blipFill>
          <a:blip r:embed="rId4">
            <a:alphaModFix amt="25000"/>
            <a:extLst>
              <a:ext uri="{28A0092B-C50C-407E-A947-70E740481C1C}">
                <a14:useLocalDpi xmlns:a14="http://schemas.microsoft.com/office/drawing/2010/main" val="0"/>
              </a:ext>
            </a:extLst>
          </a:blip>
          <a:stretch>
            <a:fillRect/>
          </a:stretch>
        </p:blipFill>
        <p:spPr>
          <a:xfrm>
            <a:off x="8915684" y="2795526"/>
            <a:ext cx="3552515" cy="1999416"/>
          </a:xfrm>
          <a:prstGeom prst="rect">
            <a:avLst/>
          </a:prstGeom>
          <a:effectLst>
            <a:softEdge rad="571500"/>
          </a:effectLst>
        </p:spPr>
      </p:pic>
      <p:pic>
        <p:nvPicPr>
          <p:cNvPr id="3" name="Imagen 2">
            <a:extLst>
              <a:ext uri="{FF2B5EF4-FFF2-40B4-BE49-F238E27FC236}">
                <a16:creationId xmlns:a16="http://schemas.microsoft.com/office/drawing/2014/main" id="{82671491-1244-5C5B-19F8-27B67FC2468A}"/>
              </a:ext>
            </a:extLst>
          </p:cNvPr>
          <p:cNvPicPr>
            <a:picLocks noChangeAspect="1"/>
          </p:cNvPicPr>
          <p:nvPr/>
        </p:nvPicPr>
        <p:blipFill>
          <a:blip r:embed="rId5">
            <a:alphaModFix amt="27000"/>
            <a:extLst>
              <a:ext uri="{28A0092B-C50C-407E-A947-70E740481C1C}">
                <a14:useLocalDpi xmlns:a14="http://schemas.microsoft.com/office/drawing/2010/main" val="0"/>
              </a:ext>
            </a:extLst>
          </a:blip>
          <a:stretch>
            <a:fillRect/>
          </a:stretch>
        </p:blipFill>
        <p:spPr>
          <a:xfrm>
            <a:off x="29306" y="2386299"/>
            <a:ext cx="7911469" cy="4471699"/>
          </a:xfrm>
          <a:prstGeom prst="rect">
            <a:avLst/>
          </a:prstGeom>
          <a:noFill/>
          <a:effectLst>
            <a:glow rad="152400">
              <a:schemeClr val="accent1">
                <a:alpha val="0"/>
              </a:schemeClr>
            </a:glow>
            <a:softEdge rad="457200"/>
          </a:effectLst>
        </p:spPr>
      </p:pic>
      <p:pic>
        <p:nvPicPr>
          <p:cNvPr id="9" name="Imagen 8">
            <a:extLst>
              <a:ext uri="{FF2B5EF4-FFF2-40B4-BE49-F238E27FC236}">
                <a16:creationId xmlns:a16="http://schemas.microsoft.com/office/drawing/2014/main" id="{4B04EF5F-DE43-668B-E258-591A5E44F7D6}"/>
              </a:ext>
            </a:extLst>
          </p:cNvPr>
          <p:cNvPicPr>
            <a:picLocks noChangeAspect="1"/>
          </p:cNvPicPr>
          <p:nvPr/>
        </p:nvPicPr>
        <p:blipFill>
          <a:blip r:embed="rId6">
            <a:alphaModFix amt="14000"/>
            <a:extLst>
              <a:ext uri="{28A0092B-C50C-407E-A947-70E740481C1C}">
                <a14:useLocalDpi xmlns:a14="http://schemas.microsoft.com/office/drawing/2010/main" val="0"/>
              </a:ext>
            </a:extLst>
          </a:blip>
          <a:stretch>
            <a:fillRect/>
          </a:stretch>
        </p:blipFill>
        <p:spPr>
          <a:xfrm>
            <a:off x="7249318" y="-84189"/>
            <a:ext cx="4913376" cy="3685033"/>
          </a:xfrm>
          <a:prstGeom prst="rect">
            <a:avLst/>
          </a:prstGeom>
          <a:effectLst>
            <a:softEdge rad="1104900"/>
          </a:effectLst>
        </p:spPr>
      </p:pic>
      <p:pic>
        <p:nvPicPr>
          <p:cNvPr id="7" name="Imagen 6">
            <a:extLst>
              <a:ext uri="{FF2B5EF4-FFF2-40B4-BE49-F238E27FC236}">
                <a16:creationId xmlns:a16="http://schemas.microsoft.com/office/drawing/2014/main" id="{B428BFD5-2D60-141D-558D-05755C5A8334}"/>
              </a:ext>
            </a:extLst>
          </p:cNvPr>
          <p:cNvPicPr>
            <a:picLocks noChangeAspect="1"/>
          </p:cNvPicPr>
          <p:nvPr/>
        </p:nvPicPr>
        <p:blipFill>
          <a:blip r:embed="rId7">
            <a:alphaModFix amt="15000"/>
            <a:extLst>
              <a:ext uri="{28A0092B-C50C-407E-A947-70E740481C1C}">
                <a14:useLocalDpi xmlns:a14="http://schemas.microsoft.com/office/drawing/2010/main" val="0"/>
              </a:ext>
            </a:extLst>
          </a:blip>
          <a:stretch>
            <a:fillRect/>
          </a:stretch>
        </p:blipFill>
        <p:spPr>
          <a:xfrm>
            <a:off x="2711754" y="272746"/>
            <a:ext cx="4811540" cy="2706491"/>
          </a:xfrm>
          <a:prstGeom prst="rect">
            <a:avLst/>
          </a:prstGeom>
          <a:effectLst>
            <a:softEdge rad="1054100"/>
          </a:effectLst>
        </p:spPr>
      </p:pic>
    </p:spTree>
    <p:extLst>
      <p:ext uri="{BB962C8B-B14F-4D97-AF65-F5344CB8AC3E}">
        <p14:creationId xmlns:p14="http://schemas.microsoft.com/office/powerpoint/2010/main" val="1649945619"/>
      </p:ext>
    </p:extLst>
  </p:cSld>
  <p:clrMapOvr>
    <a:masterClrMapping/>
  </p:clrMapOvr>
  <mc:AlternateContent xmlns:mc="http://schemas.openxmlformats.org/markup-compatibility/2006" xmlns:p14="http://schemas.microsoft.com/office/powerpoint/2010/main">
    <mc:Choice Requires="p14">
      <p:transition spd="slow" p14:dur="2000" advTm="3962"/>
    </mc:Choice>
    <mc:Fallback xmlns="">
      <p:transition spd="slow" advTm="396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2505BBEB-A1E8-1E9A-23E6-ED09CD54C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CuadroTexto 10">
            <a:extLst>
              <a:ext uri="{FF2B5EF4-FFF2-40B4-BE49-F238E27FC236}">
                <a16:creationId xmlns:a16="http://schemas.microsoft.com/office/drawing/2014/main" id="{396FE539-D093-E8C2-0783-F0716815FD79}"/>
              </a:ext>
            </a:extLst>
          </p:cNvPr>
          <p:cNvSpPr txBox="1"/>
          <p:nvPr/>
        </p:nvSpPr>
        <p:spPr>
          <a:xfrm>
            <a:off x="146300" y="3396615"/>
            <a:ext cx="11736371" cy="2893100"/>
          </a:xfrm>
          <a:prstGeom prst="rect">
            <a:avLst/>
          </a:prstGeom>
          <a:noFill/>
        </p:spPr>
        <p:txBody>
          <a:bodyPr wrap="square" rtlCol="0">
            <a:spAutoFit/>
          </a:bodyPr>
          <a:lstStyle/>
          <a:p>
            <a:r>
              <a:rPr lang="es-ES" sz="1400" dirty="0">
                <a:solidFill>
                  <a:schemeClr val="bg1"/>
                </a:solidFill>
              </a:rPr>
              <a:t>El cigarrillo produce daños en casi todos los órganos del cuerpo y es la principal causa de muerte a largo plazo. A pesar de la disminución de las</a:t>
            </a:r>
          </a:p>
          <a:p>
            <a:r>
              <a:rPr lang="es-ES" sz="1400" dirty="0">
                <a:solidFill>
                  <a:schemeClr val="bg1"/>
                </a:solidFill>
              </a:rPr>
              <a:t>tasas de tabaquismo, se estima que fumar contribuye a unas 480.000 muertes anuales. Los fumadores mayores de 60 años tienen un índice de mortalidad</a:t>
            </a:r>
          </a:p>
          <a:p>
            <a:r>
              <a:rPr lang="es-ES" sz="1400" dirty="0">
                <a:solidFill>
                  <a:schemeClr val="bg1"/>
                </a:solidFill>
              </a:rPr>
              <a:t>dos veces más alto que quienes nunca han fumado y se estima que mueren aproximadamente 6 años antes. Dejar de fumar genera beneficios inmediatos para</a:t>
            </a:r>
          </a:p>
          <a:p>
            <a:r>
              <a:rPr lang="es-ES" sz="1400" dirty="0">
                <a:solidFill>
                  <a:schemeClr val="bg1"/>
                </a:solidFill>
              </a:rPr>
              <a:t>la salud, y es posible recuperar todas o algunas de las reducciones de la expectativa de vida según la edad a la que la persona deje de fumar. En el</a:t>
            </a:r>
          </a:p>
          <a:p>
            <a:r>
              <a:rPr lang="es-ES" sz="1400" dirty="0">
                <a:solidFill>
                  <a:schemeClr val="bg1"/>
                </a:solidFill>
              </a:rPr>
              <a:t>mundo mueren mas de 8 millones de personas por año a causa del cigarrillos.</a:t>
            </a:r>
          </a:p>
          <a:p>
            <a:br>
              <a:rPr lang="es-ES" sz="1400" dirty="0">
                <a:solidFill>
                  <a:schemeClr val="bg1"/>
                </a:solidFill>
              </a:rPr>
            </a:br>
            <a:r>
              <a:rPr lang="es-ES" sz="1400" dirty="0">
                <a:solidFill>
                  <a:schemeClr val="bg1"/>
                </a:solidFill>
              </a:rPr>
              <a:t>El consumo de tabaco genera tres formas de dependencia:</a:t>
            </a:r>
          </a:p>
          <a:p>
            <a:br>
              <a:rPr lang="es-ES" sz="1400" dirty="0">
                <a:solidFill>
                  <a:schemeClr val="bg1"/>
                </a:solidFill>
              </a:rPr>
            </a:br>
            <a:r>
              <a:rPr lang="es-ES" sz="1400" dirty="0">
                <a:solidFill>
                  <a:schemeClr val="bg1"/>
                </a:solidFill>
              </a:rPr>
              <a:t>Física: Provocada directamente por la nicotina, responsable del síndrome de abstinencia.</a:t>
            </a:r>
          </a:p>
          <a:p>
            <a:br>
              <a:rPr lang="es-ES" sz="1400" dirty="0">
                <a:solidFill>
                  <a:schemeClr val="bg1"/>
                </a:solidFill>
              </a:rPr>
            </a:br>
            <a:r>
              <a:rPr lang="es-ES" sz="1400" dirty="0">
                <a:solidFill>
                  <a:schemeClr val="bg1"/>
                </a:solidFill>
              </a:rPr>
              <a:t>Psicológica: Fumar se asocia a diferentes situaciones cotidianas y parece imposible cambiar esta relación.</a:t>
            </a:r>
          </a:p>
          <a:p>
            <a:br>
              <a:rPr lang="es-ES" sz="1400" dirty="0">
                <a:solidFill>
                  <a:schemeClr val="bg1"/>
                </a:solidFill>
              </a:rPr>
            </a:br>
            <a:r>
              <a:rPr lang="es-ES" sz="1400" dirty="0">
                <a:solidFill>
                  <a:schemeClr val="bg1"/>
                </a:solidFill>
              </a:rPr>
              <a:t>Social: Para muchas personas, fumar sigue siendo un imperativo social.</a:t>
            </a:r>
          </a:p>
        </p:txBody>
      </p:sp>
      <p:sp>
        <p:nvSpPr>
          <p:cNvPr id="12" name="CuadroTexto 11">
            <a:extLst>
              <a:ext uri="{FF2B5EF4-FFF2-40B4-BE49-F238E27FC236}">
                <a16:creationId xmlns:a16="http://schemas.microsoft.com/office/drawing/2014/main" id="{120943D5-B43F-972C-6BAD-4A816FBAE74F}"/>
              </a:ext>
            </a:extLst>
          </p:cNvPr>
          <p:cNvSpPr txBox="1"/>
          <p:nvPr/>
        </p:nvSpPr>
        <p:spPr>
          <a:xfrm>
            <a:off x="146301" y="1365290"/>
            <a:ext cx="11736371" cy="2031325"/>
          </a:xfrm>
          <a:prstGeom prst="rect">
            <a:avLst/>
          </a:prstGeom>
          <a:noFill/>
        </p:spPr>
        <p:txBody>
          <a:bodyPr wrap="square" rtlCol="0">
            <a:spAutoFit/>
          </a:bodyPr>
          <a:lstStyle/>
          <a:p>
            <a:pPr algn="l"/>
            <a:r>
              <a:rPr lang="es-ES" sz="1400" dirty="0">
                <a:solidFill>
                  <a:schemeClr val="bg1"/>
                </a:solidFill>
              </a:rPr>
              <a:t>El tabaquismo es una adicción y la nicotina es una sustancia adictiva. Cada cigarrillo suministra entre 1 y 2 mg de nicotina. Esta llega al cerebro en unos 10 segundos, lo que contribuye a su gran poder adictivo, mayor al de la cocaína y la heroína.</a:t>
            </a:r>
          </a:p>
          <a:p>
            <a:pPr algn="l"/>
            <a:r>
              <a:rPr lang="es-ES" sz="1400" dirty="0">
                <a:solidFill>
                  <a:schemeClr val="bg1"/>
                </a:solidFill>
              </a:rPr>
              <a:t>La definición de adicción contempla: tolerancia (se debe ir aumentando la dosis para tener el mismo efecto); síndrome de abstinencia (cuando no se consume) y consumo compulsivo, a pesar de conocer las consecuencias negativas que tiene en la salud.</a:t>
            </a:r>
          </a:p>
          <a:p>
            <a:pPr algn="l"/>
            <a:endParaRPr lang="es-ES" sz="1400" dirty="0">
              <a:solidFill>
                <a:schemeClr val="bg1"/>
              </a:solidFill>
            </a:endParaRPr>
          </a:p>
          <a:p>
            <a:pPr algn="l"/>
            <a:r>
              <a:rPr lang="es-ES" sz="1400" dirty="0">
                <a:solidFill>
                  <a:schemeClr val="bg1"/>
                </a:solidFill>
              </a:rPr>
              <a:t>El síndrome de abstinencia por falta de nicotina incluye generalmente irritabilidad, somnolencia, fatiga, dificultad para concentrarse, trastornos del sueño, aumento de peso, urgencia de fumar. La mayoría de estos síntomas alcanzan su máxima intensidad entre 24 a 48 horas luego del último cigarrillo y van disminuyendo lentamente en un período de 2 a 4 semanas.</a:t>
            </a:r>
          </a:p>
          <a:p>
            <a:pPr algn="l"/>
            <a:r>
              <a:rPr lang="es-ES" sz="1400" dirty="0">
                <a:solidFill>
                  <a:schemeClr val="bg1"/>
                </a:solidFill>
              </a:rPr>
              <a:t>Datos extraídos:</a:t>
            </a:r>
          </a:p>
        </p:txBody>
      </p:sp>
      <p:sp>
        <p:nvSpPr>
          <p:cNvPr id="13" name="CuadroTexto 12">
            <a:extLst>
              <a:ext uri="{FF2B5EF4-FFF2-40B4-BE49-F238E27FC236}">
                <a16:creationId xmlns:a16="http://schemas.microsoft.com/office/drawing/2014/main" id="{7C9CEF32-BEE0-C709-0527-F7548D06A79C}"/>
              </a:ext>
            </a:extLst>
          </p:cNvPr>
          <p:cNvSpPr txBox="1"/>
          <p:nvPr/>
        </p:nvSpPr>
        <p:spPr>
          <a:xfrm>
            <a:off x="-1555" y="350982"/>
            <a:ext cx="12192000" cy="707886"/>
          </a:xfrm>
          <a:prstGeom prst="rect">
            <a:avLst/>
          </a:prstGeom>
          <a:solidFill>
            <a:schemeClr val="tx1">
              <a:lumMod val="95000"/>
              <a:lumOff val="5000"/>
              <a:alpha val="99000"/>
            </a:schemeClr>
          </a:solidFill>
        </p:spPr>
        <p:txBody>
          <a:bodyPr wrap="square" rtlCol="0">
            <a:spAutoFit/>
          </a:bodyPr>
          <a:lstStyle/>
          <a:p>
            <a:r>
              <a:rPr lang="es-ES" sz="4000" dirty="0">
                <a:solidFill>
                  <a:schemeClr val="bg2"/>
                </a:solidFill>
                <a:latin typeface="Algerian" panose="04020705040A02060702" pitchFamily="82" charset="0"/>
              </a:rPr>
              <a:t>Introduccion</a:t>
            </a:r>
          </a:p>
        </p:txBody>
      </p:sp>
    </p:spTree>
    <p:extLst>
      <p:ext uri="{BB962C8B-B14F-4D97-AF65-F5344CB8AC3E}">
        <p14:creationId xmlns:p14="http://schemas.microsoft.com/office/powerpoint/2010/main" val="3913150330"/>
      </p:ext>
    </p:extLst>
  </p:cSld>
  <p:clrMapOvr>
    <a:masterClrMapping/>
  </p:clrMapOvr>
  <mc:AlternateContent xmlns:mc="http://schemas.openxmlformats.org/markup-compatibility/2006" xmlns:p14="http://schemas.microsoft.com/office/powerpoint/2010/main">
    <mc:Choice Requires="p14">
      <p:transition spd="slow" p14:dur="2000" advTm="1569"/>
    </mc:Choice>
    <mc:Fallback xmlns="">
      <p:transition spd="slow" advTm="156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236BD1A-E16E-C263-52AC-5C6F5D3B4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9295C7CD-2FC2-2BEB-3813-6C5528937E4F}"/>
              </a:ext>
            </a:extLst>
          </p:cNvPr>
          <p:cNvSpPr txBox="1"/>
          <p:nvPr/>
        </p:nvSpPr>
        <p:spPr>
          <a:xfrm>
            <a:off x="384535" y="1373110"/>
            <a:ext cx="8389856" cy="258532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Wingdings" panose="05000000000000000000" pitchFamily="2" charset="2"/>
              <a:buChar char="§"/>
            </a:pPr>
            <a:r>
              <a:rPr lang="es-ES" dirty="0">
                <a:solidFill>
                  <a:schemeClr val="bg1"/>
                </a:solidFill>
              </a:rPr>
              <a:t>El Objetivo de este proyecto es  poder aplicar un modelo de machine learning de aprendizaje supervisado y a través de las mis variables categóricas o numéricas, poder llevar a cabo un algoritmo donde me permita clasificar y poder ver si las personas fumadoras presentar mayores problemas de salud que las personas que no consumen nicotina .</a:t>
            </a:r>
          </a:p>
          <a:p>
            <a:endParaRPr lang="es-ES" dirty="0">
              <a:solidFill>
                <a:schemeClr val="bg1"/>
              </a:solidFill>
            </a:endParaRPr>
          </a:p>
          <a:p>
            <a:pPr marL="285750" indent="-285750">
              <a:buFont typeface="Wingdings" panose="05000000000000000000" pitchFamily="2" charset="2"/>
              <a:buChar char="§"/>
            </a:pPr>
            <a:r>
              <a:rPr lang="es-ES" dirty="0">
                <a:solidFill>
                  <a:schemeClr val="bg1"/>
                </a:solidFill>
              </a:rPr>
              <a:t>Modelo que use: Use algoritmos de clasificación porque son útiles cuando se quiere predecir una variable objetivo que pertenece a un conjunto discreto de variables categóricas o numéricas.</a:t>
            </a:r>
            <a:endParaRPr lang="es-AR" dirty="0">
              <a:solidFill>
                <a:schemeClr val="bg1"/>
              </a:solidFill>
            </a:endParaRPr>
          </a:p>
        </p:txBody>
      </p:sp>
      <p:sp>
        <p:nvSpPr>
          <p:cNvPr id="7" name="CuadroTexto 6">
            <a:extLst>
              <a:ext uri="{FF2B5EF4-FFF2-40B4-BE49-F238E27FC236}">
                <a16:creationId xmlns:a16="http://schemas.microsoft.com/office/drawing/2014/main" id="{269CF9B5-26DE-6F0B-A41A-0B7433FF4684}"/>
              </a:ext>
            </a:extLst>
          </p:cNvPr>
          <p:cNvSpPr txBox="1"/>
          <p:nvPr/>
        </p:nvSpPr>
        <p:spPr>
          <a:xfrm>
            <a:off x="0" y="332612"/>
            <a:ext cx="12193555" cy="707886"/>
          </a:xfrm>
          <a:prstGeom prst="rect">
            <a:avLst/>
          </a:prstGeom>
          <a:solidFill>
            <a:schemeClr val="tx1">
              <a:lumMod val="95000"/>
              <a:lumOff val="5000"/>
              <a:alpha val="99000"/>
            </a:schemeClr>
          </a:solidFill>
        </p:spPr>
        <p:txBody>
          <a:bodyPr wrap="square" rtlCol="0">
            <a:spAutoFit/>
          </a:bodyPr>
          <a:lstStyle/>
          <a:p>
            <a:r>
              <a:rPr lang="es-ES" sz="4000" dirty="0">
                <a:solidFill>
                  <a:schemeClr val="bg2"/>
                </a:solidFill>
                <a:latin typeface="Algerian" panose="04020705040A02060702" pitchFamily="82" charset="0"/>
              </a:rPr>
              <a:t>Objetivo</a:t>
            </a:r>
          </a:p>
        </p:txBody>
      </p:sp>
    </p:spTree>
    <p:extLst>
      <p:ext uri="{BB962C8B-B14F-4D97-AF65-F5344CB8AC3E}">
        <p14:creationId xmlns:p14="http://schemas.microsoft.com/office/powerpoint/2010/main" val="3218198484"/>
      </p:ext>
    </p:extLst>
  </p:cSld>
  <p:clrMapOvr>
    <a:masterClrMapping/>
  </p:clrMapOvr>
  <mc:AlternateContent xmlns:mc="http://schemas.openxmlformats.org/markup-compatibility/2006" xmlns:p14="http://schemas.microsoft.com/office/powerpoint/2010/main">
    <mc:Choice Requires="p14">
      <p:transition spd="slow" p14:dur="2000" advTm="1025"/>
    </mc:Choice>
    <mc:Fallback xmlns="">
      <p:transition spd="slow" advTm="102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BB9182C-E845-D33C-AB5B-867BC80CB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0" y="0"/>
            <a:ext cx="12192000" cy="6858000"/>
          </a:xfrm>
          <a:prstGeom prst="rect">
            <a:avLst/>
          </a:prstGeom>
        </p:spPr>
      </p:pic>
      <p:sp>
        <p:nvSpPr>
          <p:cNvPr id="7" name="CuadroTexto 6">
            <a:extLst>
              <a:ext uri="{FF2B5EF4-FFF2-40B4-BE49-F238E27FC236}">
                <a16:creationId xmlns:a16="http://schemas.microsoft.com/office/drawing/2014/main" id="{204B399A-9224-FE13-465E-4ABDA16B37F3}"/>
              </a:ext>
            </a:extLst>
          </p:cNvPr>
          <p:cNvSpPr txBox="1"/>
          <p:nvPr/>
        </p:nvSpPr>
        <p:spPr>
          <a:xfrm>
            <a:off x="-3110" y="350982"/>
            <a:ext cx="12192000" cy="707886"/>
          </a:xfrm>
          <a:prstGeom prst="rect">
            <a:avLst/>
          </a:prstGeom>
          <a:solidFill>
            <a:schemeClr val="tx1">
              <a:lumMod val="95000"/>
              <a:lumOff val="5000"/>
              <a:alpha val="99000"/>
            </a:schemeClr>
          </a:solidFill>
        </p:spPr>
        <p:txBody>
          <a:bodyPr wrap="square" rtlCol="0">
            <a:spAutoFit/>
          </a:bodyPr>
          <a:lstStyle/>
          <a:p>
            <a:r>
              <a:rPr lang="es-ES" sz="4000" dirty="0">
                <a:solidFill>
                  <a:schemeClr val="bg2"/>
                </a:solidFill>
                <a:latin typeface="Algerian" panose="04020705040A02060702" pitchFamily="82" charset="0"/>
              </a:rPr>
              <a:t>Estructura del Trabajo</a:t>
            </a:r>
          </a:p>
        </p:txBody>
      </p:sp>
      <p:sp>
        <p:nvSpPr>
          <p:cNvPr id="8" name="CuadroTexto 7">
            <a:extLst>
              <a:ext uri="{FF2B5EF4-FFF2-40B4-BE49-F238E27FC236}">
                <a16:creationId xmlns:a16="http://schemas.microsoft.com/office/drawing/2014/main" id="{BC821CCB-0764-F26F-B7BC-458C8AFE8273}"/>
              </a:ext>
            </a:extLst>
          </p:cNvPr>
          <p:cNvSpPr txBox="1"/>
          <p:nvPr/>
        </p:nvSpPr>
        <p:spPr>
          <a:xfrm>
            <a:off x="547598" y="1409850"/>
            <a:ext cx="4407078" cy="461665"/>
          </a:xfrm>
          <a:prstGeom prst="rect">
            <a:avLst/>
          </a:prstGeom>
          <a:noFill/>
        </p:spPr>
        <p:txBody>
          <a:bodyPr wrap="square" rtlCol="0">
            <a:spAutoFit/>
          </a:bodyPr>
          <a:lstStyle/>
          <a:p>
            <a:pPr algn="ctr"/>
            <a:r>
              <a:rPr lang="es-AR" sz="2400" dirty="0">
                <a:solidFill>
                  <a:schemeClr val="bg1"/>
                </a:solidFill>
              </a:rPr>
              <a:t>Mi proyecto se divide en 5 partes:</a:t>
            </a:r>
          </a:p>
        </p:txBody>
      </p:sp>
      <p:sp>
        <p:nvSpPr>
          <p:cNvPr id="10" name="CuadroTexto 9">
            <a:extLst>
              <a:ext uri="{FF2B5EF4-FFF2-40B4-BE49-F238E27FC236}">
                <a16:creationId xmlns:a16="http://schemas.microsoft.com/office/drawing/2014/main" id="{8465DFA5-FEB2-2754-3A50-7454252A5185}"/>
              </a:ext>
            </a:extLst>
          </p:cNvPr>
          <p:cNvSpPr txBox="1"/>
          <p:nvPr/>
        </p:nvSpPr>
        <p:spPr>
          <a:xfrm>
            <a:off x="549153" y="1696276"/>
            <a:ext cx="7708728" cy="452431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s-AR" dirty="0">
              <a:solidFill>
                <a:schemeClr val="bg1"/>
              </a:solidFill>
            </a:endParaRPr>
          </a:p>
          <a:p>
            <a:pPr marL="285750" indent="-285750">
              <a:buFont typeface="Wingdings" panose="05000000000000000000" pitchFamily="2" charset="2"/>
              <a:buChar char="§"/>
            </a:pPr>
            <a:r>
              <a:rPr lang="es-AR" dirty="0">
                <a:solidFill>
                  <a:schemeClr val="bg1"/>
                </a:solidFill>
              </a:rPr>
              <a:t>Introducción del Trabajo: Se explica un poco de que trata el dataset, se muestra los sitios de donde extraje la información y se habla de la hipótesis que planteo y  sobre mi modelo que use.</a:t>
            </a:r>
          </a:p>
          <a:p>
            <a:endParaRPr lang="es-AR" dirty="0">
              <a:solidFill>
                <a:schemeClr val="bg1"/>
              </a:solidFill>
            </a:endParaRPr>
          </a:p>
          <a:p>
            <a:pPr marL="285750" indent="-285750">
              <a:buFont typeface="Wingdings" panose="05000000000000000000" pitchFamily="2" charset="2"/>
              <a:buChar char="§"/>
            </a:pPr>
            <a:r>
              <a:rPr lang="es-AR" dirty="0">
                <a:solidFill>
                  <a:schemeClr val="bg1"/>
                </a:solidFill>
              </a:rPr>
              <a:t>Análisis: Se muestra el análisis y la conclusión de cada grafico.</a:t>
            </a:r>
          </a:p>
          <a:p>
            <a:endParaRPr lang="es-AR" dirty="0">
              <a:solidFill>
                <a:schemeClr val="bg1"/>
              </a:solidFill>
            </a:endParaRPr>
          </a:p>
          <a:p>
            <a:pPr marL="285750" indent="-285750">
              <a:buFont typeface="Wingdings" panose="05000000000000000000" pitchFamily="2" charset="2"/>
              <a:buChar char="§"/>
            </a:pPr>
            <a:r>
              <a:rPr lang="es-AR" dirty="0">
                <a:solidFill>
                  <a:schemeClr val="bg1"/>
                </a:solidFill>
              </a:rPr>
              <a:t>Modelo de entrenamiento: Se muestra el modelo que use para entrenar mi modelo de machine learning.</a:t>
            </a:r>
          </a:p>
          <a:p>
            <a:endParaRPr lang="es-AR" dirty="0">
              <a:solidFill>
                <a:schemeClr val="bg1"/>
              </a:solidFill>
            </a:endParaRPr>
          </a:p>
          <a:p>
            <a:pPr marL="285750" indent="-285750">
              <a:buFont typeface="Wingdings" panose="05000000000000000000" pitchFamily="2" charset="2"/>
              <a:buChar char="§"/>
            </a:pPr>
            <a:r>
              <a:rPr lang="es-AR" dirty="0">
                <a:solidFill>
                  <a:schemeClr val="bg1"/>
                </a:solidFill>
              </a:rPr>
              <a:t>Pca: Se aplica pca para ver las reducción de dimensionalidad y para la </a:t>
            </a:r>
            <a:r>
              <a:rPr lang="es-ES" dirty="0">
                <a:solidFill>
                  <a:schemeClr val="bg1"/>
                </a:solidFill>
              </a:rPr>
              <a:t>mejora del rendimiento del modelo.</a:t>
            </a:r>
            <a:endParaRPr lang="es-AR" dirty="0">
              <a:solidFill>
                <a:schemeClr val="bg1"/>
              </a:solidFill>
            </a:endParaRPr>
          </a:p>
          <a:p>
            <a:endParaRPr lang="es-AR" dirty="0">
              <a:solidFill>
                <a:schemeClr val="bg1"/>
              </a:solidFill>
            </a:endParaRPr>
          </a:p>
          <a:p>
            <a:pPr marL="285750" indent="-285750">
              <a:buFont typeface="Wingdings" panose="05000000000000000000" pitchFamily="2" charset="2"/>
              <a:buChar char="§"/>
            </a:pPr>
            <a:r>
              <a:rPr lang="es-AR" dirty="0">
                <a:solidFill>
                  <a:schemeClr val="bg1"/>
                </a:solidFill>
              </a:rPr>
              <a:t>Conclusión: Desarrollo una breve conclusión sobre mi proyecto de data science.</a:t>
            </a:r>
          </a:p>
          <a:p>
            <a:endParaRPr lang="es-AR" dirty="0">
              <a:solidFill>
                <a:schemeClr val="bg1"/>
              </a:solidFill>
            </a:endParaRPr>
          </a:p>
        </p:txBody>
      </p:sp>
      <p:sp>
        <p:nvSpPr>
          <p:cNvPr id="2" name="CuadroTexto 1">
            <a:extLst>
              <a:ext uri="{FF2B5EF4-FFF2-40B4-BE49-F238E27FC236}">
                <a16:creationId xmlns:a16="http://schemas.microsoft.com/office/drawing/2014/main" id="{246105ED-567F-C677-8553-A02F5DEA63C8}"/>
              </a:ext>
            </a:extLst>
          </p:cNvPr>
          <p:cNvSpPr txBox="1"/>
          <p:nvPr/>
        </p:nvSpPr>
        <p:spPr>
          <a:xfrm>
            <a:off x="8257881" y="1606481"/>
            <a:ext cx="3767864" cy="3139321"/>
          </a:xfrm>
          <a:prstGeom prst="rect">
            <a:avLst/>
          </a:prstGeom>
          <a:noFill/>
        </p:spPr>
        <p:txBody>
          <a:bodyPr wrap="square" rtlCol="0">
            <a:spAutoFit/>
          </a:bodyPr>
          <a:lstStyle/>
          <a:p>
            <a:pPr marL="285750" indent="-285750">
              <a:buFont typeface="Wingdings" panose="05000000000000000000" pitchFamily="2" charset="2"/>
              <a:buChar char="§"/>
            </a:pPr>
            <a:r>
              <a:rPr lang="es-ES" dirty="0">
                <a:solidFill>
                  <a:schemeClr val="bg1"/>
                </a:solidFill>
              </a:rPr>
              <a:t>Información adicional:</a:t>
            </a:r>
          </a:p>
          <a:p>
            <a:r>
              <a:rPr lang="es-ES" dirty="0">
                <a:solidFill>
                  <a:schemeClr val="bg1"/>
                </a:solidFill>
                <a:effectLst/>
              </a:rPr>
              <a:t>Quería sumar que algunas conclusiones o justificaciones de eliminación de outliers se puede ver en el colab. También quería agregar que algunos gráficos están en el colab porque se desarrolló mucho el trabajo y no quería llenar la presentación de tantos gráficos, ya que algunos datos no son tan representativos como otros.</a:t>
            </a:r>
            <a:endParaRPr lang="es-AR" dirty="0">
              <a:solidFill>
                <a:schemeClr val="bg1"/>
              </a:solidFill>
            </a:endParaRPr>
          </a:p>
        </p:txBody>
      </p:sp>
    </p:spTree>
    <p:extLst>
      <p:ext uri="{BB962C8B-B14F-4D97-AF65-F5344CB8AC3E}">
        <p14:creationId xmlns:p14="http://schemas.microsoft.com/office/powerpoint/2010/main" val="3157221007"/>
      </p:ext>
    </p:extLst>
  </p:cSld>
  <p:clrMapOvr>
    <a:masterClrMapping/>
  </p:clrMapOvr>
  <mc:AlternateContent xmlns:mc="http://schemas.openxmlformats.org/markup-compatibility/2006" xmlns:p14="http://schemas.microsoft.com/office/powerpoint/2010/main">
    <mc:Choice Requires="p14">
      <p:transition spd="slow" p14:dur="2000" advTm="3072"/>
    </mc:Choice>
    <mc:Fallback xmlns="">
      <p:transition spd="slow" advTm="307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E5E1269-3649-8629-21C1-38E34838D7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uadroTexto 6">
            <a:extLst>
              <a:ext uri="{FF2B5EF4-FFF2-40B4-BE49-F238E27FC236}">
                <a16:creationId xmlns:a16="http://schemas.microsoft.com/office/drawing/2014/main" id="{A461B0C7-FBE9-7250-2FF2-78663A36D0BB}"/>
              </a:ext>
            </a:extLst>
          </p:cNvPr>
          <p:cNvSpPr txBox="1"/>
          <p:nvPr/>
        </p:nvSpPr>
        <p:spPr>
          <a:xfrm>
            <a:off x="-1555" y="350982"/>
            <a:ext cx="12192000" cy="707886"/>
          </a:xfrm>
          <a:prstGeom prst="rect">
            <a:avLst/>
          </a:prstGeom>
          <a:solidFill>
            <a:schemeClr val="tx1">
              <a:lumMod val="95000"/>
              <a:lumOff val="5000"/>
              <a:alpha val="99000"/>
            </a:schemeClr>
          </a:solidFill>
        </p:spPr>
        <p:txBody>
          <a:bodyPr wrap="square" rtlCol="0">
            <a:spAutoFit/>
          </a:bodyPr>
          <a:lstStyle/>
          <a:p>
            <a:r>
              <a:rPr lang="es-ES" sz="4000" dirty="0">
                <a:solidFill>
                  <a:schemeClr val="bg2"/>
                </a:solidFill>
                <a:latin typeface="Algerian" panose="04020705040A02060702" pitchFamily="82" charset="0"/>
              </a:rPr>
              <a:t>Análisis exploratorio de los datos (EDA).</a:t>
            </a:r>
          </a:p>
        </p:txBody>
      </p:sp>
      <p:sp>
        <p:nvSpPr>
          <p:cNvPr id="13" name="CuadroTexto 12">
            <a:extLst>
              <a:ext uri="{FF2B5EF4-FFF2-40B4-BE49-F238E27FC236}">
                <a16:creationId xmlns:a16="http://schemas.microsoft.com/office/drawing/2014/main" id="{0DED96F1-1E48-0F5D-849E-2DEA77D53D6B}"/>
              </a:ext>
            </a:extLst>
          </p:cNvPr>
          <p:cNvSpPr txBox="1"/>
          <p:nvPr/>
        </p:nvSpPr>
        <p:spPr>
          <a:xfrm>
            <a:off x="121369" y="1167839"/>
            <a:ext cx="10426558" cy="526297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 typeface="Wingdings" panose="05000000000000000000" pitchFamily="2" charset="2"/>
              <a:buChar char="§"/>
            </a:pPr>
            <a:r>
              <a:rPr lang="es-ES" sz="1200" dirty="0">
                <a:solidFill>
                  <a:schemeClr val="bg1"/>
                </a:solidFill>
              </a:rPr>
              <a:t>Descripción de cada variable.</a:t>
            </a:r>
          </a:p>
          <a:p>
            <a:pPr marL="171450" indent="-171450">
              <a:buFont typeface="Wingdings" panose="05000000000000000000" pitchFamily="2" charset="2"/>
              <a:buChar char="§"/>
            </a:pPr>
            <a:r>
              <a:rPr lang="es-ES" sz="1200" dirty="0">
                <a:solidFill>
                  <a:schemeClr val="bg1"/>
                </a:solidFill>
              </a:rPr>
              <a:t>Genero: El genero de cada sexo.                       </a:t>
            </a:r>
          </a:p>
          <a:p>
            <a:pPr marL="171450" indent="-171450">
              <a:buFont typeface="Wingdings" panose="05000000000000000000" pitchFamily="2" charset="2"/>
              <a:buChar char="§"/>
            </a:pPr>
            <a:r>
              <a:rPr lang="es-ES" sz="1200" dirty="0">
                <a:solidFill>
                  <a:schemeClr val="bg1"/>
                </a:solidFill>
              </a:rPr>
              <a:t>Edad: La edad de cada persona.                          </a:t>
            </a:r>
          </a:p>
          <a:p>
            <a:pPr marL="171450" indent="-171450">
              <a:buFont typeface="Wingdings" panose="05000000000000000000" pitchFamily="2" charset="2"/>
              <a:buChar char="§"/>
            </a:pPr>
            <a:r>
              <a:rPr lang="es-ES" sz="1200" dirty="0">
                <a:solidFill>
                  <a:schemeClr val="bg1"/>
                </a:solidFill>
              </a:rPr>
              <a:t>Altura: La altura de cada persona.                         </a:t>
            </a:r>
          </a:p>
          <a:p>
            <a:pPr marL="171450" indent="-171450">
              <a:buFont typeface="Wingdings" panose="05000000000000000000" pitchFamily="2" charset="2"/>
              <a:buChar char="§"/>
            </a:pPr>
            <a:r>
              <a:rPr lang="es-ES" sz="1200" dirty="0">
                <a:solidFill>
                  <a:schemeClr val="bg1"/>
                </a:solidFill>
              </a:rPr>
              <a:t>Peso: El peso de cada Persona.                           </a:t>
            </a:r>
          </a:p>
          <a:p>
            <a:pPr marL="171450" indent="-171450">
              <a:buFont typeface="Wingdings" panose="05000000000000000000" pitchFamily="2" charset="2"/>
              <a:buChar char="§"/>
            </a:pPr>
            <a:r>
              <a:rPr lang="es-ES" sz="1200" dirty="0">
                <a:solidFill>
                  <a:schemeClr val="bg1"/>
                </a:solidFill>
              </a:rPr>
              <a:t>Cintura: Medida de la cintura.                         </a:t>
            </a:r>
          </a:p>
          <a:p>
            <a:pPr marL="171450" indent="-171450">
              <a:buFont typeface="Wingdings" panose="05000000000000000000" pitchFamily="2" charset="2"/>
              <a:buChar char="§"/>
            </a:pPr>
            <a:r>
              <a:rPr lang="es-ES" sz="1200" dirty="0">
                <a:solidFill>
                  <a:schemeClr val="bg1"/>
                </a:solidFill>
              </a:rPr>
              <a:t>Vista izquierda: La vista del ojo izquierdo marca que graduación de porcentaje tienen.                </a:t>
            </a:r>
          </a:p>
          <a:p>
            <a:pPr marL="171450" indent="-171450">
              <a:buFont typeface="Wingdings" panose="05000000000000000000" pitchFamily="2" charset="2"/>
              <a:buChar char="§"/>
            </a:pPr>
            <a:r>
              <a:rPr lang="es-ES" sz="1200" dirty="0">
                <a:solidFill>
                  <a:schemeClr val="bg1"/>
                </a:solidFill>
              </a:rPr>
              <a:t>Vista derecha: La vista del ojo derecho marca que graduación de porcentaje tienen. tienen.                   </a:t>
            </a:r>
          </a:p>
          <a:p>
            <a:pPr marL="171450" indent="-171450">
              <a:buFont typeface="Wingdings" panose="05000000000000000000" pitchFamily="2" charset="2"/>
              <a:buChar char="§"/>
            </a:pPr>
            <a:r>
              <a:rPr lang="es-ES" sz="1200" dirty="0">
                <a:solidFill>
                  <a:schemeClr val="bg1"/>
                </a:solidFill>
              </a:rPr>
              <a:t>Oído izquierdo: La audición del oído izquierdo.                 </a:t>
            </a:r>
          </a:p>
          <a:p>
            <a:pPr marL="171450" indent="-171450">
              <a:buFont typeface="Wingdings" panose="05000000000000000000" pitchFamily="2" charset="2"/>
              <a:buChar char="§"/>
            </a:pPr>
            <a:r>
              <a:rPr lang="es-ES" sz="1200" dirty="0">
                <a:solidFill>
                  <a:schemeClr val="bg1"/>
                </a:solidFill>
              </a:rPr>
              <a:t>Oído derecho: La audición del oído derecho.                    </a:t>
            </a:r>
          </a:p>
          <a:p>
            <a:pPr marL="171450" indent="-171450">
              <a:buFont typeface="Wingdings" panose="05000000000000000000" pitchFamily="2" charset="2"/>
              <a:buChar char="§"/>
            </a:pPr>
            <a:r>
              <a:rPr lang="es-ES" sz="1200" dirty="0">
                <a:solidFill>
                  <a:schemeClr val="bg1"/>
                </a:solidFill>
              </a:rPr>
              <a:t>sistólica: Es la presión de cada persona.                       </a:t>
            </a:r>
          </a:p>
          <a:p>
            <a:pPr marL="171450" indent="-171450">
              <a:buFont typeface="Wingdings" panose="05000000000000000000" pitchFamily="2" charset="2"/>
              <a:buChar char="§"/>
            </a:pPr>
            <a:r>
              <a:rPr lang="es-ES" sz="1200" dirty="0">
                <a:solidFill>
                  <a:schemeClr val="bg1"/>
                </a:solidFill>
              </a:rPr>
              <a:t>Relajación: La relajación.                      </a:t>
            </a:r>
          </a:p>
          <a:p>
            <a:pPr marL="171450" indent="-171450">
              <a:buFont typeface="Wingdings" panose="05000000000000000000" pitchFamily="2" charset="2"/>
              <a:buChar char="§"/>
            </a:pPr>
            <a:r>
              <a:rPr lang="es-ES" sz="1200" dirty="0">
                <a:solidFill>
                  <a:schemeClr val="bg1"/>
                </a:solidFill>
              </a:rPr>
              <a:t>Azúcar en la sangre en ayuna: La medición de azúcar en sangre en ayuna.   </a:t>
            </a:r>
          </a:p>
          <a:p>
            <a:pPr marL="171450" indent="-171450">
              <a:buFont typeface="Wingdings" panose="05000000000000000000" pitchFamily="2" charset="2"/>
              <a:buChar char="§"/>
            </a:pPr>
            <a:r>
              <a:rPr lang="es-ES" sz="1200" dirty="0">
                <a:solidFill>
                  <a:schemeClr val="bg1"/>
                </a:solidFill>
              </a:rPr>
              <a:t>Colesterol: Medición del colesterol.                      </a:t>
            </a:r>
          </a:p>
          <a:p>
            <a:pPr marL="171450" indent="-171450">
              <a:buFont typeface="Wingdings" panose="05000000000000000000" pitchFamily="2" charset="2"/>
              <a:buChar char="§"/>
            </a:pPr>
            <a:r>
              <a:rPr lang="es-ES" sz="1200" dirty="0">
                <a:solidFill>
                  <a:schemeClr val="bg1"/>
                </a:solidFill>
              </a:rPr>
              <a:t>triglicérido: La prueba de triglicéridos mide la cantidad de una grasa que hay en la sangre llamada triglicérido.                   </a:t>
            </a:r>
          </a:p>
          <a:p>
            <a:pPr marL="171450" indent="-171450">
              <a:buFont typeface="Wingdings" panose="05000000000000000000" pitchFamily="2" charset="2"/>
              <a:buChar char="§"/>
            </a:pPr>
            <a:r>
              <a:rPr lang="es-ES" sz="1200" dirty="0">
                <a:solidFill>
                  <a:schemeClr val="bg1"/>
                </a:solidFill>
              </a:rPr>
              <a:t>Colesterol Bueno: Medición del colesterol Bueno.                </a:t>
            </a:r>
          </a:p>
          <a:p>
            <a:pPr marL="171450" indent="-171450">
              <a:buFont typeface="Wingdings" panose="05000000000000000000" pitchFamily="2" charset="2"/>
              <a:buChar char="§"/>
            </a:pPr>
            <a:r>
              <a:rPr lang="es-ES" sz="1200" dirty="0">
                <a:solidFill>
                  <a:schemeClr val="bg1"/>
                </a:solidFill>
              </a:rPr>
              <a:t>Colesterol Malo: Medición del colesterol Malo.                 </a:t>
            </a:r>
          </a:p>
          <a:p>
            <a:pPr marL="171450" indent="-171450">
              <a:buFont typeface="Wingdings" panose="05000000000000000000" pitchFamily="2" charset="2"/>
              <a:buChar char="§"/>
            </a:pPr>
            <a:r>
              <a:rPr lang="es-ES" sz="1200" dirty="0">
                <a:solidFill>
                  <a:schemeClr val="bg1"/>
                </a:solidFill>
              </a:rPr>
              <a:t>Hemoglobina: La hemoglobina                    </a:t>
            </a:r>
          </a:p>
          <a:p>
            <a:pPr marL="171450" indent="-171450">
              <a:buFont typeface="Wingdings" panose="05000000000000000000" pitchFamily="2" charset="2"/>
              <a:buChar char="§"/>
            </a:pPr>
            <a:r>
              <a:rPr lang="es-ES" sz="1200" dirty="0">
                <a:solidFill>
                  <a:schemeClr val="bg1"/>
                </a:solidFill>
              </a:rPr>
              <a:t>Urine proteína: Análisis de proteína en orina.                   </a:t>
            </a:r>
          </a:p>
          <a:p>
            <a:pPr marL="171450" indent="-171450">
              <a:buFont typeface="Wingdings" panose="05000000000000000000" pitchFamily="2" charset="2"/>
              <a:buChar char="§"/>
            </a:pPr>
            <a:r>
              <a:rPr lang="es-ES" sz="1200" dirty="0">
                <a:solidFill>
                  <a:schemeClr val="bg1"/>
                </a:solidFill>
              </a:rPr>
              <a:t>Suero de creatinina: Resultado de suero de creatina.             </a:t>
            </a:r>
          </a:p>
          <a:p>
            <a:pPr marL="171450" indent="-171450">
              <a:buFont typeface="Wingdings" panose="05000000000000000000" pitchFamily="2" charset="2"/>
              <a:buChar char="§"/>
            </a:pPr>
            <a:r>
              <a:rPr lang="es-ES" sz="1200" dirty="0">
                <a:solidFill>
                  <a:schemeClr val="bg1"/>
                </a:solidFill>
              </a:rPr>
              <a:t>AST: La prueba de sangre de AST se suele incluir en un análisis de sangre de rutina para monitorear la salud de su hígado.                            </a:t>
            </a:r>
          </a:p>
          <a:p>
            <a:pPr marL="171450" indent="-171450">
              <a:buFont typeface="Wingdings" panose="05000000000000000000" pitchFamily="2" charset="2"/>
              <a:buChar char="§"/>
            </a:pPr>
            <a:r>
              <a:rPr lang="es-ES" sz="1200" dirty="0">
                <a:solidFill>
                  <a:schemeClr val="bg1"/>
                </a:solidFill>
              </a:rPr>
              <a:t>ALT: La prueba de sangre de ALT es parte de una prueba sanguínea de rutina para revisar la salud del hígado.                           </a:t>
            </a:r>
          </a:p>
          <a:p>
            <a:pPr marL="171450" indent="-171450">
              <a:buFont typeface="Wingdings" panose="05000000000000000000" pitchFamily="2" charset="2"/>
              <a:buChar char="§"/>
            </a:pPr>
            <a:r>
              <a:rPr lang="es-ES" sz="1200" dirty="0">
                <a:solidFill>
                  <a:schemeClr val="bg1"/>
                </a:solidFill>
              </a:rPr>
              <a:t>Gtp: El GPT en un análisis de sangre se refiere a la concentración de transaminasa GPT en el torrente sanguíneo, una enzima que se concentra mayoritariamente en el hígado.                            </a:t>
            </a:r>
          </a:p>
          <a:p>
            <a:pPr marL="171450" indent="-171450">
              <a:buFont typeface="Wingdings" panose="05000000000000000000" pitchFamily="2" charset="2"/>
              <a:buChar char="§"/>
            </a:pPr>
            <a:r>
              <a:rPr lang="es-ES" sz="1200" dirty="0">
                <a:solidFill>
                  <a:schemeClr val="bg1"/>
                </a:solidFill>
              </a:rPr>
              <a:t>oral: Oral.                           </a:t>
            </a:r>
          </a:p>
          <a:p>
            <a:pPr marL="171450" indent="-171450">
              <a:buFont typeface="Wingdings" panose="05000000000000000000" pitchFamily="2" charset="2"/>
              <a:buChar char="§"/>
            </a:pPr>
            <a:r>
              <a:rPr lang="es-ES" sz="1200" dirty="0">
                <a:solidFill>
                  <a:schemeClr val="bg1"/>
                </a:solidFill>
              </a:rPr>
              <a:t>Caries dental: Examen de caries dental.                  </a:t>
            </a:r>
          </a:p>
          <a:p>
            <a:pPr marL="171450" indent="-171450">
              <a:buFont typeface="Wingdings" panose="05000000000000000000" pitchFamily="2" charset="2"/>
              <a:buChar char="§"/>
            </a:pPr>
            <a:r>
              <a:rPr lang="es-ES" sz="1200" dirty="0">
                <a:solidFill>
                  <a:schemeClr val="bg1"/>
                </a:solidFill>
              </a:rPr>
              <a:t>Sarro: Examen de sarro dental.                          </a:t>
            </a:r>
          </a:p>
          <a:p>
            <a:pPr marL="171450" indent="-171450">
              <a:buFont typeface="Wingdings" panose="05000000000000000000" pitchFamily="2" charset="2"/>
              <a:buChar char="§"/>
            </a:pPr>
            <a:r>
              <a:rPr lang="es-ES" sz="1200" dirty="0">
                <a:solidFill>
                  <a:schemeClr val="bg1"/>
                </a:solidFill>
              </a:rPr>
              <a:t>smoking: El valor 1 representa los fumadores y el valor 0 representa los no fumadores. </a:t>
            </a:r>
            <a:endParaRPr lang="es-AR" sz="1200" dirty="0">
              <a:solidFill>
                <a:schemeClr val="bg1"/>
              </a:solidFill>
            </a:endParaRPr>
          </a:p>
        </p:txBody>
      </p:sp>
      <p:sp>
        <p:nvSpPr>
          <p:cNvPr id="14" name="CuadroTexto 13">
            <a:extLst>
              <a:ext uri="{FF2B5EF4-FFF2-40B4-BE49-F238E27FC236}">
                <a16:creationId xmlns:a16="http://schemas.microsoft.com/office/drawing/2014/main" id="{666F91C2-B212-8FCD-D55A-147926EAC4D4}"/>
              </a:ext>
            </a:extLst>
          </p:cNvPr>
          <p:cNvSpPr txBox="1"/>
          <p:nvPr/>
        </p:nvSpPr>
        <p:spPr>
          <a:xfrm>
            <a:off x="7386222" y="1167839"/>
            <a:ext cx="4684409" cy="1384995"/>
          </a:xfrm>
          <a:prstGeom prst="rect">
            <a:avLst/>
          </a:prstGeom>
          <a:noFill/>
        </p:spPr>
        <p:txBody>
          <a:bodyPr wrap="square" rtlCol="0">
            <a:spAutoFit/>
          </a:bodyPr>
          <a:lstStyle/>
          <a:p>
            <a:pPr marL="285750" indent="-285750">
              <a:buFont typeface="Wingdings" panose="05000000000000000000" pitchFamily="2" charset="2"/>
              <a:buChar char="§"/>
            </a:pPr>
            <a:r>
              <a:rPr lang="es-ES" sz="1400" dirty="0">
                <a:solidFill>
                  <a:schemeClr val="bg1"/>
                </a:solidFill>
              </a:rPr>
              <a:t>En base a lo ejecutado hasta ahora, se puede ver que el dataset consta de:</a:t>
            </a:r>
          </a:p>
          <a:p>
            <a:pPr marL="285750" indent="-285750">
              <a:buFont typeface="Wingdings" panose="05000000000000000000" pitchFamily="2" charset="2"/>
              <a:buChar char="§"/>
            </a:pPr>
            <a:r>
              <a:rPr lang="es-ES" sz="1400" dirty="0">
                <a:solidFill>
                  <a:schemeClr val="bg1"/>
                </a:solidFill>
              </a:rPr>
              <a:t> 27 columnas.</a:t>
            </a:r>
          </a:p>
          <a:p>
            <a:pPr marL="285750" indent="-285750">
              <a:buFont typeface="Wingdings" panose="05000000000000000000" pitchFamily="2" charset="2"/>
              <a:buChar char="§"/>
            </a:pPr>
            <a:r>
              <a:rPr lang="es-ES" sz="1400" dirty="0">
                <a:solidFill>
                  <a:schemeClr val="bg1"/>
                </a:solidFill>
              </a:rPr>
              <a:t> 55692 filas.</a:t>
            </a:r>
          </a:p>
          <a:p>
            <a:pPr marL="285750" indent="-285750">
              <a:buFont typeface="Wingdings" panose="05000000000000000000" pitchFamily="2" charset="2"/>
              <a:buChar char="§"/>
            </a:pPr>
            <a:r>
              <a:rPr lang="es-ES" sz="1400" dirty="0">
                <a:solidFill>
                  <a:schemeClr val="bg1"/>
                </a:solidFill>
              </a:rPr>
              <a:t> Datos Alfanumérico.</a:t>
            </a:r>
          </a:p>
          <a:p>
            <a:pPr marL="285750" indent="-285750">
              <a:buFont typeface="Wingdings" panose="05000000000000000000" pitchFamily="2" charset="2"/>
              <a:buChar char="§"/>
            </a:pPr>
            <a:r>
              <a:rPr lang="es-ES" sz="1400" dirty="0">
                <a:solidFill>
                  <a:schemeClr val="bg1"/>
                </a:solidFill>
              </a:rPr>
              <a:t> No hay datos nulos.</a:t>
            </a:r>
            <a:endParaRPr lang="es-AR" sz="1400" dirty="0">
              <a:solidFill>
                <a:schemeClr val="bg1"/>
              </a:solidFill>
            </a:endParaRPr>
          </a:p>
        </p:txBody>
      </p:sp>
    </p:spTree>
    <p:extLst>
      <p:ext uri="{BB962C8B-B14F-4D97-AF65-F5344CB8AC3E}">
        <p14:creationId xmlns:p14="http://schemas.microsoft.com/office/powerpoint/2010/main" val="4251890470"/>
      </p:ext>
    </p:extLst>
  </p:cSld>
  <p:clrMapOvr>
    <a:masterClrMapping/>
  </p:clrMapOvr>
  <mc:AlternateContent xmlns:mc="http://schemas.openxmlformats.org/markup-compatibility/2006" xmlns:p14="http://schemas.microsoft.com/office/powerpoint/2010/main">
    <mc:Choice Requires="p14">
      <p:transition spd="slow" p14:dur="2000" advTm="1332"/>
    </mc:Choice>
    <mc:Fallback xmlns="">
      <p:transition spd="slow" advTm="133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94000"/>
          </a:schemeClr>
        </a:solidFill>
        <a:effectLst/>
      </p:bgPr>
    </p:bg>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A71DDB43-FB59-6240-26ED-435E33305387}"/>
              </a:ext>
            </a:extLst>
          </p:cNvPr>
          <p:cNvSpPr txBox="1"/>
          <p:nvPr/>
        </p:nvSpPr>
        <p:spPr>
          <a:xfrm>
            <a:off x="6093666" y="1496220"/>
            <a:ext cx="5274883" cy="2462213"/>
          </a:xfrm>
          <a:prstGeom prst="rect">
            <a:avLst/>
          </a:prstGeom>
          <a:noFill/>
        </p:spPr>
        <p:txBody>
          <a:bodyPr wrap="square" rtlCol="0">
            <a:spAutoFit/>
          </a:bodyPr>
          <a:lstStyle/>
          <a:p>
            <a:pPr marL="285750" indent="-285750">
              <a:buFont typeface="Arial" panose="020B0604020202020204" pitchFamily="34" charset="0"/>
              <a:buChar char="•"/>
            </a:pPr>
            <a:r>
              <a:rPr lang="es-ES" sz="1400" dirty="0">
                <a:solidFill>
                  <a:schemeClr val="bg1"/>
                </a:solidFill>
              </a:rPr>
              <a:t>Géneros:</a:t>
            </a:r>
          </a:p>
          <a:p>
            <a:endParaRPr lang="es-ES" sz="1400" dirty="0">
              <a:solidFill>
                <a:schemeClr val="bg1"/>
              </a:solidFill>
            </a:endParaRPr>
          </a:p>
          <a:p>
            <a:pPr marL="285750" indent="-285750">
              <a:buFont typeface="Arial" panose="020B0604020202020204" pitchFamily="34" charset="0"/>
              <a:buChar char="•"/>
            </a:pPr>
            <a:r>
              <a:rPr lang="es-ES" sz="1400" dirty="0">
                <a:solidFill>
                  <a:schemeClr val="bg1"/>
                </a:solidFill>
              </a:rPr>
              <a:t>En este grafico se puede mostrar como la mayor cantidad de fumadores son de genero masculino y el genero femenino es mucho menor.</a:t>
            </a:r>
          </a:p>
          <a:p>
            <a:endParaRPr lang="es-ES" sz="1400" dirty="0">
              <a:solidFill>
                <a:schemeClr val="bg1"/>
              </a:solidFill>
            </a:endParaRPr>
          </a:p>
          <a:p>
            <a:pPr marL="285750" indent="-285750">
              <a:buFont typeface="Arial" panose="020B0604020202020204" pitchFamily="34" charset="0"/>
              <a:buChar char="•"/>
            </a:pPr>
            <a:r>
              <a:rPr lang="es-ES" sz="1400" dirty="0">
                <a:solidFill>
                  <a:schemeClr val="bg1"/>
                </a:solidFill>
              </a:rPr>
              <a:t> La cantidad de fumadores femeninos no llegan ni al 10% del genero masculino fumador.</a:t>
            </a:r>
          </a:p>
          <a:p>
            <a:endParaRPr lang="es-ES" sz="1400" dirty="0">
              <a:solidFill>
                <a:schemeClr val="bg1"/>
              </a:solidFill>
            </a:endParaRPr>
          </a:p>
          <a:p>
            <a:pPr marL="285750" indent="-285750">
              <a:buFont typeface="Arial" panose="020B0604020202020204" pitchFamily="34" charset="0"/>
              <a:buChar char="•"/>
            </a:pPr>
            <a:r>
              <a:rPr lang="es-ES" sz="1400" dirty="0">
                <a:solidFill>
                  <a:schemeClr val="bg1"/>
                </a:solidFill>
              </a:rPr>
              <a:t> Se podría llegar a la conclusión que el genero masculino es mayormente el genero que mas fuma.</a:t>
            </a:r>
          </a:p>
        </p:txBody>
      </p:sp>
      <p:sp>
        <p:nvSpPr>
          <p:cNvPr id="13" name="CuadroTexto 12">
            <a:extLst>
              <a:ext uri="{FF2B5EF4-FFF2-40B4-BE49-F238E27FC236}">
                <a16:creationId xmlns:a16="http://schemas.microsoft.com/office/drawing/2014/main" id="{6166EE9A-93D3-0BC5-01DD-7885E3A10557}"/>
              </a:ext>
            </a:extLst>
          </p:cNvPr>
          <p:cNvSpPr txBox="1"/>
          <p:nvPr/>
        </p:nvSpPr>
        <p:spPr>
          <a:xfrm>
            <a:off x="955923" y="1409850"/>
            <a:ext cx="4004162" cy="1815882"/>
          </a:xfrm>
          <a:prstGeom prst="rect">
            <a:avLst/>
          </a:prstGeom>
          <a:noFill/>
        </p:spPr>
        <p:txBody>
          <a:bodyPr wrap="square" rtlCol="0">
            <a:spAutoFit/>
          </a:bodyPr>
          <a:lstStyle/>
          <a:p>
            <a:pPr marL="285750" indent="-285750">
              <a:buFont typeface="Arial" panose="020B0604020202020204" pitchFamily="34" charset="0"/>
              <a:buChar char="•"/>
            </a:pPr>
            <a:r>
              <a:rPr lang="es-ES" sz="1400" dirty="0">
                <a:solidFill>
                  <a:schemeClr val="bg1"/>
                </a:solidFill>
              </a:rPr>
              <a:t>Cantidad de fumadores:</a:t>
            </a:r>
          </a:p>
          <a:p>
            <a:endParaRPr lang="es-ES" sz="1400" dirty="0">
              <a:solidFill>
                <a:schemeClr val="bg1"/>
              </a:solidFill>
            </a:endParaRPr>
          </a:p>
          <a:p>
            <a:pPr marL="285750" indent="-285750">
              <a:buFont typeface="Arial" panose="020B0604020202020204" pitchFamily="34" charset="0"/>
              <a:buChar char="•"/>
            </a:pPr>
            <a:r>
              <a:rPr lang="es-ES" sz="1400" dirty="0">
                <a:solidFill>
                  <a:schemeClr val="bg1"/>
                </a:solidFill>
              </a:rPr>
              <a:t>En este grafico se puede ver la cantidad de fumadores y no fumadores. El Valor 1 representa los fumadores y el valor 0 representa los no fumadores, en esta visualización se ve como los fumadores pueden llegar al 55 % del total de las personas que no fuman.</a:t>
            </a:r>
          </a:p>
        </p:txBody>
      </p:sp>
      <p:pic>
        <p:nvPicPr>
          <p:cNvPr id="10" name="Imagen 9">
            <a:extLst>
              <a:ext uri="{FF2B5EF4-FFF2-40B4-BE49-F238E27FC236}">
                <a16:creationId xmlns:a16="http://schemas.microsoft.com/office/drawing/2014/main" id="{44D7903C-A93D-762E-AD79-4BEC3ED5EA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5" name="Imagen 14">
            <a:extLst>
              <a:ext uri="{FF2B5EF4-FFF2-40B4-BE49-F238E27FC236}">
                <a16:creationId xmlns:a16="http://schemas.microsoft.com/office/drawing/2014/main" id="{277B3025-CF32-23CD-8582-17EDB9A8BBA2}"/>
              </a:ext>
            </a:extLst>
          </p:cNvPr>
          <p:cNvPicPr>
            <a:picLocks noChangeAspect="1"/>
          </p:cNvPicPr>
          <p:nvPr/>
        </p:nvPicPr>
        <p:blipFill>
          <a:blip r:embed="rId4"/>
          <a:stretch>
            <a:fillRect/>
          </a:stretch>
        </p:blipFill>
        <p:spPr>
          <a:xfrm>
            <a:off x="1140621" y="1438175"/>
            <a:ext cx="4004162" cy="326104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6" name="CuadroTexto 15">
            <a:extLst>
              <a:ext uri="{FF2B5EF4-FFF2-40B4-BE49-F238E27FC236}">
                <a16:creationId xmlns:a16="http://schemas.microsoft.com/office/drawing/2014/main" id="{977EB09F-31E2-C402-4FDF-B72771CB46DC}"/>
              </a:ext>
            </a:extLst>
          </p:cNvPr>
          <p:cNvSpPr txBox="1"/>
          <p:nvPr/>
        </p:nvSpPr>
        <p:spPr>
          <a:xfrm>
            <a:off x="6370047" y="4296441"/>
            <a:ext cx="5274883" cy="1815882"/>
          </a:xfrm>
          <a:prstGeom prst="rect">
            <a:avLst/>
          </a:prstGeom>
          <a:noFill/>
        </p:spPr>
        <p:txBody>
          <a:bodyPr wrap="square" rtlCol="0">
            <a:spAutoFit/>
          </a:bodyPr>
          <a:lstStyle/>
          <a:p>
            <a:pPr algn="ctr"/>
            <a:r>
              <a:rPr lang="es-ES" sz="1400" dirty="0">
                <a:solidFill>
                  <a:schemeClr val="bg1"/>
                </a:solidFill>
                <a:highlight>
                  <a:srgbClr val="000000"/>
                </a:highlight>
                <a:latin typeface="Constantia" panose="02030602050306030303" pitchFamily="18" charset="0"/>
              </a:rPr>
              <a:t>Géneros</a:t>
            </a:r>
            <a:r>
              <a:rPr lang="es-ES" sz="1400" b="1" dirty="0">
                <a:solidFill>
                  <a:schemeClr val="bg1"/>
                </a:solidFill>
                <a:highlight>
                  <a:srgbClr val="000000"/>
                </a:highlight>
                <a:latin typeface="Constantia" panose="02030602050306030303" pitchFamily="18" charset="0"/>
              </a:rPr>
              <a:t> </a:t>
            </a:r>
          </a:p>
          <a:p>
            <a:pPr marL="285750" indent="-285750">
              <a:buFont typeface="Wingdings" panose="05000000000000000000" pitchFamily="2" charset="2"/>
              <a:buChar char="§"/>
            </a:pPr>
            <a:r>
              <a:rPr lang="es-ES" sz="1400" dirty="0">
                <a:solidFill>
                  <a:schemeClr val="bg1"/>
                </a:solidFill>
              </a:rPr>
              <a:t>En este grafico se puede mostrar como la mayor cantidad de fumadores son de genero masculino y el genero femenino es mucho menor.</a:t>
            </a:r>
          </a:p>
          <a:p>
            <a:pPr marL="285750" indent="-285750">
              <a:buFont typeface="Wingdings" panose="05000000000000000000" pitchFamily="2" charset="2"/>
              <a:buChar char="§"/>
            </a:pPr>
            <a:r>
              <a:rPr lang="es-ES" sz="1400" dirty="0">
                <a:solidFill>
                  <a:schemeClr val="bg1"/>
                </a:solidFill>
              </a:rPr>
              <a:t> La cantidad de fumadores femeninos no llegan ni al 10% del genero masculino fumador.</a:t>
            </a:r>
          </a:p>
          <a:p>
            <a:pPr marL="285750" indent="-285750">
              <a:buFont typeface="Wingdings" panose="05000000000000000000" pitchFamily="2" charset="2"/>
              <a:buChar char="§"/>
            </a:pPr>
            <a:r>
              <a:rPr lang="es-ES" sz="1400" dirty="0">
                <a:solidFill>
                  <a:schemeClr val="bg1"/>
                </a:solidFill>
              </a:rPr>
              <a:t> Se podría llegar a la conclusión que el genero masculino es mayormente el genero que mas fuma.</a:t>
            </a:r>
          </a:p>
        </p:txBody>
      </p:sp>
      <p:pic>
        <p:nvPicPr>
          <p:cNvPr id="4" name="Imagen 3">
            <a:extLst>
              <a:ext uri="{FF2B5EF4-FFF2-40B4-BE49-F238E27FC236}">
                <a16:creationId xmlns:a16="http://schemas.microsoft.com/office/drawing/2014/main" id="{1D273BBC-A64F-9EE3-DE44-5EA47550AE55}"/>
              </a:ext>
            </a:extLst>
          </p:cNvPr>
          <p:cNvPicPr>
            <a:picLocks noChangeAspect="1"/>
          </p:cNvPicPr>
          <p:nvPr/>
        </p:nvPicPr>
        <p:blipFill>
          <a:blip r:embed="rId5"/>
          <a:stretch>
            <a:fillRect/>
          </a:stretch>
        </p:blipFill>
        <p:spPr>
          <a:xfrm>
            <a:off x="5881768" y="1467000"/>
            <a:ext cx="5698677" cy="252025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CuadroTexto 4">
            <a:extLst>
              <a:ext uri="{FF2B5EF4-FFF2-40B4-BE49-F238E27FC236}">
                <a16:creationId xmlns:a16="http://schemas.microsoft.com/office/drawing/2014/main" id="{8F6BF358-BF1B-27D1-B1E6-80298967931F}"/>
              </a:ext>
            </a:extLst>
          </p:cNvPr>
          <p:cNvSpPr txBox="1"/>
          <p:nvPr/>
        </p:nvSpPr>
        <p:spPr>
          <a:xfrm>
            <a:off x="0" y="350982"/>
            <a:ext cx="12192000" cy="707886"/>
          </a:xfrm>
          <a:prstGeom prst="rect">
            <a:avLst/>
          </a:prstGeom>
          <a:solidFill>
            <a:schemeClr val="tx1">
              <a:lumMod val="95000"/>
              <a:lumOff val="5000"/>
              <a:alpha val="99000"/>
            </a:schemeClr>
          </a:solidFill>
        </p:spPr>
        <p:txBody>
          <a:bodyPr wrap="square" rtlCol="0">
            <a:spAutoFit/>
          </a:bodyPr>
          <a:lstStyle/>
          <a:p>
            <a:r>
              <a:rPr lang="es-ES" sz="4000" dirty="0">
                <a:solidFill>
                  <a:schemeClr val="bg2"/>
                </a:solidFill>
                <a:latin typeface="Algerian" panose="04020705040A02060702" pitchFamily="82" charset="0"/>
              </a:rPr>
              <a:t>Análisis Bivariado</a:t>
            </a:r>
          </a:p>
        </p:txBody>
      </p:sp>
      <p:sp>
        <p:nvSpPr>
          <p:cNvPr id="6" name="CuadroTexto 5">
            <a:extLst>
              <a:ext uri="{FF2B5EF4-FFF2-40B4-BE49-F238E27FC236}">
                <a16:creationId xmlns:a16="http://schemas.microsoft.com/office/drawing/2014/main" id="{49250DC7-1E61-FCCB-9DCE-9A722BF706B6}"/>
              </a:ext>
            </a:extLst>
          </p:cNvPr>
          <p:cNvSpPr txBox="1"/>
          <p:nvPr/>
        </p:nvSpPr>
        <p:spPr>
          <a:xfrm>
            <a:off x="1140621" y="4956395"/>
            <a:ext cx="4004162" cy="1600438"/>
          </a:xfrm>
          <a:prstGeom prst="rect">
            <a:avLst/>
          </a:prstGeom>
          <a:noFill/>
        </p:spPr>
        <p:txBody>
          <a:bodyPr wrap="square" rtlCol="0">
            <a:spAutoFit/>
          </a:bodyPr>
          <a:lstStyle/>
          <a:p>
            <a:pPr algn="ctr"/>
            <a:r>
              <a:rPr lang="es-ES" sz="1400" b="1" dirty="0">
                <a:solidFill>
                  <a:schemeClr val="bg1"/>
                </a:solidFill>
                <a:highlight>
                  <a:srgbClr val="000000"/>
                </a:highlight>
                <a:latin typeface="Constantia" panose="02030602050306030303" pitchFamily="18" charset="0"/>
              </a:rPr>
              <a:t>Cantidad de fumadores </a:t>
            </a:r>
          </a:p>
          <a:p>
            <a:pPr marL="285750" indent="-285750">
              <a:buFont typeface="Wingdings" panose="05000000000000000000" pitchFamily="2" charset="2"/>
              <a:buChar char="§"/>
            </a:pPr>
            <a:r>
              <a:rPr lang="es-ES" sz="1400" dirty="0">
                <a:solidFill>
                  <a:schemeClr val="bg1"/>
                </a:solidFill>
              </a:rPr>
              <a:t>En este grafico se puede ver la cantidad de fumadores y no fumadores. El Valor 1 representa los fumadores y el valor 0 representa los no fumadores, en esta visualización se ve como los fumadores pueden llegar al 55 % del total de las personas que no fuman.</a:t>
            </a:r>
          </a:p>
        </p:txBody>
      </p:sp>
    </p:spTree>
    <p:extLst>
      <p:ext uri="{BB962C8B-B14F-4D97-AF65-F5344CB8AC3E}">
        <p14:creationId xmlns:p14="http://schemas.microsoft.com/office/powerpoint/2010/main" val="2327897256"/>
      </p:ext>
    </p:extLst>
  </p:cSld>
  <p:clrMapOvr>
    <a:masterClrMapping/>
  </p:clrMapOvr>
  <mc:AlternateContent xmlns:mc="http://schemas.openxmlformats.org/markup-compatibility/2006" xmlns:p14="http://schemas.microsoft.com/office/powerpoint/2010/main">
    <mc:Choice Requires="p14">
      <p:transition spd="slow" p14:dur="2000" advTm="766"/>
    </mc:Choice>
    <mc:Fallback xmlns="">
      <p:transition spd="slow" advTm="76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94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3D0067A-0D81-231C-C3EA-5281D97DE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40A1BC95-CF1E-7C6D-E960-79B036CBDF85}"/>
              </a:ext>
            </a:extLst>
          </p:cNvPr>
          <p:cNvSpPr txBox="1"/>
          <p:nvPr/>
        </p:nvSpPr>
        <p:spPr>
          <a:xfrm>
            <a:off x="0" y="350982"/>
            <a:ext cx="12192000" cy="707886"/>
          </a:xfrm>
          <a:prstGeom prst="rect">
            <a:avLst/>
          </a:prstGeom>
          <a:solidFill>
            <a:schemeClr val="tx1">
              <a:lumMod val="95000"/>
              <a:lumOff val="5000"/>
              <a:alpha val="99000"/>
            </a:schemeClr>
          </a:solidFill>
        </p:spPr>
        <p:txBody>
          <a:bodyPr wrap="square" rtlCol="0">
            <a:spAutoFit/>
          </a:bodyPr>
          <a:lstStyle/>
          <a:p>
            <a:r>
              <a:rPr lang="es-ES" sz="4000" dirty="0">
                <a:solidFill>
                  <a:schemeClr val="bg2"/>
                </a:solidFill>
                <a:latin typeface="Algerian" panose="04020705040A02060702" pitchFamily="82" charset="0"/>
              </a:rPr>
              <a:t>Análisis Bivariado</a:t>
            </a:r>
          </a:p>
        </p:txBody>
      </p:sp>
      <p:sp>
        <p:nvSpPr>
          <p:cNvPr id="7" name="CuadroTexto 6">
            <a:extLst>
              <a:ext uri="{FF2B5EF4-FFF2-40B4-BE49-F238E27FC236}">
                <a16:creationId xmlns:a16="http://schemas.microsoft.com/office/drawing/2014/main" id="{2E84D997-BED6-BEB5-11E4-0A7F9C7E2D67}"/>
              </a:ext>
            </a:extLst>
          </p:cNvPr>
          <p:cNvSpPr txBox="1"/>
          <p:nvPr/>
        </p:nvSpPr>
        <p:spPr>
          <a:xfrm>
            <a:off x="657935" y="4543462"/>
            <a:ext cx="5249194" cy="1600438"/>
          </a:xfrm>
          <a:prstGeom prst="rect">
            <a:avLst/>
          </a:prstGeom>
          <a:noFill/>
        </p:spPr>
        <p:txBody>
          <a:bodyPr wrap="square" rtlCol="0">
            <a:spAutoFit/>
          </a:bodyPr>
          <a:lstStyle/>
          <a:p>
            <a:pPr algn="ctr"/>
            <a:r>
              <a:rPr lang="es-ES" sz="1400" b="1" dirty="0">
                <a:solidFill>
                  <a:schemeClr val="bg1"/>
                </a:solidFill>
                <a:highlight>
                  <a:srgbClr val="000000"/>
                </a:highlight>
                <a:latin typeface="Constantia" panose="02030602050306030303" pitchFamily="18" charset="0"/>
              </a:rPr>
              <a:t>Edad</a:t>
            </a:r>
          </a:p>
          <a:p>
            <a:pPr marL="285750" indent="-285750">
              <a:buFont typeface="Wingdings" panose="05000000000000000000" pitchFamily="2" charset="2"/>
              <a:buChar char="§"/>
            </a:pPr>
            <a:r>
              <a:rPr lang="es-ES" sz="1400" dirty="0">
                <a:solidFill>
                  <a:schemeClr val="bg1"/>
                </a:solidFill>
              </a:rPr>
              <a:t>Esta grafico se puede mostrar como el porcentaje de fumadores por edades y no fumadores, relativamente no cambia mucho entre si. De igual manera el mayor volumen de fumadores parece ser en los 40 años y después va disminuyendo. </a:t>
            </a:r>
          </a:p>
          <a:p>
            <a:pPr marL="285750" indent="-285750">
              <a:buFont typeface="Wingdings" panose="05000000000000000000" pitchFamily="2" charset="2"/>
              <a:buChar char="§"/>
            </a:pPr>
            <a:r>
              <a:rPr lang="es-ES" sz="1400" dirty="0">
                <a:solidFill>
                  <a:schemeClr val="bg1"/>
                </a:solidFill>
              </a:rPr>
              <a:t>Conclusión se podría decir que tanto no fumadores y fumadores, no hay un cambio entre volúmenes de edades.</a:t>
            </a:r>
          </a:p>
        </p:txBody>
      </p:sp>
      <p:sp>
        <p:nvSpPr>
          <p:cNvPr id="8" name="CuadroTexto 7">
            <a:extLst>
              <a:ext uri="{FF2B5EF4-FFF2-40B4-BE49-F238E27FC236}">
                <a16:creationId xmlns:a16="http://schemas.microsoft.com/office/drawing/2014/main" id="{371EB68B-F28A-086E-F1EE-94338E7D1855}"/>
              </a:ext>
            </a:extLst>
          </p:cNvPr>
          <p:cNvSpPr txBox="1"/>
          <p:nvPr/>
        </p:nvSpPr>
        <p:spPr>
          <a:xfrm>
            <a:off x="6269367" y="4399425"/>
            <a:ext cx="5274883" cy="1815882"/>
          </a:xfrm>
          <a:prstGeom prst="rect">
            <a:avLst/>
          </a:prstGeom>
          <a:noFill/>
        </p:spPr>
        <p:txBody>
          <a:bodyPr wrap="square" rtlCol="0">
            <a:spAutoFit/>
          </a:bodyPr>
          <a:lstStyle/>
          <a:p>
            <a:pPr algn="ctr"/>
            <a:r>
              <a:rPr lang="es-ES" sz="1400" b="1" dirty="0">
                <a:solidFill>
                  <a:schemeClr val="bg1"/>
                </a:solidFill>
                <a:highlight>
                  <a:srgbClr val="000000"/>
                </a:highlight>
                <a:latin typeface="Constantia" panose="02030602050306030303" pitchFamily="18" charset="0"/>
              </a:rPr>
              <a:t>Peso</a:t>
            </a:r>
          </a:p>
          <a:p>
            <a:pPr marL="285750" indent="-285750">
              <a:buFont typeface="Wingdings" panose="05000000000000000000" pitchFamily="2" charset="2"/>
              <a:buChar char="§"/>
            </a:pPr>
            <a:r>
              <a:rPr lang="es-ES" sz="1400" dirty="0">
                <a:solidFill>
                  <a:schemeClr val="bg1"/>
                </a:solidFill>
              </a:rPr>
              <a:t>En este grafico se puede ver el peso de los fumadores y no fumadores.</a:t>
            </a:r>
          </a:p>
          <a:p>
            <a:pPr marL="285750" indent="-285750">
              <a:buFont typeface="Wingdings" panose="05000000000000000000" pitchFamily="2" charset="2"/>
              <a:buChar char="§"/>
            </a:pPr>
            <a:r>
              <a:rPr lang="es-ES" sz="1400" dirty="0">
                <a:solidFill>
                  <a:schemeClr val="bg1"/>
                </a:solidFill>
              </a:rPr>
              <a:t>En los dos gráficos entre fumadores y no fumadores el peso es relativamente el mismo, excepto se puede ver un volumen mayor de 80 y 85 kilos en adelante en personas fumadoras .</a:t>
            </a:r>
          </a:p>
          <a:p>
            <a:pPr marL="285750" indent="-285750">
              <a:buFont typeface="Wingdings" panose="05000000000000000000" pitchFamily="2" charset="2"/>
              <a:buChar char="§"/>
            </a:pPr>
            <a:r>
              <a:rPr lang="es-ES" sz="1400" dirty="0">
                <a:solidFill>
                  <a:schemeClr val="bg1"/>
                </a:solidFill>
              </a:rPr>
              <a:t>Conclusión en ambos gráficos no representan un mayor volumen de uno a otro, no hay tantas diferencias entre variables.</a:t>
            </a:r>
          </a:p>
        </p:txBody>
      </p:sp>
      <p:pic>
        <p:nvPicPr>
          <p:cNvPr id="12" name="Imagen 11">
            <a:extLst>
              <a:ext uri="{FF2B5EF4-FFF2-40B4-BE49-F238E27FC236}">
                <a16:creationId xmlns:a16="http://schemas.microsoft.com/office/drawing/2014/main" id="{5A43BC33-A5D2-2714-1D9F-45ABCBED6F05}"/>
              </a:ext>
            </a:extLst>
          </p:cNvPr>
          <p:cNvPicPr>
            <a:picLocks noChangeAspect="1"/>
          </p:cNvPicPr>
          <p:nvPr/>
        </p:nvPicPr>
        <p:blipFill>
          <a:blip r:embed="rId4"/>
          <a:stretch>
            <a:fillRect/>
          </a:stretch>
        </p:blipFill>
        <p:spPr>
          <a:xfrm>
            <a:off x="824967" y="1318102"/>
            <a:ext cx="4915130" cy="29661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3" name="Imagen 2">
            <a:extLst>
              <a:ext uri="{FF2B5EF4-FFF2-40B4-BE49-F238E27FC236}">
                <a16:creationId xmlns:a16="http://schemas.microsoft.com/office/drawing/2014/main" id="{40F37287-C7DA-68F9-A90A-B141FF9F0032}"/>
              </a:ext>
            </a:extLst>
          </p:cNvPr>
          <p:cNvPicPr>
            <a:picLocks noChangeAspect="1"/>
          </p:cNvPicPr>
          <p:nvPr/>
        </p:nvPicPr>
        <p:blipFill>
          <a:blip r:embed="rId5"/>
          <a:stretch>
            <a:fillRect/>
          </a:stretch>
        </p:blipFill>
        <p:spPr>
          <a:xfrm>
            <a:off x="6451905" y="1318102"/>
            <a:ext cx="4915128" cy="28695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52005890"/>
      </p:ext>
    </p:extLst>
  </p:cSld>
  <p:clrMapOvr>
    <a:masterClrMapping/>
  </p:clrMapOvr>
  <mc:AlternateContent xmlns:mc="http://schemas.openxmlformats.org/markup-compatibility/2006" xmlns:p14="http://schemas.microsoft.com/office/powerpoint/2010/main">
    <mc:Choice Requires="p14">
      <p:transition spd="slow" p14:dur="2000" advTm="719"/>
    </mc:Choice>
    <mc:Fallback xmlns="">
      <p:transition spd="slow" advTm="719"/>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2367</Words>
  <Application>Microsoft Office PowerPoint</Application>
  <PresentationFormat>Panorámica</PresentationFormat>
  <Paragraphs>176</Paragraphs>
  <Slides>14</Slides>
  <Notes>14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Algerian</vt:lpstr>
      <vt:lpstr>Arial</vt:lpstr>
      <vt:lpstr>Calibri</vt:lpstr>
      <vt:lpstr>Calibri Light</vt:lpstr>
      <vt:lpstr>Constantia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Nazareno Pera</dc:creator>
  <cp:lastModifiedBy>Nazareno Pera</cp:lastModifiedBy>
  <cp:revision>9</cp:revision>
  <dcterms:created xsi:type="dcterms:W3CDTF">2024-06-05T17:32:46Z</dcterms:created>
  <dcterms:modified xsi:type="dcterms:W3CDTF">2024-06-10T19:57:28Z</dcterms:modified>
</cp:coreProperties>
</file>