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83" r:id="rId19"/>
    <p:sldId id="284" r:id="rId20"/>
    <p:sldId id="285" r:id="rId21"/>
    <p:sldId id="28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86C89-9E89-47BE-8B39-5A96B690470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34D2E55-5501-47F8-8A59-98256D5AE8C6}">
      <dgm:prSet/>
      <dgm:spPr/>
      <dgm:t>
        <a:bodyPr/>
        <a:lstStyle/>
        <a:p>
          <a:r>
            <a:rPr lang="en-CA" b="0" i="0"/>
            <a:t>We perform graph clustering using the GraphSAGE model and KMeans clustering algorithm. The feature vectors are created for each node using an identity matrix. Then, the GraphSAGE model is initialized and trained using a Cross-Entropy loss function and Adam optimizer.</a:t>
          </a:r>
          <a:endParaRPr lang="en-US"/>
        </a:p>
      </dgm:t>
    </dgm:pt>
    <dgm:pt modelId="{E5216DD3-BECF-4FB9-BC96-73DC5681743E}" type="parTrans" cxnId="{6F0C2875-2B50-46FA-BF1E-79052499384E}">
      <dgm:prSet/>
      <dgm:spPr/>
      <dgm:t>
        <a:bodyPr/>
        <a:lstStyle/>
        <a:p>
          <a:endParaRPr lang="en-US"/>
        </a:p>
      </dgm:t>
    </dgm:pt>
    <dgm:pt modelId="{90AD725F-7890-4D1B-9324-6053EC747890}" type="sibTrans" cxnId="{6F0C2875-2B50-46FA-BF1E-79052499384E}">
      <dgm:prSet/>
      <dgm:spPr/>
      <dgm:t>
        <a:bodyPr/>
        <a:lstStyle/>
        <a:p>
          <a:endParaRPr lang="en-US"/>
        </a:p>
      </dgm:t>
    </dgm:pt>
    <dgm:pt modelId="{85434456-5863-4B4F-ABDE-303981F807B3}">
      <dgm:prSet/>
      <dgm:spPr/>
      <dgm:t>
        <a:bodyPr/>
        <a:lstStyle/>
        <a:p>
          <a:r>
            <a:rPr lang="en-CA" b="0" i="0"/>
            <a:t>During training, the embeddings of the nodes are computed using the trained GraphSAGE model. KMeans clustering algorithm is then applied on the embeddings to cluster the nodes into K clusters. The cluster labels are then used to compute the loss and update the parameters of the GraphSAGE model.</a:t>
          </a:r>
          <a:endParaRPr lang="en-US"/>
        </a:p>
      </dgm:t>
    </dgm:pt>
    <dgm:pt modelId="{E771D6B3-5A73-4DF9-AD66-B72896A6FCAE}" type="parTrans" cxnId="{0FE147C2-08D4-47CC-A7C7-4F80B13032B7}">
      <dgm:prSet/>
      <dgm:spPr/>
      <dgm:t>
        <a:bodyPr/>
        <a:lstStyle/>
        <a:p>
          <a:endParaRPr lang="en-US"/>
        </a:p>
      </dgm:t>
    </dgm:pt>
    <dgm:pt modelId="{FBB82469-9FFD-4049-8FF0-1AC88F0949CA}" type="sibTrans" cxnId="{0FE147C2-08D4-47CC-A7C7-4F80B13032B7}">
      <dgm:prSet/>
      <dgm:spPr/>
      <dgm:t>
        <a:bodyPr/>
        <a:lstStyle/>
        <a:p>
          <a:endParaRPr lang="en-US"/>
        </a:p>
      </dgm:t>
    </dgm:pt>
    <dgm:pt modelId="{C3B68F9B-D186-440B-90AA-705B15429788}">
      <dgm:prSet/>
      <dgm:spPr/>
      <dgm:t>
        <a:bodyPr/>
        <a:lstStyle/>
        <a:p>
          <a:r>
            <a:rPr lang="en-CA" b="0" i="0"/>
            <a:t>After training, the cluster labels are assigned to each node, and the graph is plotted with the nodes colored based on the assigned clusters.</a:t>
          </a:r>
          <a:endParaRPr lang="en-US"/>
        </a:p>
      </dgm:t>
    </dgm:pt>
    <dgm:pt modelId="{FF82C718-5005-402A-851D-276BCA19BBF2}" type="parTrans" cxnId="{8ED547D6-803D-48AA-8AE7-FC34E2EC5804}">
      <dgm:prSet/>
      <dgm:spPr/>
      <dgm:t>
        <a:bodyPr/>
        <a:lstStyle/>
        <a:p>
          <a:endParaRPr lang="en-US"/>
        </a:p>
      </dgm:t>
    </dgm:pt>
    <dgm:pt modelId="{0879B20A-2516-4185-A456-8F2D38554612}" type="sibTrans" cxnId="{8ED547D6-803D-48AA-8AE7-FC34E2EC5804}">
      <dgm:prSet/>
      <dgm:spPr/>
      <dgm:t>
        <a:bodyPr/>
        <a:lstStyle/>
        <a:p>
          <a:endParaRPr lang="en-US"/>
        </a:p>
      </dgm:t>
    </dgm:pt>
    <dgm:pt modelId="{385AF290-4167-4EBC-A6EF-36C6CB5D2BB8}" type="pres">
      <dgm:prSet presAssocID="{19B86C89-9E89-47BE-8B39-5A96B6904707}" presName="outerComposite" presStyleCnt="0">
        <dgm:presLayoutVars>
          <dgm:chMax val="5"/>
          <dgm:dir/>
          <dgm:resizeHandles val="exact"/>
        </dgm:presLayoutVars>
      </dgm:prSet>
      <dgm:spPr/>
    </dgm:pt>
    <dgm:pt modelId="{57E80309-06F6-48E4-82BB-E4DD675BE353}" type="pres">
      <dgm:prSet presAssocID="{19B86C89-9E89-47BE-8B39-5A96B6904707}" presName="dummyMaxCanvas" presStyleCnt="0">
        <dgm:presLayoutVars/>
      </dgm:prSet>
      <dgm:spPr/>
    </dgm:pt>
    <dgm:pt modelId="{6B778BBD-8024-4817-ABBD-457ABB9BB9E3}" type="pres">
      <dgm:prSet presAssocID="{19B86C89-9E89-47BE-8B39-5A96B6904707}" presName="ThreeNodes_1" presStyleLbl="node1" presStyleIdx="0" presStyleCnt="3">
        <dgm:presLayoutVars>
          <dgm:bulletEnabled val="1"/>
        </dgm:presLayoutVars>
      </dgm:prSet>
      <dgm:spPr/>
    </dgm:pt>
    <dgm:pt modelId="{5F0B5EF6-3703-41D4-91AE-CD66FD5FDFFD}" type="pres">
      <dgm:prSet presAssocID="{19B86C89-9E89-47BE-8B39-5A96B6904707}" presName="ThreeNodes_2" presStyleLbl="node1" presStyleIdx="1" presStyleCnt="3">
        <dgm:presLayoutVars>
          <dgm:bulletEnabled val="1"/>
        </dgm:presLayoutVars>
      </dgm:prSet>
      <dgm:spPr/>
    </dgm:pt>
    <dgm:pt modelId="{8A38F3C9-01EC-45BC-8988-A1A4083E33CE}" type="pres">
      <dgm:prSet presAssocID="{19B86C89-9E89-47BE-8B39-5A96B6904707}" presName="ThreeNodes_3" presStyleLbl="node1" presStyleIdx="2" presStyleCnt="3">
        <dgm:presLayoutVars>
          <dgm:bulletEnabled val="1"/>
        </dgm:presLayoutVars>
      </dgm:prSet>
      <dgm:spPr/>
    </dgm:pt>
    <dgm:pt modelId="{D05B5422-937D-4BB0-8A34-CE50B6E05A69}" type="pres">
      <dgm:prSet presAssocID="{19B86C89-9E89-47BE-8B39-5A96B6904707}" presName="ThreeConn_1-2" presStyleLbl="fgAccFollowNode1" presStyleIdx="0" presStyleCnt="2">
        <dgm:presLayoutVars>
          <dgm:bulletEnabled val="1"/>
        </dgm:presLayoutVars>
      </dgm:prSet>
      <dgm:spPr/>
    </dgm:pt>
    <dgm:pt modelId="{97363307-84DD-4B53-819D-413761FDAD5B}" type="pres">
      <dgm:prSet presAssocID="{19B86C89-9E89-47BE-8B39-5A96B6904707}" presName="ThreeConn_2-3" presStyleLbl="fgAccFollowNode1" presStyleIdx="1" presStyleCnt="2">
        <dgm:presLayoutVars>
          <dgm:bulletEnabled val="1"/>
        </dgm:presLayoutVars>
      </dgm:prSet>
      <dgm:spPr/>
    </dgm:pt>
    <dgm:pt modelId="{5D2990D3-7513-4594-8499-B57793AFC456}" type="pres">
      <dgm:prSet presAssocID="{19B86C89-9E89-47BE-8B39-5A96B6904707}" presName="ThreeNodes_1_text" presStyleLbl="node1" presStyleIdx="2" presStyleCnt="3">
        <dgm:presLayoutVars>
          <dgm:bulletEnabled val="1"/>
        </dgm:presLayoutVars>
      </dgm:prSet>
      <dgm:spPr/>
    </dgm:pt>
    <dgm:pt modelId="{F0F52691-E39D-4878-80D0-11CFCA113271}" type="pres">
      <dgm:prSet presAssocID="{19B86C89-9E89-47BE-8B39-5A96B6904707}" presName="ThreeNodes_2_text" presStyleLbl="node1" presStyleIdx="2" presStyleCnt="3">
        <dgm:presLayoutVars>
          <dgm:bulletEnabled val="1"/>
        </dgm:presLayoutVars>
      </dgm:prSet>
      <dgm:spPr/>
    </dgm:pt>
    <dgm:pt modelId="{4D6ADF45-CC4D-4DA4-8F36-54C62876AA6F}" type="pres">
      <dgm:prSet presAssocID="{19B86C89-9E89-47BE-8B39-5A96B6904707}" presName="ThreeNodes_3_text" presStyleLbl="node1" presStyleIdx="2" presStyleCnt="3">
        <dgm:presLayoutVars>
          <dgm:bulletEnabled val="1"/>
        </dgm:presLayoutVars>
      </dgm:prSet>
      <dgm:spPr/>
    </dgm:pt>
  </dgm:ptLst>
  <dgm:cxnLst>
    <dgm:cxn modelId="{2EB59002-F6D5-441F-8105-DFB0862A38BE}" type="presOf" srcId="{234D2E55-5501-47F8-8A59-98256D5AE8C6}" destId="{6B778BBD-8024-4817-ABBD-457ABB9BB9E3}" srcOrd="0" destOrd="0" presId="urn:microsoft.com/office/officeart/2005/8/layout/vProcess5"/>
    <dgm:cxn modelId="{3D6F1028-E74E-4363-BF06-01BA59BFA893}" type="presOf" srcId="{90AD725F-7890-4D1B-9324-6053EC747890}" destId="{D05B5422-937D-4BB0-8A34-CE50B6E05A69}" srcOrd="0" destOrd="0" presId="urn:microsoft.com/office/officeart/2005/8/layout/vProcess5"/>
    <dgm:cxn modelId="{839DC769-5E36-42CB-8921-D2F76F3D5A2E}" type="presOf" srcId="{C3B68F9B-D186-440B-90AA-705B15429788}" destId="{8A38F3C9-01EC-45BC-8988-A1A4083E33CE}" srcOrd="0" destOrd="0" presId="urn:microsoft.com/office/officeart/2005/8/layout/vProcess5"/>
    <dgm:cxn modelId="{6F0C2875-2B50-46FA-BF1E-79052499384E}" srcId="{19B86C89-9E89-47BE-8B39-5A96B6904707}" destId="{234D2E55-5501-47F8-8A59-98256D5AE8C6}" srcOrd="0" destOrd="0" parTransId="{E5216DD3-BECF-4FB9-BC96-73DC5681743E}" sibTransId="{90AD725F-7890-4D1B-9324-6053EC747890}"/>
    <dgm:cxn modelId="{B997E256-03AF-46E2-B40D-BAAEEDA1AA0C}" type="presOf" srcId="{85434456-5863-4B4F-ABDE-303981F807B3}" destId="{5F0B5EF6-3703-41D4-91AE-CD66FD5FDFFD}" srcOrd="0" destOrd="0" presId="urn:microsoft.com/office/officeart/2005/8/layout/vProcess5"/>
    <dgm:cxn modelId="{9678D786-179F-4E57-957A-854E1F790C64}" type="presOf" srcId="{19B86C89-9E89-47BE-8B39-5A96B6904707}" destId="{385AF290-4167-4EBC-A6EF-36C6CB5D2BB8}" srcOrd="0" destOrd="0" presId="urn:microsoft.com/office/officeart/2005/8/layout/vProcess5"/>
    <dgm:cxn modelId="{524F1D88-0B87-46A8-8D4F-52D73F152F06}" type="presOf" srcId="{FBB82469-9FFD-4049-8FF0-1AC88F0949CA}" destId="{97363307-84DD-4B53-819D-413761FDAD5B}" srcOrd="0" destOrd="0" presId="urn:microsoft.com/office/officeart/2005/8/layout/vProcess5"/>
    <dgm:cxn modelId="{0FE147C2-08D4-47CC-A7C7-4F80B13032B7}" srcId="{19B86C89-9E89-47BE-8B39-5A96B6904707}" destId="{85434456-5863-4B4F-ABDE-303981F807B3}" srcOrd="1" destOrd="0" parTransId="{E771D6B3-5A73-4DF9-AD66-B72896A6FCAE}" sibTransId="{FBB82469-9FFD-4049-8FF0-1AC88F0949CA}"/>
    <dgm:cxn modelId="{BFEE64C7-9E10-4F1B-82FC-5A386B4A7247}" type="presOf" srcId="{C3B68F9B-D186-440B-90AA-705B15429788}" destId="{4D6ADF45-CC4D-4DA4-8F36-54C62876AA6F}" srcOrd="1" destOrd="0" presId="urn:microsoft.com/office/officeart/2005/8/layout/vProcess5"/>
    <dgm:cxn modelId="{88B740D5-CB15-4B56-BA30-7D7FAC1155F9}" type="presOf" srcId="{85434456-5863-4B4F-ABDE-303981F807B3}" destId="{F0F52691-E39D-4878-80D0-11CFCA113271}" srcOrd="1" destOrd="0" presId="urn:microsoft.com/office/officeart/2005/8/layout/vProcess5"/>
    <dgm:cxn modelId="{8ED547D6-803D-48AA-8AE7-FC34E2EC5804}" srcId="{19B86C89-9E89-47BE-8B39-5A96B6904707}" destId="{C3B68F9B-D186-440B-90AA-705B15429788}" srcOrd="2" destOrd="0" parTransId="{FF82C718-5005-402A-851D-276BCA19BBF2}" sibTransId="{0879B20A-2516-4185-A456-8F2D38554612}"/>
    <dgm:cxn modelId="{72167EF6-1F98-42D5-BC1E-29391350CA5D}" type="presOf" srcId="{234D2E55-5501-47F8-8A59-98256D5AE8C6}" destId="{5D2990D3-7513-4594-8499-B57793AFC456}" srcOrd="1" destOrd="0" presId="urn:microsoft.com/office/officeart/2005/8/layout/vProcess5"/>
    <dgm:cxn modelId="{9C47C85B-FBBC-4E2B-B627-00DCABC66969}" type="presParOf" srcId="{385AF290-4167-4EBC-A6EF-36C6CB5D2BB8}" destId="{57E80309-06F6-48E4-82BB-E4DD675BE353}" srcOrd="0" destOrd="0" presId="urn:microsoft.com/office/officeart/2005/8/layout/vProcess5"/>
    <dgm:cxn modelId="{38EACEAE-C739-4F6E-B334-ED4E07ABEFEF}" type="presParOf" srcId="{385AF290-4167-4EBC-A6EF-36C6CB5D2BB8}" destId="{6B778BBD-8024-4817-ABBD-457ABB9BB9E3}" srcOrd="1" destOrd="0" presId="urn:microsoft.com/office/officeart/2005/8/layout/vProcess5"/>
    <dgm:cxn modelId="{4284386B-6FD6-4406-840C-C03D75BA36B1}" type="presParOf" srcId="{385AF290-4167-4EBC-A6EF-36C6CB5D2BB8}" destId="{5F0B5EF6-3703-41D4-91AE-CD66FD5FDFFD}" srcOrd="2" destOrd="0" presId="urn:microsoft.com/office/officeart/2005/8/layout/vProcess5"/>
    <dgm:cxn modelId="{8CFF401F-43F4-4471-BE80-F117AD875FBD}" type="presParOf" srcId="{385AF290-4167-4EBC-A6EF-36C6CB5D2BB8}" destId="{8A38F3C9-01EC-45BC-8988-A1A4083E33CE}" srcOrd="3" destOrd="0" presId="urn:microsoft.com/office/officeart/2005/8/layout/vProcess5"/>
    <dgm:cxn modelId="{18FCB827-22D9-4BF6-A176-2176D30DC3A5}" type="presParOf" srcId="{385AF290-4167-4EBC-A6EF-36C6CB5D2BB8}" destId="{D05B5422-937D-4BB0-8A34-CE50B6E05A69}" srcOrd="4" destOrd="0" presId="urn:microsoft.com/office/officeart/2005/8/layout/vProcess5"/>
    <dgm:cxn modelId="{6BFF8500-620B-4004-931E-175E738B123F}" type="presParOf" srcId="{385AF290-4167-4EBC-A6EF-36C6CB5D2BB8}" destId="{97363307-84DD-4B53-819D-413761FDAD5B}" srcOrd="5" destOrd="0" presId="urn:microsoft.com/office/officeart/2005/8/layout/vProcess5"/>
    <dgm:cxn modelId="{4C38BA18-F266-4DFE-BFDA-3AC4DB61B7EA}" type="presParOf" srcId="{385AF290-4167-4EBC-A6EF-36C6CB5D2BB8}" destId="{5D2990D3-7513-4594-8499-B57793AFC456}" srcOrd="6" destOrd="0" presId="urn:microsoft.com/office/officeart/2005/8/layout/vProcess5"/>
    <dgm:cxn modelId="{66DCDBD8-694C-4BDD-B7F4-FE52471D226C}" type="presParOf" srcId="{385AF290-4167-4EBC-A6EF-36C6CB5D2BB8}" destId="{F0F52691-E39D-4878-80D0-11CFCA113271}" srcOrd="7" destOrd="0" presId="urn:microsoft.com/office/officeart/2005/8/layout/vProcess5"/>
    <dgm:cxn modelId="{C78994BF-2A00-4E46-8027-682E47D77319}" type="presParOf" srcId="{385AF290-4167-4EBC-A6EF-36C6CB5D2BB8}" destId="{4D6ADF45-CC4D-4DA4-8F36-54C62876AA6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78BBD-8024-4817-ABBD-457ABB9BB9E3}">
      <dsp:nvSpPr>
        <dsp:cNvPr id="0" name=""/>
        <dsp:cNvSpPr/>
      </dsp:nvSpPr>
      <dsp:spPr>
        <a:xfrm>
          <a:off x="0" y="0"/>
          <a:ext cx="9197340" cy="11201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a:t>We perform graph clustering using the GraphSAGE model and KMeans clustering algorithm. The feature vectors are created for each node using an identity matrix. Then, the GraphSAGE model is initialized and trained using a Cross-Entropy loss function and Adam optimizer.</a:t>
          </a:r>
          <a:endParaRPr lang="en-US" sz="1600" kern="1200"/>
        </a:p>
      </dsp:txBody>
      <dsp:txXfrm>
        <a:off x="32808" y="32808"/>
        <a:ext cx="7988621" cy="1054523"/>
      </dsp:txXfrm>
    </dsp:sp>
    <dsp:sp modelId="{5F0B5EF6-3703-41D4-91AE-CD66FD5FDFFD}">
      <dsp:nvSpPr>
        <dsp:cNvPr id="0" name=""/>
        <dsp:cNvSpPr/>
      </dsp:nvSpPr>
      <dsp:spPr>
        <a:xfrm>
          <a:off x="811529" y="1306829"/>
          <a:ext cx="9197340" cy="11201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a:t>During training, the embeddings of the nodes are computed using the trained GraphSAGE model. KMeans clustering algorithm is then applied on the embeddings to cluster the nodes into K clusters. The cluster labels are then used to compute the loss and update the parameters of the GraphSAGE model.</a:t>
          </a:r>
          <a:endParaRPr lang="en-US" sz="1600" kern="1200"/>
        </a:p>
      </dsp:txBody>
      <dsp:txXfrm>
        <a:off x="844337" y="1339637"/>
        <a:ext cx="7592103" cy="1054523"/>
      </dsp:txXfrm>
    </dsp:sp>
    <dsp:sp modelId="{8A38F3C9-01EC-45BC-8988-A1A4083E33CE}">
      <dsp:nvSpPr>
        <dsp:cNvPr id="0" name=""/>
        <dsp:cNvSpPr/>
      </dsp:nvSpPr>
      <dsp:spPr>
        <a:xfrm>
          <a:off x="1623059" y="2613659"/>
          <a:ext cx="9197340" cy="11201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a:t>After training, the cluster labels are assigned to each node, and the graph is plotted with the nodes colored based on the assigned clusters.</a:t>
          </a:r>
          <a:endParaRPr lang="en-US" sz="1600" kern="1200"/>
        </a:p>
      </dsp:txBody>
      <dsp:txXfrm>
        <a:off x="1655867" y="2646467"/>
        <a:ext cx="7592103" cy="1054523"/>
      </dsp:txXfrm>
    </dsp:sp>
    <dsp:sp modelId="{D05B5422-937D-4BB0-8A34-CE50B6E05A69}">
      <dsp:nvSpPr>
        <dsp:cNvPr id="0" name=""/>
        <dsp:cNvSpPr/>
      </dsp:nvSpPr>
      <dsp:spPr>
        <a:xfrm>
          <a:off x="8469249" y="849439"/>
          <a:ext cx="728090" cy="7280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33069" y="849439"/>
        <a:ext cx="400450" cy="547888"/>
      </dsp:txXfrm>
    </dsp:sp>
    <dsp:sp modelId="{97363307-84DD-4B53-819D-413761FDAD5B}">
      <dsp:nvSpPr>
        <dsp:cNvPr id="0" name=""/>
        <dsp:cNvSpPr/>
      </dsp:nvSpPr>
      <dsp:spPr>
        <a:xfrm>
          <a:off x="9280779" y="2148801"/>
          <a:ext cx="728090" cy="72809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444599" y="2148801"/>
        <a:ext cx="400450" cy="5478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E94112-4607-6ED8-E0D0-A43F1FC87C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608173-F5B1-F6BE-17AB-568C7245F3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D7C6A3-9B54-4ACD-9E00-0BAB9F898E92}" type="datetimeFigureOut">
              <a:rPr lang="en-US" smtClean="0"/>
              <a:t>4/4/2023</a:t>
            </a:fld>
            <a:endParaRPr lang="en-US"/>
          </a:p>
        </p:txBody>
      </p:sp>
      <p:sp>
        <p:nvSpPr>
          <p:cNvPr id="4" name="Footer Placeholder 3">
            <a:extLst>
              <a:ext uri="{FF2B5EF4-FFF2-40B4-BE49-F238E27FC236}">
                <a16:creationId xmlns:a16="http://schemas.microsoft.com/office/drawing/2014/main" id="{47DF5C6F-1794-C8AF-2B9F-3833A2BDDF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78F4A58-6C29-334F-3C90-0095F158D0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F38D65-2199-499D-AEBB-783E0CD8D326}" type="slidenum">
              <a:rPr lang="en-US" smtClean="0"/>
              <a:t>‹#›</a:t>
            </a:fld>
            <a:endParaRPr lang="en-US"/>
          </a:p>
        </p:txBody>
      </p:sp>
    </p:spTree>
    <p:extLst>
      <p:ext uri="{BB962C8B-B14F-4D97-AF65-F5344CB8AC3E}">
        <p14:creationId xmlns:p14="http://schemas.microsoft.com/office/powerpoint/2010/main" val="10883133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97AC-F128-4407-83A9-695BF31407EF}"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0704A-0D8E-4C71-A8BC-9A86C5C46581}" type="slidenum">
              <a:rPr lang="en-US" smtClean="0"/>
              <a:t>‹#›</a:t>
            </a:fld>
            <a:endParaRPr lang="en-US"/>
          </a:p>
        </p:txBody>
      </p:sp>
    </p:spTree>
    <p:extLst>
      <p:ext uri="{BB962C8B-B14F-4D97-AF65-F5344CB8AC3E}">
        <p14:creationId xmlns:p14="http://schemas.microsoft.com/office/powerpoint/2010/main" val="3257929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538-5C9D-A5BC-94EC-6B30112C72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C56A07-4641-8470-7737-63ADD6338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5F4FE7-AA5C-9D4F-DC4A-D6DBD97FFBD5}"/>
              </a:ext>
            </a:extLst>
          </p:cNvPr>
          <p:cNvSpPr>
            <a:spLocks noGrp="1"/>
          </p:cNvSpPr>
          <p:nvPr>
            <p:ph type="dt" sz="half" idx="10"/>
          </p:nvPr>
        </p:nvSpPr>
        <p:spPr/>
        <p:txBody>
          <a:bodyPr/>
          <a:lstStyle/>
          <a:p>
            <a:fld id="{6BE64741-65D8-4524-9C85-2647296F2F88}" type="datetime1">
              <a:rPr lang="en-US" smtClean="0"/>
              <a:t>4/4/2023</a:t>
            </a:fld>
            <a:endParaRPr lang="en-US"/>
          </a:p>
        </p:txBody>
      </p:sp>
      <p:sp>
        <p:nvSpPr>
          <p:cNvPr id="5" name="Footer Placeholder 4">
            <a:extLst>
              <a:ext uri="{FF2B5EF4-FFF2-40B4-BE49-F238E27FC236}">
                <a16:creationId xmlns:a16="http://schemas.microsoft.com/office/drawing/2014/main" id="{09E5F23F-9D29-F3A1-464F-A8D75CB2C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C93BA-DF92-CCAB-D2B0-40558274D6A7}"/>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209534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9F1E-984F-30DC-8443-AC40B7E37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73FD0-E9D6-D6D6-B386-1EE5104E0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669F2-C3A2-C545-BFE7-8639BE66AFD2}"/>
              </a:ext>
            </a:extLst>
          </p:cNvPr>
          <p:cNvSpPr>
            <a:spLocks noGrp="1"/>
          </p:cNvSpPr>
          <p:nvPr>
            <p:ph type="dt" sz="half" idx="10"/>
          </p:nvPr>
        </p:nvSpPr>
        <p:spPr/>
        <p:txBody>
          <a:bodyPr/>
          <a:lstStyle/>
          <a:p>
            <a:fld id="{C867D666-B6C2-4A67-8E8C-A60F72FD4E0B}" type="datetime1">
              <a:rPr lang="en-US" smtClean="0"/>
              <a:t>4/4/2023</a:t>
            </a:fld>
            <a:endParaRPr lang="en-US"/>
          </a:p>
        </p:txBody>
      </p:sp>
      <p:sp>
        <p:nvSpPr>
          <p:cNvPr id="5" name="Footer Placeholder 4">
            <a:extLst>
              <a:ext uri="{FF2B5EF4-FFF2-40B4-BE49-F238E27FC236}">
                <a16:creationId xmlns:a16="http://schemas.microsoft.com/office/drawing/2014/main" id="{25A93493-CCC6-D090-AFB7-A21B854EE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3877E-761D-8082-261A-5C833EC3939C}"/>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251788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4FBA6-7F13-7B2A-81B1-68E8A4E198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5A671-6E2B-F9C2-5A32-2447FFAA98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AC00F-1789-D507-5CB8-A9D4E4AE69A1}"/>
              </a:ext>
            </a:extLst>
          </p:cNvPr>
          <p:cNvSpPr>
            <a:spLocks noGrp="1"/>
          </p:cNvSpPr>
          <p:nvPr>
            <p:ph type="dt" sz="half" idx="10"/>
          </p:nvPr>
        </p:nvSpPr>
        <p:spPr/>
        <p:txBody>
          <a:bodyPr/>
          <a:lstStyle/>
          <a:p>
            <a:fld id="{9F8D08CA-95E4-454B-B479-ACCD64400A4E}" type="datetime1">
              <a:rPr lang="en-US" smtClean="0"/>
              <a:t>4/4/2023</a:t>
            </a:fld>
            <a:endParaRPr lang="en-US"/>
          </a:p>
        </p:txBody>
      </p:sp>
      <p:sp>
        <p:nvSpPr>
          <p:cNvPr id="5" name="Footer Placeholder 4">
            <a:extLst>
              <a:ext uri="{FF2B5EF4-FFF2-40B4-BE49-F238E27FC236}">
                <a16:creationId xmlns:a16="http://schemas.microsoft.com/office/drawing/2014/main" id="{7B5D3DF0-0B30-34A5-4472-5EF117E0C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96A00-874F-D751-ECFF-C200C70193A7}"/>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127962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8B73-B185-152C-D35A-475026852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322D6-1725-D539-91C6-A271718D6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82BB0-3208-8A28-A71D-B77E7CAD590D}"/>
              </a:ext>
            </a:extLst>
          </p:cNvPr>
          <p:cNvSpPr>
            <a:spLocks noGrp="1"/>
          </p:cNvSpPr>
          <p:nvPr>
            <p:ph type="dt" sz="half" idx="10"/>
          </p:nvPr>
        </p:nvSpPr>
        <p:spPr/>
        <p:txBody>
          <a:bodyPr/>
          <a:lstStyle/>
          <a:p>
            <a:fld id="{59654563-1393-4929-96C0-3285F6031CBC}" type="datetime1">
              <a:rPr lang="en-US" smtClean="0"/>
              <a:t>4/4/2023</a:t>
            </a:fld>
            <a:endParaRPr lang="en-US"/>
          </a:p>
        </p:txBody>
      </p:sp>
      <p:sp>
        <p:nvSpPr>
          <p:cNvPr id="5" name="Footer Placeholder 4">
            <a:extLst>
              <a:ext uri="{FF2B5EF4-FFF2-40B4-BE49-F238E27FC236}">
                <a16:creationId xmlns:a16="http://schemas.microsoft.com/office/drawing/2014/main" id="{6B45DBC5-E729-5E70-8034-AF10DD4EB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33247-B36C-4F56-B74B-0FA839BCCF76}"/>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359574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67C2-6FA3-D960-01CD-5A93A0B88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D2980-94AB-CEA9-1FC6-C052F2702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261E1-D9AF-B792-34D0-40EAFF4E8B44}"/>
              </a:ext>
            </a:extLst>
          </p:cNvPr>
          <p:cNvSpPr>
            <a:spLocks noGrp="1"/>
          </p:cNvSpPr>
          <p:nvPr>
            <p:ph type="dt" sz="half" idx="10"/>
          </p:nvPr>
        </p:nvSpPr>
        <p:spPr/>
        <p:txBody>
          <a:bodyPr/>
          <a:lstStyle/>
          <a:p>
            <a:fld id="{D6396FB8-6728-41B6-9A7F-1CE8A5211F0A}" type="datetime1">
              <a:rPr lang="en-US" smtClean="0"/>
              <a:t>4/4/2023</a:t>
            </a:fld>
            <a:endParaRPr lang="en-US"/>
          </a:p>
        </p:txBody>
      </p:sp>
      <p:sp>
        <p:nvSpPr>
          <p:cNvPr id="5" name="Footer Placeholder 4">
            <a:extLst>
              <a:ext uri="{FF2B5EF4-FFF2-40B4-BE49-F238E27FC236}">
                <a16:creationId xmlns:a16="http://schemas.microsoft.com/office/drawing/2014/main" id="{BBFAD25B-797F-D393-BF3C-E4F9DD44C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90985-CBF4-B518-0F77-6183DB13D80F}"/>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296149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32F-1F17-446C-5567-FD3206BD3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0AFF6-A95D-16F0-06A2-855B62635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3D6C9-DBC1-653D-AA99-7EF39098B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A47FC-C161-FE18-C235-DE9468F7F556}"/>
              </a:ext>
            </a:extLst>
          </p:cNvPr>
          <p:cNvSpPr>
            <a:spLocks noGrp="1"/>
          </p:cNvSpPr>
          <p:nvPr>
            <p:ph type="dt" sz="half" idx="10"/>
          </p:nvPr>
        </p:nvSpPr>
        <p:spPr/>
        <p:txBody>
          <a:bodyPr/>
          <a:lstStyle/>
          <a:p>
            <a:fld id="{FBF4F115-3F91-4195-805E-4F86324183D1}" type="datetime1">
              <a:rPr lang="en-US" smtClean="0"/>
              <a:t>4/4/2023</a:t>
            </a:fld>
            <a:endParaRPr lang="en-US"/>
          </a:p>
        </p:txBody>
      </p:sp>
      <p:sp>
        <p:nvSpPr>
          <p:cNvPr id="6" name="Footer Placeholder 5">
            <a:extLst>
              <a:ext uri="{FF2B5EF4-FFF2-40B4-BE49-F238E27FC236}">
                <a16:creationId xmlns:a16="http://schemas.microsoft.com/office/drawing/2014/main" id="{BB1597E6-900B-CAEF-7EE1-8F7A79B53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66B74-3D30-9B49-5382-2EECF7B19C62}"/>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300528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49D0-3E0F-3A60-4EC5-814B3CA3C7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FCBD3A-D6A3-82E3-9DAA-C202B4A93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38FC77-39AD-87BA-07A1-3E2855DD2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34968-4290-36E1-5973-FE8723368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37CF8-70BF-B9D7-B90E-C7DE927F8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6B291-6754-5EFD-3F93-A96BAAFD54E4}"/>
              </a:ext>
            </a:extLst>
          </p:cNvPr>
          <p:cNvSpPr>
            <a:spLocks noGrp="1"/>
          </p:cNvSpPr>
          <p:nvPr>
            <p:ph type="dt" sz="half" idx="10"/>
          </p:nvPr>
        </p:nvSpPr>
        <p:spPr/>
        <p:txBody>
          <a:bodyPr/>
          <a:lstStyle/>
          <a:p>
            <a:fld id="{D84C1068-6084-4AEF-8A05-56E18E7DCBA4}" type="datetime1">
              <a:rPr lang="en-US" smtClean="0"/>
              <a:t>4/4/2023</a:t>
            </a:fld>
            <a:endParaRPr lang="en-US"/>
          </a:p>
        </p:txBody>
      </p:sp>
      <p:sp>
        <p:nvSpPr>
          <p:cNvPr id="8" name="Footer Placeholder 7">
            <a:extLst>
              <a:ext uri="{FF2B5EF4-FFF2-40B4-BE49-F238E27FC236}">
                <a16:creationId xmlns:a16="http://schemas.microsoft.com/office/drawing/2014/main" id="{695887CB-C025-96FF-EE34-89094FB163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DA94E-CA06-F7D9-16E0-BBEA69AA1109}"/>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325993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5034-4652-3847-3742-9AEA529B9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87DC71-5D5A-F103-17F5-213431CB5A15}"/>
              </a:ext>
            </a:extLst>
          </p:cNvPr>
          <p:cNvSpPr>
            <a:spLocks noGrp="1"/>
          </p:cNvSpPr>
          <p:nvPr>
            <p:ph type="dt" sz="half" idx="10"/>
          </p:nvPr>
        </p:nvSpPr>
        <p:spPr/>
        <p:txBody>
          <a:bodyPr/>
          <a:lstStyle/>
          <a:p>
            <a:fld id="{31464003-E133-4B73-B932-33B512741300}" type="datetime1">
              <a:rPr lang="en-US" smtClean="0"/>
              <a:t>4/4/2023</a:t>
            </a:fld>
            <a:endParaRPr lang="en-US"/>
          </a:p>
        </p:txBody>
      </p:sp>
      <p:sp>
        <p:nvSpPr>
          <p:cNvPr id="4" name="Footer Placeholder 3">
            <a:extLst>
              <a:ext uri="{FF2B5EF4-FFF2-40B4-BE49-F238E27FC236}">
                <a16:creationId xmlns:a16="http://schemas.microsoft.com/office/drawing/2014/main" id="{A362BCDC-A08F-DD0E-BAEE-0B32506E0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179FA-3755-8960-CB3E-20FD01E162B8}"/>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36040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9B846-E040-BA99-64BD-09A1FA9790EC}"/>
              </a:ext>
            </a:extLst>
          </p:cNvPr>
          <p:cNvSpPr>
            <a:spLocks noGrp="1"/>
          </p:cNvSpPr>
          <p:nvPr>
            <p:ph type="dt" sz="half" idx="10"/>
          </p:nvPr>
        </p:nvSpPr>
        <p:spPr/>
        <p:txBody>
          <a:bodyPr/>
          <a:lstStyle/>
          <a:p>
            <a:fld id="{D13D0386-2731-4273-B9A1-1CF5E982F3C5}" type="datetime1">
              <a:rPr lang="en-US" smtClean="0"/>
              <a:t>4/4/2023</a:t>
            </a:fld>
            <a:endParaRPr lang="en-US"/>
          </a:p>
        </p:txBody>
      </p:sp>
      <p:sp>
        <p:nvSpPr>
          <p:cNvPr id="3" name="Footer Placeholder 2">
            <a:extLst>
              <a:ext uri="{FF2B5EF4-FFF2-40B4-BE49-F238E27FC236}">
                <a16:creationId xmlns:a16="http://schemas.microsoft.com/office/drawing/2014/main" id="{326E6FB3-FAB5-26D6-47C2-75A3FB6555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116B9-E56F-7D3E-334C-97265B1CCA71}"/>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19923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20A8-D3EE-07BA-5B55-B559607EE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4AB0DF-21A3-3D9D-0B30-DFD119008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9AD17-FA34-432E-DAF9-23B2725B4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3AAC4-CDF7-615A-A8DA-46178ACCA2EB}"/>
              </a:ext>
            </a:extLst>
          </p:cNvPr>
          <p:cNvSpPr>
            <a:spLocks noGrp="1"/>
          </p:cNvSpPr>
          <p:nvPr>
            <p:ph type="dt" sz="half" idx="10"/>
          </p:nvPr>
        </p:nvSpPr>
        <p:spPr/>
        <p:txBody>
          <a:bodyPr/>
          <a:lstStyle/>
          <a:p>
            <a:fld id="{3D8012BD-F7B8-44A1-B347-5E588F47FE93}" type="datetime1">
              <a:rPr lang="en-US" smtClean="0"/>
              <a:t>4/4/2023</a:t>
            </a:fld>
            <a:endParaRPr lang="en-US"/>
          </a:p>
        </p:txBody>
      </p:sp>
      <p:sp>
        <p:nvSpPr>
          <p:cNvPr id="6" name="Footer Placeholder 5">
            <a:extLst>
              <a:ext uri="{FF2B5EF4-FFF2-40B4-BE49-F238E27FC236}">
                <a16:creationId xmlns:a16="http://schemas.microsoft.com/office/drawing/2014/main" id="{C8DBF170-B960-07E8-5443-786F49EC1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9598A-BC88-CDF4-2D1C-D273A9866C19}"/>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201444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5E76-59E0-274D-57EF-BB1FA5CFC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E3B29-01F3-200E-B3AC-B7A397518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BBDBB-519A-1BBC-B652-7EE7B56B6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061D5-A465-D3E3-3DD8-C56A7C93ADCF}"/>
              </a:ext>
            </a:extLst>
          </p:cNvPr>
          <p:cNvSpPr>
            <a:spLocks noGrp="1"/>
          </p:cNvSpPr>
          <p:nvPr>
            <p:ph type="dt" sz="half" idx="10"/>
          </p:nvPr>
        </p:nvSpPr>
        <p:spPr/>
        <p:txBody>
          <a:bodyPr/>
          <a:lstStyle/>
          <a:p>
            <a:fld id="{FE7F6975-251C-4548-81AE-D6E838B7C340}" type="datetime1">
              <a:rPr lang="en-US" smtClean="0"/>
              <a:t>4/4/2023</a:t>
            </a:fld>
            <a:endParaRPr lang="en-US"/>
          </a:p>
        </p:txBody>
      </p:sp>
      <p:sp>
        <p:nvSpPr>
          <p:cNvPr id="6" name="Footer Placeholder 5">
            <a:extLst>
              <a:ext uri="{FF2B5EF4-FFF2-40B4-BE49-F238E27FC236}">
                <a16:creationId xmlns:a16="http://schemas.microsoft.com/office/drawing/2014/main" id="{60E63122-EE16-A0FC-AAE5-29863C4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E2252-1745-9CCC-E169-9BBC0214D1C1}"/>
              </a:ext>
            </a:extLst>
          </p:cNvPr>
          <p:cNvSpPr>
            <a:spLocks noGrp="1"/>
          </p:cNvSpPr>
          <p:nvPr>
            <p:ph type="sldNum" sz="quarter" idx="12"/>
          </p:nvPr>
        </p:nvSpPr>
        <p:spPr/>
        <p:txBody>
          <a:bodyPr/>
          <a:lstStyle/>
          <a:p>
            <a:fld id="{F5F8B208-5D6E-44AE-8E35-86A3274B6B68}" type="slidenum">
              <a:rPr lang="en-US" smtClean="0"/>
              <a:t>‹#›</a:t>
            </a:fld>
            <a:endParaRPr lang="en-US"/>
          </a:p>
        </p:txBody>
      </p:sp>
    </p:spTree>
    <p:extLst>
      <p:ext uri="{BB962C8B-B14F-4D97-AF65-F5344CB8AC3E}">
        <p14:creationId xmlns:p14="http://schemas.microsoft.com/office/powerpoint/2010/main" val="41483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4D13C-1ACA-E8C2-F4B9-B2D2A3A6C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D91B0-FA96-E8F2-C021-B99867163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E1FEF-8B66-E20B-A4EA-3F74486DE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6B9C5-D4C8-4732-9F0D-75186B9CAF59}" type="datetime1">
              <a:rPr lang="en-US" smtClean="0"/>
              <a:t>4/4/2023</a:t>
            </a:fld>
            <a:endParaRPr lang="en-US"/>
          </a:p>
        </p:txBody>
      </p:sp>
      <p:sp>
        <p:nvSpPr>
          <p:cNvPr id="5" name="Footer Placeholder 4">
            <a:extLst>
              <a:ext uri="{FF2B5EF4-FFF2-40B4-BE49-F238E27FC236}">
                <a16:creationId xmlns:a16="http://schemas.microsoft.com/office/drawing/2014/main" id="{5FFEECA5-C2AF-7D84-615A-02748D5D8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A31A4-0160-A66F-65A0-5EEDBD3C8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8B208-5D6E-44AE-8E35-86A3274B6B68}" type="slidenum">
              <a:rPr lang="en-US" smtClean="0"/>
              <a:t>‹#›</a:t>
            </a:fld>
            <a:endParaRPr lang="en-US"/>
          </a:p>
        </p:txBody>
      </p:sp>
    </p:spTree>
    <p:extLst>
      <p:ext uri="{BB962C8B-B14F-4D97-AF65-F5344CB8AC3E}">
        <p14:creationId xmlns:p14="http://schemas.microsoft.com/office/powerpoint/2010/main" val="24242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20182-B5D4-81D9-F81E-B737A87C9FC9}"/>
              </a:ext>
            </a:extLst>
          </p:cNvPr>
          <p:cNvSpPr>
            <a:spLocks noGrp="1"/>
          </p:cNvSpPr>
          <p:nvPr>
            <p:ph type="ctrTitle"/>
          </p:nvPr>
        </p:nvSpPr>
        <p:spPr>
          <a:xfrm>
            <a:off x="558210" y="1365472"/>
            <a:ext cx="10978470" cy="3564636"/>
          </a:xfrm>
        </p:spPr>
        <p:txBody>
          <a:bodyPr anchor="ctr">
            <a:normAutofit/>
          </a:bodyPr>
          <a:lstStyle/>
          <a:p>
            <a:pPr algn="l"/>
            <a:r>
              <a:rPr lang="en-US" sz="6200"/>
              <a:t>Project Proposal: Graph Neural Network-based Clustering Enhancement in VANET for Cooperative Driving</a:t>
            </a:r>
          </a:p>
        </p:txBody>
      </p:sp>
      <p:sp>
        <p:nvSpPr>
          <p:cNvPr id="3" name="Subtitle 2">
            <a:extLst>
              <a:ext uri="{FF2B5EF4-FFF2-40B4-BE49-F238E27FC236}">
                <a16:creationId xmlns:a16="http://schemas.microsoft.com/office/drawing/2014/main" id="{BB1C41D6-41E8-E761-DBA9-9CE8DD2979C9}"/>
              </a:ext>
            </a:extLst>
          </p:cNvPr>
          <p:cNvSpPr>
            <a:spLocks noGrp="1"/>
          </p:cNvSpPr>
          <p:nvPr>
            <p:ph type="subTitle" idx="1"/>
          </p:nvPr>
        </p:nvSpPr>
        <p:spPr>
          <a:xfrm>
            <a:off x="650945" y="5859463"/>
            <a:ext cx="10927080" cy="487235"/>
          </a:xfrm>
        </p:spPr>
        <p:txBody>
          <a:bodyPr anchor="ctr">
            <a:normAutofit/>
          </a:bodyPr>
          <a:lstStyle/>
          <a:p>
            <a:pPr algn="r"/>
            <a:r>
              <a:rPr lang="en-US" sz="2000"/>
              <a:t>Presenter: Nazanin Mehregan</a:t>
            </a:r>
          </a:p>
        </p:txBody>
      </p:sp>
      <p:sp>
        <p:nvSpPr>
          <p:cNvPr id="87" name="Rectangle 86">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AF30AD63-7D81-3C79-91E1-03D7DD84A402}"/>
              </a:ext>
            </a:extLst>
          </p:cNvPr>
          <p:cNvSpPr>
            <a:spLocks noGrp="1"/>
          </p:cNvSpPr>
          <p:nvPr>
            <p:ph type="sldNum" sz="quarter" idx="12"/>
          </p:nvPr>
        </p:nvSpPr>
        <p:spPr/>
        <p:txBody>
          <a:bodyPr/>
          <a:lstStyle/>
          <a:p>
            <a:fld id="{F5F8B208-5D6E-44AE-8E35-86A3274B6B68}" type="slidenum">
              <a:rPr lang="en-US" smtClean="0"/>
              <a:t>1</a:t>
            </a:fld>
            <a:endParaRPr lang="en-US"/>
          </a:p>
        </p:txBody>
      </p:sp>
    </p:spTree>
    <p:extLst>
      <p:ext uri="{BB962C8B-B14F-4D97-AF65-F5344CB8AC3E}">
        <p14:creationId xmlns:p14="http://schemas.microsoft.com/office/powerpoint/2010/main" val="60319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BA03F-41D0-839D-CC70-E92F2E639A2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Performance Evaluation</a:t>
            </a:r>
          </a:p>
        </p:txBody>
      </p:sp>
      <p:sp>
        <p:nvSpPr>
          <p:cNvPr id="3" name="Content Placeholder 2">
            <a:extLst>
              <a:ext uri="{FF2B5EF4-FFF2-40B4-BE49-F238E27FC236}">
                <a16:creationId xmlns:a16="http://schemas.microsoft.com/office/drawing/2014/main" id="{8DC53AC7-7A6C-C062-1EC9-E1F608179811}"/>
              </a:ext>
            </a:extLst>
          </p:cNvPr>
          <p:cNvSpPr>
            <a:spLocks noGrp="1"/>
          </p:cNvSpPr>
          <p:nvPr>
            <p:ph idx="1"/>
          </p:nvPr>
        </p:nvSpPr>
        <p:spPr>
          <a:xfrm>
            <a:off x="638882" y="4631161"/>
            <a:ext cx="3571810" cy="1559327"/>
          </a:xfrm>
        </p:spPr>
        <p:txBody>
          <a:bodyPr vert="horz" lIns="91440" tIns="45720" rIns="91440" bIns="45720" rtlCol="0">
            <a:normAutofit lnSpcReduction="10000"/>
          </a:bodyPr>
          <a:lstStyle/>
          <a:p>
            <a:r>
              <a:rPr lang="en-US" sz="2200" kern="1200" dirty="0">
                <a:solidFill>
                  <a:schemeClr val="tx1"/>
                </a:solidFill>
                <a:latin typeface="+mn-lt"/>
                <a:ea typeface="+mn-ea"/>
                <a:cs typeface="+mn-cs"/>
              </a:rPr>
              <a:t>GNN-based algorithm corresponds to the minimum number of vehicles breaking the initial clusters</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24D0E7-577D-DC49-D607-7403F30AE11C}"/>
              </a:ext>
            </a:extLst>
          </p:cNvPr>
          <p:cNvPicPr>
            <a:picLocks noChangeAspect="1"/>
          </p:cNvPicPr>
          <p:nvPr/>
        </p:nvPicPr>
        <p:blipFill>
          <a:blip r:embed="rId2"/>
          <a:stretch>
            <a:fillRect/>
          </a:stretch>
        </p:blipFill>
        <p:spPr>
          <a:xfrm>
            <a:off x="4654296" y="1584575"/>
            <a:ext cx="7214616" cy="3661417"/>
          </a:xfrm>
          <a:prstGeom prst="rect">
            <a:avLst/>
          </a:prstGeom>
        </p:spPr>
      </p:pic>
      <p:sp>
        <p:nvSpPr>
          <p:cNvPr id="4" name="Slide Number Placeholder 3">
            <a:extLst>
              <a:ext uri="{FF2B5EF4-FFF2-40B4-BE49-F238E27FC236}">
                <a16:creationId xmlns:a16="http://schemas.microsoft.com/office/drawing/2014/main" id="{A913373A-BF73-E4AE-671A-D9453D3608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5F8B208-5D6E-44AE-8E35-86A3274B6B68}" type="slidenum">
              <a:rPr lang="en-US" smtClean="0"/>
              <a:pPr>
                <a:spcAft>
                  <a:spcPts val="600"/>
                </a:spcAft>
              </a:pPr>
              <a:t>10</a:t>
            </a:fld>
            <a:endParaRPr lang="en-US"/>
          </a:p>
        </p:txBody>
      </p:sp>
    </p:spTree>
    <p:extLst>
      <p:ext uri="{BB962C8B-B14F-4D97-AF65-F5344CB8AC3E}">
        <p14:creationId xmlns:p14="http://schemas.microsoft.com/office/powerpoint/2010/main" val="317559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7272B-A181-622F-4BF8-A8F4D82E0CD8}"/>
              </a:ext>
            </a:extLst>
          </p:cNvPr>
          <p:cNvSpPr>
            <a:spLocks noGrp="1"/>
          </p:cNvSpPr>
          <p:nvPr>
            <p:ph type="title"/>
          </p:nvPr>
        </p:nvSpPr>
        <p:spPr>
          <a:xfrm>
            <a:off x="630936" y="502920"/>
            <a:ext cx="3419856" cy="1463040"/>
          </a:xfrm>
        </p:spPr>
        <p:txBody>
          <a:bodyPr anchor="ctr">
            <a:normAutofit/>
          </a:bodyPr>
          <a:lstStyle/>
          <a:p>
            <a:r>
              <a:rPr lang="en-CA" sz="3000" b="1" dirty="0"/>
              <a:t>Average Cluster Lifetime Evaluation</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780C8C-2861-105B-9F14-9C49533D1448}"/>
              </a:ext>
            </a:extLst>
          </p:cNvPr>
          <p:cNvSpPr>
            <a:spLocks noGrp="1"/>
          </p:cNvSpPr>
          <p:nvPr>
            <p:ph idx="1"/>
          </p:nvPr>
        </p:nvSpPr>
        <p:spPr>
          <a:xfrm>
            <a:off x="4654295" y="502920"/>
            <a:ext cx="6894576" cy="1463040"/>
          </a:xfrm>
        </p:spPr>
        <p:txBody>
          <a:bodyPr anchor="ctr">
            <a:normAutofit/>
          </a:bodyPr>
          <a:lstStyle/>
          <a:p>
            <a:r>
              <a:rPr lang="en-CA" sz="2200" dirty="0"/>
              <a:t>Average cluster lifetimes of GNN-based method is 12.069±0.037s with confidence 95%. Compared with baseline algorithms, it has the longest average cluster lifetime</a:t>
            </a:r>
          </a:p>
        </p:txBody>
      </p:sp>
      <p:pic>
        <p:nvPicPr>
          <p:cNvPr id="6" name="Picture 5">
            <a:extLst>
              <a:ext uri="{FF2B5EF4-FFF2-40B4-BE49-F238E27FC236}">
                <a16:creationId xmlns:a16="http://schemas.microsoft.com/office/drawing/2014/main" id="{CDC3564A-C913-425A-5C0D-9ABC2C5BE39E}"/>
              </a:ext>
            </a:extLst>
          </p:cNvPr>
          <p:cNvPicPr>
            <a:picLocks noChangeAspect="1"/>
          </p:cNvPicPr>
          <p:nvPr/>
        </p:nvPicPr>
        <p:blipFill>
          <a:blip r:embed="rId2"/>
          <a:stretch>
            <a:fillRect/>
          </a:stretch>
        </p:blipFill>
        <p:spPr>
          <a:xfrm>
            <a:off x="2189065" y="2290936"/>
            <a:ext cx="7801678" cy="3959352"/>
          </a:xfrm>
          <a:prstGeom prst="rect">
            <a:avLst/>
          </a:prstGeom>
        </p:spPr>
      </p:pic>
      <p:sp>
        <p:nvSpPr>
          <p:cNvPr id="4" name="Slide Number Placeholder 3">
            <a:extLst>
              <a:ext uri="{FF2B5EF4-FFF2-40B4-BE49-F238E27FC236}">
                <a16:creationId xmlns:a16="http://schemas.microsoft.com/office/drawing/2014/main" id="{03707CD0-00D6-BB72-29D6-C48181D55E45}"/>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11</a:t>
            </a:fld>
            <a:endParaRPr lang="en-US"/>
          </a:p>
        </p:txBody>
      </p:sp>
    </p:spTree>
    <p:extLst>
      <p:ext uri="{BB962C8B-B14F-4D97-AF65-F5344CB8AC3E}">
        <p14:creationId xmlns:p14="http://schemas.microsoft.com/office/powerpoint/2010/main" val="388000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8CAD4-04AA-D962-1BED-858C1B31BB87}"/>
              </a:ext>
            </a:extLst>
          </p:cNvPr>
          <p:cNvSpPr>
            <a:spLocks noGrp="1"/>
          </p:cNvSpPr>
          <p:nvPr>
            <p:ph type="title"/>
          </p:nvPr>
        </p:nvSpPr>
        <p:spPr>
          <a:xfrm>
            <a:off x="371094" y="1161288"/>
            <a:ext cx="3438144" cy="1124712"/>
          </a:xfrm>
        </p:spPr>
        <p:txBody>
          <a:bodyPr anchor="b">
            <a:normAutofit/>
          </a:bodyPr>
          <a:lstStyle/>
          <a:p>
            <a:r>
              <a:rPr lang="en-CA" sz="2800" b="1" dirty="0"/>
              <a:t>Coverage Percentage Evaluation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DFC801-3C94-002F-186C-D30D1F1B26B9}"/>
              </a:ext>
            </a:extLst>
          </p:cNvPr>
          <p:cNvSpPr>
            <a:spLocks noGrp="1"/>
          </p:cNvSpPr>
          <p:nvPr>
            <p:ph idx="1"/>
          </p:nvPr>
        </p:nvSpPr>
        <p:spPr>
          <a:xfrm>
            <a:off x="371094" y="2718054"/>
            <a:ext cx="3438906" cy="3207258"/>
          </a:xfrm>
        </p:spPr>
        <p:txBody>
          <a:bodyPr anchor="t">
            <a:normAutofit/>
          </a:bodyPr>
          <a:lstStyle/>
          <a:p>
            <a:r>
              <a:rPr lang="en-CA" sz="2000" dirty="0"/>
              <a:t>Cluster efficiency of GNN-based algorithms achieve 98.927±0.111% with confidence 95%</a:t>
            </a:r>
          </a:p>
        </p:txBody>
      </p:sp>
      <p:pic>
        <p:nvPicPr>
          <p:cNvPr id="6" name="Picture 5">
            <a:extLst>
              <a:ext uri="{FF2B5EF4-FFF2-40B4-BE49-F238E27FC236}">
                <a16:creationId xmlns:a16="http://schemas.microsoft.com/office/drawing/2014/main" id="{F6BC12D6-3693-4572-8EA0-7AF48371F313}"/>
              </a:ext>
            </a:extLst>
          </p:cNvPr>
          <p:cNvPicPr>
            <a:picLocks noChangeAspect="1"/>
          </p:cNvPicPr>
          <p:nvPr/>
        </p:nvPicPr>
        <p:blipFill>
          <a:blip r:embed="rId2"/>
          <a:stretch>
            <a:fillRect/>
          </a:stretch>
        </p:blipFill>
        <p:spPr>
          <a:xfrm>
            <a:off x="4898967" y="1432996"/>
            <a:ext cx="6921940" cy="4101249"/>
          </a:xfrm>
          <a:prstGeom prst="rect">
            <a:avLst/>
          </a:prstGeom>
        </p:spPr>
      </p:pic>
      <p:sp>
        <p:nvSpPr>
          <p:cNvPr id="4" name="Slide Number Placeholder 3">
            <a:extLst>
              <a:ext uri="{FF2B5EF4-FFF2-40B4-BE49-F238E27FC236}">
                <a16:creationId xmlns:a16="http://schemas.microsoft.com/office/drawing/2014/main" id="{76D6A0DD-507F-6E0D-0DB9-BC3FEB286DB2}"/>
              </a:ext>
            </a:extLst>
          </p:cNvPr>
          <p:cNvSpPr>
            <a:spLocks noGrp="1"/>
          </p:cNvSpPr>
          <p:nvPr>
            <p:ph type="sldNum" sz="quarter" idx="12"/>
          </p:nvPr>
        </p:nvSpPr>
        <p:spPr>
          <a:xfrm>
            <a:off x="9692640" y="6356350"/>
            <a:ext cx="2124456" cy="365125"/>
          </a:xfrm>
        </p:spPr>
        <p:txBody>
          <a:bodyPr>
            <a:normAutofit/>
          </a:bodyPr>
          <a:lstStyle/>
          <a:p>
            <a:pPr>
              <a:spcAft>
                <a:spcPts val="600"/>
              </a:spcAft>
            </a:pPr>
            <a:fld id="{F5F8B208-5D6E-44AE-8E35-86A3274B6B68}"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262065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98B390-3F1C-A2E6-D9F7-279D47844E5F}"/>
              </a:ext>
            </a:extLst>
          </p:cNvPr>
          <p:cNvSpPr>
            <a:spLocks noGrp="1"/>
          </p:cNvSpPr>
          <p:nvPr>
            <p:ph type="title"/>
          </p:nvPr>
        </p:nvSpPr>
        <p:spPr>
          <a:xfrm>
            <a:off x="6769570" y="530578"/>
            <a:ext cx="4771178" cy="1160110"/>
          </a:xfrm>
        </p:spPr>
        <p:txBody>
          <a:bodyPr>
            <a:normAutofit/>
          </a:bodyPr>
          <a:lstStyle/>
          <a:p>
            <a:r>
              <a:rPr lang="en-CA"/>
              <a:t>Graph Construction</a:t>
            </a:r>
            <a:endParaRPr lang="en-CA" dirty="0"/>
          </a:p>
        </p:txBody>
      </p:sp>
      <p:pic>
        <p:nvPicPr>
          <p:cNvPr id="8" name="Picture 7" descr="A picture containing shape&#10;&#10;Description automatically generated">
            <a:extLst>
              <a:ext uri="{FF2B5EF4-FFF2-40B4-BE49-F238E27FC236}">
                <a16:creationId xmlns:a16="http://schemas.microsoft.com/office/drawing/2014/main" id="{C99452D2-5335-29A3-8087-C8BD1BF48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39282"/>
            <a:ext cx="5440195" cy="4066546"/>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8" name="Arc 1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78E52F7-6631-5895-3978-D9C97C7A919B}"/>
              </a:ext>
            </a:extLst>
          </p:cNvPr>
          <p:cNvSpPr>
            <a:spLocks noGrp="1"/>
          </p:cNvSpPr>
          <p:nvPr>
            <p:ph idx="1"/>
          </p:nvPr>
        </p:nvSpPr>
        <p:spPr>
          <a:xfrm>
            <a:off x="6557312" y="1762795"/>
            <a:ext cx="5281126" cy="4388908"/>
          </a:xfrm>
        </p:spPr>
        <p:txBody>
          <a:bodyPr>
            <a:normAutofit/>
          </a:bodyPr>
          <a:lstStyle/>
          <a:p>
            <a:r>
              <a:rPr lang="en-CA" sz="1800" b="0" i="0" dirty="0">
                <a:effectLst/>
                <a:latin typeface="-apple-system"/>
              </a:rPr>
              <a:t>I extracted all the vehicles in the first frame of the </a:t>
            </a:r>
            <a:r>
              <a:rPr lang="en-CA" sz="1800" b="0" i="0" dirty="0" err="1">
                <a:effectLst/>
                <a:latin typeface="-apple-system"/>
              </a:rPr>
              <a:t>HighD</a:t>
            </a:r>
            <a:r>
              <a:rPr lang="en-CA" sz="1800" b="0" i="0" dirty="0">
                <a:effectLst/>
                <a:latin typeface="-apple-system"/>
              </a:rPr>
              <a:t> dataset.</a:t>
            </a:r>
          </a:p>
          <a:p>
            <a:r>
              <a:rPr lang="en-CA" sz="1800" b="0" i="0" dirty="0">
                <a:effectLst/>
                <a:latin typeface="-apple-system"/>
              </a:rPr>
              <a:t>Each node is a vehicle that has the same features as the original </a:t>
            </a:r>
            <a:r>
              <a:rPr lang="en-CA" sz="1800" b="0" i="0" dirty="0" err="1">
                <a:effectLst/>
                <a:latin typeface="-apple-system"/>
              </a:rPr>
              <a:t>DataFrame</a:t>
            </a:r>
            <a:r>
              <a:rPr lang="en-CA" sz="1800" b="0" i="0" dirty="0">
                <a:effectLst/>
                <a:latin typeface="-apple-system"/>
              </a:rPr>
              <a:t>: x, y, width, height, </a:t>
            </a:r>
            <a:r>
              <a:rPr lang="en-CA" sz="1800" b="0" i="0" dirty="0" err="1">
                <a:effectLst/>
                <a:latin typeface="-apple-system"/>
              </a:rPr>
              <a:t>xVelocity</a:t>
            </a:r>
            <a:r>
              <a:rPr lang="en-CA" sz="1800" b="0" i="0" dirty="0">
                <a:effectLst/>
                <a:latin typeface="-apple-system"/>
              </a:rPr>
              <a:t>, </a:t>
            </a:r>
            <a:r>
              <a:rPr lang="en-CA" sz="1800" b="0" i="0" dirty="0" err="1">
                <a:effectLst/>
                <a:latin typeface="-apple-system"/>
              </a:rPr>
              <a:t>yVelocity</a:t>
            </a:r>
            <a:r>
              <a:rPr lang="en-CA" sz="1800" b="0" i="0" dirty="0">
                <a:effectLst/>
                <a:latin typeface="-apple-system"/>
              </a:rPr>
              <a:t>, </a:t>
            </a:r>
            <a:r>
              <a:rPr lang="en-CA" sz="1800" b="0" i="0" dirty="0" err="1">
                <a:effectLst/>
                <a:latin typeface="-apple-system"/>
              </a:rPr>
              <a:t>xAcceleration</a:t>
            </a:r>
            <a:r>
              <a:rPr lang="en-CA" sz="1800" b="0" i="0" dirty="0">
                <a:effectLst/>
                <a:latin typeface="-apple-system"/>
              </a:rPr>
              <a:t>, </a:t>
            </a:r>
            <a:r>
              <a:rPr lang="en-CA" sz="1800" b="0" i="0" dirty="0" err="1">
                <a:effectLst/>
                <a:latin typeface="-apple-system"/>
              </a:rPr>
              <a:t>yAcceleration</a:t>
            </a:r>
            <a:r>
              <a:rPr lang="en-CA" sz="1800" b="0" i="0" dirty="0">
                <a:effectLst/>
                <a:latin typeface="-apple-system"/>
              </a:rPr>
              <a:t>.</a:t>
            </a:r>
          </a:p>
          <a:p>
            <a:r>
              <a:rPr lang="en-CA" sz="1800" b="0" i="0" dirty="0">
                <a:effectLst/>
                <a:latin typeface="-apple-system"/>
              </a:rPr>
              <a:t>To connect the neighbors, the x and y positions are used to determine which nodes are near each other. The distances between cars are calculated, and each car is connected to the four nearest cars using undirected edges.</a:t>
            </a:r>
          </a:p>
          <a:p>
            <a:r>
              <a:rPr lang="en-CA" sz="1800" b="0" i="0" dirty="0">
                <a:effectLst/>
                <a:latin typeface="-apple-system"/>
              </a:rPr>
              <a:t>Next, random weights (forces) are assigned to the edges between 0 and 1 with 2 floating points. This graph with nodes and their features, edges and their weights forms the basis for the clustering algorithms.</a:t>
            </a:r>
          </a:p>
          <a:p>
            <a:endParaRPr lang="en-CA" sz="1800" dirty="0"/>
          </a:p>
        </p:txBody>
      </p:sp>
      <p:sp>
        <p:nvSpPr>
          <p:cNvPr id="4" name="Slide Number Placeholder 3">
            <a:extLst>
              <a:ext uri="{FF2B5EF4-FFF2-40B4-BE49-F238E27FC236}">
                <a16:creationId xmlns:a16="http://schemas.microsoft.com/office/drawing/2014/main" id="{241731D8-A5B6-3F67-1AD0-C8A3426B6EFA}"/>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89303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73E2B34-A15C-9262-FBA6-A3AD4E7D7DB3}"/>
              </a:ext>
            </a:extLst>
          </p:cNvPr>
          <p:cNvPicPr>
            <a:picLocks noGrp="1" noChangeAspect="1"/>
          </p:cNvPicPr>
          <p:nvPr>
            <p:ph idx="1"/>
          </p:nvPr>
        </p:nvPicPr>
        <p:blipFill>
          <a:blip r:embed="rId2"/>
          <a:stretch>
            <a:fillRect/>
          </a:stretch>
        </p:blipFill>
        <p:spPr>
          <a:xfrm>
            <a:off x="1186508" y="914400"/>
            <a:ext cx="9742783" cy="4968819"/>
          </a:xfrm>
          <a:prstGeom prst="rect">
            <a:avLst/>
          </a:prstGeom>
        </p:spPr>
      </p:pic>
      <p:sp>
        <p:nvSpPr>
          <p:cNvPr id="4" name="Slide Number Placeholder 3">
            <a:extLst>
              <a:ext uri="{FF2B5EF4-FFF2-40B4-BE49-F238E27FC236}">
                <a16:creationId xmlns:a16="http://schemas.microsoft.com/office/drawing/2014/main" id="{B6F522FF-9617-2495-23D3-79ED20A3AC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5F8B208-5D6E-44AE-8E35-86A3274B6B68}" type="slidenum">
              <a:rPr lang="en-US" smtClean="0"/>
              <a:pPr>
                <a:spcAft>
                  <a:spcPts val="600"/>
                </a:spcAft>
              </a:pPr>
              <a:t>14</a:t>
            </a:fld>
            <a:endParaRPr lang="en-US"/>
          </a:p>
        </p:txBody>
      </p:sp>
    </p:spTree>
    <p:extLst>
      <p:ext uri="{BB962C8B-B14F-4D97-AF65-F5344CB8AC3E}">
        <p14:creationId xmlns:p14="http://schemas.microsoft.com/office/powerpoint/2010/main" val="235113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EC13D-4D59-658F-C2B7-D4A332E9F6DB}"/>
              </a:ext>
            </a:extLst>
          </p:cNvPr>
          <p:cNvSpPr>
            <a:spLocks noGrp="1"/>
          </p:cNvSpPr>
          <p:nvPr>
            <p:ph type="title"/>
          </p:nvPr>
        </p:nvSpPr>
        <p:spPr>
          <a:xfrm>
            <a:off x="630936" y="640080"/>
            <a:ext cx="4818888" cy="1481328"/>
          </a:xfrm>
        </p:spPr>
        <p:txBody>
          <a:bodyPr anchor="b">
            <a:normAutofit/>
          </a:bodyPr>
          <a:lstStyle/>
          <a:p>
            <a:r>
              <a:rPr lang="en-CA" sz="5000" b="1" i="0">
                <a:effectLst/>
                <a:latin typeface="-apple-system"/>
              </a:rPr>
              <a:t>K-Means Clustering</a:t>
            </a:r>
            <a:endParaRPr lang="en-CA" sz="50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0FF1A6-4CD5-05DE-42F3-07F0B06609CB}"/>
              </a:ext>
            </a:extLst>
          </p:cNvPr>
          <p:cNvSpPr>
            <a:spLocks noGrp="1"/>
          </p:cNvSpPr>
          <p:nvPr>
            <p:ph idx="1"/>
          </p:nvPr>
        </p:nvSpPr>
        <p:spPr>
          <a:xfrm>
            <a:off x="630936" y="2660904"/>
            <a:ext cx="4818888" cy="3547872"/>
          </a:xfrm>
        </p:spPr>
        <p:txBody>
          <a:bodyPr anchor="t">
            <a:normAutofit/>
          </a:bodyPr>
          <a:lstStyle/>
          <a:p>
            <a:r>
              <a:rPr lang="en-CA" sz="2000" b="0" i="0">
                <a:effectLst/>
                <a:latin typeface="-apple-system"/>
              </a:rPr>
              <a:t>The K-Means clustering algorithm is used to cluster the vehicles in the HighD dataset. The algorithm partitions the nodes into K clusters based on the similarity of their features. The number of clusters K is chosen based on an elbow method, where the optimal K value is chosen based on the point where the decrease in the sum of squared distances between the data points and their cluster centroids starts to level off.</a:t>
            </a:r>
            <a:endParaRPr lang="en-CA" sz="2000"/>
          </a:p>
        </p:txBody>
      </p:sp>
      <p:sp>
        <p:nvSpPr>
          <p:cNvPr id="4" name="Slide Number Placeholder 3">
            <a:extLst>
              <a:ext uri="{FF2B5EF4-FFF2-40B4-BE49-F238E27FC236}">
                <a16:creationId xmlns:a16="http://schemas.microsoft.com/office/drawing/2014/main" id="{9B17223D-0E87-B87B-817E-BC1742A1F845}"/>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15</a:t>
            </a:fld>
            <a:endParaRPr lang="en-US"/>
          </a:p>
        </p:txBody>
      </p:sp>
      <p:pic>
        <p:nvPicPr>
          <p:cNvPr id="7" name="Picture 6">
            <a:extLst>
              <a:ext uri="{FF2B5EF4-FFF2-40B4-BE49-F238E27FC236}">
                <a16:creationId xmlns:a16="http://schemas.microsoft.com/office/drawing/2014/main" id="{F1BBE3F1-5CEC-5BA6-2D9C-BA39912E4A82}"/>
              </a:ext>
            </a:extLst>
          </p:cNvPr>
          <p:cNvPicPr>
            <a:picLocks noChangeAspect="1"/>
          </p:cNvPicPr>
          <p:nvPr/>
        </p:nvPicPr>
        <p:blipFill>
          <a:blip r:embed="rId2"/>
          <a:stretch>
            <a:fillRect/>
          </a:stretch>
        </p:blipFill>
        <p:spPr>
          <a:xfrm>
            <a:off x="6224472" y="283415"/>
            <a:ext cx="5037578" cy="6291169"/>
          </a:xfrm>
          <a:prstGeom prst="rect">
            <a:avLst/>
          </a:prstGeom>
        </p:spPr>
      </p:pic>
    </p:spTree>
    <p:extLst>
      <p:ext uri="{BB962C8B-B14F-4D97-AF65-F5344CB8AC3E}">
        <p14:creationId xmlns:p14="http://schemas.microsoft.com/office/powerpoint/2010/main" val="417577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3">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line chart&#10;&#10;Description automatically generated">
            <a:extLst>
              <a:ext uri="{FF2B5EF4-FFF2-40B4-BE49-F238E27FC236}">
                <a16:creationId xmlns:a16="http://schemas.microsoft.com/office/drawing/2014/main" id="{CEE5A1CE-E2D6-0CA8-CCE7-7F5EEDB7E7A8}"/>
              </a:ext>
            </a:extLst>
          </p:cNvPr>
          <p:cNvPicPr>
            <a:picLocks noChangeAspect="1"/>
          </p:cNvPicPr>
          <p:nvPr/>
        </p:nvPicPr>
        <p:blipFill rotWithShape="1">
          <a:blip r:embed="rId2">
            <a:extLst>
              <a:ext uri="{28A0092B-C50C-407E-A947-70E740481C1C}">
                <a14:useLocalDpi xmlns:a14="http://schemas.microsoft.com/office/drawing/2010/main" val="0"/>
              </a:ext>
            </a:extLst>
          </a:blip>
          <a:srcRect l="12289" r="6702" b="2"/>
          <a:stretch/>
        </p:blipFill>
        <p:spPr>
          <a:xfrm>
            <a:off x="2142547" y="1024912"/>
            <a:ext cx="3168853" cy="3217333"/>
          </a:xfrm>
          <a:prstGeom prst="rect">
            <a:avLst/>
          </a:prstGeom>
        </p:spPr>
      </p:pic>
      <p:pic>
        <p:nvPicPr>
          <p:cNvPr id="10" name="Picture 9" descr="Chart, line chart&#10;&#10;Description automatically generated">
            <a:extLst>
              <a:ext uri="{FF2B5EF4-FFF2-40B4-BE49-F238E27FC236}">
                <a16:creationId xmlns:a16="http://schemas.microsoft.com/office/drawing/2014/main" id="{E7F6844E-3483-4C3F-80A3-63B517931C15}"/>
              </a:ext>
            </a:extLst>
          </p:cNvPr>
          <p:cNvPicPr>
            <a:picLocks noChangeAspect="1"/>
          </p:cNvPicPr>
          <p:nvPr/>
        </p:nvPicPr>
        <p:blipFill rotWithShape="1">
          <a:blip r:embed="rId3">
            <a:extLst>
              <a:ext uri="{28A0092B-C50C-407E-A947-70E740481C1C}">
                <a14:useLocalDpi xmlns:a14="http://schemas.microsoft.com/office/drawing/2010/main" val="0"/>
              </a:ext>
            </a:extLst>
          </a:blip>
          <a:srcRect l="25638" r="2" b="2"/>
          <a:stretch/>
        </p:blipFill>
        <p:spPr>
          <a:xfrm>
            <a:off x="6953397" y="939225"/>
            <a:ext cx="3314406" cy="3365151"/>
          </a:xfrm>
          <a:prstGeom prst="rect">
            <a:avLst/>
          </a:prstGeom>
        </p:spPr>
      </p:pic>
      <p:sp>
        <p:nvSpPr>
          <p:cNvPr id="4" name="Slide Number Placeholder 3">
            <a:extLst>
              <a:ext uri="{FF2B5EF4-FFF2-40B4-BE49-F238E27FC236}">
                <a16:creationId xmlns:a16="http://schemas.microsoft.com/office/drawing/2014/main" id="{37CF0177-D367-D404-2A3F-1AB609EB563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5F8B208-5D6E-44AE-8E35-86A3274B6B68}" type="slidenum">
              <a:rPr lang="en-US" sz="1000"/>
              <a:pPr>
                <a:spcAft>
                  <a:spcPts val="600"/>
                </a:spcAft>
              </a:pPr>
              <a:t>16</a:t>
            </a:fld>
            <a:endParaRPr lang="en-US" sz="1000"/>
          </a:p>
        </p:txBody>
      </p:sp>
    </p:spTree>
    <p:extLst>
      <p:ext uri="{BB962C8B-B14F-4D97-AF65-F5344CB8AC3E}">
        <p14:creationId xmlns:p14="http://schemas.microsoft.com/office/powerpoint/2010/main" val="47884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05998-C532-26AE-63A7-32EAD6AD1C2A}"/>
              </a:ext>
            </a:extLst>
          </p:cNvPr>
          <p:cNvSpPr>
            <a:spLocks noGrp="1"/>
          </p:cNvSpPr>
          <p:nvPr>
            <p:ph type="title"/>
          </p:nvPr>
        </p:nvSpPr>
        <p:spPr>
          <a:xfrm>
            <a:off x="630936" y="640080"/>
            <a:ext cx="4818888" cy="1481328"/>
          </a:xfrm>
        </p:spPr>
        <p:txBody>
          <a:bodyPr anchor="b">
            <a:normAutofit/>
          </a:bodyPr>
          <a:lstStyle/>
          <a:p>
            <a:r>
              <a:rPr lang="en-CA" sz="5000" b="1" i="0">
                <a:effectLst/>
                <a:latin typeface="-apple-system"/>
              </a:rPr>
              <a:t>Spectral Clustering</a:t>
            </a:r>
            <a:endParaRPr lang="en-CA" sz="500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96439-B0B0-84B0-6FC5-C50CE629FF43}"/>
              </a:ext>
            </a:extLst>
          </p:cNvPr>
          <p:cNvSpPr>
            <a:spLocks noGrp="1"/>
          </p:cNvSpPr>
          <p:nvPr>
            <p:ph idx="1"/>
          </p:nvPr>
        </p:nvSpPr>
        <p:spPr>
          <a:xfrm>
            <a:off x="630936" y="2660904"/>
            <a:ext cx="4818888" cy="3547872"/>
          </a:xfrm>
        </p:spPr>
        <p:txBody>
          <a:bodyPr anchor="t">
            <a:normAutofit/>
          </a:bodyPr>
          <a:lstStyle/>
          <a:p>
            <a:r>
              <a:rPr lang="en-CA" sz="2200" b="0" i="0">
                <a:effectLst/>
                <a:latin typeface="-apple-system"/>
              </a:rPr>
              <a:t>The Spectral Clustering algorithm is used to cluster the vehicles in the HighD dataset. The algorithm uses the graph constructed earlier to create a Laplacian matrix, which is then used to perform eigenvalue decomposition. The resulting eigenvectors are used to project the nodes into a lower-dimensional space, where they can be clustered using K-Means clustering.</a:t>
            </a:r>
            <a:endParaRPr lang="en-CA" sz="2200"/>
          </a:p>
        </p:txBody>
      </p:sp>
      <p:pic>
        <p:nvPicPr>
          <p:cNvPr id="6" name="Picture 5">
            <a:extLst>
              <a:ext uri="{FF2B5EF4-FFF2-40B4-BE49-F238E27FC236}">
                <a16:creationId xmlns:a16="http://schemas.microsoft.com/office/drawing/2014/main" id="{A7607963-FEE8-0B24-61B8-3FEE8270F853}"/>
              </a:ext>
            </a:extLst>
          </p:cNvPr>
          <p:cNvPicPr>
            <a:picLocks noChangeAspect="1"/>
          </p:cNvPicPr>
          <p:nvPr/>
        </p:nvPicPr>
        <p:blipFill>
          <a:blip r:embed="rId2"/>
          <a:stretch>
            <a:fillRect/>
          </a:stretch>
        </p:blipFill>
        <p:spPr>
          <a:xfrm>
            <a:off x="6093102" y="449100"/>
            <a:ext cx="5097313" cy="5759676"/>
          </a:xfrm>
          <a:prstGeom prst="rect">
            <a:avLst/>
          </a:prstGeom>
        </p:spPr>
      </p:pic>
      <p:sp>
        <p:nvSpPr>
          <p:cNvPr id="4" name="Slide Number Placeholder 3">
            <a:extLst>
              <a:ext uri="{FF2B5EF4-FFF2-40B4-BE49-F238E27FC236}">
                <a16:creationId xmlns:a16="http://schemas.microsoft.com/office/drawing/2014/main" id="{470A4AB4-A385-1649-0A30-12CFCF32151A}"/>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17</a:t>
            </a:fld>
            <a:endParaRPr lang="en-US"/>
          </a:p>
        </p:txBody>
      </p:sp>
    </p:spTree>
    <p:extLst>
      <p:ext uri="{BB962C8B-B14F-4D97-AF65-F5344CB8AC3E}">
        <p14:creationId xmlns:p14="http://schemas.microsoft.com/office/powerpoint/2010/main" val="38928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581FF540-9CE2-14BE-C446-56C6A1813A1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F5F8B208-5D6E-44AE-8E35-86A3274B6B68}" type="slidenum">
              <a:rPr lang="en-US" smtClean="0"/>
              <a:pPr>
                <a:spcAft>
                  <a:spcPts val="600"/>
                </a:spcAft>
              </a:pPr>
              <a:t>18</a:t>
            </a:fld>
            <a:endParaRPr lang="en-US"/>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lt text">
            <a:extLst>
              <a:ext uri="{FF2B5EF4-FFF2-40B4-BE49-F238E27FC236}">
                <a16:creationId xmlns:a16="http://schemas.microsoft.com/office/drawing/2014/main" id="{8BA8E6C1-5E8D-6EB4-6927-A1ED16A4BA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96470" y="643467"/>
            <a:ext cx="55990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2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5" name="Group 24">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6" name="Rectangle 25">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9" name="Freeform: Shape 28">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1" name="Rectangle 3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4ABCB90-6F31-5879-DE26-7316706C2D06}"/>
              </a:ext>
            </a:extLst>
          </p:cNvPr>
          <p:cNvSpPr>
            <a:spLocks noGrp="1"/>
          </p:cNvSpPr>
          <p:nvPr>
            <p:ph type="title"/>
          </p:nvPr>
        </p:nvSpPr>
        <p:spPr>
          <a:xfrm>
            <a:off x="1143000" y="990599"/>
            <a:ext cx="9906000" cy="685800"/>
          </a:xfrm>
        </p:spPr>
        <p:txBody>
          <a:bodyPr anchor="t">
            <a:normAutofit/>
          </a:bodyPr>
          <a:lstStyle/>
          <a:p>
            <a:r>
              <a:rPr lang="en-CA" sz="4000" b="1">
                <a:latin typeface="-apple-system"/>
              </a:rPr>
              <a:t>G</a:t>
            </a:r>
            <a:r>
              <a:rPr lang="en-CA" sz="4000" b="1" i="0">
                <a:effectLst/>
                <a:latin typeface="-apple-system"/>
              </a:rPr>
              <a:t>raphSAGE GNN Clustering Algorithm</a:t>
            </a:r>
            <a:endParaRPr lang="en-CA" sz="4000"/>
          </a:p>
        </p:txBody>
      </p:sp>
      <p:sp>
        <p:nvSpPr>
          <p:cNvPr id="4" name="Slide Number Placeholder 3">
            <a:extLst>
              <a:ext uri="{FF2B5EF4-FFF2-40B4-BE49-F238E27FC236}">
                <a16:creationId xmlns:a16="http://schemas.microsoft.com/office/drawing/2014/main" id="{2715CFA8-A606-B223-9AA1-E3D5FAD54FDB}"/>
              </a:ext>
            </a:extLst>
          </p:cNvPr>
          <p:cNvSpPr>
            <a:spLocks noGrp="1"/>
          </p:cNvSpPr>
          <p:nvPr>
            <p:ph type="sldNum" sz="quarter" idx="12"/>
          </p:nvPr>
        </p:nvSpPr>
        <p:spPr>
          <a:xfrm>
            <a:off x="11049000" y="6400800"/>
            <a:ext cx="685800" cy="457200"/>
          </a:xfrm>
        </p:spPr>
        <p:txBody>
          <a:bodyPr anchor="ctr">
            <a:normAutofit/>
          </a:bodyPr>
          <a:lstStyle/>
          <a:p>
            <a:pPr>
              <a:spcAft>
                <a:spcPts val="600"/>
              </a:spcAft>
            </a:pPr>
            <a:fld id="{F5F8B208-5D6E-44AE-8E35-86A3274B6B68}" type="slidenum">
              <a:rPr lang="en-US" sz="1000">
                <a:solidFill>
                  <a:srgbClr val="000000">
                    <a:alpha val="70000"/>
                  </a:srgbClr>
                </a:solidFill>
              </a:rPr>
              <a:pPr>
                <a:spcAft>
                  <a:spcPts val="600"/>
                </a:spcAft>
              </a:pPr>
              <a:t>19</a:t>
            </a:fld>
            <a:endParaRPr lang="en-US" sz="1000">
              <a:solidFill>
                <a:srgbClr val="000000">
                  <a:alpha val="70000"/>
                </a:srgbClr>
              </a:solidFill>
            </a:endParaRPr>
          </a:p>
        </p:txBody>
      </p:sp>
      <p:graphicFrame>
        <p:nvGraphicFramePr>
          <p:cNvPr id="6" name="Content Placeholder 2">
            <a:extLst>
              <a:ext uri="{FF2B5EF4-FFF2-40B4-BE49-F238E27FC236}">
                <a16:creationId xmlns:a16="http://schemas.microsoft.com/office/drawing/2014/main" id="{323D030C-694C-F240-9379-DC4FE0F40AB8}"/>
              </a:ext>
            </a:extLst>
          </p:cNvPr>
          <p:cNvGraphicFramePr>
            <a:graphicFrameLocks noGrp="1"/>
          </p:cNvGraphicFramePr>
          <p:nvPr>
            <p:ph idx="1"/>
            <p:extLst>
              <p:ext uri="{D42A27DB-BD31-4B8C-83A1-F6EECF244321}">
                <p14:modId xmlns:p14="http://schemas.microsoft.com/office/powerpoint/2010/main" val="382121377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75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909-5CB6-1923-3F6D-0BCE48877BCC}"/>
              </a:ext>
            </a:extLst>
          </p:cNvPr>
          <p:cNvSpPr>
            <a:spLocks noGrp="1"/>
          </p:cNvSpPr>
          <p:nvPr>
            <p:ph type="title"/>
          </p:nvPr>
        </p:nvSpPr>
        <p:spPr>
          <a:xfrm>
            <a:off x="841248" y="251312"/>
            <a:ext cx="10506456" cy="1010264"/>
          </a:xfrm>
        </p:spPr>
        <p:txBody>
          <a:bodyPr anchor="ctr">
            <a:normAutofit/>
          </a:bodyPr>
          <a:lstStyle/>
          <a:p>
            <a:r>
              <a:rPr lang="en-CA" dirty="0"/>
              <a:t>Motivation and Background</a:t>
            </a:r>
          </a:p>
        </p:txBody>
      </p:sp>
      <p:sp>
        <p:nvSpPr>
          <p:cNvPr id="24" name="Rectangle 1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D91F99-DA19-2900-B298-4E41EF8D1918}"/>
              </a:ext>
            </a:extLst>
          </p:cNvPr>
          <p:cNvSpPr>
            <a:spLocks noGrp="1"/>
          </p:cNvSpPr>
          <p:nvPr>
            <p:ph idx="1"/>
          </p:nvPr>
        </p:nvSpPr>
        <p:spPr>
          <a:xfrm>
            <a:off x="1611412" y="1650222"/>
            <a:ext cx="8960032" cy="3707647"/>
          </a:xfrm>
        </p:spPr>
        <p:txBody>
          <a:bodyPr/>
          <a:lstStyle/>
          <a:p>
            <a:pPr marL="194310" indent="-194310" defTabSz="777240">
              <a:spcBef>
                <a:spcPts val="850"/>
              </a:spcBef>
            </a:pPr>
            <a:r>
              <a:rPr lang="en-CA" sz="2380" kern="1200" dirty="0">
                <a:solidFill>
                  <a:schemeClr val="tx1"/>
                </a:solidFill>
                <a:latin typeface="+mn-lt"/>
                <a:ea typeface="+mn-ea"/>
                <a:cs typeface="+mn-cs"/>
              </a:rPr>
              <a:t>VANET clustering benefits:</a:t>
            </a:r>
          </a:p>
          <a:p>
            <a:pPr marL="651510" lvl="1" indent="-194310" defTabSz="777240">
              <a:spcBef>
                <a:spcPts val="850"/>
              </a:spcBef>
            </a:pPr>
            <a:r>
              <a:rPr lang="en-CA" sz="1980" kern="1200" dirty="0">
                <a:solidFill>
                  <a:schemeClr val="tx1"/>
                </a:solidFill>
                <a:latin typeface="+mn-lt"/>
                <a:ea typeface="+mn-ea"/>
                <a:cs typeface="+mn-cs"/>
              </a:rPr>
              <a:t>Transportation network: traffic capacity, safety, and cooperative driving enhancement </a:t>
            </a:r>
          </a:p>
          <a:p>
            <a:pPr marL="651510" lvl="1" indent="-194310" defTabSz="777240">
              <a:spcBef>
                <a:spcPts val="850"/>
              </a:spcBef>
            </a:pPr>
            <a:r>
              <a:rPr lang="en-CA" sz="1980" kern="1200" dirty="0">
                <a:solidFill>
                  <a:schemeClr val="tx1"/>
                </a:solidFill>
                <a:latin typeface="+mn-lt"/>
                <a:ea typeface="+mn-ea"/>
                <a:cs typeface="+mn-cs"/>
              </a:rPr>
              <a:t>Air Environment: fuel efficiency improvement and exhaust emissions reduction </a:t>
            </a:r>
            <a:endParaRPr lang="en-CA" dirty="0"/>
          </a:p>
        </p:txBody>
      </p:sp>
      <p:sp>
        <p:nvSpPr>
          <p:cNvPr id="4" name="Slide Number Placeholder 3">
            <a:extLst>
              <a:ext uri="{FF2B5EF4-FFF2-40B4-BE49-F238E27FC236}">
                <a16:creationId xmlns:a16="http://schemas.microsoft.com/office/drawing/2014/main" id="{B46E8194-1A3A-1486-13C3-2AF214DEA0C2}"/>
              </a:ext>
            </a:extLst>
          </p:cNvPr>
          <p:cNvSpPr>
            <a:spLocks noGrp="1"/>
          </p:cNvSpPr>
          <p:nvPr>
            <p:ph type="sldNum" sz="quarter" idx="12"/>
          </p:nvPr>
        </p:nvSpPr>
        <p:spPr>
          <a:xfrm>
            <a:off x="8234044" y="5924056"/>
            <a:ext cx="2337400" cy="311112"/>
          </a:xfrm>
        </p:spPr>
        <p:txBody>
          <a:bodyPr/>
          <a:lstStyle/>
          <a:p>
            <a:pPr defTabSz="777240">
              <a:spcAft>
                <a:spcPts val="600"/>
              </a:spcAft>
            </a:pPr>
            <a:fld id="{F5F8B208-5D6E-44AE-8E35-86A3274B6B68}" type="slidenum">
              <a:rPr lang="en-US" sz="1020" kern="1200">
                <a:solidFill>
                  <a:schemeClr val="tx1">
                    <a:tint val="75000"/>
                  </a:schemeClr>
                </a:solidFill>
                <a:latin typeface="+mn-lt"/>
                <a:ea typeface="+mn-ea"/>
                <a:cs typeface="+mn-cs"/>
              </a:rPr>
              <a:pPr defTabSz="777240">
                <a:spcAft>
                  <a:spcPts val="600"/>
                </a:spcAft>
              </a:pPr>
              <a:t>2</a:t>
            </a:fld>
            <a:endParaRPr lang="en-US"/>
          </a:p>
        </p:txBody>
      </p:sp>
      <p:pic>
        <p:nvPicPr>
          <p:cNvPr id="6" name="Picture 5">
            <a:extLst>
              <a:ext uri="{FF2B5EF4-FFF2-40B4-BE49-F238E27FC236}">
                <a16:creationId xmlns:a16="http://schemas.microsoft.com/office/drawing/2014/main" id="{C8A4E50E-CCF6-80F8-CEF2-88C7040008F7}"/>
              </a:ext>
            </a:extLst>
          </p:cNvPr>
          <p:cNvPicPr>
            <a:picLocks noChangeAspect="1"/>
          </p:cNvPicPr>
          <p:nvPr/>
        </p:nvPicPr>
        <p:blipFill>
          <a:blip r:embed="rId2"/>
          <a:stretch>
            <a:fillRect/>
          </a:stretch>
        </p:blipFill>
        <p:spPr>
          <a:xfrm>
            <a:off x="2058953" y="4167542"/>
            <a:ext cx="3425598" cy="1872842"/>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1C33C057-5269-F825-C89C-9499641AE13D}"/>
              </a:ext>
            </a:extLst>
          </p:cNvPr>
          <p:cNvPicPr>
            <a:picLocks noChangeAspect="1"/>
          </p:cNvPicPr>
          <p:nvPr/>
        </p:nvPicPr>
        <p:blipFill>
          <a:blip r:embed="rId3"/>
          <a:stretch>
            <a:fillRect/>
          </a:stretch>
        </p:blipFill>
        <p:spPr>
          <a:xfrm>
            <a:off x="6219551" y="4174272"/>
            <a:ext cx="3800366" cy="1872842"/>
          </a:xfrm>
          <a:prstGeom prst="rect">
            <a:avLst/>
          </a:prstGeom>
        </p:spPr>
      </p:pic>
      <p:sp>
        <p:nvSpPr>
          <p:cNvPr id="9" name="TextBox 8">
            <a:extLst>
              <a:ext uri="{FF2B5EF4-FFF2-40B4-BE49-F238E27FC236}">
                <a16:creationId xmlns:a16="http://schemas.microsoft.com/office/drawing/2014/main" id="{FB31E227-5A0B-2BC9-982A-97DAD1F452D2}"/>
              </a:ext>
            </a:extLst>
          </p:cNvPr>
          <p:cNvSpPr txBox="1"/>
          <p:nvPr/>
        </p:nvSpPr>
        <p:spPr>
          <a:xfrm>
            <a:off x="2147446" y="3682886"/>
            <a:ext cx="3695550" cy="563231"/>
          </a:xfrm>
          <a:prstGeom prst="rect">
            <a:avLst/>
          </a:prstGeom>
          <a:noFill/>
        </p:spPr>
        <p:txBody>
          <a:bodyPr wrap="square" rtlCol="0">
            <a:spAutoFit/>
          </a:bodyPr>
          <a:lstStyle/>
          <a:p>
            <a:pPr defTabSz="777240">
              <a:spcAft>
                <a:spcPts val="600"/>
              </a:spcAft>
            </a:pPr>
            <a:r>
              <a:rPr lang="en-CA" sz="1530" kern="1200" dirty="0">
                <a:solidFill>
                  <a:schemeClr val="tx1"/>
                </a:solidFill>
                <a:latin typeface="+mn-lt"/>
                <a:ea typeface="+mn-ea"/>
                <a:cs typeface="+mn-cs"/>
              </a:rPr>
              <a:t>Platooning improves traffic capacity, fuel economy, and safety</a:t>
            </a:r>
            <a:endParaRPr lang="en-CA" dirty="0"/>
          </a:p>
        </p:txBody>
      </p:sp>
      <p:sp>
        <p:nvSpPr>
          <p:cNvPr id="10" name="TextBox 9">
            <a:extLst>
              <a:ext uri="{FF2B5EF4-FFF2-40B4-BE49-F238E27FC236}">
                <a16:creationId xmlns:a16="http://schemas.microsoft.com/office/drawing/2014/main" id="{92549732-37C4-D469-7DE4-12C711AEB021}"/>
              </a:ext>
            </a:extLst>
          </p:cNvPr>
          <p:cNvSpPr txBox="1"/>
          <p:nvPr/>
        </p:nvSpPr>
        <p:spPr>
          <a:xfrm>
            <a:off x="6149031" y="3641586"/>
            <a:ext cx="3941406" cy="563231"/>
          </a:xfrm>
          <a:prstGeom prst="rect">
            <a:avLst/>
          </a:prstGeom>
          <a:noFill/>
        </p:spPr>
        <p:txBody>
          <a:bodyPr wrap="square" rtlCol="0">
            <a:spAutoFit/>
          </a:bodyPr>
          <a:lstStyle/>
          <a:p>
            <a:pPr defTabSz="777240">
              <a:spcAft>
                <a:spcPts val="600"/>
              </a:spcAft>
            </a:pPr>
            <a:r>
              <a:rPr lang="en-CA" sz="1530" kern="1200" dirty="0">
                <a:solidFill>
                  <a:schemeClr val="tx1"/>
                </a:solidFill>
                <a:latin typeface="+mn-lt"/>
                <a:ea typeface="+mn-ea"/>
                <a:cs typeface="+mn-cs"/>
              </a:rPr>
              <a:t>Cooperative driving facilitates safety in autonomous driving </a:t>
            </a:r>
            <a:endParaRPr lang="en-CA" dirty="0"/>
          </a:p>
        </p:txBody>
      </p:sp>
    </p:spTree>
    <p:extLst>
      <p:ext uri="{BB962C8B-B14F-4D97-AF65-F5344CB8AC3E}">
        <p14:creationId xmlns:p14="http://schemas.microsoft.com/office/powerpoint/2010/main" val="4093334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3E6-859B-86B9-5170-7F87A00A09F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CB48449-A844-576D-7BCE-26F0C50FFB43}"/>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1500DF73-925E-BE67-2688-F0218E886BC9}"/>
              </a:ext>
            </a:extLst>
          </p:cNvPr>
          <p:cNvSpPr>
            <a:spLocks noGrp="1"/>
          </p:cNvSpPr>
          <p:nvPr>
            <p:ph type="sldNum" sz="quarter" idx="12"/>
          </p:nvPr>
        </p:nvSpPr>
        <p:spPr/>
        <p:txBody>
          <a:bodyPr/>
          <a:lstStyle/>
          <a:p>
            <a:fld id="{F5F8B208-5D6E-44AE-8E35-86A3274B6B68}" type="slidenum">
              <a:rPr lang="en-US" smtClean="0"/>
              <a:t>20</a:t>
            </a:fld>
            <a:endParaRPr lang="en-US"/>
          </a:p>
        </p:txBody>
      </p:sp>
      <p:sp>
        <p:nvSpPr>
          <p:cNvPr id="6" name="TextBox 5">
            <a:extLst>
              <a:ext uri="{FF2B5EF4-FFF2-40B4-BE49-F238E27FC236}">
                <a16:creationId xmlns:a16="http://schemas.microsoft.com/office/drawing/2014/main" id="{BA8E5C76-C93C-1257-A3EE-FF7A5DBA4642}"/>
              </a:ext>
            </a:extLst>
          </p:cNvPr>
          <p:cNvSpPr txBox="1"/>
          <p:nvPr/>
        </p:nvSpPr>
        <p:spPr>
          <a:xfrm>
            <a:off x="925497" y="245011"/>
            <a:ext cx="6094520" cy="5940088"/>
          </a:xfrm>
          <a:prstGeom prst="rect">
            <a:avLst/>
          </a:prstGeom>
          <a:noFill/>
        </p:spPr>
        <p:txBody>
          <a:bodyPr wrap="square">
            <a:spAutoFit/>
          </a:bodyPr>
          <a:lstStyle/>
          <a:p>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numpy</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as</a:t>
            </a:r>
            <a:r>
              <a:rPr lang="en-CA" sz="1000" b="0" dirty="0">
                <a:solidFill>
                  <a:srgbClr val="D4D4D4"/>
                </a:solidFill>
                <a:effectLst/>
                <a:highlight>
                  <a:srgbClr val="000000"/>
                </a:highlight>
                <a:latin typeface="Consolas" panose="020B0609020204030204" pitchFamily="49" charset="0"/>
              </a:rPr>
              <a:t> np</a:t>
            </a:r>
          </a:p>
          <a:p>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networkx</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as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nx</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from</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sklearn.cluster</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KMeans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from</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torch_geometric.nn</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SAGEConv</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from</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torch_geometric.utils</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from_networkx</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torch</a:t>
            </a:r>
          </a:p>
          <a:p>
            <a:r>
              <a:rPr lang="en-CA" sz="1000" b="0" dirty="0">
                <a:solidFill>
                  <a:srgbClr val="C586C0"/>
                </a:solidFill>
                <a:effectLst/>
                <a:highlight>
                  <a:srgbClr val="000000"/>
                </a:highlight>
                <a:latin typeface="Consolas" panose="020B0609020204030204" pitchFamily="49" charset="0"/>
              </a:rPr>
              <a:t>import</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matplotlib.pyplot</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as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plt</a:t>
            </a:r>
            <a:endParaRPr lang="en-CA" sz="1000" b="0" dirty="0">
              <a:solidFill>
                <a:srgbClr val="D4D4D4"/>
              </a:solidFill>
              <a:effectLst/>
              <a:highlight>
                <a:srgbClr val="000000"/>
              </a:highlight>
              <a:latin typeface="Consolas" panose="020B0609020204030204" pitchFamily="49" charset="0"/>
            </a:endParaRPr>
          </a:p>
          <a:p>
            <a:br>
              <a:rPr lang="en-CA" sz="1000" b="0" dirty="0">
                <a:solidFill>
                  <a:srgbClr val="D4D4D4"/>
                </a:solidFill>
                <a:effectLst/>
                <a:highlight>
                  <a:srgbClr val="000000"/>
                </a:highlight>
                <a:latin typeface="Consolas" panose="020B0609020204030204" pitchFamily="49" charset="0"/>
              </a:rPr>
            </a:br>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Create feature vectors for each node</a:t>
            </a:r>
            <a:endParaRPr lang="en-CA" sz="1000" b="0" dirty="0">
              <a:solidFill>
                <a:srgbClr val="D4D4D4"/>
              </a:solidFill>
              <a:effectLst/>
              <a:highlight>
                <a:srgbClr val="000000"/>
              </a:highlight>
              <a:latin typeface="Consolas" panose="020B0609020204030204" pitchFamily="49" charset="0"/>
            </a:endParaRPr>
          </a:p>
          <a:p>
            <a:r>
              <a:rPr lang="en-CA" sz="1000" b="0" dirty="0" err="1">
                <a:solidFill>
                  <a:srgbClr val="D4D4D4"/>
                </a:solidFill>
                <a:effectLst/>
                <a:highlight>
                  <a:srgbClr val="000000"/>
                </a:highlight>
                <a:latin typeface="Consolas" panose="020B0609020204030204" pitchFamily="49" charset="0"/>
              </a:rPr>
              <a:t>num_nodes</a:t>
            </a:r>
            <a:r>
              <a:rPr lang="en-CA" sz="1000" b="0" dirty="0">
                <a:solidFill>
                  <a:srgbClr val="D4D4D4"/>
                </a:solidFill>
                <a:effectLst/>
                <a:highlight>
                  <a:srgbClr val="000000"/>
                </a:highlight>
                <a:latin typeface="Consolas" panose="020B0609020204030204" pitchFamily="49" charset="0"/>
              </a:rPr>
              <a:t> = </a:t>
            </a:r>
            <a:r>
              <a:rPr lang="en-CA" sz="1000" b="0" dirty="0" err="1">
                <a:solidFill>
                  <a:srgbClr val="D4D4D4"/>
                </a:solidFill>
                <a:effectLst/>
                <a:highlight>
                  <a:srgbClr val="000000"/>
                </a:highlight>
                <a:latin typeface="Consolas" panose="020B0609020204030204" pitchFamily="49" charset="0"/>
              </a:rPr>
              <a:t>G.number_of_nodes</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features = </a:t>
            </a:r>
            <a:r>
              <a:rPr lang="en-CA" sz="1000" b="0" dirty="0" err="1">
                <a:solidFill>
                  <a:srgbClr val="D4D4D4"/>
                </a:solidFill>
                <a:effectLst/>
                <a:highlight>
                  <a:srgbClr val="000000"/>
                </a:highlight>
                <a:latin typeface="Consolas" panose="020B0609020204030204" pitchFamily="49" charset="0"/>
              </a:rPr>
              <a:t>torch.eye</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num_nodes</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Convert the </a:t>
            </a:r>
            <a:r>
              <a:rPr lang="en-CA" sz="1000" b="0" dirty="0" err="1">
                <a:solidFill>
                  <a:srgbClr val="6A9955"/>
                </a:solidFill>
                <a:effectLst/>
                <a:highlight>
                  <a:srgbClr val="000000"/>
                </a:highlight>
                <a:latin typeface="Consolas" panose="020B0609020204030204" pitchFamily="49" charset="0"/>
              </a:rPr>
              <a:t>NetworkX</a:t>
            </a:r>
            <a:r>
              <a:rPr lang="en-CA" sz="1000" b="0" dirty="0">
                <a:solidFill>
                  <a:srgbClr val="6A9955"/>
                </a:solidFill>
                <a:effectLst/>
                <a:highlight>
                  <a:srgbClr val="000000"/>
                </a:highlight>
                <a:latin typeface="Consolas" panose="020B0609020204030204" pitchFamily="49" charset="0"/>
              </a:rPr>
              <a:t> graph to a </a:t>
            </a:r>
            <a:r>
              <a:rPr lang="en-CA" sz="1000" b="0" dirty="0" err="1">
                <a:solidFill>
                  <a:srgbClr val="6A9955"/>
                </a:solidFill>
                <a:effectLst/>
                <a:highlight>
                  <a:srgbClr val="000000"/>
                </a:highlight>
                <a:latin typeface="Consolas" panose="020B0609020204030204" pitchFamily="49" charset="0"/>
              </a:rPr>
              <a:t>PyTorch</a:t>
            </a:r>
            <a:r>
              <a:rPr lang="en-CA" sz="1000" b="0" dirty="0">
                <a:solidFill>
                  <a:srgbClr val="6A9955"/>
                </a:solidFill>
                <a:effectLst/>
                <a:highlight>
                  <a:srgbClr val="000000"/>
                </a:highlight>
                <a:latin typeface="Consolas" panose="020B0609020204030204" pitchFamily="49" charset="0"/>
              </a:rPr>
              <a:t>-Geometric Data object</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data = </a:t>
            </a:r>
            <a:r>
              <a:rPr lang="en-CA" sz="1000" b="0" dirty="0" err="1">
                <a:solidFill>
                  <a:srgbClr val="D4D4D4"/>
                </a:solidFill>
                <a:effectLst/>
                <a:highlight>
                  <a:srgbClr val="000000"/>
                </a:highlight>
                <a:latin typeface="Consolas" panose="020B0609020204030204" pitchFamily="49" charset="0"/>
              </a:rPr>
              <a:t>from_networkx</a:t>
            </a:r>
            <a:r>
              <a:rPr lang="en-CA" sz="1000" b="0" dirty="0">
                <a:solidFill>
                  <a:srgbClr val="D4D4D4"/>
                </a:solidFill>
                <a:effectLst/>
                <a:highlight>
                  <a:srgbClr val="000000"/>
                </a:highlight>
                <a:latin typeface="Consolas" panose="020B0609020204030204" pitchFamily="49" charset="0"/>
              </a:rPr>
              <a:t>(G)</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Define the Graph SAGE model</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569CD6"/>
                </a:solidFill>
                <a:effectLst/>
                <a:highlight>
                  <a:srgbClr val="000000"/>
                </a:highlight>
                <a:latin typeface="Consolas" panose="020B0609020204030204" pitchFamily="49" charset="0"/>
              </a:rPr>
              <a:t>class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4EC9B0"/>
                </a:solidFill>
                <a:effectLst/>
                <a:highlight>
                  <a:srgbClr val="000000"/>
                </a:highlight>
                <a:latin typeface="Consolas" panose="020B0609020204030204" pitchFamily="49" charset="0"/>
              </a:rPr>
              <a:t>GraphSAGE</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4EC9B0"/>
                </a:solidFill>
                <a:effectLst/>
                <a:highlight>
                  <a:srgbClr val="000000"/>
                </a:highlight>
                <a:latin typeface="Consolas" panose="020B0609020204030204" pitchFamily="49" charset="0"/>
              </a:rPr>
              <a:t>torch</a:t>
            </a:r>
            <a:r>
              <a:rPr lang="en-CA" sz="1000" b="0" dirty="0" err="1">
                <a:solidFill>
                  <a:srgbClr val="D4D4D4"/>
                </a:solidFill>
                <a:effectLst/>
                <a:highlight>
                  <a:srgbClr val="000000"/>
                </a:highlight>
                <a:latin typeface="Consolas" panose="020B0609020204030204" pitchFamily="49" charset="0"/>
              </a:rPr>
              <a:t>.</a:t>
            </a:r>
            <a:r>
              <a:rPr lang="en-CA" sz="1000" b="0" dirty="0" err="1">
                <a:solidFill>
                  <a:srgbClr val="4EC9B0"/>
                </a:solidFill>
                <a:effectLst/>
                <a:highlight>
                  <a:srgbClr val="000000"/>
                </a:highlight>
                <a:latin typeface="Consolas" panose="020B0609020204030204" pitchFamily="49" charset="0"/>
              </a:rPr>
              <a:t>nn</a:t>
            </a:r>
            <a:r>
              <a:rPr lang="en-CA" sz="1000" b="0" dirty="0" err="1">
                <a:solidFill>
                  <a:srgbClr val="D4D4D4"/>
                </a:solidFill>
                <a:effectLst/>
                <a:highlight>
                  <a:srgbClr val="000000"/>
                </a:highlight>
                <a:latin typeface="Consolas" panose="020B0609020204030204" pitchFamily="49" charset="0"/>
              </a:rPr>
              <a:t>.</a:t>
            </a:r>
            <a:r>
              <a:rPr lang="en-CA" sz="1000" b="0" dirty="0" err="1">
                <a:solidFill>
                  <a:srgbClr val="4EC9B0"/>
                </a:solidFill>
                <a:effectLst/>
                <a:highlight>
                  <a:srgbClr val="000000"/>
                </a:highlight>
                <a:latin typeface="Consolas" panose="020B0609020204030204" pitchFamily="49" charset="0"/>
              </a:rPr>
              <a:t>Module</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569CD6"/>
                </a:solidFill>
                <a:effectLst/>
                <a:highlight>
                  <a:srgbClr val="000000"/>
                </a:highlight>
                <a:latin typeface="Consolas" panose="020B0609020204030204" pitchFamily="49" charset="0"/>
              </a:rPr>
              <a:t>def</a:t>
            </a:r>
            <a:r>
              <a:rPr lang="en-CA" sz="1000" b="0" dirty="0">
                <a:solidFill>
                  <a:srgbClr val="D4D4D4"/>
                </a:solidFill>
                <a:effectLst/>
                <a:highlight>
                  <a:srgbClr val="000000"/>
                </a:highlight>
                <a:latin typeface="Consolas" panose="020B0609020204030204" pitchFamily="49" charset="0"/>
              </a:rPr>
              <a:t> </a:t>
            </a:r>
            <a:r>
              <a:rPr lang="en-CA" sz="1000" b="0" dirty="0">
                <a:solidFill>
                  <a:srgbClr val="DCDCAA"/>
                </a:solidFill>
                <a:effectLst/>
                <a:highlight>
                  <a:srgbClr val="000000"/>
                </a:highlight>
                <a:latin typeface="Consolas" panose="020B0609020204030204" pitchFamily="49" charset="0"/>
              </a:rPr>
              <a:t>__</a:t>
            </a:r>
            <a:r>
              <a:rPr lang="en-CA" sz="1000" b="0" dirty="0" err="1">
                <a:solidFill>
                  <a:srgbClr val="DCDCAA"/>
                </a:solidFill>
                <a:effectLst/>
                <a:highlight>
                  <a:srgbClr val="000000"/>
                </a:highlight>
                <a:latin typeface="Consolas" panose="020B0609020204030204" pitchFamily="49" charset="0"/>
              </a:rPr>
              <a:t>init</a:t>
            </a:r>
            <a:r>
              <a:rPr lang="en-CA" sz="1000" b="0" dirty="0">
                <a:solidFill>
                  <a:srgbClr val="DCDCAA"/>
                </a:solidFill>
                <a:effectLst/>
                <a:highlight>
                  <a:srgbClr val="000000"/>
                </a:highlight>
                <a:latin typeface="Consolas" panose="020B0609020204030204" pitchFamily="49" charset="0"/>
              </a:rPr>
              <a:t>__</a:t>
            </a:r>
            <a:r>
              <a:rPr lang="en-CA" sz="1000" b="0" dirty="0">
                <a:solidFill>
                  <a:srgbClr val="D4D4D4"/>
                </a:solidFill>
                <a:effectLst/>
                <a:highlight>
                  <a:srgbClr val="000000"/>
                </a:highlight>
                <a:latin typeface="Consolas" panose="020B0609020204030204" pitchFamily="49" charset="0"/>
              </a:rPr>
              <a:t>(</a:t>
            </a:r>
            <a:r>
              <a:rPr lang="en-CA" sz="1000" b="0" dirty="0">
                <a:solidFill>
                  <a:srgbClr val="9CDCFE"/>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in_channels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hidden_channels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out_channels</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4EC9B0"/>
                </a:solidFill>
                <a:effectLst/>
                <a:highlight>
                  <a:srgbClr val="000000"/>
                </a:highlight>
                <a:latin typeface="Consolas" panose="020B0609020204030204" pitchFamily="49" charset="0"/>
              </a:rPr>
              <a:t>super</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GraphSAGE</a:t>
            </a:r>
            <a:r>
              <a:rPr lang="en-CA" sz="1000" b="0" dirty="0">
                <a:solidFill>
                  <a:srgbClr val="D4D4D4"/>
                </a:solidFill>
                <a:effectLst/>
                <a:highlight>
                  <a:srgbClr val="000000"/>
                </a:highlight>
                <a:latin typeface="Consolas" panose="020B0609020204030204" pitchFamily="49" charset="0"/>
              </a:rPr>
              <a:t>, </a:t>
            </a:r>
            <a:r>
              <a:rPr lang="en-CA" sz="1000" b="0" dirty="0">
                <a:solidFill>
                  <a:srgbClr val="569CD6"/>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a:t>
            </a:r>
            <a:r>
              <a:rPr lang="en-CA" sz="1000" b="0" dirty="0">
                <a:solidFill>
                  <a:srgbClr val="DCDCAA"/>
                </a:solidFill>
                <a:effectLst/>
                <a:highlight>
                  <a:srgbClr val="000000"/>
                </a:highlight>
                <a:latin typeface="Consolas" panose="020B0609020204030204" pitchFamily="49" charset="0"/>
              </a:rPr>
              <a:t>__</a:t>
            </a:r>
            <a:r>
              <a:rPr lang="en-CA" sz="1000" b="0" dirty="0" err="1">
                <a:solidFill>
                  <a:srgbClr val="DCDCAA"/>
                </a:solidFill>
                <a:effectLst/>
                <a:highlight>
                  <a:srgbClr val="000000"/>
                </a:highlight>
                <a:latin typeface="Consolas" panose="020B0609020204030204" pitchFamily="49" charset="0"/>
              </a:rPr>
              <a:t>init</a:t>
            </a:r>
            <a:r>
              <a:rPr lang="en-CA" sz="1000" b="0" dirty="0">
                <a:solidFill>
                  <a:srgbClr val="DCDCAA"/>
                </a:solidFill>
                <a:effectLst/>
                <a:highlight>
                  <a:srgbClr val="000000"/>
                </a:highlight>
                <a:latin typeface="Consolas" panose="020B0609020204030204" pitchFamily="49" charset="0"/>
              </a:rPr>
              <a:t>__</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Define the first Graph SAGE layer</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569CD6"/>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.conv1 = </a:t>
            </a:r>
            <a:r>
              <a:rPr lang="en-CA" sz="1000" b="0" dirty="0" err="1">
                <a:solidFill>
                  <a:srgbClr val="D4D4D4"/>
                </a:solidFill>
                <a:effectLst/>
                <a:highlight>
                  <a:srgbClr val="000000"/>
                </a:highlight>
                <a:latin typeface="Consolas" panose="020B0609020204030204" pitchFamily="49" charset="0"/>
              </a:rPr>
              <a:t>SAGEConv</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in_channels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hidden_channels</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Define the second Graph SAGE layer</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569CD6"/>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.conv2 = </a:t>
            </a:r>
            <a:r>
              <a:rPr lang="en-CA" sz="1000" b="0" dirty="0" err="1">
                <a:solidFill>
                  <a:srgbClr val="D4D4D4"/>
                </a:solidFill>
                <a:effectLst/>
                <a:highlight>
                  <a:srgbClr val="000000"/>
                </a:highlight>
                <a:latin typeface="Consolas" panose="020B0609020204030204" pitchFamily="49" charset="0"/>
              </a:rPr>
              <a:t>SAGEConv</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hidden_channels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out_channels</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569CD6"/>
                </a:solidFill>
                <a:effectLst/>
                <a:highlight>
                  <a:srgbClr val="000000"/>
                </a:highlight>
                <a:latin typeface="Consolas" panose="020B0609020204030204" pitchFamily="49" charset="0"/>
              </a:rPr>
              <a:t>def</a:t>
            </a:r>
            <a:r>
              <a:rPr lang="en-CA" sz="1000" b="0" dirty="0">
                <a:solidFill>
                  <a:srgbClr val="D4D4D4"/>
                </a:solidFill>
                <a:effectLst/>
                <a:highlight>
                  <a:srgbClr val="000000"/>
                </a:highlight>
                <a:latin typeface="Consolas" panose="020B0609020204030204" pitchFamily="49" charset="0"/>
              </a:rPr>
              <a:t> </a:t>
            </a:r>
            <a:r>
              <a:rPr lang="en-CA" sz="1000" b="0" dirty="0">
                <a:solidFill>
                  <a:srgbClr val="DCDCAA"/>
                </a:solidFill>
                <a:effectLst/>
                <a:highlight>
                  <a:srgbClr val="000000"/>
                </a:highlight>
                <a:latin typeface="Consolas" panose="020B0609020204030204" pitchFamily="49" charset="0"/>
              </a:rPr>
              <a:t>forward</a:t>
            </a:r>
            <a:r>
              <a:rPr lang="en-CA" sz="1000" b="0" dirty="0">
                <a:solidFill>
                  <a:srgbClr val="D4D4D4"/>
                </a:solidFill>
                <a:effectLst/>
                <a:highlight>
                  <a:srgbClr val="000000"/>
                </a:highlight>
                <a:latin typeface="Consolas" panose="020B0609020204030204" pitchFamily="49" charset="0"/>
              </a:rPr>
              <a:t>(</a:t>
            </a:r>
            <a:r>
              <a:rPr lang="en-CA" sz="1000" b="0" dirty="0">
                <a:solidFill>
                  <a:srgbClr val="9CDCFE"/>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 </a:t>
            </a:r>
            <a:r>
              <a:rPr lang="en-CA" sz="1000" b="0" dirty="0">
                <a:solidFill>
                  <a:srgbClr val="9CDCFE"/>
                </a:solidFill>
                <a:effectLst/>
                <a:highlight>
                  <a:srgbClr val="000000"/>
                </a:highlight>
                <a:latin typeface="Consolas" panose="020B0609020204030204" pitchFamily="49" charset="0"/>
              </a:rPr>
              <a:t>x</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edge_index</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Apply the first Graph SAGE layer</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x = </a:t>
            </a:r>
            <a:r>
              <a:rPr lang="en-CA" sz="1000" b="0" dirty="0">
                <a:solidFill>
                  <a:srgbClr val="569CD6"/>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.conv1(x, </a:t>
            </a:r>
            <a:r>
              <a:rPr lang="en-CA" sz="1000" b="0" dirty="0" err="1">
                <a:solidFill>
                  <a:srgbClr val="D4D4D4"/>
                </a:solidFill>
                <a:effectLst/>
                <a:highlight>
                  <a:srgbClr val="000000"/>
                </a:highlight>
                <a:latin typeface="Consolas" panose="020B0609020204030204" pitchFamily="49" charset="0"/>
              </a:rPr>
              <a:t>edge_index</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x = </a:t>
            </a:r>
            <a:r>
              <a:rPr lang="en-CA" sz="1000" b="0" dirty="0" err="1">
                <a:solidFill>
                  <a:srgbClr val="D4D4D4"/>
                </a:solidFill>
                <a:effectLst/>
                <a:highlight>
                  <a:srgbClr val="000000"/>
                </a:highlight>
                <a:latin typeface="Consolas" panose="020B0609020204030204" pitchFamily="49" charset="0"/>
              </a:rPr>
              <a:t>torch.nn.functional.relu</a:t>
            </a:r>
            <a:r>
              <a:rPr lang="en-CA" sz="1000" b="0" dirty="0">
                <a:solidFill>
                  <a:srgbClr val="D4D4D4"/>
                </a:solidFill>
                <a:effectLst/>
                <a:highlight>
                  <a:srgbClr val="000000"/>
                </a:highlight>
                <a:latin typeface="Consolas" panose="020B0609020204030204" pitchFamily="49" charset="0"/>
              </a:rPr>
              <a:t>(x)</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Apply the second Graph SAGE layer</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x = </a:t>
            </a:r>
            <a:r>
              <a:rPr lang="en-CA" sz="1000" b="0" dirty="0">
                <a:solidFill>
                  <a:srgbClr val="569CD6"/>
                </a:solidFill>
                <a:effectLst/>
                <a:highlight>
                  <a:srgbClr val="000000"/>
                </a:highlight>
                <a:latin typeface="Consolas" panose="020B0609020204030204" pitchFamily="49" charset="0"/>
              </a:rPr>
              <a:t>self</a:t>
            </a:r>
            <a:r>
              <a:rPr lang="en-CA" sz="1000" b="0" dirty="0">
                <a:solidFill>
                  <a:srgbClr val="D4D4D4"/>
                </a:solidFill>
                <a:effectLst/>
                <a:highlight>
                  <a:srgbClr val="000000"/>
                </a:highlight>
                <a:latin typeface="Consolas" panose="020B0609020204030204" pitchFamily="49" charset="0"/>
              </a:rPr>
              <a:t>.conv2(x, </a:t>
            </a:r>
            <a:r>
              <a:rPr lang="en-CA" sz="1000" b="0" dirty="0" err="1">
                <a:solidFill>
                  <a:srgbClr val="D4D4D4"/>
                </a:solidFill>
                <a:effectLst/>
                <a:highlight>
                  <a:srgbClr val="000000"/>
                </a:highlight>
                <a:latin typeface="Consolas" panose="020B0609020204030204" pitchFamily="49" charset="0"/>
              </a:rPr>
              <a:t>edge_index</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return</a:t>
            </a:r>
            <a:r>
              <a:rPr lang="en-CA" sz="1000" b="0" dirty="0">
                <a:solidFill>
                  <a:srgbClr val="D4D4D4"/>
                </a:solidFill>
                <a:effectLst/>
                <a:highlight>
                  <a:srgbClr val="000000"/>
                </a:highlight>
                <a:latin typeface="Consolas" panose="020B0609020204030204" pitchFamily="49" charset="0"/>
              </a:rPr>
              <a:t> x</a:t>
            </a:r>
          </a:p>
          <a:p>
            <a:br>
              <a:rPr lang="en-CA" sz="1000" b="0" dirty="0">
                <a:solidFill>
                  <a:srgbClr val="D4D4D4"/>
                </a:solidFill>
                <a:effectLst/>
                <a:highlight>
                  <a:srgbClr val="000000"/>
                </a:highlight>
                <a:latin typeface="Consolas" panose="020B0609020204030204" pitchFamily="49" charset="0"/>
              </a:rPr>
            </a:br>
            <a:endParaRPr lang="en-CA" sz="1000" b="0" dirty="0">
              <a:solidFill>
                <a:srgbClr val="D4D4D4"/>
              </a:solidFill>
              <a:effectLst/>
              <a:highlight>
                <a:srgbClr val="000000"/>
              </a:highlight>
              <a:latin typeface="Consolas" panose="020B0609020204030204" pitchFamily="49" charset="0"/>
            </a:endParaRPr>
          </a:p>
        </p:txBody>
      </p:sp>
      <p:sp>
        <p:nvSpPr>
          <p:cNvPr id="8" name="TextBox 7">
            <a:extLst>
              <a:ext uri="{FF2B5EF4-FFF2-40B4-BE49-F238E27FC236}">
                <a16:creationId xmlns:a16="http://schemas.microsoft.com/office/drawing/2014/main" id="{EC6FBA6F-DEA0-6F97-2F34-C3F8DA2A9B89}"/>
              </a:ext>
            </a:extLst>
          </p:cNvPr>
          <p:cNvSpPr txBox="1"/>
          <p:nvPr/>
        </p:nvSpPr>
        <p:spPr>
          <a:xfrm>
            <a:off x="5979743" y="242991"/>
            <a:ext cx="6579649" cy="6709529"/>
          </a:xfrm>
          <a:prstGeom prst="rect">
            <a:avLst/>
          </a:prstGeom>
          <a:noFill/>
        </p:spPr>
        <p:txBody>
          <a:bodyPr wrap="square">
            <a:spAutoFit/>
          </a:bodyPr>
          <a:lstStyle/>
          <a:p>
            <a:r>
              <a:rPr lang="en-CA" sz="1000" b="0" dirty="0">
                <a:solidFill>
                  <a:srgbClr val="6A9955"/>
                </a:solidFill>
                <a:effectLst/>
                <a:highlight>
                  <a:srgbClr val="000000"/>
                </a:highlight>
                <a:latin typeface="Consolas" panose="020B0609020204030204" pitchFamily="49" charset="0"/>
              </a:rPr>
              <a:t># Initialize the Graph SAGE model</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model = </a:t>
            </a:r>
            <a:r>
              <a:rPr lang="en-CA" sz="1000" b="0" dirty="0" err="1">
                <a:solidFill>
                  <a:srgbClr val="D4D4D4"/>
                </a:solidFill>
                <a:effectLst/>
                <a:highlight>
                  <a:srgbClr val="000000"/>
                </a:highlight>
                <a:latin typeface="Consolas" panose="020B0609020204030204" pitchFamily="49" charset="0"/>
              </a:rPr>
              <a:t>GraphSAGE</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9CDCFE"/>
                </a:solidFill>
                <a:effectLst/>
                <a:highlight>
                  <a:srgbClr val="000000"/>
                </a:highlight>
                <a:latin typeface="Consolas" panose="020B0609020204030204" pitchFamily="49" charset="0"/>
              </a:rPr>
              <a:t>in_channels</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12</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hidden_channels</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16</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out_channels</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8</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Define the loss function</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criterion = </a:t>
            </a:r>
            <a:r>
              <a:rPr lang="en-CA" sz="1000" b="0" dirty="0" err="1">
                <a:solidFill>
                  <a:srgbClr val="D4D4D4"/>
                </a:solidFill>
                <a:effectLst/>
                <a:highlight>
                  <a:srgbClr val="000000"/>
                </a:highlight>
                <a:latin typeface="Consolas" panose="020B0609020204030204" pitchFamily="49" charset="0"/>
              </a:rPr>
              <a:t>torch.nn.CrossEntropyLoss</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Define the optimizer</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optimizer = </a:t>
            </a:r>
            <a:r>
              <a:rPr lang="en-CA" sz="1000" b="0" dirty="0" err="1">
                <a:solidFill>
                  <a:srgbClr val="D4D4D4"/>
                </a:solidFill>
                <a:effectLst/>
                <a:highlight>
                  <a:srgbClr val="000000"/>
                </a:highlight>
                <a:latin typeface="Consolas" panose="020B0609020204030204" pitchFamily="49" charset="0"/>
              </a:rPr>
              <a:t>torch.optim.Adam</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model.parameters</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lr</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0.01</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Train the Graph SAGE model</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for</a:t>
            </a:r>
            <a:r>
              <a:rPr lang="en-CA" sz="1000" b="0" dirty="0">
                <a:solidFill>
                  <a:srgbClr val="D4D4D4"/>
                </a:solidFill>
                <a:effectLst/>
                <a:highlight>
                  <a:srgbClr val="000000"/>
                </a:highlight>
                <a:latin typeface="Consolas" panose="020B0609020204030204" pitchFamily="49" charset="0"/>
              </a:rPr>
              <a:t> epoch </a:t>
            </a:r>
            <a:r>
              <a:rPr lang="en-CA" sz="1000" b="0" dirty="0">
                <a:solidFill>
                  <a:srgbClr val="C586C0"/>
                </a:solidFill>
                <a:effectLst/>
                <a:highlight>
                  <a:srgbClr val="000000"/>
                </a:highlight>
                <a:latin typeface="Consolas" panose="020B0609020204030204" pitchFamily="49" charset="0"/>
              </a:rPr>
              <a:t>in</a:t>
            </a:r>
            <a:r>
              <a:rPr lang="en-CA" sz="1000" b="0" dirty="0">
                <a:solidFill>
                  <a:srgbClr val="D4D4D4"/>
                </a:solidFill>
                <a:effectLst/>
                <a:highlight>
                  <a:srgbClr val="000000"/>
                </a:highlight>
                <a:latin typeface="Consolas" panose="020B0609020204030204" pitchFamily="49" charset="0"/>
              </a:rPr>
              <a:t> </a:t>
            </a:r>
            <a:r>
              <a:rPr lang="en-CA" sz="1000" b="0" dirty="0">
                <a:solidFill>
                  <a:srgbClr val="DCDCAA"/>
                </a:solidFill>
                <a:effectLst/>
                <a:highlight>
                  <a:srgbClr val="000000"/>
                </a:highlight>
                <a:latin typeface="Consolas" panose="020B0609020204030204" pitchFamily="49" charset="0"/>
              </a:rPr>
              <a:t>range</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200</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Zero the gradients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optimizer.zero_grad</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Perform a forward pass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embeddings = model(features, </a:t>
            </a:r>
            <a:r>
              <a:rPr lang="en-CA" sz="1000" b="0" dirty="0" err="1">
                <a:solidFill>
                  <a:srgbClr val="D4D4D4"/>
                </a:solidFill>
                <a:effectLst/>
                <a:highlight>
                  <a:srgbClr val="000000"/>
                </a:highlight>
                <a:latin typeface="Consolas" panose="020B0609020204030204" pitchFamily="49" charset="0"/>
              </a:rPr>
              <a:t>data.edge_index</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Apply </a:t>
            </a:r>
            <a:r>
              <a:rPr lang="en-CA" sz="1000" b="0" dirty="0" err="1">
                <a:solidFill>
                  <a:srgbClr val="6A9955"/>
                </a:solidFill>
                <a:effectLst/>
                <a:highlight>
                  <a:srgbClr val="000000"/>
                </a:highlight>
                <a:latin typeface="Consolas" panose="020B0609020204030204" pitchFamily="49" charset="0"/>
              </a:rPr>
              <a:t>KMeans</a:t>
            </a:r>
            <a:r>
              <a:rPr lang="en-CA" sz="1000" b="0" dirty="0">
                <a:solidFill>
                  <a:srgbClr val="6A9955"/>
                </a:solidFill>
                <a:effectLst/>
                <a:highlight>
                  <a:srgbClr val="000000"/>
                </a:highlight>
                <a:latin typeface="Consolas" panose="020B0609020204030204" pitchFamily="49" charset="0"/>
              </a:rPr>
              <a:t> clustering on the embeddings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kmeans</a:t>
            </a:r>
            <a:r>
              <a:rPr lang="en-CA" sz="1000" b="0" dirty="0">
                <a:solidFill>
                  <a:srgbClr val="D4D4D4"/>
                </a:solidFill>
                <a:effectLst/>
                <a:highlight>
                  <a:srgbClr val="000000"/>
                </a:highlight>
                <a:latin typeface="Consolas" panose="020B0609020204030204" pitchFamily="49" charset="0"/>
              </a:rPr>
              <a:t> = </a:t>
            </a:r>
            <a:r>
              <a:rPr lang="en-CA" sz="1000" b="0" dirty="0" err="1">
                <a:solidFill>
                  <a:srgbClr val="D4D4D4"/>
                </a:solidFill>
                <a:effectLst/>
                <a:highlight>
                  <a:srgbClr val="000000"/>
                </a:highlight>
                <a:latin typeface="Consolas" panose="020B0609020204030204" pitchFamily="49" charset="0"/>
              </a:rPr>
              <a:t>KMeans</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9CDCFE"/>
                </a:solidFill>
                <a:effectLst/>
                <a:highlight>
                  <a:srgbClr val="000000"/>
                </a:highlight>
                <a:latin typeface="Consolas" panose="020B0609020204030204" pitchFamily="49" charset="0"/>
              </a:rPr>
              <a:t>n_clusters</a:t>
            </a:r>
            <a:r>
              <a:rPr lang="en-CA" sz="1000" b="0" dirty="0">
                <a:solidFill>
                  <a:srgbClr val="D4D4D4"/>
                </a:solidFill>
                <a:effectLst/>
                <a:highlight>
                  <a:srgbClr val="000000"/>
                </a:highlight>
                <a:latin typeface="Consolas" panose="020B0609020204030204" pitchFamily="49" charset="0"/>
              </a:rPr>
              <a:t>=</a:t>
            </a:r>
            <a:r>
              <a:rPr lang="en-CA" sz="1000" b="0" dirty="0">
                <a:solidFill>
                  <a:srgbClr val="B5CEA8"/>
                </a:solidFill>
                <a:effectLst/>
                <a:highlight>
                  <a:srgbClr val="000000"/>
                </a:highlight>
                <a:latin typeface="Consolas" panose="020B0609020204030204" pitchFamily="49" charset="0"/>
              </a:rPr>
              <a:t>2</a:t>
            </a:r>
            <a:r>
              <a:rPr lang="en-CA" sz="1000" b="0" dirty="0">
                <a:solidFill>
                  <a:srgbClr val="D4D4D4"/>
                </a:solidFill>
                <a:effectLst/>
                <a:highlight>
                  <a:srgbClr val="000000"/>
                </a:highlight>
                <a:latin typeface="Consolas" panose="020B0609020204030204" pitchFamily="49" charset="0"/>
              </a:rPr>
              <a:t>).fit(</a:t>
            </a:r>
            <a:r>
              <a:rPr lang="en-CA" sz="1000" b="0" dirty="0" err="1">
                <a:solidFill>
                  <a:srgbClr val="D4D4D4"/>
                </a:solidFill>
                <a:effectLst/>
                <a:highlight>
                  <a:srgbClr val="000000"/>
                </a:highlight>
                <a:latin typeface="Consolas" panose="020B0609020204030204" pitchFamily="49" charset="0"/>
              </a:rPr>
              <a:t>embeddings.detach</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numpy</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Compute the loss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labels = </a:t>
            </a:r>
            <a:r>
              <a:rPr lang="en-CA" sz="1000" b="0" dirty="0" err="1">
                <a:solidFill>
                  <a:srgbClr val="6A9955"/>
                </a:solidFill>
                <a:effectLst/>
                <a:highlight>
                  <a:srgbClr val="000000"/>
                </a:highlight>
                <a:latin typeface="Consolas" panose="020B0609020204030204" pitchFamily="49" charset="0"/>
              </a:rPr>
              <a:t>torch.tensor</a:t>
            </a:r>
            <a:r>
              <a:rPr lang="en-CA" sz="1000" b="0" dirty="0">
                <a:solidFill>
                  <a:srgbClr val="6A9955"/>
                </a:solidFill>
                <a:effectLst/>
                <a:highlight>
                  <a:srgbClr val="000000"/>
                </a:highlight>
                <a:latin typeface="Consolas" panose="020B0609020204030204" pitchFamily="49" charset="0"/>
              </a:rPr>
              <a:t>(</a:t>
            </a:r>
            <a:r>
              <a:rPr lang="en-CA" sz="1000" b="0" dirty="0" err="1">
                <a:solidFill>
                  <a:srgbClr val="6A9955"/>
                </a:solidFill>
                <a:effectLst/>
                <a:highlight>
                  <a:srgbClr val="000000"/>
                </a:highlight>
                <a:latin typeface="Consolas" panose="020B0609020204030204" pitchFamily="49" charset="0"/>
              </a:rPr>
              <a:t>kmeans.labels</a:t>
            </a:r>
            <a:r>
              <a:rPr lang="en-CA" sz="1000" b="0" dirty="0">
                <a:solidFill>
                  <a:srgbClr val="6A9955"/>
                </a:solidFill>
                <a:effectLst/>
                <a:highlight>
                  <a:srgbClr val="000000"/>
                </a:highlight>
                <a:latin typeface="Consolas" panose="020B0609020204030204" pitchFamily="49" charset="0"/>
              </a:rPr>
              <a:t>_)</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labels = </a:t>
            </a:r>
            <a:r>
              <a:rPr lang="en-CA" sz="1000" b="0" dirty="0" err="1">
                <a:solidFill>
                  <a:srgbClr val="D4D4D4"/>
                </a:solidFill>
                <a:effectLst/>
                <a:highlight>
                  <a:srgbClr val="000000"/>
                </a:highlight>
                <a:latin typeface="Consolas" panose="020B0609020204030204" pitchFamily="49" charset="0"/>
              </a:rPr>
              <a:t>torch.tensor</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kmeans.labels</a:t>
            </a:r>
            <a:r>
              <a:rPr lang="en-CA" sz="1000" b="0" dirty="0">
                <a:solidFill>
                  <a:srgbClr val="D4D4D4"/>
                </a:solidFill>
                <a:effectLst/>
                <a:highlight>
                  <a:srgbClr val="000000"/>
                </a:highlight>
                <a:latin typeface="Consolas" panose="020B0609020204030204" pitchFamily="49" charset="0"/>
              </a:rPr>
              <a:t>_).long()</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loss = criterion(embeddings, labels)</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Perform a backward pass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loss.backward</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D4D4D4"/>
                </a:solidFill>
                <a:effectLst/>
                <a:highlight>
                  <a:srgbClr val="000000"/>
                </a:highlight>
                <a:latin typeface="Consolas" panose="020B0609020204030204" pitchFamily="49" charset="0"/>
              </a:rPr>
              <a:t>    </a:t>
            </a:r>
            <a:r>
              <a:rPr lang="en-CA" sz="1000" b="0" dirty="0">
                <a:solidFill>
                  <a:srgbClr val="6A9955"/>
                </a:solidFill>
                <a:effectLst/>
                <a:highlight>
                  <a:srgbClr val="000000"/>
                </a:highlight>
                <a:latin typeface="Consolas" panose="020B0609020204030204" pitchFamily="49" charset="0"/>
              </a:rPr>
              <a:t># Update the parameters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optimizer.step</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Print the nodes and their assigned clusters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C586C0"/>
                </a:solidFill>
                <a:effectLst/>
                <a:highlight>
                  <a:srgbClr val="000000"/>
                </a:highlight>
                <a:latin typeface="Consolas" panose="020B0609020204030204" pitchFamily="49" charset="0"/>
              </a:rPr>
              <a:t>for</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i</a:t>
            </a:r>
            <a:r>
              <a:rPr lang="en-CA" sz="1000" b="0" dirty="0">
                <a:solidFill>
                  <a:srgbClr val="D4D4D4"/>
                </a:solidFill>
                <a:effectLst/>
                <a:highlight>
                  <a:srgbClr val="000000"/>
                </a:highlight>
                <a:latin typeface="Consolas" panose="020B0609020204030204" pitchFamily="49" charset="0"/>
              </a:rPr>
              <a:t> </a:t>
            </a:r>
            <a:r>
              <a:rPr lang="en-CA" sz="1000" b="0" dirty="0">
                <a:solidFill>
                  <a:srgbClr val="C586C0"/>
                </a:solidFill>
                <a:effectLst/>
                <a:highlight>
                  <a:srgbClr val="000000"/>
                </a:highlight>
                <a:latin typeface="Consolas" panose="020B0609020204030204" pitchFamily="49" charset="0"/>
              </a:rPr>
              <a:t>in</a:t>
            </a:r>
            <a:r>
              <a:rPr lang="en-CA" sz="1000" b="0" dirty="0">
                <a:solidFill>
                  <a:srgbClr val="D4D4D4"/>
                </a:solidFill>
                <a:effectLst/>
                <a:highlight>
                  <a:srgbClr val="000000"/>
                </a:highlight>
                <a:latin typeface="Consolas" panose="020B0609020204030204" pitchFamily="49" charset="0"/>
              </a:rPr>
              <a:t> </a:t>
            </a:r>
            <a:r>
              <a:rPr lang="en-CA" sz="1000" b="0" dirty="0">
                <a:solidFill>
                  <a:srgbClr val="DCDCAA"/>
                </a:solidFill>
                <a:effectLst/>
                <a:highlight>
                  <a:srgbClr val="000000"/>
                </a:highlight>
                <a:latin typeface="Consolas" panose="020B0609020204030204" pitchFamily="49" charset="0"/>
              </a:rPr>
              <a:t>range</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CDCAA"/>
                </a:solidFill>
                <a:effectLst/>
                <a:highlight>
                  <a:srgbClr val="000000"/>
                </a:highlight>
                <a:latin typeface="Consolas" panose="020B0609020204030204" pitchFamily="49" charset="0"/>
              </a:rPr>
              <a:t>len</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G.nodes</a:t>
            </a:r>
            <a:r>
              <a:rPr lang="en-CA" sz="1000" b="0" dirty="0">
                <a:solidFill>
                  <a:srgbClr val="D4D4D4"/>
                </a:solidFill>
                <a:effectLst/>
                <a:highlight>
                  <a:srgbClr val="000000"/>
                </a:highlight>
                <a:latin typeface="Consolas" panose="020B0609020204030204" pitchFamily="49" charset="0"/>
              </a:rPr>
              <a:t>)):</a:t>
            </a:r>
          </a:p>
          <a:p>
            <a:r>
              <a:rPr lang="en-CA" sz="1000" b="0" dirty="0">
                <a:solidFill>
                  <a:srgbClr val="D4D4D4"/>
                </a:solidFill>
                <a:effectLst/>
                <a:highlight>
                  <a:srgbClr val="000000"/>
                </a:highlight>
                <a:latin typeface="Consolas" panose="020B0609020204030204" pitchFamily="49" charset="0"/>
              </a:rPr>
              <a:t>    </a:t>
            </a:r>
            <a:r>
              <a:rPr lang="en-CA" sz="1000" b="0" dirty="0">
                <a:solidFill>
                  <a:srgbClr val="DCDCAA"/>
                </a:solidFill>
                <a:effectLst/>
                <a:highlight>
                  <a:srgbClr val="000000"/>
                </a:highlight>
                <a:latin typeface="Consolas" panose="020B0609020204030204" pitchFamily="49" charset="0"/>
              </a:rPr>
              <a:t>print</a:t>
            </a:r>
            <a:r>
              <a:rPr lang="en-CA" sz="1000" b="0" dirty="0">
                <a:solidFill>
                  <a:srgbClr val="D4D4D4"/>
                </a:solidFill>
                <a:effectLst/>
                <a:highlight>
                  <a:srgbClr val="000000"/>
                </a:highlight>
                <a:latin typeface="Consolas" panose="020B0609020204030204" pitchFamily="49" charset="0"/>
              </a:rPr>
              <a:t>(</a:t>
            </a:r>
            <a:r>
              <a:rPr lang="en-CA" sz="1000" b="0" dirty="0">
                <a:solidFill>
                  <a:srgbClr val="CE9178"/>
                </a:solidFill>
                <a:effectLst/>
                <a:highlight>
                  <a:srgbClr val="000000"/>
                </a:highlight>
                <a:latin typeface="Consolas" panose="020B0609020204030204" pitchFamily="49" charset="0"/>
              </a:rPr>
              <a:t>"Node"</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i</a:t>
            </a:r>
            <a:r>
              <a:rPr lang="en-CA" sz="1000" b="0" dirty="0">
                <a:solidFill>
                  <a:srgbClr val="D4D4D4"/>
                </a:solidFill>
                <a:effectLst/>
                <a:highlight>
                  <a:srgbClr val="000000"/>
                </a:highlight>
                <a:latin typeface="Consolas" panose="020B0609020204030204" pitchFamily="49" charset="0"/>
              </a:rPr>
              <a:t>, </a:t>
            </a:r>
            <a:r>
              <a:rPr lang="en-CA" sz="1000" b="0" dirty="0">
                <a:solidFill>
                  <a:srgbClr val="CE9178"/>
                </a:solidFill>
                <a:effectLst/>
                <a:highlight>
                  <a:srgbClr val="000000"/>
                </a:highlight>
                <a:latin typeface="Consolas" panose="020B0609020204030204" pitchFamily="49" charset="0"/>
              </a:rPr>
              <a:t>"belongs to cluster"</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kmeans.labels</a:t>
            </a:r>
            <a:r>
              <a:rPr lang="en-CA" sz="1000" b="0" dirty="0">
                <a:solidFill>
                  <a:srgbClr val="D4D4D4"/>
                </a:solidFill>
                <a:effectLst/>
                <a:highlight>
                  <a:srgbClr val="000000"/>
                </a:highlight>
                <a:latin typeface="Consolas" panose="020B0609020204030204" pitchFamily="49" charset="0"/>
              </a:rPr>
              <a:t>_[</a:t>
            </a:r>
            <a:r>
              <a:rPr lang="en-CA" sz="1000" b="0" dirty="0" err="1">
                <a:solidFill>
                  <a:srgbClr val="D4D4D4"/>
                </a:solidFill>
                <a:effectLst/>
                <a:highlight>
                  <a:srgbClr val="000000"/>
                </a:highlight>
                <a:latin typeface="Consolas" panose="020B0609020204030204" pitchFamily="49" charset="0"/>
              </a:rPr>
              <a:t>i</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r>
              <a:rPr lang="en-CA" sz="1000" b="0" dirty="0">
                <a:solidFill>
                  <a:srgbClr val="6A9955"/>
                </a:solidFill>
                <a:effectLst/>
                <a:highlight>
                  <a:srgbClr val="000000"/>
                </a:highlight>
                <a:latin typeface="Consolas" panose="020B0609020204030204" pitchFamily="49" charset="0"/>
              </a:rPr>
              <a:t># Plot the graph with node colors based on the assigned clusters</a:t>
            </a:r>
            <a:endParaRPr lang="en-CA" sz="1000" b="0" dirty="0">
              <a:solidFill>
                <a:srgbClr val="D4D4D4"/>
              </a:solidFill>
              <a:effectLst/>
              <a:highlight>
                <a:srgbClr val="000000"/>
              </a:highlight>
              <a:latin typeface="Consolas" panose="020B0609020204030204" pitchFamily="49" charset="0"/>
            </a:endParaRPr>
          </a:p>
          <a:p>
            <a:r>
              <a:rPr lang="en-CA" sz="1000" b="0" dirty="0">
                <a:solidFill>
                  <a:srgbClr val="D4D4D4"/>
                </a:solidFill>
                <a:effectLst/>
                <a:highlight>
                  <a:srgbClr val="000000"/>
                </a:highlight>
                <a:latin typeface="Consolas" panose="020B0609020204030204" pitchFamily="49" charset="0"/>
              </a:rPr>
              <a:t>colors = [</a:t>
            </a:r>
            <a:r>
              <a:rPr lang="en-CA" sz="1000" b="0" dirty="0">
                <a:solidFill>
                  <a:srgbClr val="CE9178"/>
                </a:solidFill>
                <a:effectLst/>
                <a:highlight>
                  <a:srgbClr val="000000"/>
                </a:highlight>
                <a:latin typeface="Consolas" panose="020B0609020204030204" pitchFamily="49" charset="0"/>
              </a:rPr>
              <a:t>'r'</a:t>
            </a:r>
            <a:r>
              <a:rPr lang="en-CA" sz="1000" b="0" dirty="0">
                <a:solidFill>
                  <a:srgbClr val="D4D4D4"/>
                </a:solidFill>
                <a:effectLst/>
                <a:highlight>
                  <a:srgbClr val="000000"/>
                </a:highlight>
                <a:latin typeface="Consolas" panose="020B0609020204030204" pitchFamily="49" charset="0"/>
              </a:rPr>
              <a:t>, </a:t>
            </a:r>
            <a:r>
              <a:rPr lang="en-CA" sz="1000" b="0" dirty="0">
                <a:solidFill>
                  <a:srgbClr val="CE9178"/>
                </a:solidFill>
                <a:effectLst/>
                <a:highlight>
                  <a:srgbClr val="000000"/>
                </a:highlight>
                <a:latin typeface="Consolas" panose="020B0609020204030204" pitchFamily="49" charset="0"/>
              </a:rPr>
              <a:t>'g'</a:t>
            </a:r>
            <a:r>
              <a:rPr lang="en-CA" sz="1000" b="0" dirty="0">
                <a:solidFill>
                  <a:srgbClr val="D4D4D4"/>
                </a:solidFill>
                <a:effectLst/>
                <a:highlight>
                  <a:srgbClr val="000000"/>
                </a:highlight>
                <a:latin typeface="Consolas" panose="020B0609020204030204" pitchFamily="49" charset="0"/>
              </a:rPr>
              <a:t>, </a:t>
            </a:r>
            <a:r>
              <a:rPr lang="en-CA" sz="1000" b="0" dirty="0">
                <a:solidFill>
                  <a:srgbClr val="CE9178"/>
                </a:solidFill>
                <a:effectLst/>
                <a:highlight>
                  <a:srgbClr val="000000"/>
                </a:highlight>
                <a:latin typeface="Consolas" panose="020B0609020204030204" pitchFamily="49" charset="0"/>
              </a:rPr>
              <a:t>'b'</a:t>
            </a:r>
            <a:r>
              <a:rPr lang="en-CA" sz="1000" b="0" dirty="0">
                <a:solidFill>
                  <a:srgbClr val="D4D4D4"/>
                </a:solidFill>
                <a:effectLst/>
                <a:highlight>
                  <a:srgbClr val="000000"/>
                </a:highlight>
                <a:latin typeface="Consolas" panose="020B0609020204030204" pitchFamily="49" charset="0"/>
              </a:rPr>
              <a:t>, </a:t>
            </a:r>
            <a:r>
              <a:rPr lang="en-CA" sz="1000" b="0" dirty="0">
                <a:solidFill>
                  <a:srgbClr val="CE9178"/>
                </a:solidFill>
                <a:effectLst/>
                <a:highlight>
                  <a:srgbClr val="000000"/>
                </a:highlight>
                <a:latin typeface="Consolas" panose="020B0609020204030204" pitchFamily="49" charset="0"/>
              </a:rPr>
              <a:t>'y'</a:t>
            </a:r>
            <a:r>
              <a:rPr lang="en-CA" sz="1000" b="0" dirty="0">
                <a:solidFill>
                  <a:srgbClr val="D4D4D4"/>
                </a:solidFill>
                <a:effectLst/>
                <a:highlight>
                  <a:srgbClr val="000000"/>
                </a:highlight>
                <a:latin typeface="Consolas" panose="020B0609020204030204" pitchFamily="49" charset="0"/>
              </a:rPr>
              <a:t>]</a:t>
            </a:r>
          </a:p>
          <a:p>
            <a:r>
              <a:rPr lang="en-CA" sz="1000" b="0" dirty="0" err="1">
                <a:solidFill>
                  <a:srgbClr val="D4D4D4"/>
                </a:solidFill>
                <a:effectLst/>
                <a:highlight>
                  <a:srgbClr val="000000"/>
                </a:highlight>
                <a:latin typeface="Consolas" panose="020B0609020204030204" pitchFamily="49" charset="0"/>
              </a:rPr>
              <a:t>node_colors</a:t>
            </a:r>
            <a:r>
              <a:rPr lang="en-CA" sz="1000" b="0" dirty="0">
                <a:solidFill>
                  <a:srgbClr val="D4D4D4"/>
                </a:solidFill>
                <a:effectLst/>
                <a:highlight>
                  <a:srgbClr val="000000"/>
                </a:highlight>
                <a:latin typeface="Consolas" panose="020B0609020204030204" pitchFamily="49" charset="0"/>
              </a:rPr>
              <a:t> = [colors[label] </a:t>
            </a:r>
            <a:r>
              <a:rPr lang="en-CA" sz="1000" b="0" dirty="0">
                <a:solidFill>
                  <a:srgbClr val="C586C0"/>
                </a:solidFill>
                <a:effectLst/>
                <a:highlight>
                  <a:srgbClr val="000000"/>
                </a:highlight>
                <a:latin typeface="Consolas" panose="020B0609020204030204" pitchFamily="49" charset="0"/>
              </a:rPr>
              <a:t>for</a:t>
            </a:r>
            <a:r>
              <a:rPr lang="en-CA" sz="1000" b="0" dirty="0">
                <a:solidFill>
                  <a:srgbClr val="D4D4D4"/>
                </a:solidFill>
                <a:effectLst/>
                <a:highlight>
                  <a:srgbClr val="000000"/>
                </a:highlight>
                <a:latin typeface="Consolas" panose="020B0609020204030204" pitchFamily="49" charset="0"/>
              </a:rPr>
              <a:t> label </a:t>
            </a:r>
            <a:r>
              <a:rPr lang="en-CA" sz="1000" b="0" dirty="0">
                <a:solidFill>
                  <a:srgbClr val="C586C0"/>
                </a:solidFill>
                <a:effectLst/>
                <a:highlight>
                  <a:srgbClr val="000000"/>
                </a:highlight>
                <a:latin typeface="Consolas" panose="020B0609020204030204" pitchFamily="49" charset="0"/>
              </a:rPr>
              <a:t>in</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D4D4D4"/>
                </a:solidFill>
                <a:effectLst/>
                <a:highlight>
                  <a:srgbClr val="000000"/>
                </a:highlight>
                <a:latin typeface="Consolas" panose="020B0609020204030204" pitchFamily="49" charset="0"/>
              </a:rPr>
              <a:t>kmeans.labels</a:t>
            </a:r>
            <a:r>
              <a:rPr lang="en-CA" sz="1000" b="0" dirty="0">
                <a:solidFill>
                  <a:srgbClr val="D4D4D4"/>
                </a:solidFill>
                <a:effectLst/>
                <a:highlight>
                  <a:srgbClr val="000000"/>
                </a:highlight>
                <a:latin typeface="Consolas" panose="020B0609020204030204" pitchFamily="49" charset="0"/>
              </a:rPr>
              <a:t>_]</a:t>
            </a:r>
          </a:p>
          <a:p>
            <a:r>
              <a:rPr lang="en-CA" sz="1000" b="0" dirty="0" err="1">
                <a:solidFill>
                  <a:srgbClr val="D4D4D4"/>
                </a:solidFill>
                <a:effectLst/>
                <a:highlight>
                  <a:srgbClr val="000000"/>
                </a:highlight>
                <a:latin typeface="Consolas" panose="020B0609020204030204" pitchFamily="49" charset="0"/>
              </a:rPr>
              <a:t>nx.draw</a:t>
            </a:r>
            <a:r>
              <a:rPr lang="en-CA" sz="1000" b="0" dirty="0">
                <a:solidFill>
                  <a:srgbClr val="D4D4D4"/>
                </a:solidFill>
                <a:effectLst/>
                <a:highlight>
                  <a:srgbClr val="000000"/>
                </a:highlight>
                <a:latin typeface="Consolas" panose="020B0609020204030204" pitchFamily="49" charset="0"/>
              </a:rPr>
              <a:t>(G, </a:t>
            </a:r>
            <a:r>
              <a:rPr lang="en-CA" sz="1000" b="0" dirty="0" err="1">
                <a:solidFill>
                  <a:srgbClr val="9CDCFE"/>
                </a:solidFill>
                <a:effectLst/>
                <a:highlight>
                  <a:srgbClr val="000000"/>
                </a:highlight>
                <a:latin typeface="Consolas" panose="020B0609020204030204" pitchFamily="49" charset="0"/>
              </a:rPr>
              <a:t>with_labels</a:t>
            </a:r>
            <a:r>
              <a:rPr lang="en-CA" sz="1000" b="0" dirty="0">
                <a:solidFill>
                  <a:srgbClr val="D4D4D4"/>
                </a:solidFill>
                <a:effectLst/>
                <a:highlight>
                  <a:srgbClr val="000000"/>
                </a:highlight>
                <a:latin typeface="Consolas" panose="020B0609020204030204" pitchFamily="49" charset="0"/>
              </a:rPr>
              <a:t>=</a:t>
            </a:r>
            <a:r>
              <a:rPr lang="en-CA" sz="1000" b="0" dirty="0">
                <a:solidFill>
                  <a:srgbClr val="569CD6"/>
                </a:solidFill>
                <a:effectLst/>
                <a:highlight>
                  <a:srgbClr val="000000"/>
                </a:highlight>
                <a:latin typeface="Consolas" panose="020B0609020204030204" pitchFamily="49" charset="0"/>
              </a:rPr>
              <a:t>True</a:t>
            </a:r>
            <a:r>
              <a:rPr lang="en-CA" sz="1000" b="0" dirty="0">
                <a:solidFill>
                  <a:srgbClr val="D4D4D4"/>
                </a:solidFill>
                <a:effectLst/>
                <a:highlight>
                  <a:srgbClr val="000000"/>
                </a:highlight>
                <a:latin typeface="Consolas" panose="020B0609020204030204" pitchFamily="49" charset="0"/>
              </a:rPr>
              <a:t>, </a:t>
            </a:r>
            <a:r>
              <a:rPr lang="en-CA" sz="1000" b="0" dirty="0" err="1">
                <a:solidFill>
                  <a:srgbClr val="9CDCFE"/>
                </a:solidFill>
                <a:effectLst/>
                <a:highlight>
                  <a:srgbClr val="000000"/>
                </a:highlight>
                <a:latin typeface="Consolas" panose="020B0609020204030204" pitchFamily="49" charset="0"/>
              </a:rPr>
              <a:t>node_color</a:t>
            </a:r>
            <a:r>
              <a:rPr lang="en-CA" sz="1000" b="0" dirty="0">
                <a:solidFill>
                  <a:srgbClr val="D4D4D4"/>
                </a:solidFill>
                <a:effectLst/>
                <a:highlight>
                  <a:srgbClr val="000000"/>
                </a:highlight>
                <a:latin typeface="Consolas" panose="020B0609020204030204" pitchFamily="49" charset="0"/>
              </a:rPr>
              <a:t>=</a:t>
            </a:r>
            <a:r>
              <a:rPr lang="en-CA" sz="1000" b="0" dirty="0" err="1">
                <a:solidFill>
                  <a:srgbClr val="D4D4D4"/>
                </a:solidFill>
                <a:effectLst/>
                <a:highlight>
                  <a:srgbClr val="000000"/>
                </a:highlight>
                <a:latin typeface="Consolas" panose="020B0609020204030204" pitchFamily="49" charset="0"/>
              </a:rPr>
              <a:t>node_colors</a:t>
            </a:r>
            <a:r>
              <a:rPr lang="en-CA" sz="1000" b="0" dirty="0">
                <a:solidFill>
                  <a:srgbClr val="D4D4D4"/>
                </a:solidFill>
                <a:effectLst/>
                <a:highlight>
                  <a:srgbClr val="000000"/>
                </a:highlight>
                <a:latin typeface="Consolas" panose="020B0609020204030204" pitchFamily="49" charset="0"/>
              </a:rPr>
              <a:t>)</a:t>
            </a:r>
          </a:p>
          <a:p>
            <a:r>
              <a:rPr lang="en-CA" sz="1000" b="0" dirty="0" err="1">
                <a:solidFill>
                  <a:srgbClr val="D4D4D4"/>
                </a:solidFill>
                <a:effectLst/>
                <a:highlight>
                  <a:srgbClr val="000000"/>
                </a:highlight>
                <a:latin typeface="Consolas" panose="020B0609020204030204" pitchFamily="49" charset="0"/>
              </a:rPr>
              <a:t>plt.show</a:t>
            </a:r>
            <a:r>
              <a:rPr lang="en-CA" sz="1000" b="0" dirty="0">
                <a:solidFill>
                  <a:srgbClr val="D4D4D4"/>
                </a:solidFill>
                <a:effectLst/>
                <a:highlight>
                  <a:srgbClr val="000000"/>
                </a:highlight>
                <a:latin typeface="Consolas" panose="020B0609020204030204" pitchFamily="49" charset="0"/>
              </a:rPr>
              <a:t>()</a:t>
            </a:r>
          </a:p>
          <a:p>
            <a:br>
              <a:rPr lang="en-CA" sz="1000" b="0" dirty="0">
                <a:solidFill>
                  <a:srgbClr val="D4D4D4"/>
                </a:solidFill>
                <a:effectLst/>
                <a:highlight>
                  <a:srgbClr val="000000"/>
                </a:highlight>
                <a:latin typeface="Consolas" panose="020B0609020204030204" pitchFamily="49" charset="0"/>
              </a:rPr>
            </a:br>
            <a:endParaRPr lang="en-CA" sz="1000" dirty="0">
              <a:highlight>
                <a:srgbClr val="000000"/>
              </a:highlight>
            </a:endParaRPr>
          </a:p>
        </p:txBody>
      </p:sp>
    </p:spTree>
    <p:extLst>
      <p:ext uri="{BB962C8B-B14F-4D97-AF65-F5344CB8AC3E}">
        <p14:creationId xmlns:p14="http://schemas.microsoft.com/office/powerpoint/2010/main" val="335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F290B-4784-CCA8-3CAD-C3D0A801678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err="1">
                <a:solidFill>
                  <a:schemeClr val="tx1"/>
                </a:solidFill>
                <a:latin typeface="+mj-lt"/>
                <a:ea typeface="+mj-ea"/>
                <a:cs typeface="+mj-cs"/>
              </a:rPr>
              <a:t>G</a:t>
            </a:r>
            <a:r>
              <a:rPr lang="en-US" sz="4800" b="1" i="0" kern="1200" dirty="0" err="1">
                <a:solidFill>
                  <a:schemeClr val="tx1"/>
                </a:solidFill>
                <a:effectLst/>
                <a:latin typeface="+mj-lt"/>
                <a:ea typeface="+mj-ea"/>
                <a:cs typeface="+mj-cs"/>
              </a:rPr>
              <a:t>raphSAGE</a:t>
            </a:r>
            <a:r>
              <a:rPr lang="en-US" sz="4800" b="1" i="0" kern="1200" dirty="0">
                <a:solidFill>
                  <a:schemeClr val="tx1"/>
                </a:solidFill>
                <a:effectLst/>
                <a:latin typeface="+mj-lt"/>
                <a:ea typeface="+mj-ea"/>
                <a:cs typeface="+mj-cs"/>
              </a:rPr>
              <a:t> GNN Clustering Output</a:t>
            </a:r>
            <a:endParaRPr lang="en-US" sz="48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descr="Chart, line chart&#10;&#10;Description automatically generated">
            <a:extLst>
              <a:ext uri="{FF2B5EF4-FFF2-40B4-BE49-F238E27FC236}">
                <a16:creationId xmlns:a16="http://schemas.microsoft.com/office/drawing/2014/main" id="{DC8B7743-596C-AC71-A12A-F9523679A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608" y="760313"/>
            <a:ext cx="6846363" cy="5186119"/>
          </a:xfrm>
          <a:prstGeom prst="rect">
            <a:avLst/>
          </a:prstGeom>
        </p:spPr>
      </p:pic>
      <p:sp>
        <p:nvSpPr>
          <p:cNvPr id="4" name="Slide Number Placeholder 3">
            <a:extLst>
              <a:ext uri="{FF2B5EF4-FFF2-40B4-BE49-F238E27FC236}">
                <a16:creationId xmlns:a16="http://schemas.microsoft.com/office/drawing/2014/main" id="{29FAE6DC-72D5-CCA0-5A27-320A10559863}"/>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F5F8B208-5D6E-44AE-8E35-86A3274B6B68}" type="slidenum">
              <a:rPr lang="en-US">
                <a:solidFill>
                  <a:schemeClr val="tx1">
                    <a:lumMod val="50000"/>
                    <a:lumOff val="50000"/>
                  </a:schemeClr>
                </a:solidFill>
              </a:rPr>
              <a:pPr>
                <a:spcAft>
                  <a:spcPts val="600"/>
                </a:spcAft>
              </a:pPr>
              <a:t>21</a:t>
            </a:fld>
            <a:endParaRPr lang="en-US">
              <a:solidFill>
                <a:schemeClr val="tx1">
                  <a:lumMod val="50000"/>
                  <a:lumOff val="50000"/>
                </a:schemeClr>
              </a:solidFill>
            </a:endParaRPr>
          </a:p>
        </p:txBody>
      </p:sp>
    </p:spTree>
    <p:extLst>
      <p:ext uri="{BB962C8B-B14F-4D97-AF65-F5344CB8AC3E}">
        <p14:creationId xmlns:p14="http://schemas.microsoft.com/office/powerpoint/2010/main" val="313790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57E8-1427-3BB2-B8FC-BC78B97F2429}"/>
              </a:ext>
            </a:extLst>
          </p:cNvPr>
          <p:cNvSpPr>
            <a:spLocks noGrp="1"/>
          </p:cNvSpPr>
          <p:nvPr>
            <p:ph type="title"/>
          </p:nvPr>
        </p:nvSpPr>
        <p:spPr>
          <a:xfrm>
            <a:off x="841248" y="426720"/>
            <a:ext cx="10506456" cy="1919141"/>
          </a:xfrm>
        </p:spPr>
        <p:txBody>
          <a:bodyPr anchor="b">
            <a:normAutofit/>
          </a:bodyPr>
          <a:lstStyle/>
          <a:p>
            <a:r>
              <a:rPr lang="en-CA" sz="6000"/>
              <a:t>Conclusions and Future Works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Content Placeholder 2">
            <a:extLst>
              <a:ext uri="{FF2B5EF4-FFF2-40B4-BE49-F238E27FC236}">
                <a16:creationId xmlns:a16="http://schemas.microsoft.com/office/drawing/2014/main" id="{19B648F8-C494-49A7-F805-2378C6819DA1}"/>
              </a:ext>
            </a:extLst>
          </p:cNvPr>
          <p:cNvSpPr>
            <a:spLocks noGrp="1"/>
          </p:cNvSpPr>
          <p:nvPr>
            <p:ph idx="1"/>
          </p:nvPr>
        </p:nvSpPr>
        <p:spPr>
          <a:xfrm>
            <a:off x="841248" y="3337269"/>
            <a:ext cx="10509504" cy="2905686"/>
          </a:xfrm>
        </p:spPr>
        <p:txBody>
          <a:bodyPr>
            <a:normAutofit/>
          </a:bodyPr>
          <a:lstStyle/>
          <a:p>
            <a:r>
              <a:rPr lang="en-CA" sz="2200" dirty="0"/>
              <a:t>High performance GNN-based VANET clustering on open-source </a:t>
            </a:r>
            <a:r>
              <a:rPr lang="en-CA" sz="2200" dirty="0" err="1"/>
              <a:t>highD</a:t>
            </a:r>
            <a:r>
              <a:rPr lang="en-CA" sz="2200" dirty="0"/>
              <a:t> traffic dataset</a:t>
            </a:r>
          </a:p>
          <a:p>
            <a:pPr lvl="1"/>
            <a:r>
              <a:rPr lang="en-CA" sz="2200" dirty="0"/>
              <a:t>Average cluster lifetime (12.069±0.037s)</a:t>
            </a:r>
          </a:p>
          <a:p>
            <a:pPr lvl="1"/>
            <a:r>
              <a:rPr lang="en-CA" sz="2200" dirty="0"/>
              <a:t>Coverage percentage (98.927±0.111%)</a:t>
            </a:r>
          </a:p>
          <a:p>
            <a:r>
              <a:rPr lang="en-CA" sz="2200" dirty="0"/>
              <a:t>Future works</a:t>
            </a:r>
          </a:p>
          <a:p>
            <a:pPr lvl="1"/>
            <a:r>
              <a:rPr lang="en-CA" sz="2200" dirty="0"/>
              <a:t>Study other traffic scenarios like urban environment</a:t>
            </a:r>
          </a:p>
          <a:p>
            <a:pPr lvl="1"/>
            <a:r>
              <a:rPr lang="en-CA" sz="2200" dirty="0"/>
              <a:t>Simulation of Urban Mobility (SUMO) for long-term performance </a:t>
            </a:r>
          </a:p>
        </p:txBody>
      </p:sp>
      <p:sp>
        <p:nvSpPr>
          <p:cNvPr id="4" name="Slide Number Placeholder 3">
            <a:extLst>
              <a:ext uri="{FF2B5EF4-FFF2-40B4-BE49-F238E27FC236}">
                <a16:creationId xmlns:a16="http://schemas.microsoft.com/office/drawing/2014/main" id="{5EF6080C-67C1-B7A2-4D97-7403F6B75137}"/>
              </a:ext>
            </a:extLst>
          </p:cNvPr>
          <p:cNvSpPr>
            <a:spLocks noGrp="1"/>
          </p:cNvSpPr>
          <p:nvPr>
            <p:ph type="sldNum" sz="quarter" idx="12"/>
          </p:nvPr>
        </p:nvSpPr>
        <p:spPr>
          <a:xfrm>
            <a:off x="8873254" y="6356350"/>
            <a:ext cx="2477498" cy="365125"/>
          </a:xfrm>
        </p:spPr>
        <p:txBody>
          <a:bodyPr>
            <a:normAutofit/>
          </a:bodyPr>
          <a:lstStyle/>
          <a:p>
            <a:pPr>
              <a:spcAft>
                <a:spcPts val="600"/>
              </a:spcAft>
            </a:pPr>
            <a:fld id="{F5F8B208-5D6E-44AE-8E35-86A3274B6B68}" type="slidenum">
              <a:rPr lang="en-US">
                <a:solidFill>
                  <a:schemeClr val="tx1">
                    <a:lumMod val="50000"/>
                    <a:lumOff val="50000"/>
                  </a:schemeClr>
                </a:solidFill>
              </a:rPr>
              <a:pPr>
                <a:spcAft>
                  <a:spcPts val="600"/>
                </a:spcAft>
              </a:pPr>
              <a:t>22</a:t>
            </a:fld>
            <a:endParaRPr lang="en-US">
              <a:solidFill>
                <a:schemeClr val="tx1">
                  <a:lumMod val="50000"/>
                  <a:lumOff val="50000"/>
                </a:schemeClr>
              </a:solidFill>
            </a:endParaRPr>
          </a:p>
        </p:txBody>
      </p:sp>
    </p:spTree>
    <p:extLst>
      <p:ext uri="{BB962C8B-B14F-4D97-AF65-F5344CB8AC3E}">
        <p14:creationId xmlns:p14="http://schemas.microsoft.com/office/powerpoint/2010/main" val="92638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5E1E5E-DCBD-725B-E243-E2C0982A5ED4}"/>
              </a:ext>
            </a:extLst>
          </p:cNvPr>
          <p:cNvSpPr>
            <a:spLocks noGrp="1"/>
          </p:cNvSpPr>
          <p:nvPr>
            <p:ph type="title"/>
          </p:nvPr>
        </p:nvSpPr>
        <p:spPr>
          <a:xfrm>
            <a:off x="841247" y="978619"/>
            <a:ext cx="3410712" cy="1106424"/>
          </a:xfrm>
        </p:spPr>
        <p:txBody>
          <a:bodyPr>
            <a:normAutofit/>
          </a:bodyPr>
          <a:lstStyle/>
          <a:p>
            <a:r>
              <a:rPr lang="en-CA" sz="3200" dirty="0"/>
              <a:t>Challenges of VANET Clustering </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1D645E7-3CBE-57AE-E5AD-58C9B5636826}"/>
              </a:ext>
            </a:extLst>
          </p:cNvPr>
          <p:cNvSpPr>
            <a:spLocks noGrp="1"/>
          </p:cNvSpPr>
          <p:nvPr>
            <p:ph idx="1"/>
          </p:nvPr>
        </p:nvSpPr>
        <p:spPr>
          <a:xfrm>
            <a:off x="561403" y="2252870"/>
            <a:ext cx="4127555" cy="4103480"/>
          </a:xfrm>
        </p:spPr>
        <p:txBody>
          <a:bodyPr>
            <a:noAutofit/>
          </a:bodyPr>
          <a:lstStyle/>
          <a:p>
            <a:r>
              <a:rPr lang="en-CA" sz="2000" dirty="0"/>
              <a:t>State-of-the-art VANET clustering Algorithms</a:t>
            </a:r>
          </a:p>
          <a:p>
            <a:pPr lvl="1"/>
            <a:r>
              <a:rPr lang="en-CA" sz="1800" dirty="0"/>
              <a:t>Distributed clustering approaches</a:t>
            </a:r>
          </a:p>
          <a:p>
            <a:pPr lvl="2"/>
            <a:r>
              <a:rPr lang="en-CA" sz="1400" dirty="0"/>
              <a:t>High control message overhead</a:t>
            </a:r>
          </a:p>
          <a:p>
            <a:pPr lvl="2"/>
            <a:r>
              <a:rPr lang="en-CA" sz="1400" dirty="0"/>
              <a:t>Manually select hyperparameters</a:t>
            </a:r>
          </a:p>
          <a:p>
            <a:pPr lvl="2"/>
            <a:r>
              <a:rPr lang="en-CA" sz="1400" dirty="0"/>
              <a:t>Not intelligent and learnable</a:t>
            </a:r>
          </a:p>
          <a:p>
            <a:pPr lvl="1"/>
            <a:r>
              <a:rPr lang="en-CA" sz="1800" dirty="0"/>
              <a:t>Machine learning-based clustering approaches</a:t>
            </a:r>
          </a:p>
          <a:p>
            <a:pPr lvl="2"/>
            <a:r>
              <a:rPr lang="en-CA" sz="1400" dirty="0"/>
              <a:t>Leverage only a single feature</a:t>
            </a:r>
          </a:p>
          <a:p>
            <a:pPr lvl="2"/>
            <a:r>
              <a:rPr lang="en-CA" sz="1400" dirty="0"/>
              <a:t>Not learnable </a:t>
            </a:r>
          </a:p>
        </p:txBody>
      </p:sp>
      <p:sp>
        <p:nvSpPr>
          <p:cNvPr id="4" name="Slide Number Placeholder 3">
            <a:extLst>
              <a:ext uri="{FF2B5EF4-FFF2-40B4-BE49-F238E27FC236}">
                <a16:creationId xmlns:a16="http://schemas.microsoft.com/office/drawing/2014/main" id="{72662015-B6AD-F29A-CF3E-3962804DFF9B}"/>
              </a:ext>
            </a:extLst>
          </p:cNvPr>
          <p:cNvSpPr>
            <a:spLocks noGrp="1"/>
          </p:cNvSpPr>
          <p:nvPr>
            <p:ph type="sldNum" sz="quarter" idx="12"/>
          </p:nvPr>
        </p:nvSpPr>
        <p:spPr>
          <a:xfrm>
            <a:off x="8613648" y="6356350"/>
            <a:ext cx="2743200" cy="365125"/>
          </a:xfrm>
        </p:spPr>
        <p:txBody>
          <a:bodyPr>
            <a:normAutofit/>
          </a:bodyPr>
          <a:lstStyle/>
          <a:p>
            <a:pPr>
              <a:spcAft>
                <a:spcPts val="600"/>
              </a:spcAft>
            </a:pPr>
            <a:fld id="{F5F8B208-5D6E-44AE-8E35-86A3274B6B68}"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5" name="Table 5">
            <a:extLst>
              <a:ext uri="{FF2B5EF4-FFF2-40B4-BE49-F238E27FC236}">
                <a16:creationId xmlns:a16="http://schemas.microsoft.com/office/drawing/2014/main" id="{C2EB2590-CF15-64F2-E812-5866C59A7364}"/>
              </a:ext>
            </a:extLst>
          </p:cNvPr>
          <p:cNvGraphicFramePr>
            <a:graphicFrameLocks noGrp="1"/>
          </p:cNvGraphicFramePr>
          <p:nvPr>
            <p:extLst>
              <p:ext uri="{D42A27DB-BD31-4B8C-83A1-F6EECF244321}">
                <p14:modId xmlns:p14="http://schemas.microsoft.com/office/powerpoint/2010/main" val="1926519542"/>
              </p:ext>
            </p:extLst>
          </p:nvPr>
        </p:nvGraphicFramePr>
        <p:xfrm>
          <a:off x="4913031" y="1624696"/>
          <a:ext cx="6933400" cy="3842174"/>
        </p:xfrm>
        <a:graphic>
          <a:graphicData uri="http://schemas.openxmlformats.org/drawingml/2006/table">
            <a:tbl>
              <a:tblPr firstRow="1" bandRow="1">
                <a:tableStyleId>{21E4AEA4-8DFA-4A89-87EB-49C32662AFE0}</a:tableStyleId>
              </a:tblPr>
              <a:tblGrid>
                <a:gridCol w="2358694">
                  <a:extLst>
                    <a:ext uri="{9D8B030D-6E8A-4147-A177-3AD203B41FA5}">
                      <a16:colId xmlns:a16="http://schemas.microsoft.com/office/drawing/2014/main" val="3542164894"/>
                    </a:ext>
                  </a:extLst>
                </a:gridCol>
                <a:gridCol w="1524902">
                  <a:extLst>
                    <a:ext uri="{9D8B030D-6E8A-4147-A177-3AD203B41FA5}">
                      <a16:colId xmlns:a16="http://schemas.microsoft.com/office/drawing/2014/main" val="3737914714"/>
                    </a:ext>
                  </a:extLst>
                </a:gridCol>
                <a:gridCol w="1524902">
                  <a:extLst>
                    <a:ext uri="{9D8B030D-6E8A-4147-A177-3AD203B41FA5}">
                      <a16:colId xmlns:a16="http://schemas.microsoft.com/office/drawing/2014/main" val="1032200816"/>
                    </a:ext>
                  </a:extLst>
                </a:gridCol>
                <a:gridCol w="1524902">
                  <a:extLst>
                    <a:ext uri="{9D8B030D-6E8A-4147-A177-3AD203B41FA5}">
                      <a16:colId xmlns:a16="http://schemas.microsoft.com/office/drawing/2014/main" val="1643021050"/>
                    </a:ext>
                  </a:extLst>
                </a:gridCol>
              </a:tblGrid>
              <a:tr h="920729">
                <a:tc>
                  <a:txBody>
                    <a:bodyPr/>
                    <a:lstStyle/>
                    <a:p>
                      <a:r>
                        <a:rPr lang="en-CA" sz="2000" dirty="0"/>
                        <a:t>Clustering Algorithm</a:t>
                      </a:r>
                    </a:p>
                  </a:txBody>
                  <a:tcPr marL="154113" marR="154113" marT="77057" marB="77057"/>
                </a:tc>
                <a:tc>
                  <a:txBody>
                    <a:bodyPr/>
                    <a:lstStyle/>
                    <a:p>
                      <a:r>
                        <a:rPr lang="en-CA" sz="2000" dirty="0"/>
                        <a:t>Weight-based Clustering</a:t>
                      </a:r>
                    </a:p>
                  </a:txBody>
                  <a:tcPr marL="154113" marR="154113" marT="77057" marB="77057"/>
                </a:tc>
                <a:tc>
                  <a:txBody>
                    <a:bodyPr/>
                    <a:lstStyle/>
                    <a:p>
                      <a:r>
                        <a:rPr lang="en-CA" sz="2000" dirty="0"/>
                        <a:t>ML-based Clustering</a:t>
                      </a:r>
                    </a:p>
                  </a:txBody>
                  <a:tcPr marL="154113" marR="154113" marT="77057" marB="77057"/>
                </a:tc>
                <a:tc>
                  <a:txBody>
                    <a:bodyPr/>
                    <a:lstStyle/>
                    <a:p>
                      <a:r>
                        <a:rPr lang="en-CA" sz="2000" dirty="0"/>
                        <a:t>GNN-based Clustering</a:t>
                      </a:r>
                    </a:p>
                  </a:txBody>
                  <a:tcPr marL="154113" marR="154113" marT="77057" marB="77057"/>
                </a:tc>
                <a:extLst>
                  <a:ext uri="{0D108BD9-81ED-4DB2-BD59-A6C34878D82A}">
                    <a16:rowId xmlns:a16="http://schemas.microsoft.com/office/drawing/2014/main" val="1905466851"/>
                  </a:ext>
                </a:extLst>
              </a:tr>
              <a:tr h="568382">
                <a:tc>
                  <a:txBody>
                    <a:bodyPr/>
                    <a:lstStyle/>
                    <a:p>
                      <a:r>
                        <a:rPr lang="en-CA" sz="2000" dirty="0"/>
                        <a:t>Formation Strategy</a:t>
                      </a:r>
                    </a:p>
                  </a:txBody>
                  <a:tcPr marL="154113" marR="154113" marT="77057" marB="77057"/>
                </a:tc>
                <a:tc>
                  <a:txBody>
                    <a:bodyPr/>
                    <a:lstStyle/>
                    <a:p>
                      <a:r>
                        <a:rPr lang="en-CA" sz="2000" dirty="0"/>
                        <a:t>Distributed</a:t>
                      </a:r>
                    </a:p>
                  </a:txBody>
                  <a:tcPr marL="154113" marR="154113" marT="77057" marB="77057"/>
                </a:tc>
                <a:tc>
                  <a:txBody>
                    <a:bodyPr/>
                    <a:lstStyle/>
                    <a:p>
                      <a:r>
                        <a:rPr lang="en-CA" sz="2000" dirty="0"/>
                        <a:t>Centralized</a:t>
                      </a:r>
                    </a:p>
                  </a:txBody>
                  <a:tcPr marL="154113" marR="154113" marT="77057" marB="77057"/>
                </a:tc>
                <a:tc>
                  <a:txBody>
                    <a:bodyPr/>
                    <a:lstStyle/>
                    <a:p>
                      <a:r>
                        <a:rPr lang="en-CA" sz="2000" dirty="0"/>
                        <a:t>Centralized</a:t>
                      </a:r>
                    </a:p>
                  </a:txBody>
                  <a:tcPr marL="154113" marR="154113" marT="77057" marB="77057"/>
                </a:tc>
                <a:extLst>
                  <a:ext uri="{0D108BD9-81ED-4DB2-BD59-A6C34878D82A}">
                    <a16:rowId xmlns:a16="http://schemas.microsoft.com/office/drawing/2014/main" val="2561111343"/>
                  </a:ext>
                </a:extLst>
              </a:tr>
              <a:tr h="568382">
                <a:tc>
                  <a:txBody>
                    <a:bodyPr/>
                    <a:lstStyle/>
                    <a:p>
                      <a:r>
                        <a:rPr lang="en-CA" sz="2000" dirty="0"/>
                        <a:t>Complexity</a:t>
                      </a:r>
                    </a:p>
                  </a:txBody>
                  <a:tcPr marL="154113" marR="154113" marT="77057" marB="77057"/>
                </a:tc>
                <a:tc>
                  <a:txBody>
                    <a:bodyPr/>
                    <a:lstStyle/>
                    <a:p>
                      <a:r>
                        <a:rPr lang="en-CA" sz="2000" dirty="0"/>
                        <a:t>High</a:t>
                      </a:r>
                    </a:p>
                  </a:txBody>
                  <a:tcPr marL="154113" marR="154113" marT="77057" marB="77057"/>
                </a:tc>
                <a:tc>
                  <a:txBody>
                    <a:bodyPr/>
                    <a:lstStyle/>
                    <a:p>
                      <a:r>
                        <a:rPr lang="en-CA" sz="2000" dirty="0"/>
                        <a:t>Low</a:t>
                      </a:r>
                    </a:p>
                  </a:txBody>
                  <a:tcPr marL="154113" marR="154113" marT="77057" marB="77057"/>
                </a:tc>
                <a:tc>
                  <a:txBody>
                    <a:bodyPr/>
                    <a:lstStyle/>
                    <a:p>
                      <a:r>
                        <a:rPr lang="en-CA" sz="2000" dirty="0"/>
                        <a:t>Low</a:t>
                      </a:r>
                    </a:p>
                  </a:txBody>
                  <a:tcPr marL="154113" marR="154113" marT="77057" marB="77057"/>
                </a:tc>
                <a:extLst>
                  <a:ext uri="{0D108BD9-81ED-4DB2-BD59-A6C34878D82A}">
                    <a16:rowId xmlns:a16="http://schemas.microsoft.com/office/drawing/2014/main" val="663621844"/>
                  </a:ext>
                </a:extLst>
              </a:tr>
              <a:tr h="568382">
                <a:tc>
                  <a:txBody>
                    <a:bodyPr/>
                    <a:lstStyle/>
                    <a:p>
                      <a:r>
                        <a:rPr lang="en-CA" sz="2000" dirty="0"/>
                        <a:t>Information Utilization</a:t>
                      </a:r>
                    </a:p>
                  </a:txBody>
                  <a:tcPr marL="154113" marR="154113" marT="77057" marB="77057"/>
                </a:tc>
                <a:tc>
                  <a:txBody>
                    <a:bodyPr/>
                    <a:lstStyle/>
                    <a:p>
                      <a:r>
                        <a:rPr lang="en-CA" sz="2000" dirty="0"/>
                        <a:t>Node Feature</a:t>
                      </a:r>
                    </a:p>
                  </a:txBody>
                  <a:tcPr marL="154113" marR="154113" marT="77057" marB="77057"/>
                </a:tc>
                <a:tc>
                  <a:txBody>
                    <a:bodyPr/>
                    <a:lstStyle/>
                    <a:p>
                      <a:r>
                        <a:rPr lang="en-CA" sz="2000" dirty="0"/>
                        <a:t>Node or Graph Feature</a:t>
                      </a:r>
                    </a:p>
                  </a:txBody>
                  <a:tcPr marL="154113" marR="154113" marT="77057" marB="77057"/>
                </a:tc>
                <a:tc>
                  <a:txBody>
                    <a:bodyPr/>
                    <a:lstStyle/>
                    <a:p>
                      <a:r>
                        <a:rPr lang="en-CA" sz="2000" dirty="0"/>
                        <a:t>Node and Graph Feature</a:t>
                      </a:r>
                    </a:p>
                  </a:txBody>
                  <a:tcPr marL="154113" marR="154113" marT="77057" marB="77057"/>
                </a:tc>
                <a:extLst>
                  <a:ext uri="{0D108BD9-81ED-4DB2-BD59-A6C34878D82A}">
                    <a16:rowId xmlns:a16="http://schemas.microsoft.com/office/drawing/2014/main" val="3291597953"/>
                  </a:ext>
                </a:extLst>
              </a:tr>
              <a:tr h="568382">
                <a:tc>
                  <a:txBody>
                    <a:bodyPr/>
                    <a:lstStyle/>
                    <a:p>
                      <a:r>
                        <a:rPr lang="en-CA" sz="2000" dirty="0"/>
                        <a:t>Learnability</a:t>
                      </a:r>
                    </a:p>
                  </a:txBody>
                  <a:tcPr marL="154113" marR="154113" marT="77057" marB="77057"/>
                </a:tc>
                <a:tc>
                  <a:txBody>
                    <a:bodyPr/>
                    <a:lstStyle/>
                    <a:p>
                      <a:r>
                        <a:rPr lang="en-CA" sz="2000" dirty="0"/>
                        <a:t>No</a:t>
                      </a:r>
                    </a:p>
                  </a:txBody>
                  <a:tcPr marL="154113" marR="154113" marT="77057" marB="77057"/>
                </a:tc>
                <a:tc>
                  <a:txBody>
                    <a:bodyPr/>
                    <a:lstStyle/>
                    <a:p>
                      <a:r>
                        <a:rPr lang="en-CA" sz="2000" dirty="0"/>
                        <a:t>No</a:t>
                      </a:r>
                    </a:p>
                  </a:txBody>
                  <a:tcPr marL="154113" marR="154113" marT="77057" marB="77057"/>
                </a:tc>
                <a:tc>
                  <a:txBody>
                    <a:bodyPr/>
                    <a:lstStyle/>
                    <a:p>
                      <a:r>
                        <a:rPr lang="en-CA" sz="2000" dirty="0"/>
                        <a:t>Yes</a:t>
                      </a:r>
                    </a:p>
                  </a:txBody>
                  <a:tcPr marL="154113" marR="154113" marT="77057" marB="77057"/>
                </a:tc>
                <a:extLst>
                  <a:ext uri="{0D108BD9-81ED-4DB2-BD59-A6C34878D82A}">
                    <a16:rowId xmlns:a16="http://schemas.microsoft.com/office/drawing/2014/main" val="3386114873"/>
                  </a:ext>
                </a:extLst>
              </a:tr>
            </a:tbl>
          </a:graphicData>
        </a:graphic>
      </p:graphicFrame>
    </p:spTree>
    <p:extLst>
      <p:ext uri="{BB962C8B-B14F-4D97-AF65-F5344CB8AC3E}">
        <p14:creationId xmlns:p14="http://schemas.microsoft.com/office/powerpoint/2010/main" val="3690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1877C-395E-7BDE-9E93-BB354A4A805F}"/>
              </a:ext>
            </a:extLst>
          </p:cNvPr>
          <p:cNvSpPr>
            <a:spLocks noGrp="1"/>
          </p:cNvSpPr>
          <p:nvPr>
            <p:ph type="title"/>
          </p:nvPr>
        </p:nvSpPr>
        <p:spPr>
          <a:xfrm>
            <a:off x="630936" y="640080"/>
            <a:ext cx="4818888" cy="1481328"/>
          </a:xfrm>
        </p:spPr>
        <p:txBody>
          <a:bodyPr anchor="b">
            <a:normAutofit/>
          </a:bodyPr>
          <a:lstStyle/>
          <a:p>
            <a:r>
              <a:rPr lang="en-CA" sz="5000" dirty="0"/>
              <a:t>Goal and Proposal Summary</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D687EC-6DBE-0EDA-9E66-F9FCF96E5C65}"/>
              </a:ext>
            </a:extLst>
          </p:cNvPr>
          <p:cNvSpPr>
            <a:spLocks noGrp="1"/>
          </p:cNvSpPr>
          <p:nvPr>
            <p:ph idx="1"/>
          </p:nvPr>
        </p:nvSpPr>
        <p:spPr>
          <a:xfrm>
            <a:off x="630935" y="2660904"/>
            <a:ext cx="4902117" cy="3547872"/>
          </a:xfrm>
        </p:spPr>
        <p:txBody>
          <a:bodyPr anchor="t">
            <a:normAutofit/>
          </a:bodyPr>
          <a:lstStyle/>
          <a:p>
            <a:r>
              <a:rPr lang="en-CA" sz="1800" dirty="0"/>
              <a:t>Goal: enhance the vehicle system’s stability and optimize the average lifetime of all clusters</a:t>
            </a:r>
          </a:p>
          <a:p>
            <a:r>
              <a:rPr lang="en-CA" sz="1800" dirty="0"/>
              <a:t>Why we choose GNN</a:t>
            </a:r>
          </a:p>
          <a:p>
            <a:pPr lvl="1"/>
            <a:r>
              <a:rPr lang="en-CA" sz="1800" dirty="0"/>
              <a:t>Fits naturally to solve clustering type of graph problem</a:t>
            </a:r>
          </a:p>
          <a:p>
            <a:pPr lvl="1"/>
            <a:r>
              <a:rPr lang="en-CA" sz="1800" dirty="0"/>
              <a:t>Uses both node feature and graph information</a:t>
            </a:r>
          </a:p>
          <a:p>
            <a:pPr lvl="1"/>
            <a:r>
              <a:rPr lang="en-CA" sz="1800" dirty="0"/>
              <a:t>Centralized approach and offloads the computation to BS</a:t>
            </a:r>
          </a:p>
          <a:p>
            <a:pPr lvl="1"/>
            <a:r>
              <a:rPr lang="en-CA" sz="1800" dirty="0"/>
              <a:t>It’s the very first attempt to apply GNN to solve the clustering problem in VANET </a:t>
            </a:r>
          </a:p>
        </p:txBody>
      </p:sp>
      <p:pic>
        <p:nvPicPr>
          <p:cNvPr id="6" name="Picture 5">
            <a:extLst>
              <a:ext uri="{FF2B5EF4-FFF2-40B4-BE49-F238E27FC236}">
                <a16:creationId xmlns:a16="http://schemas.microsoft.com/office/drawing/2014/main" id="{C6750EA6-833E-ED8F-459E-0C530C15CA29}"/>
              </a:ext>
            </a:extLst>
          </p:cNvPr>
          <p:cNvPicPr>
            <a:picLocks noChangeAspect="1"/>
          </p:cNvPicPr>
          <p:nvPr/>
        </p:nvPicPr>
        <p:blipFill>
          <a:blip r:embed="rId2"/>
          <a:stretch>
            <a:fillRect/>
          </a:stretch>
        </p:blipFill>
        <p:spPr>
          <a:xfrm>
            <a:off x="6099048" y="1511537"/>
            <a:ext cx="5458968" cy="3834925"/>
          </a:xfrm>
          <a:prstGeom prst="rect">
            <a:avLst/>
          </a:prstGeom>
        </p:spPr>
      </p:pic>
      <p:sp>
        <p:nvSpPr>
          <p:cNvPr id="4" name="Slide Number Placeholder 3">
            <a:extLst>
              <a:ext uri="{FF2B5EF4-FFF2-40B4-BE49-F238E27FC236}">
                <a16:creationId xmlns:a16="http://schemas.microsoft.com/office/drawing/2014/main" id="{DCC23372-DDCB-9E3A-6084-55BAD6916A1B}"/>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4</a:t>
            </a:fld>
            <a:endParaRPr lang="en-US"/>
          </a:p>
        </p:txBody>
      </p:sp>
    </p:spTree>
    <p:extLst>
      <p:ext uri="{BB962C8B-B14F-4D97-AF65-F5344CB8AC3E}">
        <p14:creationId xmlns:p14="http://schemas.microsoft.com/office/powerpoint/2010/main" val="33411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0381EF-089E-7AF3-9F16-73460C18E3B9}"/>
              </a:ext>
            </a:extLst>
          </p:cNvPr>
          <p:cNvSpPr>
            <a:spLocks noGrp="1"/>
          </p:cNvSpPr>
          <p:nvPr>
            <p:ph type="title"/>
          </p:nvPr>
        </p:nvSpPr>
        <p:spPr>
          <a:xfrm>
            <a:off x="1051560" y="586822"/>
            <a:ext cx="3657600" cy="1645920"/>
          </a:xfrm>
        </p:spPr>
        <p:txBody>
          <a:bodyPr>
            <a:normAutofit/>
          </a:bodyPr>
          <a:lstStyle/>
          <a:p>
            <a:r>
              <a:rPr lang="en-CA" sz="3200"/>
              <a:t>Graph Construction </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FB9EED-3D5C-351E-D81E-FF5F0D776564}"/>
              </a:ext>
            </a:extLst>
          </p:cNvPr>
          <p:cNvSpPr>
            <a:spLocks noGrp="1"/>
          </p:cNvSpPr>
          <p:nvPr>
            <p:ph idx="1"/>
          </p:nvPr>
        </p:nvSpPr>
        <p:spPr>
          <a:xfrm>
            <a:off x="4984205" y="536866"/>
            <a:ext cx="6737658" cy="1913902"/>
          </a:xfrm>
        </p:spPr>
        <p:txBody>
          <a:bodyPr anchor="ctr">
            <a:normAutofit/>
          </a:bodyPr>
          <a:lstStyle/>
          <a:p>
            <a:r>
              <a:rPr lang="en-CA" sz="2000" dirty="0"/>
              <a:t>Graph is modeled by force-directed algorithm:</a:t>
            </a:r>
          </a:p>
          <a:p>
            <a:pPr lvl="1"/>
            <a:r>
              <a:rPr lang="en-CA" sz="2000" dirty="0"/>
              <a:t>Relative force among vehicle interconnection weighs the similarity between the movement patterns of 2 vehicles</a:t>
            </a:r>
          </a:p>
          <a:p>
            <a:pPr lvl="1"/>
            <a:r>
              <a:rPr lang="en-CA" sz="2000" dirty="0"/>
              <a:t>The greater the positive forces among nodes are, the more similar the moving pattern is </a:t>
            </a:r>
          </a:p>
        </p:txBody>
      </p:sp>
      <p:pic>
        <p:nvPicPr>
          <p:cNvPr id="8" name="Picture 7">
            <a:extLst>
              <a:ext uri="{FF2B5EF4-FFF2-40B4-BE49-F238E27FC236}">
                <a16:creationId xmlns:a16="http://schemas.microsoft.com/office/drawing/2014/main" id="{0E0281F2-93AB-F95B-1A55-7D703601A609}"/>
              </a:ext>
            </a:extLst>
          </p:cNvPr>
          <p:cNvPicPr>
            <a:picLocks noChangeAspect="1"/>
          </p:cNvPicPr>
          <p:nvPr/>
        </p:nvPicPr>
        <p:blipFill>
          <a:blip r:embed="rId2"/>
          <a:stretch>
            <a:fillRect/>
          </a:stretch>
        </p:blipFill>
        <p:spPr>
          <a:xfrm>
            <a:off x="6069699" y="2661627"/>
            <a:ext cx="4660687" cy="3483864"/>
          </a:xfrm>
          <a:prstGeom prst="rect">
            <a:avLst/>
          </a:prstGeom>
        </p:spPr>
      </p:pic>
      <p:pic>
        <p:nvPicPr>
          <p:cNvPr id="6" name="Picture 5">
            <a:extLst>
              <a:ext uri="{FF2B5EF4-FFF2-40B4-BE49-F238E27FC236}">
                <a16:creationId xmlns:a16="http://schemas.microsoft.com/office/drawing/2014/main" id="{E2E6CA00-B924-3615-F198-5ED71CA97F6B}"/>
              </a:ext>
            </a:extLst>
          </p:cNvPr>
          <p:cNvPicPr>
            <a:picLocks noChangeAspect="1"/>
          </p:cNvPicPr>
          <p:nvPr/>
        </p:nvPicPr>
        <p:blipFill>
          <a:blip r:embed="rId3"/>
          <a:stretch>
            <a:fillRect/>
          </a:stretch>
        </p:blipFill>
        <p:spPr>
          <a:xfrm>
            <a:off x="885896" y="2626183"/>
            <a:ext cx="4838700" cy="3483864"/>
          </a:xfrm>
          <a:prstGeom prst="rect">
            <a:avLst/>
          </a:prstGeom>
        </p:spPr>
      </p:pic>
      <p:sp>
        <p:nvSpPr>
          <p:cNvPr id="4" name="Slide Number Placeholder 3">
            <a:extLst>
              <a:ext uri="{FF2B5EF4-FFF2-40B4-BE49-F238E27FC236}">
                <a16:creationId xmlns:a16="http://schemas.microsoft.com/office/drawing/2014/main" id="{AFE61951-CDD0-EFEE-2CA9-CFC78B434010}"/>
              </a:ext>
            </a:extLst>
          </p:cNvPr>
          <p:cNvSpPr>
            <a:spLocks noGrp="1"/>
          </p:cNvSpPr>
          <p:nvPr>
            <p:ph type="sldNum" sz="quarter" idx="12"/>
          </p:nvPr>
        </p:nvSpPr>
        <p:spPr>
          <a:xfrm>
            <a:off x="8610600" y="6356350"/>
            <a:ext cx="2746248" cy="365125"/>
          </a:xfrm>
        </p:spPr>
        <p:txBody>
          <a:bodyPr>
            <a:normAutofit/>
          </a:bodyPr>
          <a:lstStyle/>
          <a:p>
            <a:pPr>
              <a:spcAft>
                <a:spcPts val="600"/>
              </a:spcAft>
            </a:pPr>
            <a:fld id="{F5F8B208-5D6E-44AE-8E35-86A3274B6B68}" type="slidenum">
              <a:rPr lang="en-US" smtClean="0">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190237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F2558-B12E-C6C4-BFFE-0380BE8141F5}"/>
              </a:ext>
            </a:extLst>
          </p:cNvPr>
          <p:cNvSpPr>
            <a:spLocks noGrp="1"/>
          </p:cNvSpPr>
          <p:nvPr>
            <p:ph type="title"/>
          </p:nvPr>
        </p:nvSpPr>
        <p:spPr>
          <a:xfrm>
            <a:off x="612648" y="1078992"/>
            <a:ext cx="6268770" cy="1536192"/>
          </a:xfrm>
        </p:spPr>
        <p:txBody>
          <a:bodyPr anchor="b">
            <a:normAutofit/>
          </a:bodyPr>
          <a:lstStyle/>
          <a:p>
            <a:r>
              <a:rPr lang="en-CA" sz="5200"/>
              <a:t>Graph Construction Visualization</a:t>
            </a:r>
          </a:p>
        </p:txBody>
      </p:sp>
      <p:sp>
        <p:nvSpPr>
          <p:cNvPr id="27" name="Rectangle 26">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C7CC2A-9D4F-D15E-CC90-0B411BD768D2}"/>
              </a:ext>
            </a:extLst>
          </p:cNvPr>
          <p:cNvSpPr>
            <a:spLocks noGrp="1"/>
          </p:cNvSpPr>
          <p:nvPr>
            <p:ph idx="1"/>
          </p:nvPr>
        </p:nvSpPr>
        <p:spPr>
          <a:xfrm>
            <a:off x="612648" y="3355848"/>
            <a:ext cx="6268770" cy="2825496"/>
          </a:xfrm>
        </p:spPr>
        <p:txBody>
          <a:bodyPr>
            <a:normAutofit/>
          </a:bodyPr>
          <a:lstStyle/>
          <a:p>
            <a:r>
              <a:rPr lang="en-CA" sz="1900" dirty="0"/>
              <a:t>Open-source </a:t>
            </a:r>
            <a:r>
              <a:rPr lang="en-CA" sz="1900" dirty="0" err="1"/>
              <a:t>highD</a:t>
            </a:r>
            <a:r>
              <a:rPr lang="en-CA" sz="1900" dirty="0"/>
              <a:t> traffic dataset</a:t>
            </a:r>
          </a:p>
          <a:p>
            <a:pPr lvl="1"/>
            <a:r>
              <a:rPr lang="en-CA" sz="1900" dirty="0"/>
              <a:t>Naturalistic vehicle trajectory recordings on German highways</a:t>
            </a:r>
          </a:p>
          <a:p>
            <a:pPr lvl="1"/>
            <a:r>
              <a:rPr lang="en-CA" sz="1900" dirty="0"/>
              <a:t>Cover about 420 m road segment. The median duration of visible vehicles is 13.6s</a:t>
            </a:r>
          </a:p>
          <a:p>
            <a:pPr lvl="1"/>
            <a:r>
              <a:rPr lang="en-CA" sz="1900" dirty="0"/>
              <a:t>Traffic information includes vehicle trajectory, type, size, etc. The Position error is typically less than 10 cm</a:t>
            </a:r>
          </a:p>
          <a:p>
            <a:r>
              <a:rPr lang="en-CA" sz="1900" dirty="0"/>
              <a:t>Apply force-directed algorithm to </a:t>
            </a:r>
            <a:r>
              <a:rPr lang="en-CA" sz="1900" dirty="0" err="1"/>
              <a:t>highD</a:t>
            </a:r>
            <a:r>
              <a:rPr lang="en-CA" sz="1900" dirty="0"/>
              <a:t> dataset to customize our graph dataset</a:t>
            </a:r>
          </a:p>
        </p:txBody>
      </p:sp>
      <p:pic>
        <p:nvPicPr>
          <p:cNvPr id="6" name="Picture 5">
            <a:extLst>
              <a:ext uri="{FF2B5EF4-FFF2-40B4-BE49-F238E27FC236}">
                <a16:creationId xmlns:a16="http://schemas.microsoft.com/office/drawing/2014/main" id="{D75ED446-CAC6-E11D-6E83-989212D2C3E1}"/>
              </a:ext>
            </a:extLst>
          </p:cNvPr>
          <p:cNvPicPr>
            <a:picLocks noChangeAspect="1"/>
          </p:cNvPicPr>
          <p:nvPr/>
        </p:nvPicPr>
        <p:blipFill>
          <a:blip r:embed="rId2"/>
          <a:stretch>
            <a:fillRect/>
          </a:stretch>
        </p:blipFill>
        <p:spPr>
          <a:xfrm>
            <a:off x="7304277" y="1783241"/>
            <a:ext cx="4418145" cy="3291517"/>
          </a:xfrm>
          <a:prstGeom prst="rect">
            <a:avLst/>
          </a:prstGeom>
        </p:spPr>
      </p:pic>
      <p:sp>
        <p:nvSpPr>
          <p:cNvPr id="4" name="Slide Number Placeholder 3">
            <a:extLst>
              <a:ext uri="{FF2B5EF4-FFF2-40B4-BE49-F238E27FC236}">
                <a16:creationId xmlns:a16="http://schemas.microsoft.com/office/drawing/2014/main" id="{8B8EC95B-DBD0-4550-5483-8F2AA7A70F7D}"/>
              </a:ext>
            </a:extLst>
          </p:cNvPr>
          <p:cNvSpPr>
            <a:spLocks noGrp="1"/>
          </p:cNvSpPr>
          <p:nvPr>
            <p:ph type="sldNum" sz="quarter" idx="12"/>
          </p:nvPr>
        </p:nvSpPr>
        <p:spPr>
          <a:xfrm>
            <a:off x="8726424" y="6356350"/>
            <a:ext cx="2852928" cy="365125"/>
          </a:xfrm>
        </p:spPr>
        <p:txBody>
          <a:bodyPr>
            <a:normAutofit/>
          </a:bodyPr>
          <a:lstStyle/>
          <a:p>
            <a:pPr>
              <a:spcAft>
                <a:spcPts val="600"/>
              </a:spcAft>
            </a:pPr>
            <a:fld id="{F5F8B208-5D6E-44AE-8E35-86A3274B6B68}"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Tree>
    <p:extLst>
      <p:ext uri="{BB962C8B-B14F-4D97-AF65-F5344CB8AC3E}">
        <p14:creationId xmlns:p14="http://schemas.microsoft.com/office/powerpoint/2010/main" val="277207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8CD00-C83F-C46A-9E86-80793B9A859C}"/>
              </a:ext>
            </a:extLst>
          </p:cNvPr>
          <p:cNvSpPr>
            <a:spLocks noGrp="1"/>
          </p:cNvSpPr>
          <p:nvPr>
            <p:ph type="title"/>
          </p:nvPr>
        </p:nvSpPr>
        <p:spPr>
          <a:xfrm>
            <a:off x="630936" y="640823"/>
            <a:ext cx="3419856" cy="5583148"/>
          </a:xfrm>
        </p:spPr>
        <p:txBody>
          <a:bodyPr anchor="ctr">
            <a:normAutofit/>
          </a:bodyPr>
          <a:lstStyle/>
          <a:p>
            <a:r>
              <a:rPr lang="en-CA" sz="5400" dirty="0"/>
              <a:t>Design of GNN Clustering Algorithm</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5DD58F-3BD6-54D1-F485-05CE1D4E054D}"/>
              </a:ext>
            </a:extLst>
          </p:cNvPr>
          <p:cNvPicPr>
            <a:picLocks noChangeAspect="1"/>
          </p:cNvPicPr>
          <p:nvPr/>
        </p:nvPicPr>
        <p:blipFill rotWithShape="1">
          <a:blip r:embed="rId2"/>
          <a:srcRect t="-344" b="-1"/>
          <a:stretch/>
        </p:blipFill>
        <p:spPr>
          <a:xfrm>
            <a:off x="4654296" y="852256"/>
            <a:ext cx="6894576" cy="3459140"/>
          </a:xfrm>
          <a:prstGeom prst="rect">
            <a:avLst/>
          </a:prstGeom>
        </p:spPr>
      </p:pic>
      <p:sp>
        <p:nvSpPr>
          <p:cNvPr id="3" name="Content Placeholder 2">
            <a:extLst>
              <a:ext uri="{FF2B5EF4-FFF2-40B4-BE49-F238E27FC236}">
                <a16:creationId xmlns:a16="http://schemas.microsoft.com/office/drawing/2014/main" id="{C0B8BDD6-C9D1-2748-749B-F113A0F85EC2}"/>
              </a:ext>
            </a:extLst>
          </p:cNvPr>
          <p:cNvSpPr>
            <a:spLocks noGrp="1"/>
          </p:cNvSpPr>
          <p:nvPr>
            <p:ph idx="1"/>
          </p:nvPr>
        </p:nvSpPr>
        <p:spPr>
          <a:xfrm>
            <a:off x="4593367" y="4791338"/>
            <a:ext cx="7290754" cy="1428487"/>
          </a:xfrm>
        </p:spPr>
        <p:txBody>
          <a:bodyPr anchor="t">
            <a:normAutofit/>
          </a:bodyPr>
          <a:lstStyle/>
          <a:p>
            <a:r>
              <a:rPr lang="en-CA" sz="1800" dirty="0"/>
              <a:t>Spatial-based convolutional graph neural network</a:t>
            </a:r>
          </a:p>
          <a:p>
            <a:pPr lvl="1"/>
            <a:r>
              <a:rPr lang="en-CA" sz="1800" dirty="0"/>
              <a:t>Input is vehicle feature and graph; output is useful node embedding</a:t>
            </a:r>
          </a:p>
          <a:p>
            <a:pPr lvl="1"/>
            <a:r>
              <a:rPr lang="en-CA" sz="1800" dirty="0"/>
              <a:t>Apply SAGE convolutional layer</a:t>
            </a:r>
          </a:p>
          <a:p>
            <a:pPr lvl="1"/>
            <a:r>
              <a:rPr lang="en-CA" sz="1800" dirty="0"/>
              <a:t>Apply Mean aggregator and search depth 𝐾 = 2 </a:t>
            </a:r>
          </a:p>
        </p:txBody>
      </p:sp>
      <p:sp>
        <p:nvSpPr>
          <p:cNvPr id="4" name="Slide Number Placeholder 3">
            <a:extLst>
              <a:ext uri="{FF2B5EF4-FFF2-40B4-BE49-F238E27FC236}">
                <a16:creationId xmlns:a16="http://schemas.microsoft.com/office/drawing/2014/main" id="{E5C43575-0CA5-600F-D37A-E1CDC1951953}"/>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7</a:t>
            </a:fld>
            <a:endParaRPr lang="en-US"/>
          </a:p>
        </p:txBody>
      </p:sp>
    </p:spTree>
    <p:extLst>
      <p:ext uri="{BB962C8B-B14F-4D97-AF65-F5344CB8AC3E}">
        <p14:creationId xmlns:p14="http://schemas.microsoft.com/office/powerpoint/2010/main" val="167151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4F32B-3A8B-5174-1E4F-CFB75442501D}"/>
              </a:ext>
            </a:extLst>
          </p:cNvPr>
          <p:cNvSpPr>
            <a:spLocks noGrp="1"/>
          </p:cNvSpPr>
          <p:nvPr>
            <p:ph type="title"/>
          </p:nvPr>
        </p:nvSpPr>
        <p:spPr>
          <a:xfrm>
            <a:off x="841249" y="539578"/>
            <a:ext cx="5981278" cy="1684638"/>
          </a:xfrm>
        </p:spPr>
        <p:txBody>
          <a:bodyPr>
            <a:normAutofit/>
          </a:bodyPr>
          <a:lstStyle/>
          <a:p>
            <a:r>
              <a:rPr lang="en-CA" sz="4000" b="1" dirty="0"/>
              <a:t>Model Training</a:t>
            </a:r>
          </a:p>
        </p:txBody>
      </p:sp>
      <p:sp>
        <p:nvSpPr>
          <p:cNvPr id="3" name="Content Placeholder 2">
            <a:extLst>
              <a:ext uri="{FF2B5EF4-FFF2-40B4-BE49-F238E27FC236}">
                <a16:creationId xmlns:a16="http://schemas.microsoft.com/office/drawing/2014/main" id="{F06FF744-8F4F-7234-3CDD-936088EC8D32}"/>
              </a:ext>
            </a:extLst>
          </p:cNvPr>
          <p:cNvSpPr>
            <a:spLocks noGrp="1"/>
          </p:cNvSpPr>
          <p:nvPr>
            <p:ph idx="1"/>
          </p:nvPr>
        </p:nvSpPr>
        <p:spPr>
          <a:xfrm>
            <a:off x="838201" y="2409568"/>
            <a:ext cx="5981278" cy="3690551"/>
          </a:xfrm>
        </p:spPr>
        <p:txBody>
          <a:bodyPr>
            <a:normAutofit/>
          </a:bodyPr>
          <a:lstStyle/>
          <a:p>
            <a:r>
              <a:rPr lang="en-CA" sz="2000" dirty="0"/>
              <a:t>Graph-based loss function in unsupervised learning</a:t>
            </a:r>
          </a:p>
          <a:p>
            <a:pPr lvl="1"/>
            <a:r>
              <a:rPr lang="en-CA" sz="2000" dirty="0"/>
              <a:t>Guidance is the edges existent or non-existent</a:t>
            </a:r>
          </a:p>
          <a:p>
            <a:pPr lvl="1"/>
            <a:r>
              <a:rPr lang="en-CA" sz="2000" dirty="0"/>
              <a:t>Forward propagation</a:t>
            </a:r>
          </a:p>
          <a:p>
            <a:pPr lvl="2"/>
            <a:r>
              <a:rPr lang="en-CA" dirty="0"/>
              <a:t>Calculate node representations via GNN model</a:t>
            </a:r>
          </a:p>
          <a:p>
            <a:pPr lvl="2"/>
            <a:r>
              <a:rPr lang="en-CA" dirty="0"/>
              <a:t>Apply node embeddings to compute pairwise probability among nodes</a:t>
            </a:r>
          </a:p>
          <a:p>
            <a:r>
              <a:rPr lang="en-CA" sz="2000" dirty="0"/>
              <a:t>Backward propagation</a:t>
            </a:r>
          </a:p>
          <a:p>
            <a:pPr lvl="1"/>
            <a:r>
              <a:rPr lang="en-CA" sz="2000" dirty="0"/>
              <a:t>Calculate loss and update model parameters via stochastic optimization</a:t>
            </a:r>
          </a:p>
        </p:txBody>
      </p:sp>
      <p:pic>
        <p:nvPicPr>
          <p:cNvPr id="6" name="Picture 5" descr="Chart, histogram&#10;&#10;Description automatically generated">
            <a:extLst>
              <a:ext uri="{FF2B5EF4-FFF2-40B4-BE49-F238E27FC236}">
                <a16:creationId xmlns:a16="http://schemas.microsoft.com/office/drawing/2014/main" id="{B7C125ED-538E-4868-5DCF-52B748D52065}"/>
              </a:ext>
            </a:extLst>
          </p:cNvPr>
          <p:cNvPicPr>
            <a:picLocks noChangeAspect="1"/>
          </p:cNvPicPr>
          <p:nvPr/>
        </p:nvPicPr>
        <p:blipFill rotWithShape="1">
          <a:blip r:embed="rId2"/>
          <a:srcRect l="52400"/>
          <a:stretch/>
        </p:blipFill>
        <p:spPr>
          <a:xfrm>
            <a:off x="7738326" y="2361220"/>
            <a:ext cx="3197687" cy="2288835"/>
          </a:xfrm>
          <a:prstGeom prst="rect">
            <a:avLst/>
          </a:prstGeom>
        </p:spPr>
      </p:pic>
      <p:sp>
        <p:nvSpPr>
          <p:cNvPr id="4" name="Slide Number Placeholder 3">
            <a:extLst>
              <a:ext uri="{FF2B5EF4-FFF2-40B4-BE49-F238E27FC236}">
                <a16:creationId xmlns:a16="http://schemas.microsoft.com/office/drawing/2014/main" id="{97E05FED-543B-D904-0B4B-DFA0E4A6A265}"/>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8</a:t>
            </a:fld>
            <a:endParaRPr lang="en-US"/>
          </a:p>
        </p:txBody>
      </p:sp>
      <p:graphicFrame>
        <p:nvGraphicFramePr>
          <p:cNvPr id="7" name="Table 7">
            <a:extLst>
              <a:ext uri="{FF2B5EF4-FFF2-40B4-BE49-F238E27FC236}">
                <a16:creationId xmlns:a16="http://schemas.microsoft.com/office/drawing/2014/main" id="{6F9660B3-E718-8733-D5C7-17D817637D26}"/>
              </a:ext>
            </a:extLst>
          </p:cNvPr>
          <p:cNvGraphicFramePr>
            <a:graphicFrameLocks noGrp="1"/>
          </p:cNvGraphicFramePr>
          <p:nvPr>
            <p:extLst>
              <p:ext uri="{D42A27DB-BD31-4B8C-83A1-F6EECF244321}">
                <p14:modId xmlns:p14="http://schemas.microsoft.com/office/powerpoint/2010/main" val="426780084"/>
              </p:ext>
            </p:extLst>
          </p:nvPr>
        </p:nvGraphicFramePr>
        <p:xfrm>
          <a:off x="7098777" y="4706906"/>
          <a:ext cx="4810876" cy="1649444"/>
        </p:xfrm>
        <a:graphic>
          <a:graphicData uri="http://schemas.openxmlformats.org/drawingml/2006/table">
            <a:tbl>
              <a:tblPr firstRow="1" bandRow="1">
                <a:tableStyleId>{21E4AEA4-8DFA-4A89-87EB-49C32662AFE0}</a:tableStyleId>
              </a:tblPr>
              <a:tblGrid>
                <a:gridCol w="888075">
                  <a:extLst>
                    <a:ext uri="{9D8B030D-6E8A-4147-A177-3AD203B41FA5}">
                      <a16:colId xmlns:a16="http://schemas.microsoft.com/office/drawing/2014/main" val="938713976"/>
                    </a:ext>
                  </a:extLst>
                </a:gridCol>
                <a:gridCol w="1269890">
                  <a:extLst>
                    <a:ext uri="{9D8B030D-6E8A-4147-A177-3AD203B41FA5}">
                      <a16:colId xmlns:a16="http://schemas.microsoft.com/office/drawing/2014/main" val="2994299732"/>
                    </a:ext>
                  </a:extLst>
                </a:gridCol>
                <a:gridCol w="1467869">
                  <a:extLst>
                    <a:ext uri="{9D8B030D-6E8A-4147-A177-3AD203B41FA5}">
                      <a16:colId xmlns:a16="http://schemas.microsoft.com/office/drawing/2014/main" val="3940205488"/>
                    </a:ext>
                  </a:extLst>
                </a:gridCol>
                <a:gridCol w="1185042">
                  <a:extLst>
                    <a:ext uri="{9D8B030D-6E8A-4147-A177-3AD203B41FA5}">
                      <a16:colId xmlns:a16="http://schemas.microsoft.com/office/drawing/2014/main" val="2228967659"/>
                    </a:ext>
                  </a:extLst>
                </a:gridCol>
              </a:tblGrid>
              <a:tr h="753450">
                <a:tc>
                  <a:txBody>
                    <a:bodyPr/>
                    <a:lstStyle/>
                    <a:p>
                      <a:endParaRPr lang="en-CA" sz="2000" dirty="0"/>
                    </a:p>
                  </a:txBody>
                  <a:tcPr marL="101817" marR="101817" marT="50909" marB="50909"/>
                </a:tc>
                <a:tc>
                  <a:txBody>
                    <a:bodyPr/>
                    <a:lstStyle/>
                    <a:p>
                      <a:r>
                        <a:rPr lang="en-US" sz="2000" dirty="0"/>
                        <a:t>Training Set</a:t>
                      </a:r>
                      <a:endParaRPr lang="en-CA" sz="2000" dirty="0"/>
                    </a:p>
                  </a:txBody>
                  <a:tcPr marL="101817" marR="101817" marT="50909" marB="50909"/>
                </a:tc>
                <a:tc>
                  <a:txBody>
                    <a:bodyPr/>
                    <a:lstStyle/>
                    <a:p>
                      <a:r>
                        <a:rPr lang="en-US" sz="2000" dirty="0"/>
                        <a:t>Validation Set</a:t>
                      </a:r>
                      <a:endParaRPr lang="en-CA" sz="2000" dirty="0"/>
                    </a:p>
                  </a:txBody>
                  <a:tcPr marL="101817" marR="101817" marT="50909" marB="50909"/>
                </a:tc>
                <a:tc>
                  <a:txBody>
                    <a:bodyPr/>
                    <a:lstStyle/>
                    <a:p>
                      <a:r>
                        <a:rPr lang="en-US" sz="2000"/>
                        <a:t>Testing Set</a:t>
                      </a:r>
                      <a:endParaRPr lang="en-CA" sz="2000"/>
                    </a:p>
                  </a:txBody>
                  <a:tcPr marL="101817" marR="101817" marT="50909" marB="50909"/>
                </a:tc>
                <a:extLst>
                  <a:ext uri="{0D108BD9-81ED-4DB2-BD59-A6C34878D82A}">
                    <a16:rowId xmlns:a16="http://schemas.microsoft.com/office/drawing/2014/main" val="3826169182"/>
                  </a:ext>
                </a:extLst>
              </a:tr>
              <a:tr h="447997">
                <a:tc>
                  <a:txBody>
                    <a:bodyPr/>
                    <a:lstStyle/>
                    <a:p>
                      <a:r>
                        <a:rPr lang="en-US" sz="2000"/>
                        <a:t>Loss</a:t>
                      </a:r>
                      <a:endParaRPr lang="en-CA" sz="2000"/>
                    </a:p>
                  </a:txBody>
                  <a:tcPr marL="101817" marR="101817" marT="50909" marB="50909"/>
                </a:tc>
                <a:tc>
                  <a:txBody>
                    <a:bodyPr/>
                    <a:lstStyle/>
                    <a:p>
                      <a:r>
                        <a:rPr lang="en-US" sz="2000" dirty="0"/>
                        <a:t>0.041</a:t>
                      </a:r>
                      <a:endParaRPr lang="en-CA" sz="2000" dirty="0"/>
                    </a:p>
                  </a:txBody>
                  <a:tcPr marL="101817" marR="101817" marT="50909" marB="50909"/>
                </a:tc>
                <a:tc>
                  <a:txBody>
                    <a:bodyPr/>
                    <a:lstStyle/>
                    <a:p>
                      <a:r>
                        <a:rPr lang="en-US" sz="2000" dirty="0"/>
                        <a:t>0.084</a:t>
                      </a:r>
                      <a:endParaRPr lang="en-CA" sz="2000" dirty="0"/>
                    </a:p>
                  </a:txBody>
                  <a:tcPr marL="101817" marR="101817" marT="50909" marB="50909"/>
                </a:tc>
                <a:tc>
                  <a:txBody>
                    <a:bodyPr/>
                    <a:lstStyle/>
                    <a:p>
                      <a:r>
                        <a:rPr lang="en-US" sz="2000" dirty="0"/>
                        <a:t>0.063</a:t>
                      </a:r>
                      <a:endParaRPr lang="en-CA" sz="2000" dirty="0"/>
                    </a:p>
                  </a:txBody>
                  <a:tcPr marL="101817" marR="101817" marT="50909" marB="50909"/>
                </a:tc>
                <a:extLst>
                  <a:ext uri="{0D108BD9-81ED-4DB2-BD59-A6C34878D82A}">
                    <a16:rowId xmlns:a16="http://schemas.microsoft.com/office/drawing/2014/main" val="198153958"/>
                  </a:ext>
                </a:extLst>
              </a:tr>
              <a:tr h="447997">
                <a:tc>
                  <a:txBody>
                    <a:bodyPr/>
                    <a:lstStyle/>
                    <a:p>
                      <a:r>
                        <a:rPr lang="en-US" sz="2000"/>
                        <a:t>Acc</a:t>
                      </a:r>
                      <a:endParaRPr lang="en-CA" sz="2000"/>
                    </a:p>
                  </a:txBody>
                  <a:tcPr marL="101817" marR="101817" marT="50909" marB="50909"/>
                </a:tc>
                <a:tc>
                  <a:txBody>
                    <a:bodyPr/>
                    <a:lstStyle/>
                    <a:p>
                      <a:r>
                        <a:rPr lang="en-US" sz="2000"/>
                        <a:t>0.986</a:t>
                      </a:r>
                      <a:endParaRPr lang="en-CA" sz="2000"/>
                    </a:p>
                  </a:txBody>
                  <a:tcPr marL="101817" marR="101817" marT="50909" marB="50909"/>
                </a:tc>
                <a:tc>
                  <a:txBody>
                    <a:bodyPr/>
                    <a:lstStyle/>
                    <a:p>
                      <a:r>
                        <a:rPr lang="en-US" sz="2000" dirty="0"/>
                        <a:t>0.969</a:t>
                      </a:r>
                      <a:endParaRPr lang="en-CA" sz="2000" dirty="0"/>
                    </a:p>
                  </a:txBody>
                  <a:tcPr marL="101817" marR="101817" marT="50909" marB="50909"/>
                </a:tc>
                <a:tc>
                  <a:txBody>
                    <a:bodyPr/>
                    <a:lstStyle/>
                    <a:p>
                      <a:r>
                        <a:rPr lang="en-US" sz="2000" dirty="0"/>
                        <a:t>0.978</a:t>
                      </a:r>
                      <a:endParaRPr lang="en-CA" sz="2000" dirty="0"/>
                    </a:p>
                  </a:txBody>
                  <a:tcPr marL="101817" marR="101817" marT="50909" marB="50909"/>
                </a:tc>
                <a:extLst>
                  <a:ext uri="{0D108BD9-81ED-4DB2-BD59-A6C34878D82A}">
                    <a16:rowId xmlns:a16="http://schemas.microsoft.com/office/drawing/2014/main" val="1489272391"/>
                  </a:ext>
                </a:extLst>
              </a:tr>
            </a:tbl>
          </a:graphicData>
        </a:graphic>
      </p:graphicFrame>
      <p:pic>
        <p:nvPicPr>
          <p:cNvPr id="8" name="Picture 7" descr="Chart, histogram&#10;&#10;Description automatically generated">
            <a:extLst>
              <a:ext uri="{FF2B5EF4-FFF2-40B4-BE49-F238E27FC236}">
                <a16:creationId xmlns:a16="http://schemas.microsoft.com/office/drawing/2014/main" id="{F7D6E993-FA03-29F3-A8C0-075ECE34E4B6}"/>
              </a:ext>
            </a:extLst>
          </p:cNvPr>
          <p:cNvPicPr>
            <a:picLocks noChangeAspect="1"/>
          </p:cNvPicPr>
          <p:nvPr/>
        </p:nvPicPr>
        <p:blipFill rotWithShape="1">
          <a:blip r:embed="rId2"/>
          <a:srcRect r="52400"/>
          <a:stretch/>
        </p:blipFill>
        <p:spPr>
          <a:xfrm>
            <a:off x="7741374" y="61787"/>
            <a:ext cx="3212494" cy="2299433"/>
          </a:xfrm>
          <a:prstGeom prst="rect">
            <a:avLst/>
          </a:prstGeom>
        </p:spPr>
      </p:pic>
    </p:spTree>
    <p:extLst>
      <p:ext uri="{BB962C8B-B14F-4D97-AF65-F5344CB8AC3E}">
        <p14:creationId xmlns:p14="http://schemas.microsoft.com/office/powerpoint/2010/main" val="361141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BCF6A5B-CD01-5E88-3F4B-40A8A67E612E}"/>
              </a:ext>
            </a:extLst>
          </p:cNvPr>
          <p:cNvSpPr>
            <a:spLocks noGrp="1"/>
          </p:cNvSpPr>
          <p:nvPr>
            <p:ph type="title"/>
          </p:nvPr>
        </p:nvSpPr>
        <p:spPr>
          <a:xfrm>
            <a:off x="838201" y="3998018"/>
            <a:ext cx="3981854" cy="2216513"/>
          </a:xfrm>
        </p:spPr>
        <p:txBody>
          <a:bodyPr>
            <a:normAutofit/>
          </a:bodyPr>
          <a:lstStyle/>
          <a:p>
            <a:r>
              <a:rPr lang="en-CA" dirty="0"/>
              <a:t>Clustering Visualization</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E9F8B8B-F12F-7C8E-DDF8-5B8EEC8A515A}"/>
              </a:ext>
            </a:extLst>
          </p:cNvPr>
          <p:cNvPicPr>
            <a:picLocks noChangeAspect="1"/>
          </p:cNvPicPr>
          <p:nvPr/>
        </p:nvPicPr>
        <p:blipFill>
          <a:blip r:embed="rId2"/>
          <a:stretch>
            <a:fillRect/>
          </a:stretch>
        </p:blipFill>
        <p:spPr>
          <a:xfrm>
            <a:off x="659914" y="1096023"/>
            <a:ext cx="10872172" cy="217443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F70BBDFE-5D9D-1134-5739-EC5862B95DF6}"/>
              </a:ext>
            </a:extLst>
          </p:cNvPr>
          <p:cNvSpPr>
            <a:spLocks noGrp="1"/>
          </p:cNvSpPr>
          <p:nvPr>
            <p:ph idx="1"/>
          </p:nvPr>
        </p:nvSpPr>
        <p:spPr>
          <a:xfrm>
            <a:off x="4536320" y="4066282"/>
            <a:ext cx="7390537" cy="2216512"/>
          </a:xfrm>
        </p:spPr>
        <p:txBody>
          <a:bodyPr>
            <a:normAutofit/>
          </a:bodyPr>
          <a:lstStyle/>
          <a:p>
            <a:r>
              <a:rPr lang="en-CA" sz="2000" dirty="0"/>
              <a:t>GNN-based clustering steps</a:t>
            </a:r>
          </a:p>
          <a:p>
            <a:pPr lvl="1"/>
            <a:r>
              <a:rPr lang="en-CA" sz="2000" dirty="0"/>
              <a:t>Apply the trained GNN model on a graph to calculate node embeddings </a:t>
            </a:r>
          </a:p>
          <a:p>
            <a:pPr lvl="1"/>
            <a:r>
              <a:rPr lang="en-CA" sz="2000" dirty="0"/>
              <a:t>Obtain the clustering results by running 𝑘-means on node embeddings </a:t>
            </a:r>
          </a:p>
          <a:p>
            <a:r>
              <a:rPr lang="en-CA" sz="2000" dirty="0"/>
              <a:t>A visual example of clustering results </a:t>
            </a:r>
          </a:p>
        </p:txBody>
      </p:sp>
      <p:sp>
        <p:nvSpPr>
          <p:cNvPr id="4" name="Slide Number Placeholder 3">
            <a:extLst>
              <a:ext uri="{FF2B5EF4-FFF2-40B4-BE49-F238E27FC236}">
                <a16:creationId xmlns:a16="http://schemas.microsoft.com/office/drawing/2014/main" id="{4F2F3F5B-858B-C246-463F-02BBA1DE5991}"/>
              </a:ext>
            </a:extLst>
          </p:cNvPr>
          <p:cNvSpPr>
            <a:spLocks noGrp="1"/>
          </p:cNvSpPr>
          <p:nvPr>
            <p:ph type="sldNum" sz="quarter" idx="12"/>
          </p:nvPr>
        </p:nvSpPr>
        <p:spPr>
          <a:xfrm>
            <a:off x="8610600" y="6356350"/>
            <a:ext cx="2743200" cy="365125"/>
          </a:xfrm>
        </p:spPr>
        <p:txBody>
          <a:bodyPr>
            <a:normAutofit/>
          </a:bodyPr>
          <a:lstStyle/>
          <a:p>
            <a:pPr>
              <a:spcAft>
                <a:spcPts val="600"/>
              </a:spcAft>
            </a:pPr>
            <a:fld id="{F5F8B208-5D6E-44AE-8E35-86A3274B6B68}" type="slidenum">
              <a:rPr lang="en-US" smtClean="0"/>
              <a:pPr>
                <a:spcAft>
                  <a:spcPts val="600"/>
                </a:spcAft>
              </a:pPr>
              <a:t>9</a:t>
            </a:fld>
            <a:endParaRPr lang="en-US"/>
          </a:p>
        </p:txBody>
      </p:sp>
    </p:spTree>
    <p:extLst>
      <p:ext uri="{BB962C8B-B14F-4D97-AF65-F5344CB8AC3E}">
        <p14:creationId xmlns:p14="http://schemas.microsoft.com/office/powerpoint/2010/main" val="127198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1505</Words>
  <Application>Microsoft Office PowerPoint</Application>
  <PresentationFormat>Widescreen</PresentationFormat>
  <Paragraphs>191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Consolas</vt:lpstr>
      <vt:lpstr>Office Theme</vt:lpstr>
      <vt:lpstr>Project Proposal: Graph Neural Network-based Clustering Enhancement in VANET for Cooperative Driving</vt:lpstr>
      <vt:lpstr>Motivation and Background</vt:lpstr>
      <vt:lpstr>Challenges of VANET Clustering </vt:lpstr>
      <vt:lpstr>Goal and Proposal Summary</vt:lpstr>
      <vt:lpstr>Graph Construction </vt:lpstr>
      <vt:lpstr>Graph Construction Visualization</vt:lpstr>
      <vt:lpstr>Design of GNN Clustering Algorithm</vt:lpstr>
      <vt:lpstr>Model Training</vt:lpstr>
      <vt:lpstr>Clustering Visualization</vt:lpstr>
      <vt:lpstr>Performance Evaluation</vt:lpstr>
      <vt:lpstr>Average Cluster Lifetime Evaluation</vt:lpstr>
      <vt:lpstr>Coverage Percentage Evaluation</vt:lpstr>
      <vt:lpstr>Graph Construction</vt:lpstr>
      <vt:lpstr>PowerPoint Presentation</vt:lpstr>
      <vt:lpstr>K-Means Clustering</vt:lpstr>
      <vt:lpstr>PowerPoint Presentation</vt:lpstr>
      <vt:lpstr>Spectral Clustering</vt:lpstr>
      <vt:lpstr>PowerPoint Presentation</vt:lpstr>
      <vt:lpstr>GraphSAGE GNN Clustering Algorithm</vt:lpstr>
      <vt:lpstr>PowerPoint Presentation</vt:lpstr>
      <vt:lpstr>GraphSAGE GNN Clustering Output</vt:lpstr>
      <vt:lpstr>Conclusions and 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Graph Neural Network-based Clustering Enhancement in VANET for Cooperative Driving</dc:title>
  <dc:creator>Nazanin Mehregan</dc:creator>
  <cp:lastModifiedBy>Nazanin Mehregan</cp:lastModifiedBy>
  <cp:revision>37</cp:revision>
  <dcterms:created xsi:type="dcterms:W3CDTF">2023-03-03T01:02:44Z</dcterms:created>
  <dcterms:modified xsi:type="dcterms:W3CDTF">2023-04-05T23:16:40Z</dcterms:modified>
</cp:coreProperties>
</file>