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68101" autoAdjust="0"/>
  </p:normalViewPr>
  <p:slideViewPr>
    <p:cSldViewPr>
      <p:cViewPr varScale="1">
        <p:scale>
          <a:sx n="70" d="100"/>
          <a:sy n="70" d="100"/>
        </p:scale>
        <p:origin x="17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DA3D2265-A28E-4919-BDBC-0151EF2DE709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B3F056B4-7885-4E15-BFC0-6693872BC489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4301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Plastic Dual Inline Package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Thin Quad Flat Package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Micro Lead Frame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Small Outline integrated circuit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Low profile Quad flat </a:t>
            </a:r>
            <a:endParaRPr lang="fa-IR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4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1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ChangeArrowheads="1"/>
          </p:cNvSpPr>
          <p:nvPr>
            <p:ph type="body" idx="1"/>
          </p:nvPr>
        </p:nvSpPr>
        <p:spPr>
          <a:xfrm>
            <a:off x="1022350" y="3365500"/>
            <a:ext cx="8178800" cy="31892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fa-IR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9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6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BRBC s, k Branch if Status Flag Cleared if (SREG(s) = 0) then PC ¬ </a:t>
            </a:r>
            <a:r>
              <a:rPr lang="en-US" dirty="0" err="1" smtClean="0"/>
              <a:t>PC+k</a:t>
            </a:r>
            <a:r>
              <a:rPr lang="en-US" dirty="0" smtClean="0"/>
              <a:t> + 1 None 1 / 2</a:t>
            </a:r>
          </a:p>
          <a:p>
            <a:pPr>
              <a:defRPr/>
            </a:pPr>
            <a:r>
              <a:rPr lang="en-US" dirty="0" smtClean="0"/>
              <a:t>BREQ k Branch if Equal if (Z = 1) then PC ¬ PC + k + 1 None 1 / 2</a:t>
            </a:r>
          </a:p>
          <a:p>
            <a:pPr>
              <a:defRPr/>
            </a:pPr>
            <a:r>
              <a:rPr lang="en-US" dirty="0" smtClean="0"/>
              <a:t>BRNE k Branch if Not Equal if (Z = 0) then PC ¬ PC + k + 1 None 1 / 2</a:t>
            </a:r>
          </a:p>
          <a:p>
            <a:pPr>
              <a:defRPr/>
            </a:pPr>
            <a:r>
              <a:rPr lang="en-US" dirty="0" smtClean="0"/>
              <a:t>BRCS k Branch if Carry Set if (C = 1) then PC ¬ PC + k + 1 None 1 / 2</a:t>
            </a:r>
          </a:p>
          <a:p>
            <a:pPr>
              <a:defRPr/>
            </a:pPr>
            <a:r>
              <a:rPr lang="en-US" dirty="0" smtClean="0"/>
              <a:t>BRCC k Branch if Carry Cleared if (C = 0) then PC ¬ PC + k + 1 None 1 / 2</a:t>
            </a:r>
          </a:p>
          <a:p>
            <a:pPr>
              <a:defRPr/>
            </a:pPr>
            <a:r>
              <a:rPr lang="en-US" dirty="0" smtClean="0"/>
              <a:t>BRSH k Branch if Same or Higher if (C = 0) then PC ¬ PC + k + 1 None 1 / 2</a:t>
            </a:r>
          </a:p>
          <a:p>
            <a:pPr>
              <a:defRPr/>
            </a:pPr>
            <a:r>
              <a:rPr lang="en-US" dirty="0" smtClean="0"/>
              <a:t>BRLO k Branch if Lower if (C = 1) then PC ¬ PC + k + 1 None 1 / 2</a:t>
            </a:r>
          </a:p>
          <a:p>
            <a:pPr>
              <a:defRPr/>
            </a:pPr>
            <a:r>
              <a:rPr lang="en-US" dirty="0" smtClean="0"/>
              <a:t>BRMI k Branch if Minus if (N = 1) then PC ¬ PC + k + 1 None 1 / 2</a:t>
            </a:r>
          </a:p>
          <a:p>
            <a:pPr>
              <a:defRPr/>
            </a:pPr>
            <a:r>
              <a:rPr lang="en-US" dirty="0" smtClean="0"/>
              <a:t>BRPL k Branch if Plus if (N = 0) then PC ¬ PC + k + 1 None 1 / 2</a:t>
            </a:r>
          </a:p>
          <a:p>
            <a:pPr>
              <a:defRPr/>
            </a:pPr>
            <a:r>
              <a:rPr lang="en-US" dirty="0" smtClean="0"/>
              <a:t>BRGE k Branch if Greater or Equal, Signed if (N Å V= 0) then PC ¬ PC+ k + 1 None 1 / 2</a:t>
            </a:r>
          </a:p>
          <a:p>
            <a:pPr>
              <a:defRPr/>
            </a:pPr>
            <a:r>
              <a:rPr lang="en-US" dirty="0" smtClean="0"/>
              <a:t>BRLT k Branch if Less Than, Signed if (N Å V= 1) then PC ¬ PC + k + 1 None 1 / 2</a:t>
            </a:r>
          </a:p>
          <a:p>
            <a:pPr>
              <a:defRPr/>
            </a:pPr>
            <a:r>
              <a:rPr lang="en-US" dirty="0" smtClean="0"/>
              <a:t>BRHS k Branch if Half Carry Flag Set if (H = 1) then PC ¬ PC + k + 1 None 1 / 2</a:t>
            </a:r>
          </a:p>
          <a:p>
            <a:pPr>
              <a:defRPr/>
            </a:pPr>
            <a:r>
              <a:rPr lang="en-US" dirty="0" smtClean="0"/>
              <a:t>BRHC k Branch if Half Carry Flag Cleared if (H = 0) then PC ¬ PC + k + 1 None 1 / 2</a:t>
            </a:r>
          </a:p>
          <a:p>
            <a:pPr>
              <a:defRPr/>
            </a:pPr>
            <a:r>
              <a:rPr lang="en-US" dirty="0" smtClean="0"/>
              <a:t>BRTS k Branch if T Flag Set if (T = 1) then PC ¬ PC + k + 1 None 1 / 2</a:t>
            </a:r>
          </a:p>
          <a:p>
            <a:pPr>
              <a:defRPr/>
            </a:pPr>
            <a:r>
              <a:rPr lang="en-US" dirty="0" smtClean="0"/>
              <a:t>BRTC k Branch if T Flag Cleared if (T = 0) then PC ¬ PC + k + 1 None 1 / 2</a:t>
            </a:r>
          </a:p>
          <a:p>
            <a:pPr>
              <a:defRPr/>
            </a:pPr>
            <a:r>
              <a:rPr lang="en-US" dirty="0" smtClean="0"/>
              <a:t>BRVS k Branch if Overflow Flag is Set if (V = 1) then PC ¬ PC + k + 1 None 1 / 2</a:t>
            </a:r>
          </a:p>
          <a:p>
            <a:pPr>
              <a:defRPr/>
            </a:pPr>
            <a:r>
              <a:rPr lang="en-US" dirty="0" smtClean="0"/>
              <a:t>BRVC k Branch if Overflow Flag is Cleared if (V = 0) then PC ¬ PC + k + 1 None 1 / 2</a:t>
            </a:r>
          </a:p>
          <a:p>
            <a:pPr>
              <a:defRPr/>
            </a:pPr>
            <a:r>
              <a:rPr lang="en-US" dirty="0" smtClean="0"/>
              <a:t>BRIE k Branch if Interrupt Enabled if (I = 1) then PC ¬ PC + k + 1 None 1 / 2</a:t>
            </a:r>
          </a:p>
          <a:p>
            <a:pPr>
              <a:defRPr/>
            </a:pPr>
            <a:r>
              <a:rPr lang="en-US" dirty="0" smtClean="0"/>
              <a:t>BRID k Branch if Interrupt Disabled if (I = 0) then PC ¬ PC + k + 1 None 1 / 2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.set could be changed.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But .equ can’t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1688" y="531813"/>
            <a:ext cx="3543300" cy="2657475"/>
          </a:xfrm>
          <a:solidFill>
            <a:srgbClr val="FFFFFF"/>
          </a:solidFill>
          <a:ln/>
        </p:spPr>
      </p:sp>
      <p:sp>
        <p:nvSpPr>
          <p:cNvPr id="46083" name="Rectangle 3"/>
          <p:cNvSpPr>
            <a:spLocks noChangeArrowheads="1"/>
          </p:cNvSpPr>
          <p:nvPr>
            <p:ph type="body" idx="1"/>
          </p:nvPr>
        </p:nvSpPr>
        <p:spPr>
          <a:xfrm>
            <a:off x="1022350" y="3365500"/>
            <a:ext cx="8178800" cy="31892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zh-TW" smtClean="0">
                <a:latin typeface="Arial" panose="020B0604020202020204" pitchFamily="34" charset="0"/>
              </a:rPr>
              <a:t>Intel’s x86  8086,8088,80386,80486, Pentium</a:t>
            </a:r>
          </a:p>
          <a:p>
            <a:pPr>
              <a:buFontTx/>
              <a:buChar char="•"/>
            </a:pPr>
            <a:r>
              <a:rPr lang="en-US" altLang="zh-TW" smtClean="0">
                <a:latin typeface="Arial" panose="020B0604020202020204" pitchFamily="34" charset="0"/>
              </a:rPr>
              <a:t>Motorola’s 680x0  68000, 68010, 68020,68030,6040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1688" y="531813"/>
            <a:ext cx="3543300" cy="2657475"/>
          </a:xfrm>
          <a:solidFill>
            <a:srgbClr val="FFFFFF"/>
          </a:solidFill>
          <a:ln/>
        </p:spPr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>
          <a:xfrm>
            <a:off x="1022350" y="3365500"/>
            <a:ext cx="8178800" cy="31892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zh-TW" smtClean="0">
                <a:latin typeface="Arial" panose="020B0604020202020204" pitchFamily="34" charset="0"/>
              </a:rPr>
              <a:t>Versatility: any number of applications for PC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1688" y="531813"/>
            <a:ext cx="3543300" cy="2657475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ChangeArrowheads="1"/>
          </p:cNvSpPr>
          <p:nvPr>
            <p:ph type="body" idx="1"/>
          </p:nvPr>
        </p:nvSpPr>
        <p:spPr>
          <a:xfrm>
            <a:off x="1022350" y="3365500"/>
            <a:ext cx="8178800" cy="31892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zh-TW" smtClean="0">
                <a:latin typeface="Arial" panose="020B0604020202020204" pitchFamily="34" charset="0"/>
              </a:rPr>
              <a:t>A printer is an example of embedded system since the processor inside it performs one task only.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3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33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2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22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8A1A9F9A-BA29-4EB4-B07C-C25864522B3F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  <a:br>
              <a:rPr lang="en-US" altLang="en-US" smtClean="0"/>
            </a:br>
            <a:r>
              <a:rPr lang="en-US" altLang="en-US" smtClean="0"/>
              <a:t>AVR Microcontroller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C55DEB-C545-4432-B2B7-DF6817DC9985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AVR internal architecture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>
            <p:ph idx="1"/>
          </p:nvPr>
        </p:nvGraphicFramePr>
        <p:xfrm>
          <a:off x="990600" y="1539875"/>
          <a:ext cx="736917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4" imgW="5740587" imgH="3645228" progId="Visio.Drawing.11">
                  <p:embed/>
                </p:oleObj>
              </mc:Choice>
              <mc:Fallback>
                <p:oleObj name="Visio" r:id="rId4" imgW="5740587" imgH="364522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39875"/>
                        <a:ext cx="736917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74925" y="1682750"/>
            <a:ext cx="3917950" cy="4224338"/>
            <a:chOff x="1549" y="1417"/>
            <a:chExt cx="2468" cy="2661"/>
          </a:xfrm>
        </p:grpSpPr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1609" y="1417"/>
              <a:ext cx="2359" cy="2661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aphicFrame>
          <p:nvGraphicFramePr>
            <p:cNvPr id="11271" name="Object 3"/>
            <p:cNvGraphicFramePr>
              <a:graphicFrameLocks noChangeAspect="1"/>
            </p:cNvGraphicFramePr>
            <p:nvPr/>
          </p:nvGraphicFramePr>
          <p:xfrm>
            <a:off x="1549" y="1616"/>
            <a:ext cx="2468" cy="2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Visio" r:id="rId6" imgW="5502250" imgH="4922825" progId="Visio.Drawing.11">
                    <p:embed/>
                  </p:oleObj>
                </mc:Choice>
                <mc:Fallback>
                  <p:oleObj name="Visio" r:id="rId6" imgW="5502250" imgH="4922825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1616"/>
                          <a:ext cx="2468" cy="2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5795B2-2FE0-4916-BF11-E73FBC36DA69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AVR different groups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Classic AVR</a:t>
            </a:r>
          </a:p>
          <a:p>
            <a:pPr lvl="1"/>
            <a:r>
              <a:rPr lang="en-US" altLang="en-US" sz="1800" smtClean="0"/>
              <a:t>e.g. AT90S2313, AT90S4433</a:t>
            </a:r>
          </a:p>
          <a:p>
            <a:r>
              <a:rPr lang="en-US" altLang="en-US" smtClean="0"/>
              <a:t>Mega</a:t>
            </a:r>
          </a:p>
          <a:p>
            <a:pPr lvl="1"/>
            <a:r>
              <a:rPr lang="en-US" altLang="en-US" sz="1800" smtClean="0"/>
              <a:t>e.g. ATmega8, ATmega32, ATmega128</a:t>
            </a:r>
          </a:p>
          <a:p>
            <a:r>
              <a:rPr lang="en-US" altLang="en-US" smtClean="0"/>
              <a:t>Tiny</a:t>
            </a:r>
          </a:p>
          <a:p>
            <a:pPr lvl="1"/>
            <a:r>
              <a:rPr lang="en-US" altLang="en-US" sz="1800" smtClean="0"/>
              <a:t>e.g. ATtiny13, ATtiny25</a:t>
            </a:r>
          </a:p>
          <a:p>
            <a:r>
              <a:rPr lang="en-US" altLang="en-US" smtClean="0"/>
              <a:t>Special Purpose AVR</a:t>
            </a:r>
          </a:p>
          <a:p>
            <a:pPr lvl="1"/>
            <a:r>
              <a:rPr lang="en-US" altLang="en-US" sz="1800" smtClean="0"/>
              <a:t>e.g. AT90PWM216,AT90USB1287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66875" y="2241550"/>
            <a:ext cx="6181725" cy="2505075"/>
            <a:chOff x="888" y="1488"/>
            <a:chExt cx="3894" cy="1578"/>
          </a:xfrm>
        </p:grpSpPr>
        <p:sp>
          <p:nvSpPr>
            <p:cNvPr id="12307" name="Rectangle 5"/>
            <p:cNvSpPr>
              <a:spLocks noChangeArrowheads="1"/>
            </p:cNvSpPr>
            <p:nvPr/>
          </p:nvSpPr>
          <p:spPr bwMode="auto">
            <a:xfrm>
              <a:off x="888" y="1488"/>
              <a:ext cx="3894" cy="157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pic>
          <p:nvPicPr>
            <p:cNvPr id="123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1595"/>
              <a:ext cx="3739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55763" y="3133725"/>
            <a:ext cx="6181725" cy="2911475"/>
            <a:chOff x="916" y="2742"/>
            <a:chExt cx="3894" cy="1834"/>
          </a:xfrm>
        </p:grpSpPr>
        <p:sp>
          <p:nvSpPr>
            <p:cNvPr id="12305" name="Rectangle 8"/>
            <p:cNvSpPr>
              <a:spLocks noChangeArrowheads="1"/>
            </p:cNvSpPr>
            <p:nvPr/>
          </p:nvSpPr>
          <p:spPr bwMode="auto">
            <a:xfrm>
              <a:off x="916" y="2742"/>
              <a:ext cx="3894" cy="1834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pic>
          <p:nvPicPr>
            <p:cNvPr id="12306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" y="2815"/>
              <a:ext cx="3739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70050" y="4110038"/>
            <a:ext cx="6232525" cy="1758950"/>
            <a:chOff x="1031" y="2109"/>
            <a:chExt cx="3926" cy="1108"/>
          </a:xfrm>
        </p:grpSpPr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1031" y="2109"/>
              <a:ext cx="3926" cy="110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pic>
          <p:nvPicPr>
            <p:cNvPr id="12304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" y="2167"/>
              <a:ext cx="3781" cy="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49413" y="2309813"/>
            <a:ext cx="6181725" cy="1806575"/>
            <a:chOff x="1096" y="2266"/>
            <a:chExt cx="3894" cy="1138"/>
          </a:xfrm>
        </p:grpSpPr>
        <p:sp>
          <p:nvSpPr>
            <p:cNvPr id="12301" name="Rectangle 16"/>
            <p:cNvSpPr>
              <a:spLocks noChangeArrowheads="1"/>
            </p:cNvSpPr>
            <p:nvPr/>
          </p:nvSpPr>
          <p:spPr bwMode="auto">
            <a:xfrm>
              <a:off x="1096" y="2266"/>
              <a:ext cx="3894" cy="113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pic>
          <p:nvPicPr>
            <p:cNvPr id="12302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" y="2351"/>
              <a:ext cx="377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12850" y="2230438"/>
            <a:ext cx="7480300" cy="4224337"/>
            <a:chOff x="740" y="3693"/>
            <a:chExt cx="4712" cy="2661"/>
          </a:xfrm>
        </p:grpSpPr>
        <p:sp>
          <p:nvSpPr>
            <p:cNvPr id="12298" name="Rectangle 23"/>
            <p:cNvSpPr>
              <a:spLocks noChangeArrowheads="1"/>
            </p:cNvSpPr>
            <p:nvPr/>
          </p:nvSpPr>
          <p:spPr bwMode="auto">
            <a:xfrm>
              <a:off x="740" y="3693"/>
              <a:ext cx="4712" cy="2661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pic>
          <p:nvPicPr>
            <p:cNvPr id="12299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" y="3919"/>
              <a:ext cx="1975" cy="22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" y="3912"/>
              <a:ext cx="2102" cy="2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A9FF45-FE30-4C45-A5D9-3AF80412E164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Let’s get familiar with the AVR part numbers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851275" y="1268413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AT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mega</a:t>
            </a:r>
            <a:r>
              <a:rPr lang="en-US" altLang="en-US" sz="2400">
                <a:latin typeface="Tahoma" panose="020B0604030504040204" pitchFamily="34" charset="0"/>
              </a:rPr>
              <a:t>128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331913" y="3500438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AT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tiny</a:t>
            </a:r>
            <a:r>
              <a:rPr lang="en-US" altLang="en-US" sz="2400">
                <a:solidFill>
                  <a:srgbClr val="009900"/>
                </a:solidFill>
                <a:latin typeface="Tahoma" panose="020B0604030504040204" pitchFamily="34" charset="0"/>
              </a:rPr>
              <a:t>4</a:t>
            </a:r>
            <a:r>
              <a:rPr lang="en-US" altLang="en-US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3951288" y="17319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410075" y="1725613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3313113" y="2182813"/>
            <a:ext cx="957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Atmel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198938" y="22113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group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5113338" y="2343150"/>
            <a:ext cx="156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Flash =128K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449263" y="4373563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Atmel</a:t>
            </a:r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H="1">
            <a:off x="3792538" y="1733550"/>
            <a:ext cx="3048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H="1">
            <a:off x="4583113" y="1754188"/>
            <a:ext cx="4445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5287963" y="1689100"/>
            <a:ext cx="1587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2347913" y="3937000"/>
            <a:ext cx="5064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2362200" y="4519613"/>
            <a:ext cx="156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Flash =4K</a:t>
            </a:r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H="1">
            <a:off x="944563" y="3871913"/>
            <a:ext cx="45085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5076825" y="3644900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AT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90S</a:t>
            </a:r>
            <a:r>
              <a:rPr lang="en-US" altLang="en-US" sz="2400">
                <a:solidFill>
                  <a:srgbClr val="009900"/>
                </a:solidFill>
                <a:latin typeface="Tahoma" panose="020B0604030504040204" pitchFamily="34" charset="0"/>
              </a:rPr>
              <a:t>4</a:t>
            </a:r>
            <a:r>
              <a:rPr lang="en-US" altLang="en-US" sz="2400">
                <a:latin typeface="Tahoma" panose="020B0604030504040204" pitchFamily="34" charset="0"/>
              </a:rPr>
              <a:t>433</a:t>
            </a: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5176838" y="41084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 flipV="1">
            <a:off x="5580063" y="4111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538663" y="4559300"/>
            <a:ext cx="957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Atmel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424488" y="45878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Classic group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6338888" y="4719638"/>
            <a:ext cx="156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Flash =4K</a:t>
            </a:r>
          </a:p>
        </p:txBody>
      </p:sp>
      <p:sp>
        <p:nvSpPr>
          <p:cNvPr id="13336" name="Line 23"/>
          <p:cNvSpPr>
            <a:spLocks noChangeShapeType="1"/>
          </p:cNvSpPr>
          <p:nvPr/>
        </p:nvSpPr>
        <p:spPr bwMode="auto">
          <a:xfrm flipH="1">
            <a:off x="5018088" y="4110038"/>
            <a:ext cx="3048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 flipH="1">
            <a:off x="5776913" y="4111625"/>
            <a:ext cx="4445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5"/>
          <p:cNvSpPr>
            <a:spLocks noChangeShapeType="1"/>
          </p:cNvSpPr>
          <p:nvPr/>
        </p:nvSpPr>
        <p:spPr bwMode="auto">
          <a:xfrm>
            <a:off x="6151563" y="4090988"/>
            <a:ext cx="52070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>
            <a:off x="6078538" y="408940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1376363" y="4632325"/>
            <a:ext cx="104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Tiny group</a:t>
            </a:r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 flipV="1">
            <a:off x="1762125" y="40068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 flipH="1">
            <a:off x="1784350" y="4006850"/>
            <a:ext cx="21907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16063"/>
            <a:ext cx="7772400" cy="1470025"/>
          </a:xfrm>
        </p:spPr>
        <p:txBody>
          <a:bodyPr/>
          <a:lstStyle/>
          <a:p>
            <a:r>
              <a:rPr lang="en-US" altLang="en-US" smtClean="0"/>
              <a:t>Introduction to Assembly</a:t>
            </a:r>
            <a:br>
              <a:rPr lang="en-US" altLang="en-US" smtClean="0"/>
            </a:br>
            <a:r>
              <a:rPr lang="en-US" altLang="en-US" sz="2800" smtClean="0"/>
              <a:t>Chapter 2</a:t>
            </a: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617913"/>
            <a:ext cx="3941763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47675" y="3876675"/>
            <a:ext cx="4057650" cy="1752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The AVR microcontroller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and embedded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systems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using assembly and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437CD9-03FD-465E-9190-D841D40D9083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4833938" cy="5381625"/>
          </a:xfrm>
        </p:spPr>
        <p:txBody>
          <a:bodyPr/>
          <a:lstStyle/>
          <a:p>
            <a:r>
              <a:rPr lang="en-US" altLang="en-US" smtClean="0"/>
              <a:t>AVR’s CPU</a:t>
            </a:r>
          </a:p>
          <a:p>
            <a:pPr lvl="1"/>
            <a:r>
              <a:rPr lang="en-US" altLang="en-US" sz="1800" smtClean="0"/>
              <a:t>Its architecture </a:t>
            </a:r>
          </a:p>
          <a:p>
            <a:pPr lvl="1"/>
            <a:r>
              <a:rPr lang="en-US" altLang="en-US" sz="1800" smtClean="0"/>
              <a:t>Some simple programs</a:t>
            </a:r>
          </a:p>
          <a:p>
            <a:r>
              <a:rPr lang="en-US" altLang="en-US" smtClean="0"/>
              <a:t>Data Memory access</a:t>
            </a:r>
          </a:p>
          <a:p>
            <a:r>
              <a:rPr lang="en-US" altLang="en-US" smtClean="0"/>
              <a:t>Program memory</a:t>
            </a:r>
          </a:p>
          <a:p>
            <a:r>
              <a:rPr lang="en-US" altLang="en-US" smtClean="0"/>
              <a:t>RISC architecture</a:t>
            </a:r>
          </a:p>
          <a:p>
            <a:endParaRPr lang="en-US" altLang="en-US" smtClean="0"/>
          </a:p>
          <a:p>
            <a:pPr lvl="1"/>
            <a:endParaRPr lang="en-US" altLang="en-US" sz="1800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4557713" y="2922588"/>
          <a:ext cx="43243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2922588"/>
                        <a:ext cx="4324350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FB6676-A7A7-4764-B345-411404B6D328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AVR’s CPU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4094163" cy="5381625"/>
          </a:xfrm>
        </p:spPr>
        <p:txBody>
          <a:bodyPr/>
          <a:lstStyle/>
          <a:p>
            <a:r>
              <a:rPr lang="en-US" altLang="en-US" smtClean="0"/>
              <a:t>AVR’s CPU</a:t>
            </a:r>
          </a:p>
          <a:p>
            <a:pPr lvl="1"/>
            <a:r>
              <a:rPr lang="en-US" altLang="en-US" sz="1800" smtClean="0"/>
              <a:t>ALU</a:t>
            </a:r>
          </a:p>
          <a:p>
            <a:pPr lvl="1"/>
            <a:r>
              <a:rPr lang="en-US" altLang="en-US" sz="1800" smtClean="0"/>
              <a:t>32 General Purpose registers (R0 to R31)</a:t>
            </a:r>
          </a:p>
          <a:p>
            <a:pPr lvl="1"/>
            <a:r>
              <a:rPr lang="en-US" altLang="en-US" sz="1800" smtClean="0"/>
              <a:t>PC register</a:t>
            </a:r>
          </a:p>
          <a:p>
            <a:pPr lvl="1"/>
            <a:r>
              <a:rPr lang="en-US" altLang="en-US" sz="1800" smtClean="0"/>
              <a:t>Instruction decoder</a:t>
            </a:r>
          </a:p>
          <a:p>
            <a:pPr lvl="1"/>
            <a:endParaRPr lang="en-US" altLang="en-US" sz="1800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lvl="1"/>
            <a:endParaRPr lang="en-US" altLang="en-US" sz="1800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smtClean="0"/>
          </a:p>
        </p:txBody>
      </p:sp>
      <p:grpSp>
        <p:nvGrpSpPr>
          <p:cNvPr id="16389" name="Group 208"/>
          <p:cNvGrpSpPr>
            <a:grpSpLocks/>
          </p:cNvGrpSpPr>
          <p:nvPr/>
        </p:nvGrpSpPr>
        <p:grpSpPr bwMode="auto">
          <a:xfrm>
            <a:off x="4303713" y="1951038"/>
            <a:ext cx="4611687" cy="4521200"/>
            <a:chOff x="3296" y="1823"/>
            <a:chExt cx="2320" cy="2254"/>
          </a:xfrm>
        </p:grpSpPr>
        <p:sp>
          <p:nvSpPr>
            <p:cNvPr id="16390" name="Rectangle 209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800"/>
                <a:t>CPU</a:t>
              </a:r>
            </a:p>
          </p:txBody>
        </p:sp>
        <p:sp>
          <p:nvSpPr>
            <p:cNvPr id="16391" name="Rectangle 210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PC</a:t>
              </a:r>
            </a:p>
          </p:txBody>
        </p:sp>
        <p:sp>
          <p:nvSpPr>
            <p:cNvPr id="16392" name="Rectangle 211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ALU</a:t>
              </a:r>
            </a:p>
          </p:txBody>
        </p:sp>
        <p:sp>
          <p:nvSpPr>
            <p:cNvPr id="16393" name="Rectangle 212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16394" name="Text Box 213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registers</a:t>
              </a:r>
            </a:p>
          </p:txBody>
        </p:sp>
        <p:grpSp>
          <p:nvGrpSpPr>
            <p:cNvPr id="16395" name="Group 214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6420" name="Rectangle 215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</a:t>
                </a:r>
              </a:p>
            </p:txBody>
          </p:sp>
          <p:sp>
            <p:nvSpPr>
              <p:cNvPr id="16421" name="Rectangle 216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R0</a:t>
                </a:r>
              </a:p>
            </p:txBody>
          </p:sp>
          <p:sp>
            <p:nvSpPr>
              <p:cNvPr id="16422" name="Rectangle 217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R15</a:t>
                </a:r>
              </a:p>
            </p:txBody>
          </p:sp>
          <p:sp>
            <p:nvSpPr>
              <p:cNvPr id="16423" name="Rectangle 218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R2</a:t>
                </a:r>
              </a:p>
            </p:txBody>
          </p:sp>
          <p:sp>
            <p:nvSpPr>
              <p:cNvPr id="16424" name="Line 219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220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221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27" name="Group 222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6435" name="Rectangle 223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6436" name="Text Box 22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88" y="3036"/>
                  <a:ext cx="222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6428" name="Rectangle 225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R16</a:t>
                </a:r>
              </a:p>
            </p:txBody>
          </p:sp>
          <p:sp>
            <p:nvSpPr>
              <p:cNvPr id="16429" name="Rectangle 226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R17</a:t>
                </a:r>
              </a:p>
            </p:txBody>
          </p:sp>
          <p:grpSp>
            <p:nvGrpSpPr>
              <p:cNvPr id="16430" name="Group 227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643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6434" name="Text Box 22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88" y="3034"/>
                  <a:ext cx="222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6431" name="Rectangle 230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R30</a:t>
                </a:r>
              </a:p>
            </p:txBody>
          </p:sp>
          <p:sp>
            <p:nvSpPr>
              <p:cNvPr id="16432" name="Rectangle 231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R31</a:t>
                </a:r>
              </a:p>
            </p:txBody>
          </p:sp>
        </p:grpSp>
        <p:sp>
          <p:nvSpPr>
            <p:cNvPr id="16396" name="Rectangle 232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b="1"/>
            </a:p>
          </p:txBody>
        </p:sp>
        <p:sp>
          <p:nvSpPr>
            <p:cNvPr id="16397" name="Rectangle 233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Instruction Register</a:t>
              </a:r>
            </a:p>
          </p:txBody>
        </p:sp>
        <p:sp>
          <p:nvSpPr>
            <p:cNvPr id="16398" name="Text Box 234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Instruction decoder</a:t>
              </a:r>
            </a:p>
          </p:txBody>
        </p:sp>
        <p:sp>
          <p:nvSpPr>
            <p:cNvPr id="16399" name="Text Box 235"/>
            <p:cNvSpPr txBox="1">
              <a:spLocks noChangeArrowheads="1"/>
            </p:cNvSpPr>
            <p:nvPr/>
          </p:nvSpPr>
          <p:spPr bwMode="auto">
            <a:xfrm>
              <a:off x="4285" y="2516"/>
              <a:ext cx="9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 sz="1000"/>
            </a:p>
          </p:txBody>
        </p:sp>
        <p:sp>
          <p:nvSpPr>
            <p:cNvPr id="16400" name="Rectangle 236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pSp>
          <p:nvGrpSpPr>
            <p:cNvPr id="16401" name="Group 237"/>
            <p:cNvGrpSpPr>
              <a:grpSpLocks/>
            </p:cNvGrpSpPr>
            <p:nvPr/>
          </p:nvGrpSpPr>
          <p:grpSpPr bwMode="auto">
            <a:xfrm>
              <a:off x="3402" y="2623"/>
              <a:ext cx="1234" cy="153"/>
              <a:chOff x="3050" y="1265"/>
              <a:chExt cx="1234" cy="153"/>
            </a:xfrm>
          </p:grpSpPr>
          <p:sp>
            <p:nvSpPr>
              <p:cNvPr id="16402" name="Text Box 238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 b="1"/>
                  <a:t>SREG:</a:t>
                </a:r>
              </a:p>
            </p:txBody>
          </p:sp>
          <p:grpSp>
            <p:nvGrpSpPr>
              <p:cNvPr id="16403" name="Group 239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34"/>
                <a:chOff x="4122" y="3796"/>
                <a:chExt cx="1027" cy="161"/>
              </a:xfrm>
            </p:grpSpPr>
            <p:sp>
              <p:nvSpPr>
                <p:cNvPr id="16404" name="Rectangle 240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000" b="1"/>
                </a:p>
              </p:txBody>
            </p:sp>
            <p:sp>
              <p:nvSpPr>
                <p:cNvPr id="16405" name="Line 241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6" name="Line 242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7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8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9" name="Line 245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0" name="Line 246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1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2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I</a:t>
                  </a:r>
                </a:p>
              </p:txBody>
            </p:sp>
            <p:sp>
              <p:nvSpPr>
                <p:cNvPr id="16413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T</a:t>
                  </a:r>
                </a:p>
              </p:txBody>
            </p:sp>
            <p:sp>
              <p:nvSpPr>
                <p:cNvPr id="16414" name="Text Box 250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H</a:t>
                  </a:r>
                </a:p>
              </p:txBody>
            </p:sp>
            <p:sp>
              <p:nvSpPr>
                <p:cNvPr id="16415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S</a:t>
                  </a:r>
                </a:p>
              </p:txBody>
            </p:sp>
            <p:sp>
              <p:nvSpPr>
                <p:cNvPr id="16416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V</a:t>
                  </a:r>
                </a:p>
              </p:txBody>
            </p:sp>
            <p:sp>
              <p:nvSpPr>
                <p:cNvPr id="16417" name="Text Box 253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N</a:t>
                  </a:r>
                </a:p>
              </p:txBody>
            </p:sp>
            <p:sp>
              <p:nvSpPr>
                <p:cNvPr id="16418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C</a:t>
                  </a:r>
                </a:p>
              </p:txBody>
            </p:sp>
            <p:sp>
              <p:nvSpPr>
                <p:cNvPr id="16419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1CE3E-4B7C-45D5-B161-47DDA33E6B15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Some simple instructions</a:t>
            </a:r>
            <a:br>
              <a:rPr lang="en-US" altLang="en-US" sz="3200" smtClean="0"/>
            </a:br>
            <a:r>
              <a:rPr lang="en-US" altLang="en-US" sz="2400" smtClean="0"/>
              <a:t>1. Loading values into the general purpose 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7537450" cy="5381625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en-US" smtClean="0"/>
              <a:t>LDI (Load Immediate)</a:t>
            </a:r>
          </a:p>
          <a:p>
            <a:pPr marL="457200" indent="-457200"/>
            <a:r>
              <a:rPr lang="en-US" altLang="en-US" smtClean="0"/>
              <a:t>LDI Rd, k</a:t>
            </a:r>
          </a:p>
          <a:p>
            <a:pPr marL="876300" lvl="1" indent="-419100"/>
            <a:r>
              <a:rPr lang="en-US" altLang="en-US" sz="1800" smtClean="0"/>
              <a:t>Its equivalent in high level languages:</a:t>
            </a:r>
          </a:p>
          <a:p>
            <a:pPr marL="876300" lvl="1" indent="-419100">
              <a:buFont typeface="Wingdings" panose="05000000000000000000" pitchFamily="2" charset="2"/>
              <a:buNone/>
            </a:pPr>
            <a:r>
              <a:rPr lang="en-US" altLang="en-US" sz="1800" smtClean="0"/>
              <a:t>	Rd = k</a:t>
            </a:r>
          </a:p>
          <a:p>
            <a:pPr marL="457200" indent="-457200"/>
            <a:r>
              <a:rPr lang="en-US" altLang="en-US" smtClean="0"/>
              <a:t>Example:</a:t>
            </a:r>
          </a:p>
          <a:p>
            <a:pPr marL="876300" lvl="1" indent="-419100"/>
            <a:r>
              <a:rPr lang="en-US" altLang="en-US" sz="1800" smtClean="0"/>
              <a:t>LDI R16,53</a:t>
            </a:r>
          </a:p>
          <a:p>
            <a:pPr marL="1295400" lvl="2" indent="-381000"/>
            <a:r>
              <a:rPr lang="en-US" altLang="en-US" sz="1800" smtClean="0"/>
              <a:t>R16 = 53</a:t>
            </a:r>
          </a:p>
          <a:p>
            <a:pPr marL="876300" lvl="1" indent="-419100"/>
            <a:r>
              <a:rPr lang="en-US" altLang="en-US" sz="1800" smtClean="0"/>
              <a:t>LDI R19,132</a:t>
            </a:r>
          </a:p>
          <a:p>
            <a:pPr marL="876300" lvl="1" indent="-419100"/>
            <a:r>
              <a:rPr lang="en-US" altLang="en-US" sz="1800" smtClean="0"/>
              <a:t>LDI R23,0x27</a:t>
            </a:r>
          </a:p>
          <a:p>
            <a:pPr marL="1295400" lvl="2" indent="-381000"/>
            <a:r>
              <a:rPr lang="en-US" altLang="en-US" sz="1800" smtClean="0"/>
              <a:t>R23 = 0x27</a:t>
            </a:r>
          </a:p>
        </p:txBody>
      </p:sp>
      <p:grpSp>
        <p:nvGrpSpPr>
          <p:cNvPr id="17413" name="Group 97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17414" name="Rectangle 98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800"/>
                <a:t>CPU</a:t>
              </a:r>
            </a:p>
          </p:txBody>
        </p:sp>
        <p:sp>
          <p:nvSpPr>
            <p:cNvPr id="17415" name="Rectangle 99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PC</a:t>
              </a:r>
            </a:p>
          </p:txBody>
        </p:sp>
        <p:sp>
          <p:nvSpPr>
            <p:cNvPr id="17416" name="Rectangle 100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ALU</a:t>
              </a:r>
            </a:p>
          </p:txBody>
        </p:sp>
        <p:sp>
          <p:nvSpPr>
            <p:cNvPr id="17417" name="Rectangle 101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17418" name="Text Box 102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registers</a:t>
              </a:r>
            </a:p>
          </p:txBody>
        </p:sp>
        <p:grpSp>
          <p:nvGrpSpPr>
            <p:cNvPr id="17419" name="Group 103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7444" name="Rectangle 104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</a:t>
                </a:r>
              </a:p>
            </p:txBody>
          </p:sp>
          <p:sp>
            <p:nvSpPr>
              <p:cNvPr id="17445" name="Rectangle 105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R0</a:t>
                </a:r>
              </a:p>
            </p:txBody>
          </p:sp>
          <p:sp>
            <p:nvSpPr>
              <p:cNvPr id="17446" name="Rectangle 106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R15</a:t>
                </a:r>
              </a:p>
            </p:txBody>
          </p:sp>
          <p:sp>
            <p:nvSpPr>
              <p:cNvPr id="17447" name="Rectangle 107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R2</a:t>
                </a:r>
              </a:p>
            </p:txBody>
          </p:sp>
          <p:sp>
            <p:nvSpPr>
              <p:cNvPr id="17448" name="Line 108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Line 109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0" name="Line 110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51" name="Group 111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7459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7460" name="Text Box 11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7452" name="Rectangle 114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R16</a:t>
                </a:r>
              </a:p>
            </p:txBody>
          </p:sp>
          <p:sp>
            <p:nvSpPr>
              <p:cNvPr id="17453" name="Rectangle 115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R17</a:t>
                </a:r>
              </a:p>
            </p:txBody>
          </p:sp>
          <p:grpSp>
            <p:nvGrpSpPr>
              <p:cNvPr id="17454" name="Group 116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7457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7458" name="Text Box 11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7455" name="Rectangle 119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R30</a:t>
                </a:r>
              </a:p>
            </p:txBody>
          </p:sp>
          <p:sp>
            <p:nvSpPr>
              <p:cNvPr id="17456" name="Rectangle 120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R31</a:t>
                </a:r>
              </a:p>
            </p:txBody>
          </p:sp>
        </p:grpSp>
        <p:sp>
          <p:nvSpPr>
            <p:cNvPr id="17420" name="Rectangle 121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b="1"/>
            </a:p>
          </p:txBody>
        </p:sp>
        <p:sp>
          <p:nvSpPr>
            <p:cNvPr id="17421" name="Rectangle 122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Instruction Register</a:t>
              </a:r>
            </a:p>
          </p:txBody>
        </p:sp>
        <p:sp>
          <p:nvSpPr>
            <p:cNvPr id="17422" name="Text Box 123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Instruction decoder</a:t>
              </a:r>
            </a:p>
          </p:txBody>
        </p:sp>
        <p:sp>
          <p:nvSpPr>
            <p:cNvPr id="17423" name="Text Box 124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 sz="1000"/>
            </a:p>
          </p:txBody>
        </p:sp>
        <p:sp>
          <p:nvSpPr>
            <p:cNvPr id="17424" name="Rectangle 125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pSp>
          <p:nvGrpSpPr>
            <p:cNvPr id="17425" name="Group 126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17426" name="Text Box 127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 b="1"/>
                  <a:t>SREG:</a:t>
                </a:r>
              </a:p>
            </p:txBody>
          </p:sp>
          <p:grpSp>
            <p:nvGrpSpPr>
              <p:cNvPr id="17427" name="Group 128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17428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000" b="1"/>
                </a:p>
              </p:txBody>
            </p:sp>
            <p:sp>
              <p:nvSpPr>
                <p:cNvPr id="17429" name="Line 130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0" name="Line 131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1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2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3" name="Line 134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Line 135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I</a:t>
                  </a:r>
                </a:p>
              </p:txBody>
            </p:sp>
            <p:sp>
              <p:nvSpPr>
                <p:cNvPr id="17437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T</a:t>
                  </a:r>
                </a:p>
              </p:txBody>
            </p:sp>
            <p:sp>
              <p:nvSpPr>
                <p:cNvPr id="17438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H</a:t>
                  </a:r>
                </a:p>
              </p:txBody>
            </p:sp>
            <p:sp>
              <p:nvSpPr>
                <p:cNvPr id="17439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S</a:t>
                  </a:r>
                </a:p>
              </p:txBody>
            </p:sp>
            <p:sp>
              <p:nvSpPr>
                <p:cNvPr id="17440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V</a:t>
                  </a:r>
                </a:p>
              </p:txBody>
            </p:sp>
            <p:sp>
              <p:nvSpPr>
                <p:cNvPr id="1744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N</a:t>
                  </a:r>
                </a:p>
              </p:txBody>
            </p:sp>
            <p:sp>
              <p:nvSpPr>
                <p:cNvPr id="17442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C</a:t>
                  </a:r>
                </a:p>
              </p:txBody>
            </p:sp>
            <p:sp>
              <p:nvSpPr>
                <p:cNvPr id="17443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A83AC5-D806-4A07-8DA3-58ADC9071D5C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Some simple instructions</a:t>
            </a:r>
            <a:br>
              <a:rPr lang="en-US" altLang="en-US" sz="3200" smtClean="0"/>
            </a:br>
            <a:r>
              <a:rPr lang="en-US" altLang="en-US" sz="3200" smtClean="0"/>
              <a:t> </a:t>
            </a:r>
            <a:r>
              <a:rPr lang="en-US" altLang="en-US" sz="2400" smtClean="0"/>
              <a:t>2. Arithmetic calculation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8726488" cy="5381625"/>
          </a:xfrm>
        </p:spPr>
        <p:txBody>
          <a:bodyPr/>
          <a:lstStyle/>
          <a:p>
            <a:pPr marL="457200" indent="-457200"/>
            <a:r>
              <a:rPr lang="en-US" altLang="en-US" smtClean="0"/>
              <a:t>There are some instructions for doing Arithmetic and logic operations; such as: </a:t>
            </a:r>
          </a:p>
          <a:p>
            <a:pPr marL="876300" lvl="1" indent="-419100">
              <a:buFont typeface="Wingdings" panose="05000000000000000000" pitchFamily="2" charset="2"/>
              <a:buNone/>
            </a:pPr>
            <a:r>
              <a:rPr lang="en-US" altLang="en-US" sz="1800" smtClean="0"/>
              <a:t>	ADD, SUB, MUL, AND, etc.</a:t>
            </a:r>
          </a:p>
          <a:p>
            <a:pPr marL="457200" indent="-457200"/>
            <a:r>
              <a:rPr lang="en-US" altLang="en-US" smtClean="0"/>
              <a:t>ADD Rd,Rs</a:t>
            </a:r>
          </a:p>
          <a:p>
            <a:pPr marL="876300" lvl="1" indent="-419100"/>
            <a:r>
              <a:rPr lang="en-US" altLang="en-US" sz="1800" smtClean="0"/>
              <a:t>Rd = Rd + Rs</a:t>
            </a:r>
          </a:p>
          <a:p>
            <a:pPr marL="876300" lvl="1" indent="-419100"/>
            <a:r>
              <a:rPr lang="en-US" altLang="en-US" sz="1800" smtClean="0"/>
              <a:t>Example:</a:t>
            </a:r>
          </a:p>
          <a:p>
            <a:pPr marL="876300" lvl="1" indent="-419100"/>
            <a:r>
              <a:rPr lang="en-US" altLang="en-US" sz="1800" smtClean="0"/>
              <a:t>ADD R25, R9</a:t>
            </a:r>
          </a:p>
          <a:p>
            <a:pPr marL="1295400" lvl="2" indent="-381000"/>
            <a:r>
              <a:rPr lang="en-US" altLang="en-US" sz="1800" smtClean="0"/>
              <a:t>R25 = R25 + R9</a:t>
            </a:r>
          </a:p>
          <a:p>
            <a:pPr marL="876300" lvl="1" indent="-419100"/>
            <a:r>
              <a:rPr lang="en-US" altLang="en-US" sz="1800" smtClean="0"/>
              <a:t>ADD R17,R30</a:t>
            </a:r>
          </a:p>
          <a:p>
            <a:pPr marL="1295400" lvl="2" indent="-381000"/>
            <a:r>
              <a:rPr lang="en-US" altLang="en-US" sz="1800" smtClean="0"/>
              <a:t>R17 = R17 + R30</a:t>
            </a:r>
          </a:p>
        </p:txBody>
      </p:sp>
      <p:grpSp>
        <p:nvGrpSpPr>
          <p:cNvPr id="18437" name="Group 97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18438" name="Rectangle 98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800"/>
                <a:t>CPU</a:t>
              </a:r>
            </a:p>
          </p:txBody>
        </p:sp>
        <p:sp>
          <p:nvSpPr>
            <p:cNvPr id="18439" name="Rectangle 99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PC</a:t>
              </a:r>
            </a:p>
          </p:txBody>
        </p:sp>
        <p:sp>
          <p:nvSpPr>
            <p:cNvPr id="18440" name="Rectangle 100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ALU</a:t>
              </a:r>
            </a:p>
          </p:txBody>
        </p:sp>
        <p:sp>
          <p:nvSpPr>
            <p:cNvPr id="18441" name="Rectangle 101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18442" name="Text Box 102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registers</a:t>
              </a:r>
            </a:p>
          </p:txBody>
        </p:sp>
        <p:grpSp>
          <p:nvGrpSpPr>
            <p:cNvPr id="18443" name="Group 103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8468" name="Rectangle 104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</a:t>
                </a:r>
              </a:p>
            </p:txBody>
          </p:sp>
          <p:sp>
            <p:nvSpPr>
              <p:cNvPr id="18469" name="Rectangle 105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R0</a:t>
                </a:r>
              </a:p>
            </p:txBody>
          </p:sp>
          <p:sp>
            <p:nvSpPr>
              <p:cNvPr id="18470" name="Rectangle 106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R15</a:t>
                </a:r>
              </a:p>
            </p:txBody>
          </p:sp>
          <p:sp>
            <p:nvSpPr>
              <p:cNvPr id="18471" name="Rectangle 107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R2</a:t>
                </a:r>
              </a:p>
            </p:txBody>
          </p:sp>
          <p:sp>
            <p:nvSpPr>
              <p:cNvPr id="18472" name="Line 108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3" name="Line 109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Line 110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75" name="Group 111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8483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8484" name="Text Box 11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8476" name="Rectangle 114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R16</a:t>
                </a:r>
              </a:p>
            </p:txBody>
          </p:sp>
          <p:sp>
            <p:nvSpPr>
              <p:cNvPr id="18477" name="Rectangle 115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R17</a:t>
                </a:r>
              </a:p>
            </p:txBody>
          </p:sp>
          <p:grpSp>
            <p:nvGrpSpPr>
              <p:cNvPr id="18478" name="Group 116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84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8482" name="Text Box 11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8479" name="Rectangle 119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R30</a:t>
                </a:r>
              </a:p>
            </p:txBody>
          </p:sp>
          <p:sp>
            <p:nvSpPr>
              <p:cNvPr id="18480" name="Rectangle 120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R31</a:t>
                </a:r>
              </a:p>
            </p:txBody>
          </p:sp>
        </p:grpSp>
        <p:sp>
          <p:nvSpPr>
            <p:cNvPr id="18444" name="Rectangle 121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b="1"/>
            </a:p>
          </p:txBody>
        </p:sp>
        <p:sp>
          <p:nvSpPr>
            <p:cNvPr id="18445" name="Rectangle 122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Instruction Register</a:t>
              </a:r>
            </a:p>
          </p:txBody>
        </p:sp>
        <p:sp>
          <p:nvSpPr>
            <p:cNvPr id="18446" name="Text Box 123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Instruction decoder</a:t>
              </a:r>
            </a:p>
          </p:txBody>
        </p:sp>
        <p:sp>
          <p:nvSpPr>
            <p:cNvPr id="18447" name="Text Box 124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 sz="1000"/>
            </a:p>
          </p:txBody>
        </p:sp>
        <p:sp>
          <p:nvSpPr>
            <p:cNvPr id="18448" name="Rectangle 125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pSp>
          <p:nvGrpSpPr>
            <p:cNvPr id="18449" name="Group 126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18450" name="Text Box 127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 b="1"/>
                  <a:t>SREG:</a:t>
                </a:r>
              </a:p>
            </p:txBody>
          </p:sp>
          <p:grpSp>
            <p:nvGrpSpPr>
              <p:cNvPr id="18451" name="Group 128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18452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000" b="1"/>
                </a:p>
              </p:txBody>
            </p:sp>
            <p:sp>
              <p:nvSpPr>
                <p:cNvPr id="18453" name="Line 130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4" name="Line 131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6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7" name="Line 134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8" name="Line 135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9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I</a:t>
                  </a:r>
                </a:p>
              </p:txBody>
            </p:sp>
            <p:sp>
              <p:nvSpPr>
                <p:cNvPr id="184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T</a:t>
                  </a:r>
                </a:p>
              </p:txBody>
            </p:sp>
            <p:sp>
              <p:nvSpPr>
                <p:cNvPr id="184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H</a:t>
                  </a:r>
                </a:p>
              </p:txBody>
            </p:sp>
            <p:sp>
              <p:nvSpPr>
                <p:cNvPr id="1846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S</a:t>
                  </a:r>
                </a:p>
              </p:txBody>
            </p:sp>
            <p:sp>
              <p:nvSpPr>
                <p:cNvPr id="1846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V</a:t>
                  </a:r>
                </a:p>
              </p:txBody>
            </p:sp>
            <p:sp>
              <p:nvSpPr>
                <p:cNvPr id="184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N</a:t>
                  </a:r>
                </a:p>
              </p:txBody>
            </p:sp>
            <p:sp>
              <p:nvSpPr>
                <p:cNvPr id="18466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C</a:t>
                  </a:r>
                </a:p>
              </p:txBody>
            </p:sp>
            <p:sp>
              <p:nvSpPr>
                <p:cNvPr id="18467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D1AA41-7829-48FF-B2A3-7E9996985597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simple program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57313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calculates 19 + 95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3900" y="1962150"/>
            <a:ext cx="42672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 R16, 19	;R16 = 19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 R20, 95	;R20 = 95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ADD R16, R20	;R16 = R16 + R20</a:t>
            </a:r>
          </a:p>
        </p:txBody>
      </p:sp>
      <p:grpSp>
        <p:nvGrpSpPr>
          <p:cNvPr id="19462" name="Group 98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19463" name="Rectangle 99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800"/>
                <a:t>CPU</a:t>
              </a:r>
            </a:p>
          </p:txBody>
        </p:sp>
        <p:sp>
          <p:nvSpPr>
            <p:cNvPr id="19464" name="Rectangle 100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PC</a:t>
              </a:r>
            </a:p>
          </p:txBody>
        </p:sp>
        <p:sp>
          <p:nvSpPr>
            <p:cNvPr id="19465" name="Rectangle 101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ALU</a:t>
              </a:r>
            </a:p>
          </p:txBody>
        </p:sp>
        <p:sp>
          <p:nvSpPr>
            <p:cNvPr id="19466" name="Rectangle 102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19467" name="Text Box 103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registers</a:t>
              </a:r>
            </a:p>
          </p:txBody>
        </p:sp>
        <p:grpSp>
          <p:nvGrpSpPr>
            <p:cNvPr id="19468" name="Group 104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9493" name="Rectangle 105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</a:t>
                </a:r>
              </a:p>
            </p:txBody>
          </p:sp>
          <p:sp>
            <p:nvSpPr>
              <p:cNvPr id="19494" name="Rectangle 106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R0</a:t>
                </a:r>
              </a:p>
            </p:txBody>
          </p:sp>
          <p:sp>
            <p:nvSpPr>
              <p:cNvPr id="19495" name="Rectangle 107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R15</a:t>
                </a:r>
              </a:p>
            </p:txBody>
          </p:sp>
          <p:sp>
            <p:nvSpPr>
              <p:cNvPr id="19496" name="Rectangle 108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R2</a:t>
                </a:r>
              </a:p>
            </p:txBody>
          </p:sp>
          <p:sp>
            <p:nvSpPr>
              <p:cNvPr id="19497" name="Line 109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Line 110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111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500" name="Group 112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9508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9509" name="Text Box 11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9501" name="Rectangle 115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R16</a:t>
                </a:r>
              </a:p>
            </p:txBody>
          </p:sp>
          <p:sp>
            <p:nvSpPr>
              <p:cNvPr id="19502" name="Rectangle 116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R17</a:t>
                </a:r>
              </a:p>
            </p:txBody>
          </p:sp>
          <p:grpSp>
            <p:nvGrpSpPr>
              <p:cNvPr id="19503" name="Group 117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950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19507" name="Text Box 11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19504" name="Rectangle 120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R30</a:t>
                </a:r>
              </a:p>
            </p:txBody>
          </p:sp>
          <p:sp>
            <p:nvSpPr>
              <p:cNvPr id="19505" name="Rectangle 121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R31</a:t>
                </a:r>
              </a:p>
            </p:txBody>
          </p:sp>
        </p:grpSp>
        <p:sp>
          <p:nvSpPr>
            <p:cNvPr id="19469" name="Rectangle 122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b="1"/>
            </a:p>
          </p:txBody>
        </p:sp>
        <p:sp>
          <p:nvSpPr>
            <p:cNvPr id="19470" name="Rectangle 123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Instruction Register</a:t>
              </a:r>
            </a:p>
          </p:txBody>
        </p:sp>
        <p:sp>
          <p:nvSpPr>
            <p:cNvPr id="19471" name="Text Box 124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Instruction decoder</a:t>
              </a:r>
            </a:p>
          </p:txBody>
        </p:sp>
        <p:sp>
          <p:nvSpPr>
            <p:cNvPr id="19472" name="Text Box 125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 sz="1000"/>
            </a:p>
          </p:txBody>
        </p:sp>
        <p:sp>
          <p:nvSpPr>
            <p:cNvPr id="19473" name="Rectangle 126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pSp>
          <p:nvGrpSpPr>
            <p:cNvPr id="19474" name="Group 127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19475" name="Text Box 128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 b="1"/>
                  <a:t>SREG:</a:t>
                </a:r>
              </a:p>
            </p:txBody>
          </p:sp>
          <p:grpSp>
            <p:nvGrpSpPr>
              <p:cNvPr id="19476" name="Group 129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1947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000" b="1"/>
                </a:p>
              </p:txBody>
            </p:sp>
            <p:sp>
              <p:nvSpPr>
                <p:cNvPr id="19478" name="Line 131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9" name="Line 132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0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1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2" name="Line 135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3" name="Line 136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5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I</a:t>
                  </a:r>
                </a:p>
              </p:txBody>
            </p:sp>
            <p:sp>
              <p:nvSpPr>
                <p:cNvPr id="19486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T</a:t>
                  </a:r>
                </a:p>
              </p:txBody>
            </p:sp>
            <p:sp>
              <p:nvSpPr>
                <p:cNvPr id="19487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H</a:t>
                  </a:r>
                </a:p>
              </p:txBody>
            </p:sp>
            <p:sp>
              <p:nvSpPr>
                <p:cNvPr id="19488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S</a:t>
                  </a:r>
                </a:p>
              </p:txBody>
            </p:sp>
            <p:sp>
              <p:nvSpPr>
                <p:cNvPr id="1948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V</a:t>
                  </a:r>
                </a:p>
              </p:txBody>
            </p:sp>
            <p:sp>
              <p:nvSpPr>
                <p:cNvPr id="19490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N</a:t>
                  </a:r>
                </a:p>
              </p:txBody>
            </p:sp>
            <p:sp>
              <p:nvSpPr>
                <p:cNvPr id="19491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C</a:t>
                  </a:r>
                </a:p>
              </p:txBody>
            </p:sp>
            <p:sp>
              <p:nvSpPr>
                <p:cNvPr id="19492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1AF28D-5C30-4E81-A115-836DF2E09965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simple program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4438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calculates 19 + 95 + 5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082800" y="1727200"/>
            <a:ext cx="50165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R16, 19		;R16 = 19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R20, 95		;R20 = 95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R21, 5		;R21 = 5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ADD	R16, R20	;R16 = R16 + R20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ADD	R16, R21	;R16 = R16 + R21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70100" y="4000500"/>
            <a:ext cx="50165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R16, 19		;R16 = 19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R20, 95		;R20 = 95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ADD	R16, R20	;R16 = R16 + R20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R20, 5		;R20 = 5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ADD	R16, R20	;R16 = R16 + R20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Contents </a:t>
            </a:r>
            <a:endParaRPr lang="en-US" altLang="en-US" smtClean="0"/>
          </a:p>
        </p:txBody>
      </p:sp>
      <p:sp>
        <p:nvSpPr>
          <p:cNvPr id="4771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447800"/>
            <a:ext cx="73152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smtClean="0">
                <a:ea typeface="Gulim" pitchFamily="34" charset="-127"/>
              </a:rPr>
              <a:t>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9" grpId="0" autoUpdateAnimBg="0"/>
      <p:bldP spid="4771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ED72FF-A7A1-49D7-8C9B-AD443917662D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Some simple instructions</a:t>
            </a:r>
            <a:br>
              <a:rPr lang="en-US" altLang="en-US" sz="3200" smtClean="0"/>
            </a:br>
            <a:r>
              <a:rPr lang="en-US" altLang="en-US" sz="3200" smtClean="0"/>
              <a:t> </a:t>
            </a:r>
            <a:r>
              <a:rPr lang="en-US" altLang="en-US" sz="2400" smtClean="0"/>
              <a:t>2. Arithmetic calculation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8726488" cy="5381625"/>
          </a:xfrm>
        </p:spPr>
        <p:txBody>
          <a:bodyPr/>
          <a:lstStyle/>
          <a:p>
            <a:pPr marL="457200" indent="-457200"/>
            <a:r>
              <a:rPr lang="en-US" altLang="en-US" smtClean="0"/>
              <a:t>SUB Rd,Rs</a:t>
            </a:r>
          </a:p>
          <a:p>
            <a:pPr marL="876300" lvl="1" indent="-419100"/>
            <a:r>
              <a:rPr lang="en-US" altLang="en-US" sz="1800" smtClean="0"/>
              <a:t>Rd = Rd - Rs</a:t>
            </a:r>
          </a:p>
          <a:p>
            <a:pPr marL="457200" indent="-457200"/>
            <a:r>
              <a:rPr lang="en-US" altLang="en-US" smtClean="0"/>
              <a:t>Example:</a:t>
            </a:r>
          </a:p>
          <a:p>
            <a:pPr marL="876300" lvl="1" indent="-419100"/>
            <a:r>
              <a:rPr lang="en-US" altLang="en-US" sz="1800" smtClean="0"/>
              <a:t>SUB R25, R9</a:t>
            </a:r>
          </a:p>
          <a:p>
            <a:pPr marL="1295400" lvl="2" indent="-381000"/>
            <a:r>
              <a:rPr lang="en-US" altLang="en-US" sz="1800" smtClean="0"/>
              <a:t>R25 = R25 - R9</a:t>
            </a:r>
          </a:p>
          <a:p>
            <a:pPr marL="876300" lvl="1" indent="-419100"/>
            <a:r>
              <a:rPr lang="en-US" altLang="en-US" sz="1800" smtClean="0"/>
              <a:t>SUB R17,R30</a:t>
            </a:r>
          </a:p>
          <a:p>
            <a:pPr marL="1295400" lvl="2" indent="-381000"/>
            <a:r>
              <a:rPr lang="en-US" altLang="en-US" sz="1800" smtClean="0"/>
              <a:t>R17 = R17 - R30</a:t>
            </a:r>
          </a:p>
        </p:txBody>
      </p:sp>
      <p:grpSp>
        <p:nvGrpSpPr>
          <p:cNvPr id="21509" name="Group 97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21510" name="Rectangle 98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800"/>
                <a:t>CPU</a:t>
              </a:r>
            </a:p>
          </p:txBody>
        </p:sp>
        <p:sp>
          <p:nvSpPr>
            <p:cNvPr id="21511" name="Rectangle 99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PC</a:t>
              </a:r>
            </a:p>
          </p:txBody>
        </p:sp>
        <p:sp>
          <p:nvSpPr>
            <p:cNvPr id="21512" name="Rectangle 100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ALU</a:t>
              </a:r>
            </a:p>
          </p:txBody>
        </p:sp>
        <p:sp>
          <p:nvSpPr>
            <p:cNvPr id="21513" name="Rectangle 101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1514" name="Text Box 102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registers</a:t>
              </a:r>
            </a:p>
          </p:txBody>
        </p:sp>
        <p:grpSp>
          <p:nvGrpSpPr>
            <p:cNvPr id="21515" name="Group 103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1540" name="Rectangle 104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</a:t>
                </a:r>
              </a:p>
            </p:txBody>
          </p:sp>
          <p:sp>
            <p:nvSpPr>
              <p:cNvPr id="21541" name="Rectangle 105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R0</a:t>
                </a:r>
              </a:p>
            </p:txBody>
          </p:sp>
          <p:sp>
            <p:nvSpPr>
              <p:cNvPr id="21542" name="Rectangle 106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R15</a:t>
                </a:r>
              </a:p>
            </p:txBody>
          </p:sp>
          <p:sp>
            <p:nvSpPr>
              <p:cNvPr id="21543" name="Rectangle 107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R2</a:t>
                </a:r>
              </a:p>
            </p:txBody>
          </p:sp>
          <p:sp>
            <p:nvSpPr>
              <p:cNvPr id="21544" name="Line 108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09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110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47" name="Group 111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1555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21556" name="Text Box 11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21548" name="Rectangle 114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R16</a:t>
                </a:r>
              </a:p>
            </p:txBody>
          </p:sp>
          <p:sp>
            <p:nvSpPr>
              <p:cNvPr id="21549" name="Rectangle 115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R17</a:t>
                </a:r>
              </a:p>
            </p:txBody>
          </p:sp>
          <p:grpSp>
            <p:nvGrpSpPr>
              <p:cNvPr id="21550" name="Group 116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1553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21554" name="Text Box 11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21551" name="Rectangle 119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R30</a:t>
                </a:r>
              </a:p>
            </p:txBody>
          </p:sp>
          <p:sp>
            <p:nvSpPr>
              <p:cNvPr id="21552" name="Rectangle 120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R31</a:t>
                </a:r>
              </a:p>
            </p:txBody>
          </p:sp>
        </p:grpSp>
        <p:sp>
          <p:nvSpPr>
            <p:cNvPr id="21516" name="Rectangle 121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b="1"/>
            </a:p>
          </p:txBody>
        </p:sp>
        <p:sp>
          <p:nvSpPr>
            <p:cNvPr id="21517" name="Rectangle 122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Instruction Register</a:t>
              </a:r>
            </a:p>
          </p:txBody>
        </p:sp>
        <p:sp>
          <p:nvSpPr>
            <p:cNvPr id="21518" name="Text Box 123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Instruction decoder</a:t>
              </a:r>
            </a:p>
          </p:txBody>
        </p:sp>
        <p:sp>
          <p:nvSpPr>
            <p:cNvPr id="21519" name="Text Box 124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 sz="1000"/>
            </a:p>
          </p:txBody>
        </p:sp>
        <p:sp>
          <p:nvSpPr>
            <p:cNvPr id="21520" name="Rectangle 125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pSp>
          <p:nvGrpSpPr>
            <p:cNvPr id="21521" name="Group 126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1522" name="Text Box 127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 b="1"/>
                  <a:t>SREG:</a:t>
                </a:r>
              </a:p>
            </p:txBody>
          </p:sp>
          <p:grpSp>
            <p:nvGrpSpPr>
              <p:cNvPr id="21523" name="Group 128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1524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000" b="1"/>
                </a:p>
              </p:txBody>
            </p:sp>
            <p:sp>
              <p:nvSpPr>
                <p:cNvPr id="21525" name="Line 130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6" name="Line 131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8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9" name="Line 134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0" name="Line 135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1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2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I</a:t>
                  </a:r>
                </a:p>
              </p:txBody>
            </p:sp>
            <p:sp>
              <p:nvSpPr>
                <p:cNvPr id="21533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T</a:t>
                  </a:r>
                </a:p>
              </p:txBody>
            </p:sp>
            <p:sp>
              <p:nvSpPr>
                <p:cNvPr id="21534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H</a:t>
                  </a:r>
                </a:p>
              </p:txBody>
            </p:sp>
            <p:sp>
              <p:nvSpPr>
                <p:cNvPr id="21535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S</a:t>
                  </a:r>
                </a:p>
              </p:txBody>
            </p:sp>
            <p:sp>
              <p:nvSpPr>
                <p:cNvPr id="21536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V</a:t>
                  </a:r>
                </a:p>
              </p:txBody>
            </p:sp>
            <p:sp>
              <p:nvSpPr>
                <p:cNvPr id="21537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N</a:t>
                  </a:r>
                </a:p>
              </p:txBody>
            </p:sp>
            <p:sp>
              <p:nvSpPr>
                <p:cNvPr id="2153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C</a:t>
                  </a:r>
                </a:p>
              </p:txBody>
            </p:sp>
            <p:sp>
              <p:nvSpPr>
                <p:cNvPr id="21539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2BA865-9651-4851-A1CF-BAF96541F3A9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Some simple instructions</a:t>
            </a:r>
            <a:br>
              <a:rPr lang="en-US" altLang="en-US" sz="3200" smtClean="0"/>
            </a:br>
            <a:r>
              <a:rPr lang="en-US" altLang="en-US" sz="3200" smtClean="0"/>
              <a:t> </a:t>
            </a:r>
            <a:r>
              <a:rPr lang="en-US" altLang="en-US" sz="2400" smtClean="0"/>
              <a:t>2. Arithmetic calculation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8726488" cy="5381625"/>
          </a:xfrm>
        </p:spPr>
        <p:txBody>
          <a:bodyPr/>
          <a:lstStyle/>
          <a:p>
            <a:pPr marL="457200" indent="-457200"/>
            <a:r>
              <a:rPr lang="en-US" altLang="en-US" smtClean="0"/>
              <a:t>INC Rd</a:t>
            </a:r>
          </a:p>
          <a:p>
            <a:pPr marL="876300" lvl="1" indent="-419100"/>
            <a:r>
              <a:rPr lang="en-US" altLang="en-US" sz="1800" smtClean="0"/>
              <a:t>Rd = Rd + 1</a:t>
            </a:r>
          </a:p>
          <a:p>
            <a:pPr marL="457200" indent="-457200"/>
            <a:r>
              <a:rPr lang="en-US" altLang="en-US" smtClean="0"/>
              <a:t>Example:</a:t>
            </a:r>
          </a:p>
          <a:p>
            <a:pPr marL="876300" lvl="1" indent="-419100"/>
            <a:r>
              <a:rPr lang="en-US" altLang="en-US" sz="1800" smtClean="0"/>
              <a:t>INC R25</a:t>
            </a:r>
          </a:p>
          <a:p>
            <a:pPr marL="1295400" lvl="2" indent="-381000"/>
            <a:r>
              <a:rPr lang="en-US" altLang="en-US" sz="1800" smtClean="0"/>
              <a:t>R25 = R25 + 1</a:t>
            </a:r>
          </a:p>
          <a:p>
            <a:pPr marL="876300" lvl="1" indent="-419100"/>
            <a:endParaRPr lang="en-US" altLang="en-US" sz="1800" smtClean="0"/>
          </a:p>
          <a:p>
            <a:pPr marL="457200" indent="-457200"/>
            <a:r>
              <a:rPr lang="en-US" altLang="en-US" smtClean="0"/>
              <a:t>DEC Rd</a:t>
            </a:r>
          </a:p>
          <a:p>
            <a:pPr marL="876300" lvl="1" indent="-419100"/>
            <a:r>
              <a:rPr lang="en-US" altLang="en-US" sz="1800" smtClean="0"/>
              <a:t>Rd = Rd - 1</a:t>
            </a:r>
          </a:p>
          <a:p>
            <a:pPr marL="457200" indent="-457200"/>
            <a:r>
              <a:rPr lang="en-US" altLang="en-US" smtClean="0"/>
              <a:t>Example:</a:t>
            </a:r>
          </a:p>
          <a:p>
            <a:pPr marL="876300" lvl="1" indent="-419100"/>
            <a:r>
              <a:rPr lang="en-US" altLang="en-US" sz="1800" smtClean="0"/>
              <a:t>DEC R23</a:t>
            </a:r>
          </a:p>
          <a:p>
            <a:pPr marL="1295400" lvl="2" indent="-381000"/>
            <a:r>
              <a:rPr lang="en-US" altLang="en-US" sz="1800" smtClean="0"/>
              <a:t>R23 = R23 - 1</a:t>
            </a:r>
          </a:p>
        </p:txBody>
      </p:sp>
      <p:grpSp>
        <p:nvGrpSpPr>
          <p:cNvPr id="22533" name="Group 54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800"/>
                <a:t>CPU</a:t>
              </a: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PC</a:t>
              </a:r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ALU</a:t>
              </a: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registers</a:t>
              </a:r>
            </a:p>
          </p:txBody>
        </p:sp>
        <p:grpSp>
          <p:nvGrpSpPr>
            <p:cNvPr id="22539" name="Group 10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2564" name="Rectangle 11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</a:t>
                </a:r>
              </a:p>
            </p:txBody>
          </p:sp>
          <p:sp>
            <p:nvSpPr>
              <p:cNvPr id="22565" name="Rectangle 12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R0</a:t>
                </a:r>
              </a:p>
            </p:txBody>
          </p:sp>
          <p:sp>
            <p:nvSpPr>
              <p:cNvPr id="22566" name="Rectangle 13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R15</a:t>
                </a:r>
              </a:p>
            </p:txBody>
          </p:sp>
          <p:sp>
            <p:nvSpPr>
              <p:cNvPr id="22567" name="Rectangle 14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R2</a:t>
                </a:r>
              </a:p>
            </p:txBody>
          </p:sp>
          <p:sp>
            <p:nvSpPr>
              <p:cNvPr id="22568" name="Line 15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Line 16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Line 17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71" name="Group 18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2579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22580" name="Text Box 2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22572" name="Rectangle 21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R16</a:t>
                </a:r>
              </a:p>
            </p:txBody>
          </p:sp>
          <p:sp>
            <p:nvSpPr>
              <p:cNvPr id="22573" name="Rectangle 22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R17</a:t>
                </a:r>
              </a:p>
            </p:txBody>
          </p:sp>
          <p:grpSp>
            <p:nvGrpSpPr>
              <p:cNvPr id="22574" name="Group 23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2577" name="Rectangle 24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22578" name="Text Box 2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22575" name="Rectangle 26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R30</a:t>
                </a:r>
              </a:p>
            </p:txBody>
          </p:sp>
          <p:sp>
            <p:nvSpPr>
              <p:cNvPr id="22576" name="Rectangle 27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R31</a:t>
                </a:r>
              </a:p>
            </p:txBody>
          </p:sp>
        </p:grpSp>
        <p:sp>
          <p:nvSpPr>
            <p:cNvPr id="22540" name="Rectangle 29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b="1"/>
            </a:p>
          </p:txBody>
        </p:sp>
        <p:sp>
          <p:nvSpPr>
            <p:cNvPr id="22541" name="Rectangle 30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Instruction Register</a:t>
              </a:r>
            </a:p>
          </p:txBody>
        </p:sp>
        <p:sp>
          <p:nvSpPr>
            <p:cNvPr id="22542" name="Text Box 31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Instruction decoder</a:t>
              </a:r>
            </a:p>
          </p:txBody>
        </p:sp>
        <p:sp>
          <p:nvSpPr>
            <p:cNvPr id="22543" name="Text Box 33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 sz="1000"/>
            </a:p>
          </p:txBody>
        </p:sp>
        <p:sp>
          <p:nvSpPr>
            <p:cNvPr id="22544" name="Rectangle 52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pSp>
          <p:nvGrpSpPr>
            <p:cNvPr id="22545" name="Group 53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2546" name="Text Box 32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 b="1"/>
                  <a:t>SREG:</a:t>
                </a:r>
              </a:p>
            </p:txBody>
          </p:sp>
          <p:grpSp>
            <p:nvGrpSpPr>
              <p:cNvPr id="22547" name="Group 34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2548" name="Rectangle 35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000" b="1"/>
                </a:p>
              </p:txBody>
            </p:sp>
            <p:sp>
              <p:nvSpPr>
                <p:cNvPr id="22549" name="Line 36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0" name="Line 37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3" name="Line 40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4" name="Line 41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I</a:t>
                  </a:r>
                </a:p>
              </p:txBody>
            </p:sp>
            <p:sp>
              <p:nvSpPr>
                <p:cNvPr id="2255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T</a:t>
                  </a:r>
                </a:p>
              </p:txBody>
            </p:sp>
            <p:sp>
              <p:nvSpPr>
                <p:cNvPr id="225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H</a:t>
                  </a:r>
                </a:p>
              </p:txBody>
            </p:sp>
            <p:sp>
              <p:nvSpPr>
                <p:cNvPr id="2255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S</a:t>
                  </a:r>
                </a:p>
              </p:txBody>
            </p:sp>
            <p:sp>
              <p:nvSpPr>
                <p:cNvPr id="2256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V</a:t>
                  </a:r>
                </a:p>
              </p:txBody>
            </p:sp>
            <p:sp>
              <p:nvSpPr>
                <p:cNvPr id="2256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N</a:t>
                  </a:r>
                </a:p>
              </p:txBody>
            </p:sp>
            <p:sp>
              <p:nvSpPr>
                <p:cNvPr id="2256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C</a:t>
                  </a:r>
                </a:p>
              </p:txBody>
            </p:sp>
            <p:sp>
              <p:nvSpPr>
                <p:cNvPr id="2256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79FEB-1946-4799-8E8C-A2B7F5B2C72F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Address Space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600" y="4494213"/>
            <a:ext cx="5030788" cy="1711325"/>
          </a:xfrm>
        </p:spPr>
        <p:txBody>
          <a:bodyPr/>
          <a:lstStyle/>
          <a:p>
            <a:endParaRPr lang="fa-IR" altLang="en-US" smtClean="0"/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2957513" y="979488"/>
          <a:ext cx="6013450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979488"/>
                        <a:ext cx="6013450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165100" y="2959100"/>
          <a:ext cx="333851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Visio" r:id="rId6" imgW="4675937" imgH="4189171" progId="Visio.Drawing.11">
                  <p:embed/>
                </p:oleObj>
              </mc:Choice>
              <mc:Fallback>
                <p:oleObj name="Visio" r:id="rId6" imgW="4675937" imgH="418917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2959100"/>
                        <a:ext cx="3338513" cy="3452813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4937125" y="1908175"/>
          <a:ext cx="40481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Visio" r:id="rId8" imgW="3364078" imgH="1500226" progId="Visio.Drawing.11">
                  <p:embed/>
                </p:oleObj>
              </mc:Choice>
              <mc:Fallback>
                <p:oleObj name="Visio" r:id="rId8" imgW="3364078" imgH="150022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1908175"/>
                        <a:ext cx="40481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98900" y="4279900"/>
            <a:ext cx="4241800" cy="2019300"/>
            <a:chOff x="2376" y="2760"/>
            <a:chExt cx="2672" cy="1232"/>
          </a:xfrm>
        </p:grpSpPr>
        <p:sp>
          <p:nvSpPr>
            <p:cNvPr id="23596" name="Rectangle 8"/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3597" name="Text Box 9"/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LDS  Rd, addr      ;Rd = [addr]</a:t>
              </a:r>
            </a:p>
          </p:txBody>
        </p:sp>
        <p:sp>
          <p:nvSpPr>
            <p:cNvPr id="23598" name="Text Box 10"/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   LDS  R1, 0x60</a:t>
              </a:r>
            </a:p>
          </p:txBody>
        </p:sp>
        <p:sp>
          <p:nvSpPr>
            <p:cNvPr id="23599" name="Text Box 11"/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i="1"/>
                <a:t>LDS (Load direct from data space)</a:t>
              </a:r>
            </a:p>
          </p:txBody>
        </p:sp>
        <p:sp>
          <p:nvSpPr>
            <p:cNvPr id="23600" name="Line 12"/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911600" y="4292600"/>
            <a:ext cx="4241800" cy="1993900"/>
            <a:chOff x="2424" y="4088"/>
            <a:chExt cx="2672" cy="1232"/>
          </a:xfrm>
        </p:grpSpPr>
        <p:sp>
          <p:nvSpPr>
            <p:cNvPr id="23591" name="Rectangle 15"/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3592" name="Text Box 16"/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STS  addr,Rd      ;[addr]=Rd</a:t>
              </a:r>
            </a:p>
          </p:txBody>
        </p:sp>
        <p:sp>
          <p:nvSpPr>
            <p:cNvPr id="23593" name="Text Box 17"/>
            <p:cNvSpPr txBox="1">
              <a:spLocks noChangeArrowheads="1"/>
            </p:cNvSpPr>
            <p:nvPr/>
          </p:nvSpPr>
          <p:spPr bwMode="auto">
            <a:xfrm>
              <a:off x="2576" y="4680"/>
              <a:ext cx="236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   STS  0x60,R15	    ; [0x60] = R15</a:t>
              </a:r>
            </a:p>
          </p:txBody>
        </p:sp>
        <p:sp>
          <p:nvSpPr>
            <p:cNvPr id="23594" name="Text Box 18"/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i="1"/>
                <a:t>STS (Store direct to data space)</a:t>
              </a:r>
            </a:p>
          </p:txBody>
        </p:sp>
        <p:sp>
          <p:nvSpPr>
            <p:cNvPr id="23595" name="Line 19"/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082800" y="4330700"/>
            <a:ext cx="6896100" cy="1993900"/>
            <a:chOff x="1312" y="2728"/>
            <a:chExt cx="4344" cy="1256"/>
          </a:xfrm>
        </p:grpSpPr>
        <p:sp>
          <p:nvSpPr>
            <p:cNvPr id="23587" name="Rectangle 22"/>
            <p:cNvSpPr>
              <a:spLocks noChangeArrowheads="1"/>
            </p:cNvSpPr>
            <p:nvPr/>
          </p:nvSpPr>
          <p:spPr bwMode="auto">
            <a:xfrm>
              <a:off x="1312" y="2728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grpSp>
          <p:nvGrpSpPr>
            <p:cNvPr id="23588" name="Group 27"/>
            <p:cNvGrpSpPr>
              <a:grpSpLocks/>
            </p:cNvGrpSpPr>
            <p:nvPr/>
          </p:nvGrpSpPr>
          <p:grpSpPr bwMode="auto">
            <a:xfrm>
              <a:off x="1312" y="2728"/>
              <a:ext cx="4344" cy="238"/>
              <a:chOff x="1224" y="3280"/>
              <a:chExt cx="4344" cy="238"/>
            </a:xfrm>
          </p:grpSpPr>
          <p:sp>
            <p:nvSpPr>
              <p:cNvPr id="23589" name="Text Box 25"/>
              <p:cNvSpPr txBox="1">
                <a:spLocks noChangeArrowheads="1"/>
              </p:cNvSpPr>
              <p:nvPr/>
            </p:nvSpPr>
            <p:spPr bwMode="auto">
              <a:xfrm>
                <a:off x="1224" y="3280"/>
                <a:ext cx="43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 i="1"/>
                  <a:t>Example: Write a program that stores 55 into location 0x80 of RAM.</a:t>
                </a:r>
              </a:p>
            </p:txBody>
          </p:sp>
          <p:sp>
            <p:nvSpPr>
              <p:cNvPr id="23590" name="Line 26"/>
              <p:cNvSpPr>
                <a:spLocks noChangeShapeType="1"/>
              </p:cNvSpPr>
              <p:nvPr/>
            </p:nvSpPr>
            <p:spPr bwMode="auto">
              <a:xfrm>
                <a:off x="1224" y="3517"/>
                <a:ext cx="43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312988" y="4976813"/>
            <a:ext cx="63706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Solution: 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 55	   ;R20 = 55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STS  0x80, R20  ;[0x80] = R20 = 55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044700" y="4386263"/>
            <a:ext cx="6921500" cy="2055812"/>
            <a:chOff x="1136" y="4137"/>
            <a:chExt cx="4360" cy="1295"/>
          </a:xfrm>
        </p:grpSpPr>
        <p:sp>
          <p:nvSpPr>
            <p:cNvPr id="23584" name="Rectangle 30"/>
            <p:cNvSpPr>
              <a:spLocks noChangeArrowheads="1"/>
            </p:cNvSpPr>
            <p:nvPr/>
          </p:nvSpPr>
          <p:spPr bwMode="auto">
            <a:xfrm>
              <a:off x="1152" y="4176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3585" name="Text Box 32"/>
            <p:cNvSpPr txBox="1">
              <a:spLocks noChangeArrowheads="1"/>
            </p:cNvSpPr>
            <p:nvPr/>
          </p:nvSpPr>
          <p:spPr bwMode="auto">
            <a:xfrm>
              <a:off x="1136" y="4137"/>
              <a:ext cx="43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i="1"/>
                <a:t>Example: Write a program that copies the contents of location 0x80 of RAM into location 0x81.</a:t>
              </a:r>
            </a:p>
          </p:txBody>
        </p:sp>
        <p:sp>
          <p:nvSpPr>
            <p:cNvPr id="23586" name="Line 33"/>
            <p:cNvSpPr>
              <a:spLocks noChangeShapeType="1"/>
            </p:cNvSpPr>
            <p:nvPr/>
          </p:nvSpPr>
          <p:spPr bwMode="auto">
            <a:xfrm>
              <a:off x="1136" y="448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328863" y="5310188"/>
            <a:ext cx="63706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Solution: 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LDS  R20, 0x80	;R20 = [0x80]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STS  0x81, R20  	;[0x81] = R20 = [0x80]</a:t>
            </a: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057400" y="3900488"/>
            <a:ext cx="6921500" cy="2498725"/>
            <a:chOff x="360" y="4369"/>
            <a:chExt cx="4360" cy="1574"/>
          </a:xfrm>
        </p:grpSpPr>
        <p:sp>
          <p:nvSpPr>
            <p:cNvPr id="23581" name="Rectangle 37"/>
            <p:cNvSpPr>
              <a:spLocks noChangeArrowheads="1"/>
            </p:cNvSpPr>
            <p:nvPr/>
          </p:nvSpPr>
          <p:spPr bwMode="auto">
            <a:xfrm>
              <a:off x="376" y="4369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3582" name="Text Box 38"/>
            <p:cNvSpPr txBox="1">
              <a:spLocks noChangeArrowheads="1"/>
            </p:cNvSpPr>
            <p:nvPr/>
          </p:nvSpPr>
          <p:spPr bwMode="auto">
            <a:xfrm>
              <a:off x="360" y="4416"/>
              <a:ext cx="43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i="1"/>
                <a:t>Example: Add contents of location 0x90 to contents of location 0x95 and store the result in location 0x313.</a:t>
              </a:r>
            </a:p>
          </p:txBody>
        </p:sp>
        <p:sp>
          <p:nvSpPr>
            <p:cNvPr id="23583" name="Line 39"/>
            <p:cNvSpPr>
              <a:spLocks noChangeShapeType="1"/>
            </p:cNvSpPr>
            <p:nvPr/>
          </p:nvSpPr>
          <p:spPr bwMode="auto">
            <a:xfrm>
              <a:off x="360" y="4760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341563" y="4568825"/>
            <a:ext cx="637063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Solution: 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LDS  R20, 0x90	;R20 = [0x90]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LDS  R21, 0x95	;R21 = [0x95]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ADD  R20, R21		;R20 = R20 + R21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STS  0x313, R20  	;[0x313] = R20</a:t>
            </a: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2057400" y="4208463"/>
            <a:ext cx="6921500" cy="1903412"/>
            <a:chOff x="1160" y="4107"/>
            <a:chExt cx="4360" cy="1199"/>
          </a:xfrm>
        </p:grpSpPr>
        <p:sp>
          <p:nvSpPr>
            <p:cNvPr id="23578" name="Rectangle 43"/>
            <p:cNvSpPr>
              <a:spLocks noChangeArrowheads="1"/>
            </p:cNvSpPr>
            <p:nvPr/>
          </p:nvSpPr>
          <p:spPr bwMode="auto">
            <a:xfrm>
              <a:off x="1176" y="4153"/>
              <a:ext cx="4344" cy="1153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3579" name="Text Box 44"/>
            <p:cNvSpPr txBox="1">
              <a:spLocks noChangeArrowheads="1"/>
            </p:cNvSpPr>
            <p:nvPr/>
          </p:nvSpPr>
          <p:spPr bwMode="auto">
            <a:xfrm>
              <a:off x="1160" y="4107"/>
              <a:ext cx="433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i="1"/>
                <a:t>Example: What does the following instruction do?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 i="1"/>
                <a:t>    </a:t>
              </a:r>
              <a:r>
                <a:rPr lang="en-US" altLang="en-US" sz="1600" b="1" i="1">
                  <a:latin typeface="Courier New" panose="02070309020205020404" pitchFamily="49" charset="0"/>
                  <a:cs typeface="Courier New" panose="02070309020205020404" pitchFamily="49" charset="0"/>
                </a:rPr>
                <a:t>LDS  R20,2</a:t>
              </a:r>
            </a:p>
          </p:txBody>
        </p:sp>
        <p:sp>
          <p:nvSpPr>
            <p:cNvPr id="23580" name="Line 45"/>
            <p:cNvSpPr>
              <a:spLocks noChangeShapeType="1"/>
            </p:cNvSpPr>
            <p:nvPr/>
          </p:nvSpPr>
          <p:spPr bwMode="auto">
            <a:xfrm>
              <a:off x="1160" y="4517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159000" y="5041900"/>
            <a:ext cx="67183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Answer: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It copies the contents of R2 into R20; as 2 is the address of R2.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4229100" y="3913188"/>
            <a:ext cx="4622800" cy="2498725"/>
            <a:chOff x="1280" y="4161"/>
            <a:chExt cx="4360" cy="1574"/>
          </a:xfrm>
        </p:grpSpPr>
        <p:sp>
          <p:nvSpPr>
            <p:cNvPr id="23575" name="Rectangle 49"/>
            <p:cNvSpPr>
              <a:spLocks noChangeArrowheads="1"/>
            </p:cNvSpPr>
            <p:nvPr/>
          </p:nvSpPr>
          <p:spPr bwMode="auto">
            <a:xfrm>
              <a:off x="1296" y="4161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3576" name="Text Box 50"/>
            <p:cNvSpPr txBox="1">
              <a:spLocks noChangeArrowheads="1"/>
            </p:cNvSpPr>
            <p:nvPr/>
          </p:nvSpPr>
          <p:spPr bwMode="auto">
            <a:xfrm>
              <a:off x="1280" y="4208"/>
              <a:ext cx="43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i="1"/>
                <a:t>Example: Store 0x53 into the SPH register. The address of SPH is 0x5E</a:t>
              </a:r>
            </a:p>
          </p:txBody>
        </p:sp>
        <p:sp>
          <p:nvSpPr>
            <p:cNvPr id="23577" name="Line 51"/>
            <p:cNvSpPr>
              <a:spLocks noChangeShapeType="1"/>
            </p:cNvSpPr>
            <p:nvPr/>
          </p:nvSpPr>
          <p:spPr bwMode="auto">
            <a:xfrm>
              <a:off x="1296" y="455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4305300" y="4851400"/>
            <a:ext cx="44958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Solution: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LDI	R20, 0x53	;R20 = 0x53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STS	0x5E, R20	;SPH = R20</a:t>
            </a: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96850" y="176213"/>
            <a:ext cx="5257800" cy="3708400"/>
            <a:chOff x="1024" y="3688"/>
            <a:chExt cx="4344" cy="3192"/>
          </a:xfrm>
        </p:grpSpPr>
        <p:sp>
          <p:nvSpPr>
            <p:cNvPr id="23573" name="Rectangle 55"/>
            <p:cNvSpPr>
              <a:spLocks noChangeArrowheads="1"/>
            </p:cNvSpPr>
            <p:nvPr/>
          </p:nvSpPr>
          <p:spPr bwMode="auto">
            <a:xfrm>
              <a:off x="1024" y="3688"/>
              <a:ext cx="4344" cy="3192"/>
            </a:xfrm>
            <a:prstGeom prst="rect">
              <a:avLst/>
            </a:prstGeom>
            <a:solidFill>
              <a:srgbClr val="F3F8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aphicFrame>
          <p:nvGraphicFramePr>
            <p:cNvPr id="23574" name="Object 5"/>
            <p:cNvGraphicFramePr>
              <a:graphicFrameLocks noChangeAspect="1"/>
            </p:cNvGraphicFramePr>
            <p:nvPr/>
          </p:nvGraphicFramePr>
          <p:xfrm>
            <a:off x="1206" y="3827"/>
            <a:ext cx="3981" cy="2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4" name="Visio" r:id="rId10" imgW="6815823" imgH="4993771" progId="Visio.Drawing.11">
                    <p:embed/>
                  </p:oleObj>
                </mc:Choice>
                <mc:Fallback>
                  <p:oleObj name="Visio" r:id="rId10" imgW="6815823" imgH="4993771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" y="3827"/>
                          <a:ext cx="3981" cy="2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/>
      <p:bldP spid="25624" grpId="1"/>
      <p:bldP spid="25634" grpId="0"/>
      <p:bldP spid="25634" grpId="1"/>
      <p:bldP spid="25640" grpId="0"/>
      <p:bldP spid="25640" grpId="1"/>
      <p:bldP spid="25647" grpId="0"/>
      <p:bldP spid="2564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B57015-CD9F-4E8E-9348-24C832AF83D3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Address Space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600" y="4494213"/>
            <a:ext cx="5030788" cy="1711325"/>
          </a:xfrm>
        </p:spPr>
        <p:txBody>
          <a:bodyPr/>
          <a:lstStyle/>
          <a:p>
            <a:endParaRPr lang="fa-IR" altLang="en-US" smtClean="0"/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2957513" y="979488"/>
          <a:ext cx="6013450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979488"/>
                        <a:ext cx="6013450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165100" y="2959100"/>
          <a:ext cx="333851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Visio" r:id="rId6" imgW="4675937" imgH="4189171" progId="Visio.Drawing.11">
                  <p:embed/>
                </p:oleObj>
              </mc:Choice>
              <mc:Fallback>
                <p:oleObj name="Visio" r:id="rId6" imgW="4675937" imgH="418917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2959100"/>
                        <a:ext cx="3338513" cy="3452813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4"/>
          <p:cNvGraphicFramePr>
            <a:graphicFrameLocks noChangeAspect="1"/>
          </p:cNvGraphicFramePr>
          <p:nvPr/>
        </p:nvGraphicFramePr>
        <p:xfrm>
          <a:off x="4937125" y="1908175"/>
          <a:ext cx="40481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Visio" r:id="rId8" imgW="3364078" imgH="1500226" progId="Visio.Drawing.11">
                  <p:embed/>
                </p:oleObj>
              </mc:Choice>
              <mc:Fallback>
                <p:oleObj name="Visio" r:id="rId8" imgW="3364078" imgH="150022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1908175"/>
                        <a:ext cx="40481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68800" y="3556000"/>
            <a:ext cx="4241800" cy="2732088"/>
            <a:chOff x="2376" y="2760"/>
            <a:chExt cx="2672" cy="1232"/>
          </a:xfrm>
        </p:grpSpPr>
        <p:sp>
          <p:nvSpPr>
            <p:cNvPr id="24601" name="Rectangle 8"/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4602" name="Text Box 9"/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IN  Rd,IOaddress  ;Rd = [addr]</a:t>
              </a:r>
            </a:p>
          </p:txBody>
        </p:sp>
        <p:sp>
          <p:nvSpPr>
            <p:cNvPr id="24603" name="Text Box 10"/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   IN  R1, 0x3F	;R1 = SREG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   IN  R17,0x3E 	;R17 = SPH</a:t>
              </a:r>
            </a:p>
          </p:txBody>
        </p:sp>
        <p:sp>
          <p:nvSpPr>
            <p:cNvPr id="24604" name="Text Box 11"/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i="1"/>
                <a:t>IN (IN from IO location)</a:t>
              </a:r>
            </a:p>
          </p:txBody>
        </p:sp>
        <p:sp>
          <p:nvSpPr>
            <p:cNvPr id="24605" name="Line 12"/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56100" y="3549650"/>
            <a:ext cx="4241800" cy="2717800"/>
            <a:chOff x="2424" y="4088"/>
            <a:chExt cx="2672" cy="1232"/>
          </a:xfrm>
        </p:grpSpPr>
        <p:sp>
          <p:nvSpPr>
            <p:cNvPr id="24596" name="Rectangle 14"/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4597" name="Text Box 15"/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OUT  IOAddr,Rd      ;[addr]=Rd</a:t>
              </a:r>
            </a:p>
          </p:txBody>
        </p:sp>
        <p:sp>
          <p:nvSpPr>
            <p:cNvPr id="24598" name="Text Box 16"/>
            <p:cNvSpPr txBox="1">
              <a:spLocks noChangeArrowheads="1"/>
            </p:cNvSpPr>
            <p:nvPr/>
          </p:nvSpPr>
          <p:spPr bwMode="auto">
            <a:xfrm>
              <a:off x="2576" y="4681"/>
              <a:ext cx="2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   OUT  0x3F,R12    ;SREG = R12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   OUT  0x3E,R15    ;SPH = R15</a:t>
              </a:r>
            </a:p>
          </p:txBody>
        </p:sp>
        <p:sp>
          <p:nvSpPr>
            <p:cNvPr id="24599" name="Text Box 17"/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i="1"/>
                <a:t>OUT (OUT to IO location)</a:t>
              </a:r>
            </a:p>
          </p:txBody>
        </p:sp>
        <p:sp>
          <p:nvSpPr>
            <p:cNvPr id="24600" name="Line 18"/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343400" y="4210050"/>
            <a:ext cx="4254500" cy="2044700"/>
            <a:chOff x="1832" y="4100"/>
            <a:chExt cx="2680" cy="1288"/>
          </a:xfrm>
        </p:grpSpPr>
        <p:sp>
          <p:nvSpPr>
            <p:cNvPr id="24592" name="Rectangle 49"/>
            <p:cNvSpPr>
              <a:spLocks noChangeArrowheads="1"/>
            </p:cNvSpPr>
            <p:nvPr/>
          </p:nvSpPr>
          <p:spPr bwMode="auto">
            <a:xfrm>
              <a:off x="1840" y="4100"/>
              <a:ext cx="2672" cy="1288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4593" name="Text Box 51"/>
            <p:cNvSpPr txBox="1">
              <a:spLocks noChangeArrowheads="1"/>
            </p:cNvSpPr>
            <p:nvPr/>
          </p:nvSpPr>
          <p:spPr bwMode="auto">
            <a:xfrm>
              <a:off x="1832" y="4500"/>
              <a:ext cx="2648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/>
                <a:t>    </a:t>
              </a:r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OUT  SPH,R12    ;OUT  0x3E,R12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IN	R15,SREG  ;IN   R15,0x3F</a:t>
              </a:r>
            </a:p>
          </p:txBody>
        </p:sp>
        <p:sp>
          <p:nvSpPr>
            <p:cNvPr id="24594" name="Text Box 52"/>
            <p:cNvSpPr txBox="1">
              <a:spLocks noChangeArrowheads="1"/>
            </p:cNvSpPr>
            <p:nvPr/>
          </p:nvSpPr>
          <p:spPr bwMode="auto">
            <a:xfrm>
              <a:off x="1840" y="4100"/>
              <a:ext cx="26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i="1"/>
                <a:t>Using Names of IO registers</a:t>
              </a:r>
            </a:p>
          </p:txBody>
        </p:sp>
        <p:sp>
          <p:nvSpPr>
            <p:cNvPr id="24595" name="Line 53"/>
            <p:cNvSpPr>
              <a:spLocks noChangeShapeType="1"/>
            </p:cNvSpPr>
            <p:nvPr/>
          </p:nvSpPr>
          <p:spPr bwMode="auto">
            <a:xfrm>
              <a:off x="1840" y="442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044700" y="3095625"/>
            <a:ext cx="6934200" cy="2947988"/>
            <a:chOff x="1192" y="4150"/>
            <a:chExt cx="4368" cy="1857"/>
          </a:xfrm>
        </p:grpSpPr>
        <p:sp>
          <p:nvSpPr>
            <p:cNvPr id="24589" name="Rectangle 59"/>
            <p:cNvSpPr>
              <a:spLocks noChangeArrowheads="1"/>
            </p:cNvSpPr>
            <p:nvPr/>
          </p:nvSpPr>
          <p:spPr bwMode="auto">
            <a:xfrm>
              <a:off x="1216" y="4150"/>
              <a:ext cx="4344" cy="1857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/>
            </a:p>
          </p:txBody>
        </p:sp>
        <p:sp>
          <p:nvSpPr>
            <p:cNvPr id="24590" name="Text Box 60"/>
            <p:cNvSpPr txBox="1">
              <a:spLocks noChangeArrowheads="1"/>
            </p:cNvSpPr>
            <p:nvPr/>
          </p:nvSpPr>
          <p:spPr bwMode="auto">
            <a:xfrm>
              <a:off x="1192" y="4168"/>
              <a:ext cx="433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i="1"/>
                <a:t>Example: Write a program that adds the contents of the PINC IO register to the contents of PIND and stores the result in location 0x90 of the SRAM</a:t>
              </a:r>
              <a:endParaRPr lang="en-US" altLang="en-US" sz="1600" b="1" i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1216" y="465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2438400" y="3987800"/>
            <a:ext cx="54229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Solution: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	R20,PINC  ;R20 = PINC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IN	R21,PIND  ;R21 = PIND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ADD	R20,R21   ;R20 = R20 + R21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STS	0x90,R20  ;[0x90] = R20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  <p:bldP spid="2873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34A10-A697-4909-B190-2A5880C2ADFE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Status Register (SREG)</a:t>
            </a:r>
          </a:p>
        </p:txBody>
      </p:sp>
      <p:grpSp>
        <p:nvGrpSpPr>
          <p:cNvPr id="25604" name="Group 73"/>
          <p:cNvGrpSpPr>
            <a:grpSpLocks/>
          </p:cNvGrpSpPr>
          <p:nvPr/>
        </p:nvGrpSpPr>
        <p:grpSpPr bwMode="auto">
          <a:xfrm>
            <a:off x="457200" y="2808288"/>
            <a:ext cx="3683000" cy="3578225"/>
            <a:chOff x="288" y="1769"/>
            <a:chExt cx="2320" cy="2254"/>
          </a:xfrm>
        </p:grpSpPr>
        <p:sp>
          <p:nvSpPr>
            <p:cNvPr id="25682" name="Rectangle 5"/>
            <p:cNvSpPr>
              <a:spLocks noChangeArrowheads="1"/>
            </p:cNvSpPr>
            <p:nvPr/>
          </p:nvSpPr>
          <p:spPr bwMode="auto">
            <a:xfrm>
              <a:off x="288" y="1769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800"/>
                <a:t>CPU</a:t>
              </a:r>
            </a:p>
          </p:txBody>
        </p:sp>
        <p:sp>
          <p:nvSpPr>
            <p:cNvPr id="25683" name="Rectangle 6"/>
            <p:cNvSpPr>
              <a:spLocks noChangeArrowheads="1"/>
            </p:cNvSpPr>
            <p:nvPr/>
          </p:nvSpPr>
          <p:spPr bwMode="auto">
            <a:xfrm>
              <a:off x="626" y="3149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PC</a:t>
              </a:r>
            </a:p>
          </p:txBody>
        </p:sp>
        <p:sp>
          <p:nvSpPr>
            <p:cNvPr id="25684" name="Rectangle 7"/>
            <p:cNvSpPr>
              <a:spLocks noChangeArrowheads="1"/>
            </p:cNvSpPr>
            <p:nvPr/>
          </p:nvSpPr>
          <p:spPr bwMode="auto">
            <a:xfrm>
              <a:off x="420" y="1933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ALU</a:t>
              </a:r>
            </a:p>
          </p:txBody>
        </p:sp>
        <p:sp>
          <p:nvSpPr>
            <p:cNvPr id="25685" name="Rectangle 8"/>
            <p:cNvSpPr>
              <a:spLocks noChangeArrowheads="1"/>
            </p:cNvSpPr>
            <p:nvPr/>
          </p:nvSpPr>
          <p:spPr bwMode="auto">
            <a:xfrm>
              <a:off x="1850" y="1928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5686" name="Text Box 9"/>
            <p:cNvSpPr txBox="1">
              <a:spLocks noChangeArrowheads="1"/>
            </p:cNvSpPr>
            <p:nvPr/>
          </p:nvSpPr>
          <p:spPr bwMode="auto">
            <a:xfrm>
              <a:off x="1856" y="3727"/>
              <a:ext cx="6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registers</a:t>
              </a:r>
            </a:p>
          </p:txBody>
        </p:sp>
        <p:grpSp>
          <p:nvGrpSpPr>
            <p:cNvPr id="25687" name="Group 10"/>
            <p:cNvGrpSpPr>
              <a:grpSpLocks/>
            </p:cNvGrpSpPr>
            <p:nvPr/>
          </p:nvGrpSpPr>
          <p:grpSpPr bwMode="auto">
            <a:xfrm>
              <a:off x="1920" y="1986"/>
              <a:ext cx="516" cy="1695"/>
              <a:chOff x="4410" y="2694"/>
              <a:chExt cx="641" cy="1337"/>
            </a:xfrm>
          </p:grpSpPr>
          <p:sp>
            <p:nvSpPr>
              <p:cNvPr id="25712" name="Rectangle 11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</a:t>
                </a:r>
              </a:p>
            </p:txBody>
          </p:sp>
          <p:sp>
            <p:nvSpPr>
              <p:cNvPr id="25713" name="Rectangle 12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R0</a:t>
                </a:r>
              </a:p>
            </p:txBody>
          </p:sp>
          <p:sp>
            <p:nvSpPr>
              <p:cNvPr id="25714" name="Rectangle 13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R15</a:t>
                </a:r>
              </a:p>
            </p:txBody>
          </p:sp>
          <p:sp>
            <p:nvSpPr>
              <p:cNvPr id="25715" name="Rectangle 14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R2</a:t>
                </a:r>
              </a:p>
            </p:txBody>
          </p:sp>
          <p:sp>
            <p:nvSpPr>
              <p:cNvPr id="25716" name="Line 15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7" name="Line 16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8" name="Line 17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719" name="Group 18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5727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25728" name="Text Box 2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25720" name="Rectangle 21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R16</a:t>
                </a:r>
              </a:p>
            </p:txBody>
          </p:sp>
          <p:sp>
            <p:nvSpPr>
              <p:cNvPr id="25721" name="Rectangle 22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R17</a:t>
                </a:r>
              </a:p>
            </p:txBody>
          </p:sp>
          <p:grpSp>
            <p:nvGrpSpPr>
              <p:cNvPr id="25722" name="Group 23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57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400" b="1"/>
                </a:p>
              </p:txBody>
            </p:sp>
            <p:sp>
              <p:nvSpPr>
                <p:cNvPr id="25726" name="Text Box 2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/>
                    <a:t>…</a:t>
                  </a:r>
                </a:p>
              </p:txBody>
            </p:sp>
          </p:grpSp>
          <p:sp>
            <p:nvSpPr>
              <p:cNvPr id="25723" name="Rectangle 26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R30</a:t>
                </a:r>
              </a:p>
            </p:txBody>
          </p:sp>
          <p:sp>
            <p:nvSpPr>
              <p:cNvPr id="25724" name="Rectangle 27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R31</a:t>
                </a:r>
              </a:p>
            </p:txBody>
          </p:sp>
        </p:grpSp>
        <p:sp>
          <p:nvSpPr>
            <p:cNvPr id="25688" name="Rectangle 28"/>
            <p:cNvSpPr>
              <a:spLocks noChangeArrowheads="1"/>
            </p:cNvSpPr>
            <p:nvPr/>
          </p:nvSpPr>
          <p:spPr bwMode="auto">
            <a:xfrm>
              <a:off x="403" y="3429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b="1"/>
            </a:p>
          </p:txBody>
        </p:sp>
        <p:sp>
          <p:nvSpPr>
            <p:cNvPr id="25689" name="Rectangle 29"/>
            <p:cNvSpPr>
              <a:spLocks noChangeArrowheads="1"/>
            </p:cNvSpPr>
            <p:nvPr/>
          </p:nvSpPr>
          <p:spPr bwMode="auto">
            <a:xfrm>
              <a:off x="715" y="3690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Instruction Register</a:t>
              </a:r>
            </a:p>
          </p:txBody>
        </p:sp>
        <p:sp>
          <p:nvSpPr>
            <p:cNvPr id="25690" name="Text Box 30"/>
            <p:cNvSpPr txBox="1">
              <a:spLocks noChangeArrowheads="1"/>
            </p:cNvSpPr>
            <p:nvPr/>
          </p:nvSpPr>
          <p:spPr bwMode="auto">
            <a:xfrm>
              <a:off x="431" y="3424"/>
              <a:ext cx="13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Instruction decoder</a:t>
              </a:r>
            </a:p>
          </p:txBody>
        </p:sp>
        <p:sp>
          <p:nvSpPr>
            <p:cNvPr id="25691" name="Text Box 31"/>
            <p:cNvSpPr txBox="1">
              <a:spLocks noChangeArrowheads="1"/>
            </p:cNvSpPr>
            <p:nvPr/>
          </p:nvSpPr>
          <p:spPr bwMode="auto">
            <a:xfrm>
              <a:off x="1277" y="2462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 sz="1000"/>
            </a:p>
          </p:txBody>
        </p:sp>
        <p:sp>
          <p:nvSpPr>
            <p:cNvPr id="25692" name="Rectangle 32"/>
            <p:cNvSpPr>
              <a:spLocks noChangeArrowheads="1"/>
            </p:cNvSpPr>
            <p:nvPr/>
          </p:nvSpPr>
          <p:spPr bwMode="auto">
            <a:xfrm>
              <a:off x="420" y="2572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grpSp>
          <p:nvGrpSpPr>
            <p:cNvPr id="25693" name="Group 33"/>
            <p:cNvGrpSpPr>
              <a:grpSpLocks/>
            </p:cNvGrpSpPr>
            <p:nvPr/>
          </p:nvGrpSpPr>
          <p:grpSpPr bwMode="auto">
            <a:xfrm>
              <a:off x="394" y="2569"/>
              <a:ext cx="1234" cy="182"/>
              <a:chOff x="3050" y="1265"/>
              <a:chExt cx="1234" cy="182"/>
            </a:xfrm>
          </p:grpSpPr>
          <p:sp>
            <p:nvSpPr>
              <p:cNvPr id="25694" name="Text Box 34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 b="1"/>
                  <a:t>SREG:</a:t>
                </a:r>
              </a:p>
            </p:txBody>
          </p:sp>
          <p:grpSp>
            <p:nvGrpSpPr>
              <p:cNvPr id="25695" name="Group 35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5696" name="Rectangle 36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fa-IR" altLang="en-US" sz="1000" b="1"/>
                </a:p>
              </p:txBody>
            </p:sp>
            <p:sp>
              <p:nvSpPr>
                <p:cNvPr id="25697" name="Line 37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8" name="Line 38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1" name="Line 41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2" name="Line 42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I</a:t>
                  </a:r>
                </a:p>
              </p:txBody>
            </p:sp>
            <p:sp>
              <p:nvSpPr>
                <p:cNvPr id="2570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T</a:t>
                  </a:r>
                </a:p>
              </p:txBody>
            </p:sp>
            <p:sp>
              <p:nvSpPr>
                <p:cNvPr id="2570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H</a:t>
                  </a:r>
                </a:p>
              </p:txBody>
            </p:sp>
            <p:sp>
              <p:nvSpPr>
                <p:cNvPr id="257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S</a:t>
                  </a:r>
                </a:p>
              </p:txBody>
            </p:sp>
            <p:sp>
              <p:nvSpPr>
                <p:cNvPr id="2570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V</a:t>
                  </a:r>
                </a:p>
              </p:txBody>
            </p:sp>
            <p:sp>
              <p:nvSpPr>
                <p:cNvPr id="2570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N</a:t>
                  </a:r>
                </a:p>
              </p:txBody>
            </p:sp>
            <p:sp>
              <p:nvSpPr>
                <p:cNvPr id="2571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C</a:t>
                  </a:r>
                </a:p>
              </p:txBody>
            </p:sp>
            <p:sp>
              <p:nvSpPr>
                <p:cNvPr id="2571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/>
                    <a:t>Z</a:t>
                  </a:r>
                </a:p>
              </p:txBody>
            </p:sp>
          </p:grpSp>
        </p:grpSp>
      </p:grp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4476750" y="1943100"/>
          <a:ext cx="4324350" cy="447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Visio" r:id="rId4" imgW="4675937" imgH="4189171" progId="Visio.Drawing.11">
                  <p:embed/>
                </p:oleObj>
              </mc:Choice>
              <mc:Fallback>
                <p:oleObj name="Visio" r:id="rId4" imgW="4675937" imgH="418917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1943100"/>
                        <a:ext cx="4324350" cy="4471988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5"/>
          <p:cNvSpPr txBox="1">
            <a:spLocks noChangeArrowheads="1"/>
          </p:cNvSpPr>
          <p:nvPr/>
        </p:nvSpPr>
        <p:spPr bwMode="auto">
          <a:xfrm>
            <a:off x="1114425" y="1047750"/>
            <a:ext cx="857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400" b="1"/>
              <a:t>SREG:</a:t>
            </a:r>
          </a:p>
        </p:txBody>
      </p:sp>
      <p:sp>
        <p:nvSpPr>
          <p:cNvPr id="25607" name="AutoShape 74"/>
          <p:cNvSpPr>
            <a:spLocks noChangeArrowheads="1"/>
          </p:cNvSpPr>
          <p:nvPr/>
        </p:nvSpPr>
        <p:spPr bwMode="auto">
          <a:xfrm>
            <a:off x="5019675" y="1400175"/>
            <a:ext cx="752475" cy="257175"/>
          </a:xfrm>
          <a:prstGeom prst="wedgeRectCallout">
            <a:avLst>
              <a:gd name="adj1" fmla="val -87764"/>
              <a:gd name="adj2" fmla="val -121606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Carry</a:t>
            </a:r>
          </a:p>
        </p:txBody>
      </p:sp>
      <p:sp>
        <p:nvSpPr>
          <p:cNvPr id="25608" name="AutoShape 75"/>
          <p:cNvSpPr>
            <a:spLocks noChangeArrowheads="1"/>
          </p:cNvSpPr>
          <p:nvPr/>
        </p:nvSpPr>
        <p:spPr bwMode="auto">
          <a:xfrm>
            <a:off x="4216400" y="1539875"/>
            <a:ext cx="752475" cy="257175"/>
          </a:xfrm>
          <a:prstGeom prst="wedgeRectCallout">
            <a:avLst>
              <a:gd name="adj1" fmla="val -54852"/>
              <a:gd name="adj2" fmla="val -12531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Zero</a:t>
            </a:r>
          </a:p>
        </p:txBody>
      </p:sp>
      <p:sp>
        <p:nvSpPr>
          <p:cNvPr id="25609" name="AutoShape 76"/>
          <p:cNvSpPr>
            <a:spLocks noChangeArrowheads="1"/>
          </p:cNvSpPr>
          <p:nvPr/>
        </p:nvSpPr>
        <p:spPr bwMode="auto">
          <a:xfrm>
            <a:off x="3489325" y="1841500"/>
            <a:ext cx="914400" cy="257175"/>
          </a:xfrm>
          <a:prstGeom prst="wedgeRectCallout">
            <a:avLst>
              <a:gd name="adj1" fmla="val 6426"/>
              <a:gd name="adj2" fmla="val -2438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Negative</a:t>
            </a:r>
          </a:p>
        </p:txBody>
      </p:sp>
      <p:sp>
        <p:nvSpPr>
          <p:cNvPr id="25610" name="AutoShape 77"/>
          <p:cNvSpPr>
            <a:spLocks noChangeArrowheads="1"/>
          </p:cNvSpPr>
          <p:nvPr/>
        </p:nvSpPr>
        <p:spPr bwMode="auto">
          <a:xfrm>
            <a:off x="3067050" y="1552575"/>
            <a:ext cx="914400" cy="257175"/>
          </a:xfrm>
          <a:prstGeom prst="wedgeRectCallout">
            <a:avLst>
              <a:gd name="adj1" fmla="val -5032"/>
              <a:gd name="adj2" fmla="val -136421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oVerflow</a:t>
            </a:r>
          </a:p>
        </p:txBody>
      </p:sp>
      <p:sp>
        <p:nvSpPr>
          <p:cNvPr id="25611" name="AutoShape 78"/>
          <p:cNvSpPr>
            <a:spLocks noChangeArrowheads="1"/>
          </p:cNvSpPr>
          <p:nvPr/>
        </p:nvSpPr>
        <p:spPr bwMode="auto">
          <a:xfrm>
            <a:off x="2644775" y="1920875"/>
            <a:ext cx="904875" cy="504825"/>
          </a:xfrm>
          <a:prstGeom prst="wedgeRectCallout">
            <a:avLst>
              <a:gd name="adj1" fmla="val -2458"/>
              <a:gd name="adj2" fmla="val -17326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Sign</a:t>
            </a:r>
          </a:p>
          <a:p>
            <a:pPr algn="ctr"/>
            <a:r>
              <a:rPr lang="en-US" altLang="en-US" sz="1400"/>
              <a:t>N+V</a:t>
            </a:r>
          </a:p>
          <a:p>
            <a:pPr algn="ctr"/>
            <a:endParaRPr lang="en-US" altLang="en-US" sz="1400"/>
          </a:p>
        </p:txBody>
      </p:sp>
      <p:sp>
        <p:nvSpPr>
          <p:cNvPr id="25612" name="Oval 79"/>
          <p:cNvSpPr>
            <a:spLocks noChangeArrowheads="1"/>
          </p:cNvSpPr>
          <p:nvPr/>
        </p:nvSpPr>
        <p:spPr bwMode="auto">
          <a:xfrm>
            <a:off x="3038475" y="2228850"/>
            <a:ext cx="117475" cy="142875"/>
          </a:xfrm>
          <a:prstGeom prst="ellipse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25613" name="AutoShape 80"/>
          <p:cNvSpPr>
            <a:spLocks noChangeArrowheads="1"/>
          </p:cNvSpPr>
          <p:nvPr/>
        </p:nvSpPr>
        <p:spPr bwMode="auto">
          <a:xfrm>
            <a:off x="1644650" y="2130425"/>
            <a:ext cx="962025" cy="257175"/>
          </a:xfrm>
          <a:prstGeom prst="wedgeRectCallout">
            <a:avLst>
              <a:gd name="adj1" fmla="val 81847"/>
              <a:gd name="adj2" fmla="val -36975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Half carry</a:t>
            </a:r>
          </a:p>
        </p:txBody>
      </p:sp>
      <p:sp>
        <p:nvSpPr>
          <p:cNvPr id="25614" name="AutoShape 81"/>
          <p:cNvSpPr>
            <a:spLocks noChangeArrowheads="1"/>
          </p:cNvSpPr>
          <p:nvPr/>
        </p:nvSpPr>
        <p:spPr bwMode="auto">
          <a:xfrm>
            <a:off x="1289050" y="1812925"/>
            <a:ext cx="1085850" cy="257175"/>
          </a:xfrm>
          <a:prstGeom prst="wedgeRectCallout">
            <a:avLst>
              <a:gd name="adj1" fmla="val 63306"/>
              <a:gd name="adj2" fmla="val -24012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Temporary</a:t>
            </a:r>
          </a:p>
        </p:txBody>
      </p:sp>
      <p:sp>
        <p:nvSpPr>
          <p:cNvPr id="25615" name="AutoShape 82"/>
          <p:cNvSpPr>
            <a:spLocks noChangeArrowheads="1"/>
          </p:cNvSpPr>
          <p:nvPr/>
        </p:nvSpPr>
        <p:spPr bwMode="auto">
          <a:xfrm>
            <a:off x="876300" y="1514475"/>
            <a:ext cx="1085850" cy="276225"/>
          </a:xfrm>
          <a:prstGeom prst="wedgeRectCallout">
            <a:avLst>
              <a:gd name="adj1" fmla="val 65935"/>
              <a:gd name="adj2" fmla="val -11321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Interrupt</a:t>
            </a:r>
          </a:p>
        </p:txBody>
      </p:sp>
      <p:grpSp>
        <p:nvGrpSpPr>
          <p:cNvPr id="25616" name="Group 86"/>
          <p:cNvGrpSpPr>
            <a:grpSpLocks/>
          </p:cNvGrpSpPr>
          <p:nvPr/>
        </p:nvGrpSpPr>
        <p:grpSpPr bwMode="auto">
          <a:xfrm>
            <a:off x="1924050" y="1036638"/>
            <a:ext cx="2921000" cy="322262"/>
            <a:chOff x="1212" y="653"/>
            <a:chExt cx="1840" cy="203"/>
          </a:xfrm>
        </p:grpSpPr>
        <p:sp>
          <p:nvSpPr>
            <p:cNvPr id="25665" name="Rectangle 57"/>
            <p:cNvSpPr>
              <a:spLocks noChangeArrowheads="1"/>
            </p:cNvSpPr>
            <p:nvPr/>
          </p:nvSpPr>
          <p:spPr bwMode="auto">
            <a:xfrm>
              <a:off x="1241" y="665"/>
              <a:ext cx="1782" cy="186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a-IR" altLang="en-US" sz="1400" b="1"/>
            </a:p>
          </p:txBody>
        </p:sp>
        <p:sp>
          <p:nvSpPr>
            <p:cNvPr id="25666" name="Line 58"/>
            <p:cNvSpPr>
              <a:spLocks noChangeShapeType="1"/>
            </p:cNvSpPr>
            <p:nvPr/>
          </p:nvSpPr>
          <p:spPr bwMode="auto">
            <a:xfrm>
              <a:off x="2121" y="661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59"/>
            <p:cNvSpPr>
              <a:spLocks noChangeShapeType="1"/>
            </p:cNvSpPr>
            <p:nvPr/>
          </p:nvSpPr>
          <p:spPr bwMode="auto">
            <a:xfrm>
              <a:off x="1671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60"/>
            <p:cNvSpPr>
              <a:spLocks noChangeShapeType="1"/>
            </p:cNvSpPr>
            <p:nvPr/>
          </p:nvSpPr>
          <p:spPr bwMode="auto">
            <a:xfrm flipH="1">
              <a:off x="1896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62"/>
            <p:cNvSpPr>
              <a:spLocks noChangeShapeType="1"/>
            </p:cNvSpPr>
            <p:nvPr/>
          </p:nvSpPr>
          <p:spPr bwMode="auto">
            <a:xfrm>
              <a:off x="2795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63"/>
            <p:cNvSpPr>
              <a:spLocks noChangeShapeType="1"/>
            </p:cNvSpPr>
            <p:nvPr/>
          </p:nvSpPr>
          <p:spPr bwMode="auto">
            <a:xfrm>
              <a:off x="2346" y="667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Line 64"/>
            <p:cNvSpPr>
              <a:spLocks noChangeShapeType="1"/>
            </p:cNvSpPr>
            <p:nvPr/>
          </p:nvSpPr>
          <p:spPr bwMode="auto">
            <a:xfrm flipH="1">
              <a:off x="2571" y="667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Text Box 67"/>
            <p:cNvSpPr txBox="1">
              <a:spLocks noChangeArrowheads="1"/>
            </p:cNvSpPr>
            <p:nvPr/>
          </p:nvSpPr>
          <p:spPr bwMode="auto">
            <a:xfrm>
              <a:off x="1622" y="658"/>
              <a:ext cx="3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H</a:t>
              </a:r>
            </a:p>
          </p:txBody>
        </p:sp>
        <p:sp>
          <p:nvSpPr>
            <p:cNvPr id="25673" name="Text Box 68"/>
            <p:cNvSpPr txBox="1">
              <a:spLocks noChangeArrowheads="1"/>
            </p:cNvSpPr>
            <p:nvPr/>
          </p:nvSpPr>
          <p:spPr bwMode="auto">
            <a:xfrm>
              <a:off x="1851" y="661"/>
              <a:ext cx="31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S</a:t>
              </a:r>
            </a:p>
          </p:txBody>
        </p:sp>
        <p:sp>
          <p:nvSpPr>
            <p:cNvPr id="25674" name="Text Box 69"/>
            <p:cNvSpPr txBox="1">
              <a:spLocks noChangeArrowheads="1"/>
            </p:cNvSpPr>
            <p:nvPr/>
          </p:nvSpPr>
          <p:spPr bwMode="auto">
            <a:xfrm>
              <a:off x="2069" y="661"/>
              <a:ext cx="31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V</a:t>
              </a:r>
            </a:p>
          </p:txBody>
        </p:sp>
        <p:sp>
          <p:nvSpPr>
            <p:cNvPr id="25675" name="Text Box 70"/>
            <p:cNvSpPr txBox="1">
              <a:spLocks noChangeArrowheads="1"/>
            </p:cNvSpPr>
            <p:nvPr/>
          </p:nvSpPr>
          <p:spPr bwMode="auto">
            <a:xfrm>
              <a:off x="2301" y="653"/>
              <a:ext cx="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N</a:t>
              </a:r>
            </a:p>
          </p:txBody>
        </p:sp>
        <p:sp>
          <p:nvSpPr>
            <p:cNvPr id="25676" name="Text Box 71"/>
            <p:cNvSpPr txBox="1">
              <a:spLocks noChangeArrowheads="1"/>
            </p:cNvSpPr>
            <p:nvPr/>
          </p:nvSpPr>
          <p:spPr bwMode="auto">
            <a:xfrm>
              <a:off x="2762" y="661"/>
              <a:ext cx="29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C</a:t>
              </a:r>
            </a:p>
          </p:txBody>
        </p:sp>
        <p:sp>
          <p:nvSpPr>
            <p:cNvPr id="25677" name="Text Box 72"/>
            <p:cNvSpPr txBox="1">
              <a:spLocks noChangeArrowheads="1"/>
            </p:cNvSpPr>
            <p:nvPr/>
          </p:nvSpPr>
          <p:spPr bwMode="auto">
            <a:xfrm>
              <a:off x="2526" y="658"/>
              <a:ext cx="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Z</a:t>
              </a:r>
            </a:p>
          </p:txBody>
        </p:sp>
        <p:sp>
          <p:nvSpPr>
            <p:cNvPr id="25678" name="Rectangle 83"/>
            <p:cNvSpPr>
              <a:spLocks noChangeArrowheads="1"/>
            </p:cNvSpPr>
            <p:nvPr/>
          </p:nvSpPr>
          <p:spPr bwMode="auto">
            <a:xfrm>
              <a:off x="1240" y="666"/>
              <a:ext cx="428" cy="180"/>
            </a:xfrm>
            <a:prstGeom prst="rect">
              <a:avLst/>
            </a:prstGeom>
            <a:solidFill>
              <a:srgbClr val="CC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5679" name="Line 61"/>
            <p:cNvSpPr>
              <a:spLocks noChangeShapeType="1"/>
            </p:cNvSpPr>
            <p:nvPr/>
          </p:nvSpPr>
          <p:spPr bwMode="auto">
            <a:xfrm flipH="1">
              <a:off x="1453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Text Box 66"/>
            <p:cNvSpPr txBox="1">
              <a:spLocks noChangeArrowheads="1"/>
            </p:cNvSpPr>
            <p:nvPr/>
          </p:nvSpPr>
          <p:spPr bwMode="auto">
            <a:xfrm>
              <a:off x="1418" y="663"/>
              <a:ext cx="28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5681" name="Text Box 65"/>
            <p:cNvSpPr txBox="1">
              <a:spLocks noChangeArrowheads="1"/>
            </p:cNvSpPr>
            <p:nvPr/>
          </p:nvSpPr>
          <p:spPr bwMode="auto">
            <a:xfrm>
              <a:off x="1212" y="663"/>
              <a:ext cx="2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I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1317625" y="2432050"/>
            <a:ext cx="6934200" cy="3981450"/>
            <a:chOff x="830" y="1532"/>
            <a:chExt cx="4368" cy="2508"/>
          </a:xfrm>
        </p:grpSpPr>
        <p:grpSp>
          <p:nvGrpSpPr>
            <p:cNvPr id="25661" name="Group 94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5663" name="Rectangle 8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fa-IR" altLang="en-US"/>
              </a:p>
            </p:txBody>
          </p:sp>
          <p:sp>
            <p:nvSpPr>
              <p:cNvPr id="25664" name="Text Box 8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 i="1"/>
                  <a:t>Example: Show the status of the C, H, and Z flags after the addition of 0x38 and 0x2F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 LDI 	R16, 0x38	;R16 = 0x38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 LDI	R17, 0x2F	;R17 = 0x2F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 ADD	R16, R17	;add R17 to R16</a:t>
                </a:r>
              </a:p>
            </p:txBody>
          </p:sp>
        </p:grpSp>
        <p:sp>
          <p:nvSpPr>
            <p:cNvPr id="25662" name="Line 9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1358900" y="4257675"/>
            <a:ext cx="6877050" cy="1905000"/>
            <a:chOff x="856" y="2682"/>
            <a:chExt cx="4332" cy="1200"/>
          </a:xfrm>
        </p:grpSpPr>
        <p:sp>
          <p:nvSpPr>
            <p:cNvPr id="25658" name="Text Box 91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i="1"/>
                <a:t>Solution:                        </a:t>
              </a:r>
              <a:r>
                <a:rPr lang="pt-BR" altLang="en-US" sz="1600" b="1" i="1">
                  <a:solidFill>
                    <a:srgbClr val="FF3300"/>
                  </a:solidFill>
                </a:rPr>
                <a:t>1</a:t>
              </a:r>
              <a:endParaRPr lang="en-US" altLang="en-US" sz="1600" b="1" i="1">
                <a:solidFill>
                  <a:srgbClr val="FF3300"/>
                </a:solidFill>
              </a:endParaRPr>
            </a:p>
            <a:p>
              <a:r>
                <a:rPr lang="pt-BR" altLang="en-US"/>
                <a:t>	 </a:t>
              </a:r>
              <a:r>
                <a:rPr lang="pt-BR" altLang="en-US" b="1" i="1"/>
                <a:t>$38	0011 1000</a:t>
              </a:r>
            </a:p>
            <a:p>
              <a:r>
                <a:rPr lang="pt-BR" altLang="en-US" b="1" i="1"/>
                <a:t>            + $2F	0010 1111</a:t>
              </a:r>
            </a:p>
            <a:p>
              <a:r>
                <a:rPr lang="pt-BR" altLang="en-US" b="1" i="1"/>
                <a:t>               $67	0110 0111 	R16 = 0x67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 b="1" i="1"/>
                <a:t>C = 0 because there is no carry beyond the D7 bit.</a:t>
              </a:r>
            </a:p>
            <a:p>
              <a:r>
                <a:rPr lang="en-US" altLang="en-US" sz="1400" b="1" i="1"/>
                <a:t>H = 1 because there is a carry from the D3 to the D4 bit.</a:t>
              </a:r>
            </a:p>
            <a:p>
              <a:r>
                <a:rPr lang="en-US" altLang="en-US" sz="1400" b="1" i="1"/>
                <a:t>Z = 0 because the R16 (the result) has a value other than 0 after the addition.</a:t>
              </a:r>
            </a:p>
          </p:txBody>
        </p:sp>
        <p:sp>
          <p:nvSpPr>
            <p:cNvPr id="25659" name="Line 92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93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1292225" y="2406650"/>
            <a:ext cx="6934200" cy="3981450"/>
            <a:chOff x="830" y="1532"/>
            <a:chExt cx="4368" cy="2508"/>
          </a:xfrm>
        </p:grpSpPr>
        <p:grpSp>
          <p:nvGrpSpPr>
            <p:cNvPr id="25654" name="Group 98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5656" name="Rectangle 99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fa-IR" altLang="en-US"/>
              </a:p>
            </p:txBody>
          </p:sp>
          <p:sp>
            <p:nvSpPr>
              <p:cNvPr id="25657" name="Text Box 100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 i="1"/>
                  <a:t>Example: Show the status of the C, H, and Z flags after the addition of 0x9C and 0x64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0x9C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0x64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ADD	R20, R21	;add R21 to R20</a:t>
                </a:r>
              </a:p>
            </p:txBody>
          </p:sp>
        </p:grpSp>
        <p:sp>
          <p:nvSpPr>
            <p:cNvPr id="25655" name="Line 101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1333500" y="4244975"/>
            <a:ext cx="6877050" cy="1828800"/>
            <a:chOff x="856" y="2682"/>
            <a:chExt cx="4332" cy="1152"/>
          </a:xfrm>
        </p:grpSpPr>
        <p:sp>
          <p:nvSpPr>
            <p:cNvPr id="25651" name="Text Box 103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1"/>
                <a:t>Solution:                        </a:t>
              </a:r>
              <a:r>
                <a:rPr lang="pt-BR" altLang="en-US" sz="1600" b="1" i="1">
                  <a:solidFill>
                    <a:srgbClr val="FF3300"/>
                  </a:solidFill>
                </a:rPr>
                <a:t>1</a:t>
              </a:r>
              <a:r>
                <a:rPr lang="en-US" altLang="en-US" b="1" i="1"/>
                <a:t>		  	      </a:t>
              </a:r>
            </a:p>
            <a:p>
              <a:r>
                <a:rPr lang="en-US" altLang="en-US" b="1" i="1"/>
                <a:t>	$9C	1001 1100</a:t>
              </a:r>
            </a:p>
            <a:p>
              <a:r>
                <a:rPr lang="en-US" altLang="en-US" b="1" i="1"/>
                <a:t>          +  $64	0110 0100</a:t>
              </a:r>
            </a:p>
            <a:p>
              <a:r>
                <a:rPr lang="en-US" altLang="en-US" b="1" i="1"/>
                <a:t>            $100     </a:t>
              </a:r>
              <a:r>
                <a:rPr lang="en-US" altLang="en-US" b="1" i="1">
                  <a:solidFill>
                    <a:srgbClr val="FF3300"/>
                  </a:solidFill>
                </a:rPr>
                <a:t>1 </a:t>
              </a:r>
              <a:r>
                <a:rPr lang="en-US" altLang="en-US" b="1" i="1"/>
                <a:t>0000 0000	R20 = 00</a:t>
              </a:r>
            </a:p>
            <a:p>
              <a:r>
                <a:rPr lang="en-US" altLang="en-US" sz="1400" b="1" i="1"/>
                <a:t>C = 1 because there is a carry beyond the D7 bit.</a:t>
              </a:r>
            </a:p>
            <a:p>
              <a:r>
                <a:rPr lang="en-US" altLang="en-US" sz="1400" b="1" i="1"/>
                <a:t>H = 1 because there is a carry from the D3 to the D4 bit.</a:t>
              </a:r>
            </a:p>
            <a:p>
              <a:r>
                <a:rPr lang="en-US" altLang="en-US" sz="1400" b="1" i="1"/>
                <a:t>Z = 1 because the R20 (the result) has a value 0 in it after the addition.</a:t>
              </a:r>
            </a:p>
          </p:txBody>
        </p:sp>
        <p:sp>
          <p:nvSpPr>
            <p:cNvPr id="25652" name="Line 104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105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06"/>
          <p:cNvGrpSpPr>
            <a:grpSpLocks/>
          </p:cNvGrpSpPr>
          <p:nvPr/>
        </p:nvGrpSpPr>
        <p:grpSpPr bwMode="auto">
          <a:xfrm>
            <a:off x="1317625" y="2355850"/>
            <a:ext cx="6934200" cy="3981450"/>
            <a:chOff x="830" y="1532"/>
            <a:chExt cx="4368" cy="2508"/>
          </a:xfrm>
        </p:grpSpPr>
        <p:grpSp>
          <p:nvGrpSpPr>
            <p:cNvPr id="25647" name="Group 107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5649" name="Rectangle 10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fa-IR" altLang="en-US"/>
              </a:p>
            </p:txBody>
          </p:sp>
          <p:sp>
            <p:nvSpPr>
              <p:cNvPr id="25650" name="Text Box 10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 i="1"/>
                  <a:t>Example: Show the status of the C, H, and Z flags after the subtraction of 0x23 from 0xA5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0xA5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0x23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altLang="en-US" sz="1600" b="1" i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5648" name="Line 11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1358900" y="4194175"/>
            <a:ext cx="6877050" cy="1828800"/>
            <a:chOff x="856" y="2682"/>
            <a:chExt cx="4332" cy="1152"/>
          </a:xfrm>
        </p:grpSpPr>
        <p:sp>
          <p:nvSpPr>
            <p:cNvPr id="25644" name="Text Box 112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1"/>
                <a:t>Solution:                        </a:t>
              </a:r>
              <a:r>
                <a:rPr lang="en-US" altLang="en-US" b="1" i="1"/>
                <a:t>		  	      </a:t>
              </a:r>
            </a:p>
            <a:p>
              <a:r>
                <a:rPr lang="pt-BR" altLang="en-US" b="1" i="1"/>
                <a:t>	$A5	1010 0101</a:t>
              </a:r>
            </a:p>
            <a:p>
              <a:r>
                <a:rPr lang="pt-BR" altLang="en-US" b="1" i="1"/>
                <a:t>          -   $23	0010 0011</a:t>
              </a:r>
            </a:p>
            <a:p>
              <a:r>
                <a:rPr lang="pt-BR" altLang="en-US" b="1" i="1"/>
                <a:t>	$82	1000 0010	R20 = $82</a:t>
              </a:r>
            </a:p>
            <a:p>
              <a:r>
                <a:rPr lang="en-US" altLang="en-US" sz="1400" b="1" i="1"/>
                <a:t>C = 0 because R21 is not bigger than R20 and there is no borrow from D8 bit.</a:t>
              </a:r>
            </a:p>
            <a:p>
              <a:r>
                <a:rPr lang="en-US" altLang="en-US" sz="1400" b="1" i="1"/>
                <a:t>Z = 0 because the R20 has a value other than 0 after the subtraction.</a:t>
              </a:r>
            </a:p>
            <a:p>
              <a:r>
                <a:rPr lang="en-US" altLang="en-US" sz="1400" b="1" i="1"/>
                <a:t>H = 0 because there is no borrow from D4 to D3.</a:t>
              </a:r>
            </a:p>
          </p:txBody>
        </p:sp>
        <p:sp>
          <p:nvSpPr>
            <p:cNvPr id="25645" name="Line 113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114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25"/>
          <p:cNvGrpSpPr>
            <a:grpSpLocks/>
          </p:cNvGrpSpPr>
          <p:nvPr/>
        </p:nvGrpSpPr>
        <p:grpSpPr bwMode="auto">
          <a:xfrm>
            <a:off x="1352550" y="2359025"/>
            <a:ext cx="6934200" cy="3981450"/>
            <a:chOff x="830" y="1532"/>
            <a:chExt cx="4368" cy="2508"/>
          </a:xfrm>
        </p:grpSpPr>
        <p:grpSp>
          <p:nvGrpSpPr>
            <p:cNvPr id="25640" name="Group 126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5642" name="Rectangle 127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fa-IR" altLang="en-US"/>
              </a:p>
            </p:txBody>
          </p:sp>
          <p:sp>
            <p:nvSpPr>
              <p:cNvPr id="25643" name="Text Box 128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 i="1"/>
                  <a:t>Example: Show the status of the C, H, and Z flags after the subtraction of 0x73 from 0x52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0x52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0x73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altLang="en-US" sz="1600" b="1" i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5641" name="Line 129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1355725" y="4095750"/>
            <a:ext cx="6877050" cy="1828800"/>
            <a:chOff x="856" y="2682"/>
            <a:chExt cx="4332" cy="1152"/>
          </a:xfrm>
        </p:grpSpPr>
        <p:sp>
          <p:nvSpPr>
            <p:cNvPr id="25637" name="Text Box 131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1"/>
                <a:t>Solution:                        </a:t>
              </a:r>
              <a:r>
                <a:rPr lang="en-US" altLang="en-US" b="1" i="1"/>
                <a:t>		  	      </a:t>
              </a:r>
            </a:p>
            <a:p>
              <a:r>
                <a:rPr lang="pt-BR" altLang="en-US" b="1" i="1"/>
                <a:t>	 $52	0101 0010</a:t>
              </a:r>
            </a:p>
            <a:p>
              <a:r>
                <a:rPr lang="pt-BR" altLang="en-US" b="1" i="1"/>
                <a:t>           -   $73	0111 0011</a:t>
              </a:r>
            </a:p>
            <a:p>
              <a:r>
                <a:rPr lang="pt-BR" altLang="en-US" b="1" i="1"/>
                <a:t>	$DF	1101 1111	R20 = $DF</a:t>
              </a:r>
            </a:p>
            <a:p>
              <a:r>
                <a:rPr lang="en-US" altLang="en-US" sz="1400" b="1" i="1"/>
                <a:t>C = 1 because R21 is bigger than R20 and there is a borrow from D8 bit.</a:t>
              </a:r>
            </a:p>
            <a:p>
              <a:r>
                <a:rPr lang="en-US" altLang="en-US" sz="1400" b="1" i="1"/>
                <a:t>Z = 0 because the R20 has a value other than zero after the subtraction.</a:t>
              </a:r>
            </a:p>
            <a:p>
              <a:r>
                <a:rPr lang="en-US" altLang="en-US" sz="1400" b="1" i="1"/>
                <a:t>H = 1 because there is a borrow from D4 to D3.</a:t>
              </a:r>
            </a:p>
          </p:txBody>
        </p:sp>
        <p:sp>
          <p:nvSpPr>
            <p:cNvPr id="25638" name="Line 132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133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1346200" y="2347913"/>
            <a:ext cx="6934200" cy="3981450"/>
            <a:chOff x="830" y="1532"/>
            <a:chExt cx="4368" cy="2508"/>
          </a:xfrm>
        </p:grpSpPr>
        <p:grpSp>
          <p:nvGrpSpPr>
            <p:cNvPr id="25633" name="Group 117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5635" name="Rectangle 11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fa-IR" altLang="en-US"/>
              </a:p>
            </p:txBody>
          </p:sp>
          <p:sp>
            <p:nvSpPr>
              <p:cNvPr id="25636" name="Text Box 11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 i="1"/>
                  <a:t>Example: Show the status of the C, H, and Z flags after the subtraction of 0x9C from 0x9C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0x9C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0x9C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altLang="en-US" sz="1600" b="1" i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altLang="en-US" sz="1600" b="1" i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5634" name="Line 12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21"/>
          <p:cNvGrpSpPr>
            <a:grpSpLocks/>
          </p:cNvGrpSpPr>
          <p:nvPr/>
        </p:nvGrpSpPr>
        <p:grpSpPr bwMode="auto">
          <a:xfrm>
            <a:off x="1387475" y="4186238"/>
            <a:ext cx="6877050" cy="1828800"/>
            <a:chOff x="856" y="2682"/>
            <a:chExt cx="4332" cy="1152"/>
          </a:xfrm>
        </p:grpSpPr>
        <p:sp>
          <p:nvSpPr>
            <p:cNvPr id="25630" name="Text Box 122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1"/>
                <a:t>Solution:                        </a:t>
              </a:r>
              <a:r>
                <a:rPr lang="en-US" altLang="en-US" b="1" i="1"/>
                <a:t>		  	      </a:t>
              </a:r>
            </a:p>
            <a:p>
              <a:r>
                <a:rPr lang="pt-BR" altLang="en-US" b="1" i="1"/>
                <a:t>	$9C	1001 1100</a:t>
              </a:r>
            </a:p>
            <a:p>
              <a:r>
                <a:rPr lang="pt-BR" altLang="en-US" b="1" i="1"/>
                <a:t>          -   $9C	1001 1100</a:t>
              </a:r>
            </a:p>
            <a:p>
              <a:r>
                <a:rPr lang="pt-BR" altLang="en-US" b="1" i="1"/>
                <a:t>	$00	0000 0000	R20 = $00</a:t>
              </a:r>
            </a:p>
            <a:p>
              <a:r>
                <a:rPr lang="en-US" altLang="en-US" sz="1400" b="1" i="1"/>
                <a:t>C = 0 because R21 is not bigger than R20 and there is no borrow from D8 bit.</a:t>
              </a:r>
            </a:p>
            <a:p>
              <a:r>
                <a:rPr lang="en-US" altLang="en-US" sz="1400" b="1" i="1"/>
                <a:t>Z = 1 because the R20 is zero after the subtraction.</a:t>
              </a:r>
            </a:p>
            <a:p>
              <a:r>
                <a:rPr lang="en-US" altLang="en-US" sz="1400" b="1" i="1"/>
                <a:t>H = 0 because there is no borrow from D4 to D3.</a:t>
              </a:r>
            </a:p>
          </p:txBody>
        </p:sp>
        <p:sp>
          <p:nvSpPr>
            <p:cNvPr id="25631" name="Line 123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124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36"/>
          <p:cNvGrpSpPr>
            <a:grpSpLocks/>
          </p:cNvGrpSpPr>
          <p:nvPr/>
        </p:nvGrpSpPr>
        <p:grpSpPr bwMode="auto">
          <a:xfrm>
            <a:off x="5975350" y="912813"/>
            <a:ext cx="2578100" cy="2527300"/>
            <a:chOff x="1184" y="3952"/>
            <a:chExt cx="1624" cy="1592"/>
          </a:xfrm>
        </p:grpSpPr>
        <p:sp>
          <p:nvSpPr>
            <p:cNvPr id="25628" name="Rectangle 135"/>
            <p:cNvSpPr>
              <a:spLocks noChangeArrowheads="1"/>
            </p:cNvSpPr>
            <p:nvPr/>
          </p:nvSpPr>
          <p:spPr bwMode="auto">
            <a:xfrm>
              <a:off x="1184" y="3952"/>
              <a:ext cx="1624" cy="159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pic>
          <p:nvPicPr>
            <p:cNvPr id="25629" name="Picture 13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4006"/>
              <a:ext cx="1506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F89D6-39ED-49F7-866B-72EF18052832}" type="slidenum">
              <a:rPr lang="ar-SA" altLang="en-US"/>
              <a:pPr/>
              <a:t>25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Assembler Directives</a:t>
            </a:r>
            <a:br>
              <a:rPr lang="en-US" altLang="en-US" sz="3200" smtClean="0"/>
            </a:br>
            <a:r>
              <a:rPr lang="en-US" altLang="en-US" sz="3200" smtClean="0"/>
              <a:t> </a:t>
            </a:r>
            <a:r>
              <a:rPr lang="en-US" altLang="en-US" sz="2400" smtClean="0"/>
              <a:t>.EQU and .SET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.EQU </a:t>
            </a:r>
            <a:r>
              <a:rPr lang="en-US" altLang="en-US" i="1" smtClean="0"/>
              <a:t>name</a:t>
            </a:r>
            <a:r>
              <a:rPr lang="en-US" altLang="en-US" smtClean="0"/>
              <a:t> = </a:t>
            </a:r>
            <a:r>
              <a:rPr lang="en-US" altLang="en-US" i="1" smtClean="0"/>
              <a:t>value</a:t>
            </a:r>
          </a:p>
          <a:p>
            <a:pPr lvl="1"/>
            <a:r>
              <a:rPr lang="en-US" altLang="en-US" sz="1800" i="1" smtClean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.EQU	COUNT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LDI	R22, COUNT + 3		;R22 = 0x28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mtClean="0"/>
              <a:t>.SET </a:t>
            </a:r>
            <a:r>
              <a:rPr lang="en-US" altLang="en-US" i="1" smtClean="0"/>
              <a:t>name</a:t>
            </a:r>
            <a:r>
              <a:rPr lang="en-US" altLang="en-US" smtClean="0"/>
              <a:t> = </a:t>
            </a:r>
            <a:r>
              <a:rPr lang="en-US" altLang="en-US" i="1" smtClean="0"/>
              <a:t>value</a:t>
            </a:r>
          </a:p>
          <a:p>
            <a:pPr lvl="1"/>
            <a:r>
              <a:rPr lang="en-US" altLang="en-US" sz="1800" i="1" smtClean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.SET	COUNT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LDI	R22, COUNT + 3		;R22 = 0x28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.SET	COUNT = 0x19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6D974-6F2B-4EFE-904D-B3979CC8A9CA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Assembler Directives</a:t>
            </a:r>
            <a:br>
              <a:rPr lang="en-US" altLang="en-US" sz="3200" smtClean="0"/>
            </a:br>
            <a:r>
              <a:rPr lang="en-US" altLang="en-US" sz="3200" smtClean="0"/>
              <a:t> </a:t>
            </a:r>
            <a:r>
              <a:rPr lang="en-US" altLang="en-US" sz="2400" smtClean="0"/>
              <a:t>.INCLUDE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.INCLUDE “</a:t>
            </a:r>
            <a:r>
              <a:rPr lang="en-US" altLang="en-US" i="1" smtClean="0"/>
              <a:t>filename.ext</a:t>
            </a:r>
            <a:r>
              <a:rPr lang="en-US" altLang="en-US" smtClean="0"/>
              <a:t>”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792288"/>
            <a:ext cx="63182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76338" y="2590800"/>
            <a:ext cx="6738937" cy="2146300"/>
            <a:chOff x="702" y="2473"/>
            <a:chExt cx="4245" cy="1352"/>
          </a:xfrm>
        </p:grpSpPr>
        <p:sp>
          <p:nvSpPr>
            <p:cNvPr id="27661" name="Rectangle 6"/>
            <p:cNvSpPr>
              <a:spLocks noChangeArrowheads="1"/>
            </p:cNvSpPr>
            <p:nvPr/>
          </p:nvSpPr>
          <p:spPr bwMode="auto">
            <a:xfrm>
              <a:off x="702" y="2473"/>
              <a:ext cx="4245" cy="13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7662" name="Rectangle 7"/>
            <p:cNvSpPr>
              <a:spLocks noChangeArrowheads="1"/>
            </p:cNvSpPr>
            <p:nvPr/>
          </p:nvSpPr>
          <p:spPr bwMode="auto">
            <a:xfrm>
              <a:off x="800" y="2694"/>
              <a:ext cx="4058" cy="10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827" y="2682"/>
              <a:ext cx="4070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.equ	SREG	= 0x3f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.equ	SPL	= 0x3d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.equ	SPH	= 0x3e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.equ	INT_VECTORS_SIZE = 42	  ; size in words</a:t>
              </a:r>
            </a:p>
          </p:txBody>
        </p:sp>
        <p:sp>
          <p:nvSpPr>
            <p:cNvPr id="27664" name="Rectangle 9"/>
            <p:cNvSpPr>
              <a:spLocks noChangeArrowheads="1"/>
            </p:cNvSpPr>
            <p:nvPr/>
          </p:nvSpPr>
          <p:spPr bwMode="auto">
            <a:xfrm>
              <a:off x="2404" y="2496"/>
              <a:ext cx="960" cy="174"/>
            </a:xfrm>
            <a:prstGeom prst="rect">
              <a:avLst/>
            </a:prstGeom>
            <a:solidFill>
              <a:srgbClr val="74F87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7665" name="Text Box 10"/>
            <p:cNvSpPr txBox="1">
              <a:spLocks noChangeArrowheads="1"/>
            </p:cNvSpPr>
            <p:nvPr/>
          </p:nvSpPr>
          <p:spPr bwMode="auto">
            <a:xfrm>
              <a:off x="2393" y="2474"/>
              <a:ext cx="9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M32def.inc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90625" y="4883150"/>
            <a:ext cx="6738938" cy="1565275"/>
            <a:chOff x="750" y="3104"/>
            <a:chExt cx="4245" cy="986"/>
          </a:xfrm>
        </p:grpSpPr>
        <p:sp>
          <p:nvSpPr>
            <p:cNvPr id="27656" name="Rectangle 12"/>
            <p:cNvSpPr>
              <a:spLocks noChangeArrowheads="1"/>
            </p:cNvSpPr>
            <p:nvPr/>
          </p:nvSpPr>
          <p:spPr bwMode="auto">
            <a:xfrm>
              <a:off x="750" y="3113"/>
              <a:ext cx="4245" cy="97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7657" name="Rectangle 13"/>
            <p:cNvSpPr>
              <a:spLocks noChangeArrowheads="1"/>
            </p:cNvSpPr>
            <p:nvPr/>
          </p:nvSpPr>
          <p:spPr bwMode="auto">
            <a:xfrm>
              <a:off x="848" y="3334"/>
              <a:ext cx="4058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875" y="3322"/>
              <a:ext cx="407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.INCLUDE “M32DEF.INC”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LDI   R20, 10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OUT   SPL, R20</a:t>
              </a:r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27659" name="Rectangle 15"/>
            <p:cNvSpPr>
              <a:spLocks noChangeArrowheads="1"/>
            </p:cNvSpPr>
            <p:nvPr/>
          </p:nvSpPr>
          <p:spPr bwMode="auto">
            <a:xfrm>
              <a:off x="2452" y="3136"/>
              <a:ext cx="960" cy="17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7660" name="Text Box 16"/>
            <p:cNvSpPr txBox="1">
              <a:spLocks noChangeArrowheads="1"/>
            </p:cNvSpPr>
            <p:nvPr/>
          </p:nvSpPr>
          <p:spPr bwMode="auto">
            <a:xfrm>
              <a:off x="2441" y="3104"/>
              <a:ext cx="9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Program.asm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EC3F7B-5D5B-4CED-B9C1-7233A744C95B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Assembler Directives</a:t>
            </a:r>
            <a:br>
              <a:rPr lang="en-US" altLang="en-US" sz="3200" smtClean="0"/>
            </a:br>
            <a:r>
              <a:rPr lang="en-US" altLang="en-US" sz="3200" smtClean="0"/>
              <a:t> </a:t>
            </a:r>
            <a:r>
              <a:rPr lang="en-US" altLang="en-US" sz="2400" smtClean="0"/>
              <a:t>.ORG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8345488" cy="1260475"/>
          </a:xfrm>
        </p:spPr>
        <p:txBody>
          <a:bodyPr/>
          <a:lstStyle/>
          <a:p>
            <a:r>
              <a:rPr lang="en-US" altLang="en-US" smtClean="0"/>
              <a:t>.ORG </a:t>
            </a:r>
            <a:r>
              <a:rPr lang="en-US" altLang="en-US" i="1" smtClean="0"/>
              <a:t>address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677" name="Group 28"/>
          <p:cNvGrpSpPr>
            <a:grpSpLocks/>
          </p:cNvGrpSpPr>
          <p:nvPr/>
        </p:nvGrpSpPr>
        <p:grpSpPr bwMode="auto">
          <a:xfrm>
            <a:off x="1466850" y="3538538"/>
            <a:ext cx="3182938" cy="2025650"/>
            <a:chOff x="750" y="2786"/>
            <a:chExt cx="2005" cy="1276"/>
          </a:xfrm>
        </p:grpSpPr>
        <p:sp>
          <p:nvSpPr>
            <p:cNvPr id="28682" name="Rectangle 21"/>
            <p:cNvSpPr>
              <a:spLocks noChangeArrowheads="1"/>
            </p:cNvSpPr>
            <p:nvPr/>
          </p:nvSpPr>
          <p:spPr bwMode="auto">
            <a:xfrm>
              <a:off x="750" y="2786"/>
              <a:ext cx="2005" cy="12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8683" name="Rectangle 22"/>
            <p:cNvSpPr>
              <a:spLocks noChangeArrowheads="1"/>
            </p:cNvSpPr>
            <p:nvPr/>
          </p:nvSpPr>
          <p:spPr bwMode="auto">
            <a:xfrm>
              <a:off x="796" y="3074"/>
              <a:ext cx="1917" cy="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684" name="Rectangle 23"/>
            <p:cNvSpPr>
              <a:spLocks noChangeArrowheads="1"/>
            </p:cNvSpPr>
            <p:nvPr/>
          </p:nvSpPr>
          <p:spPr bwMode="auto">
            <a:xfrm>
              <a:off x="809" y="3059"/>
              <a:ext cx="1922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.ORG 0</a:t>
              </a:r>
            </a:p>
            <a:p>
              <a:r>
                <a:rPr lang="pt-BR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LDI  R16, 0x25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.ORG 0x7</a:t>
              </a:r>
            </a:p>
            <a:p>
              <a:r>
                <a:rPr lang="pt-BR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LDI  R17, 0x34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LDI  R18, 0x31</a:t>
              </a:r>
            </a:p>
          </p:txBody>
        </p:sp>
        <p:sp>
          <p:nvSpPr>
            <p:cNvPr id="28685" name="Rectangle 24"/>
            <p:cNvSpPr>
              <a:spLocks noChangeArrowheads="1"/>
            </p:cNvSpPr>
            <p:nvPr/>
          </p:nvSpPr>
          <p:spPr bwMode="auto">
            <a:xfrm>
              <a:off x="1224" y="2816"/>
              <a:ext cx="1103" cy="227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28686" name="Text Box 25"/>
            <p:cNvSpPr txBox="1">
              <a:spLocks noChangeArrowheads="1"/>
            </p:cNvSpPr>
            <p:nvPr/>
          </p:nvSpPr>
          <p:spPr bwMode="auto">
            <a:xfrm>
              <a:off x="1285" y="2829"/>
              <a:ext cx="9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Program.asm</a:t>
              </a:r>
            </a:p>
          </p:txBody>
        </p:sp>
      </p:grpSp>
      <p:grpSp>
        <p:nvGrpSpPr>
          <p:cNvPr id="28678" name="Group 32"/>
          <p:cNvGrpSpPr>
            <a:grpSpLocks/>
          </p:cNvGrpSpPr>
          <p:nvPr/>
        </p:nvGrpSpPr>
        <p:grpSpPr bwMode="auto">
          <a:xfrm>
            <a:off x="6865938" y="3108325"/>
            <a:ext cx="1028700" cy="3048000"/>
            <a:chOff x="3713" y="1939"/>
            <a:chExt cx="648" cy="1920"/>
          </a:xfrm>
        </p:grpSpPr>
        <p:sp>
          <p:nvSpPr>
            <p:cNvPr id="28680" name="Text Box 30"/>
            <p:cNvSpPr txBox="1">
              <a:spLocks noChangeArrowheads="1"/>
            </p:cNvSpPr>
            <p:nvPr/>
          </p:nvSpPr>
          <p:spPr bwMode="auto">
            <a:xfrm>
              <a:off x="3713" y="1939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00    </a:t>
              </a:r>
              <a:r>
                <a:rPr lang="en-US" altLang="en-US" sz="1200" b="1"/>
                <a:t>E205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01    0000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02    0000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03    0000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04    0000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05    0000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06    0000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07    </a:t>
              </a:r>
              <a:r>
                <a:rPr lang="en-US" altLang="en-US" sz="1200" b="1"/>
                <a:t>E314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08    </a:t>
              </a:r>
              <a:r>
                <a:rPr lang="en-US" altLang="en-US" sz="1200" b="1"/>
                <a:t>E321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09    0000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0A    0000</a:t>
              </a:r>
            </a:p>
          </p:txBody>
        </p:sp>
        <p:sp>
          <p:nvSpPr>
            <p:cNvPr id="28681" name="Line 31"/>
            <p:cNvSpPr>
              <a:spLocks noChangeShapeType="1"/>
            </p:cNvSpPr>
            <p:nvPr/>
          </p:nvSpPr>
          <p:spPr bwMode="auto">
            <a:xfrm flipH="1">
              <a:off x="3908" y="1940"/>
              <a:ext cx="0" cy="1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9" name="AutoShape 33"/>
          <p:cNvSpPr>
            <a:spLocks noChangeArrowheads="1"/>
          </p:cNvSpPr>
          <p:nvPr/>
        </p:nvSpPr>
        <p:spPr bwMode="auto">
          <a:xfrm>
            <a:off x="4789488" y="3976688"/>
            <a:ext cx="2046287" cy="1030287"/>
          </a:xfrm>
          <a:prstGeom prst="rightArrow">
            <a:avLst>
              <a:gd name="adj1" fmla="val 50000"/>
              <a:gd name="adj2" fmla="val 49653"/>
            </a:avLst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assembler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EF37D7-61FD-43F5-9001-30ABD61F0AE5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Assembler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2263775" cy="1012825"/>
          </a:xfrm>
        </p:spPr>
        <p:txBody>
          <a:bodyPr/>
          <a:lstStyle/>
          <a:p>
            <a:endParaRPr lang="fa-IR" altLang="en-US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937375" y="873125"/>
            <a:ext cx="1755775" cy="7254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Assembly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6937375" y="2990850"/>
            <a:ext cx="1755775" cy="7254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Machine</a:t>
            </a:r>
          </a:p>
          <a:p>
            <a:pPr algn="ctr"/>
            <a:r>
              <a:rPr lang="en-US" altLang="en-US" b="1"/>
              <a:t> Language</a:t>
            </a:r>
          </a:p>
        </p:txBody>
      </p:sp>
      <p:graphicFrame>
        <p:nvGraphicFramePr>
          <p:cNvPr id="29703" name="Object 2"/>
          <p:cNvGraphicFramePr>
            <a:graphicFrameLocks noChangeAspect="1"/>
          </p:cNvGraphicFramePr>
          <p:nvPr/>
        </p:nvGraphicFramePr>
        <p:xfrm>
          <a:off x="1095375" y="1893888"/>
          <a:ext cx="5649913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Visio" r:id="rId3" imgW="5649485" imgH="3536130" progId="Visio.Drawing.11">
                  <p:embed/>
                </p:oleObj>
              </mc:Choice>
              <mc:Fallback>
                <p:oleObj name="Visio" r:id="rId3" imgW="5649485" imgH="353613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893888"/>
                        <a:ext cx="5649913" cy="353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AutoShape 9"/>
          <p:cNvSpPr>
            <a:spLocks noChangeArrowheads="1"/>
          </p:cNvSpPr>
          <p:nvPr/>
        </p:nvSpPr>
        <p:spPr bwMode="auto">
          <a:xfrm>
            <a:off x="6938963" y="1684338"/>
            <a:ext cx="1754187" cy="1247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FFFF66"/>
                </a:solidFill>
              </a:rPr>
              <a:t>assembler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F5FB4-A631-4DDF-B12B-88331373D73A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Flash memory and PC register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3629025" y="275113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5113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7" name="Object 3"/>
          <p:cNvGraphicFramePr>
            <a:graphicFrameLocks noChangeAspect="1"/>
          </p:cNvGraphicFramePr>
          <p:nvPr/>
        </p:nvGraphicFramePr>
        <p:xfrm>
          <a:off x="4014788" y="4032250"/>
          <a:ext cx="984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Visio" r:id="rId5" imgW="894283" imgH="679399" progId="Visio.Drawing.11">
                  <p:embed/>
                </p:oleObj>
              </mc:Choice>
              <mc:Fallback>
                <p:oleObj name="Visio" r:id="rId5" imgW="894283" imgH="67939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4032250"/>
                        <a:ext cx="9842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Line 56"/>
          <p:cNvSpPr>
            <a:spLocks noChangeShapeType="1"/>
          </p:cNvSpPr>
          <p:nvPr/>
        </p:nvSpPr>
        <p:spPr bwMode="auto">
          <a:xfrm>
            <a:off x="3733800" y="280352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 Box 57"/>
          <p:cNvSpPr txBox="1">
            <a:spLocks noChangeArrowheads="1"/>
          </p:cNvSpPr>
          <p:nvPr/>
        </p:nvSpPr>
        <p:spPr bwMode="auto">
          <a:xfrm>
            <a:off x="3873500" y="24606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16-bit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730625" y="1116013"/>
            <a:ext cx="1028700" cy="3040062"/>
            <a:chOff x="2356" y="593"/>
            <a:chExt cx="648" cy="1915"/>
          </a:xfrm>
        </p:grpSpPr>
        <p:sp>
          <p:nvSpPr>
            <p:cNvPr id="30753" name="Text Box 58"/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00    E205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01    E314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02    E321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03    0F01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04    0F02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05    E01B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06    0F01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07    9300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08    0300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09    940C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0A    0009</a:t>
              </a:r>
            </a:p>
          </p:txBody>
        </p:sp>
        <p:sp>
          <p:nvSpPr>
            <p:cNvPr id="30754" name="Line 59"/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4090988" y="1127125"/>
            <a:ext cx="657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E205</a:t>
            </a: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4084638" y="1397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E314</a:t>
            </a:r>
          </a:p>
        </p:txBody>
      </p:sp>
      <p:sp>
        <p:nvSpPr>
          <p:cNvPr id="33857" name="Text Box 65"/>
          <p:cNvSpPr txBox="1">
            <a:spLocks noChangeArrowheads="1"/>
          </p:cNvSpPr>
          <p:nvPr/>
        </p:nvSpPr>
        <p:spPr bwMode="auto">
          <a:xfrm>
            <a:off x="4081463" y="16716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E321</a:t>
            </a:r>
          </a:p>
        </p:txBody>
      </p:sp>
      <p:sp>
        <p:nvSpPr>
          <p:cNvPr id="33858" name="Text Box 66"/>
          <p:cNvSpPr txBox="1">
            <a:spLocks noChangeArrowheads="1"/>
          </p:cNvSpPr>
          <p:nvPr/>
        </p:nvSpPr>
        <p:spPr bwMode="auto">
          <a:xfrm>
            <a:off x="4083050" y="1952625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0F01</a:t>
            </a:r>
          </a:p>
        </p:txBody>
      </p:sp>
      <p:sp>
        <p:nvSpPr>
          <p:cNvPr id="33859" name="Text Box 67"/>
          <p:cNvSpPr txBox="1">
            <a:spLocks noChangeArrowheads="1"/>
          </p:cNvSpPr>
          <p:nvPr/>
        </p:nvSpPr>
        <p:spPr bwMode="auto">
          <a:xfrm>
            <a:off x="4076700" y="2220913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0F02</a:t>
            </a:r>
          </a:p>
        </p:txBody>
      </p:sp>
      <p:sp>
        <p:nvSpPr>
          <p:cNvPr id="33860" name="Text Box 68"/>
          <p:cNvSpPr txBox="1">
            <a:spLocks noChangeArrowheads="1"/>
          </p:cNvSpPr>
          <p:nvPr/>
        </p:nvSpPr>
        <p:spPr bwMode="auto">
          <a:xfrm>
            <a:off x="4079875" y="2500313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E01B</a:t>
            </a:r>
          </a:p>
        </p:txBody>
      </p:sp>
      <p:sp>
        <p:nvSpPr>
          <p:cNvPr id="33862" name="Text Box 70"/>
          <p:cNvSpPr txBox="1">
            <a:spLocks noChangeArrowheads="1"/>
          </p:cNvSpPr>
          <p:nvPr/>
        </p:nvSpPr>
        <p:spPr bwMode="auto">
          <a:xfrm>
            <a:off x="4073525" y="27749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0F01</a:t>
            </a:r>
          </a:p>
        </p:txBody>
      </p:sp>
      <p:sp>
        <p:nvSpPr>
          <p:cNvPr id="33864" name="Text Box 72"/>
          <p:cNvSpPr txBox="1">
            <a:spLocks noChangeArrowheads="1"/>
          </p:cNvSpPr>
          <p:nvPr/>
        </p:nvSpPr>
        <p:spPr bwMode="auto">
          <a:xfrm>
            <a:off x="4086225" y="30416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9300</a:t>
            </a:r>
          </a:p>
        </p:txBody>
      </p:sp>
      <p:sp>
        <p:nvSpPr>
          <p:cNvPr id="33865" name="Text Box 73"/>
          <p:cNvSpPr txBox="1">
            <a:spLocks noChangeArrowheads="1"/>
          </p:cNvSpPr>
          <p:nvPr/>
        </p:nvSpPr>
        <p:spPr bwMode="auto">
          <a:xfrm>
            <a:off x="4086225" y="33210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0300</a:t>
            </a:r>
          </a:p>
        </p:txBody>
      </p:sp>
      <p:sp>
        <p:nvSpPr>
          <p:cNvPr id="33867" name="Text Box 75"/>
          <p:cNvSpPr txBox="1">
            <a:spLocks noChangeArrowheads="1"/>
          </p:cNvSpPr>
          <p:nvPr/>
        </p:nvSpPr>
        <p:spPr bwMode="auto">
          <a:xfrm>
            <a:off x="4092575" y="35877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940C</a:t>
            </a:r>
          </a:p>
        </p:txBody>
      </p:sp>
      <p:sp>
        <p:nvSpPr>
          <p:cNvPr id="33868" name="Text Box 76"/>
          <p:cNvSpPr txBox="1">
            <a:spLocks noChangeArrowheads="1"/>
          </p:cNvSpPr>
          <p:nvPr/>
        </p:nvSpPr>
        <p:spPr bwMode="auto">
          <a:xfrm>
            <a:off x="4105275" y="386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0009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5067300" y="41878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0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5057775" y="419417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5070475" y="419417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5064125" y="41878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5076825" y="42005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5060950" y="419417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5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5067300" y="42100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6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5073650" y="41973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7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070475" y="42037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8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5076825" y="4191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5073650" y="41973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A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5089525" y="42037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/>
              <a:t>B</a:t>
            </a:r>
          </a:p>
        </p:txBody>
      </p:sp>
      <p:sp>
        <p:nvSpPr>
          <p:cNvPr id="33884" name="AutoShape 92"/>
          <p:cNvSpPr>
            <a:spLocks noChangeArrowheads="1"/>
          </p:cNvSpPr>
          <p:nvPr/>
        </p:nvSpPr>
        <p:spPr bwMode="auto">
          <a:xfrm>
            <a:off x="520700" y="1028700"/>
            <a:ext cx="2754313" cy="2528888"/>
          </a:xfrm>
          <a:prstGeom prst="verticalScroll">
            <a:avLst>
              <a:gd name="adj" fmla="val 12500"/>
            </a:avLst>
          </a:prstGeom>
          <a:solidFill>
            <a:srgbClr val="F7F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R16, 0x25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R17, $34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R18, 0x31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ADD  R16, R18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R17, 11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STS  SUM, R16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HERE:JMP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0208 0.5518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 0.512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6 L 0.09914 0.4692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3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09948 0.428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10017 0.3914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9844 0.3502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3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10017 0.3113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0018 0.2715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3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10018 0.2326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3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9878 0.1946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33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9739 0.1539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33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3" grpId="0"/>
      <p:bldP spid="33853" grpId="1"/>
      <p:bldP spid="33853" grpId="2"/>
      <p:bldP spid="33856" grpId="0"/>
      <p:bldP spid="33856" grpId="1"/>
      <p:bldP spid="33856" grpId="2"/>
      <p:bldP spid="33857" grpId="0"/>
      <p:bldP spid="33857" grpId="1"/>
      <p:bldP spid="33857" grpId="2"/>
      <p:bldP spid="33858" grpId="0"/>
      <p:bldP spid="33858" grpId="1"/>
      <p:bldP spid="33858" grpId="2"/>
      <p:bldP spid="33859" grpId="0"/>
      <p:bldP spid="33859" grpId="1"/>
      <p:bldP spid="33859" grpId="2"/>
      <p:bldP spid="33860" grpId="0"/>
      <p:bldP spid="33860" grpId="1"/>
      <p:bldP spid="33860" grpId="2"/>
      <p:bldP spid="33862" grpId="0"/>
      <p:bldP spid="33862" grpId="1"/>
      <p:bldP spid="33862" grpId="2"/>
      <p:bldP spid="33864" grpId="0"/>
      <p:bldP spid="33864" grpId="1"/>
      <p:bldP spid="33864" grpId="2"/>
      <p:bldP spid="33865" grpId="0"/>
      <p:bldP spid="33865" grpId="1"/>
      <p:bldP spid="33865" grpId="2"/>
      <p:bldP spid="33867" grpId="0"/>
      <p:bldP spid="33867" grpId="1"/>
      <p:bldP spid="33867" grpId="2"/>
      <p:bldP spid="33868" grpId="0"/>
      <p:bldP spid="33868" grpId="1"/>
      <p:bldP spid="33868" grpId="2"/>
      <p:bldP spid="33869" grpId="0"/>
      <p:bldP spid="33869" grpId="1"/>
      <p:bldP spid="33870" grpId="0"/>
      <p:bldP spid="33870" grpId="1"/>
      <p:bldP spid="33874" grpId="0"/>
      <p:bldP spid="33874" grpId="1"/>
      <p:bldP spid="33875" grpId="0"/>
      <p:bldP spid="33875" grpId="1"/>
      <p:bldP spid="33876" grpId="0"/>
      <p:bldP spid="33876" grpId="1"/>
      <p:bldP spid="33877" grpId="0"/>
      <p:bldP spid="33877" grpId="1"/>
      <p:bldP spid="33878" grpId="0"/>
      <p:bldP spid="33878" grpId="1"/>
      <p:bldP spid="33879" grpId="0"/>
      <p:bldP spid="33879" grpId="1"/>
      <p:bldP spid="33880" grpId="0"/>
      <p:bldP spid="33880" grpId="1"/>
      <p:bldP spid="33881" grpId="0"/>
      <p:bldP spid="33881" grpId="1"/>
      <p:bldP spid="33882" grpId="0"/>
      <p:bldP spid="33882" grpId="1"/>
      <p:bldP spid="33883" grpId="0"/>
      <p:bldP spid="33883" grpId="1"/>
      <p:bldP spid="33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Introduction</a:t>
            </a:r>
          </a:p>
        </p:txBody>
      </p:sp>
      <p:sp>
        <p:nvSpPr>
          <p:cNvPr id="479266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CPU for Computers</a:t>
            </a:r>
          </a:p>
          <a:p>
            <a:r>
              <a:rPr lang="en-US" altLang="zh-TW" smtClean="0">
                <a:ea typeface="PMingLiU" pitchFamily="18" charset="-120"/>
              </a:rPr>
              <a:t>No RAM, ROM, I/O on CPU chip itself</a:t>
            </a:r>
          </a:p>
          <a:p>
            <a:r>
              <a:rPr lang="en-US" altLang="zh-TW" smtClean="0">
                <a:ea typeface="PMingLiU" pitchFamily="18" charset="-120"/>
              </a:rPr>
              <a:t>Example  Intel’s x86, Motorola’s 680x0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00200" y="3284538"/>
            <a:ext cx="7038975" cy="2816225"/>
            <a:chOff x="1008" y="2069"/>
            <a:chExt cx="4434" cy="1774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1008" y="2208"/>
              <a:ext cx="720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4103" name="Text Box 4"/>
            <p:cNvSpPr txBox="1">
              <a:spLocks noChangeArrowheads="1"/>
            </p:cNvSpPr>
            <p:nvPr/>
          </p:nvSpPr>
          <p:spPr bwMode="auto">
            <a:xfrm>
              <a:off x="1008" y="2256"/>
              <a:ext cx="8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CPU</a:t>
              </a:r>
            </a:p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>
                  <a:latin typeface="Times New Roman" panose="02020603050405020304" pitchFamily="18" charset="0"/>
                  <a:ea typeface="PMingLiU" pitchFamily="18" charset="-120"/>
                </a:rPr>
                <a:t>General-Purpose Micro-processor</a:t>
              </a: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2016" y="2592"/>
              <a:ext cx="43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2016" y="273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RAM</a:t>
              </a:r>
            </a:p>
          </p:txBody>
        </p:sp>
        <p:sp>
          <p:nvSpPr>
            <p:cNvPr id="4106" name="Rectangle 7"/>
            <p:cNvSpPr>
              <a:spLocks noChangeArrowheads="1"/>
            </p:cNvSpPr>
            <p:nvPr/>
          </p:nvSpPr>
          <p:spPr bwMode="auto">
            <a:xfrm>
              <a:off x="2664" y="2592"/>
              <a:ext cx="43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2664" y="273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ROM</a:t>
              </a:r>
            </a:p>
          </p:txBody>
        </p:sp>
        <p:sp>
          <p:nvSpPr>
            <p:cNvPr id="4108" name="Rectangle 9"/>
            <p:cNvSpPr>
              <a:spLocks noChangeArrowheads="1"/>
            </p:cNvSpPr>
            <p:nvPr/>
          </p:nvSpPr>
          <p:spPr bwMode="auto">
            <a:xfrm>
              <a:off x="3360" y="2592"/>
              <a:ext cx="43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4109" name="Text Box 10"/>
            <p:cNvSpPr txBox="1">
              <a:spLocks noChangeArrowheads="1"/>
            </p:cNvSpPr>
            <p:nvPr/>
          </p:nvSpPr>
          <p:spPr bwMode="auto">
            <a:xfrm>
              <a:off x="3360" y="2688"/>
              <a:ext cx="5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I/O Port</a:t>
              </a:r>
            </a:p>
          </p:txBody>
        </p:sp>
        <p:sp>
          <p:nvSpPr>
            <p:cNvPr id="4110" name="Rectangle 11"/>
            <p:cNvSpPr>
              <a:spLocks noChangeArrowheads="1"/>
            </p:cNvSpPr>
            <p:nvPr/>
          </p:nvSpPr>
          <p:spPr bwMode="auto">
            <a:xfrm>
              <a:off x="4032" y="2592"/>
              <a:ext cx="48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4111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Timer</a:t>
              </a:r>
            </a:p>
          </p:txBody>
        </p:sp>
        <p:sp>
          <p:nvSpPr>
            <p:cNvPr id="4112" name="Rectangle 13"/>
            <p:cNvSpPr>
              <a:spLocks noChangeArrowheads="1"/>
            </p:cNvSpPr>
            <p:nvPr/>
          </p:nvSpPr>
          <p:spPr bwMode="auto">
            <a:xfrm>
              <a:off x="4704" y="2592"/>
              <a:ext cx="528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4113" name="Text Box 14"/>
            <p:cNvSpPr txBox="1">
              <a:spLocks noChangeArrowheads="1"/>
            </p:cNvSpPr>
            <p:nvPr/>
          </p:nvSpPr>
          <p:spPr bwMode="auto">
            <a:xfrm>
              <a:off x="4704" y="2592"/>
              <a:ext cx="52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Serial COM Port</a:t>
              </a:r>
            </a:p>
          </p:txBody>
        </p:sp>
        <p:sp>
          <p:nvSpPr>
            <p:cNvPr id="4114" name="Line 15"/>
            <p:cNvSpPr>
              <a:spLocks noChangeShapeType="1"/>
            </p:cNvSpPr>
            <p:nvPr/>
          </p:nvSpPr>
          <p:spPr bwMode="auto">
            <a:xfrm>
              <a:off x="1728" y="3264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6"/>
            <p:cNvSpPr>
              <a:spLocks noChangeShapeType="1"/>
            </p:cNvSpPr>
            <p:nvPr/>
          </p:nvSpPr>
          <p:spPr bwMode="auto">
            <a:xfrm>
              <a:off x="2256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>
              <a:off x="2880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>
              <a:off x="2256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>
              <a:off x="288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>
              <a:off x="3600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21"/>
            <p:cNvSpPr>
              <a:spLocks noChangeShapeType="1"/>
            </p:cNvSpPr>
            <p:nvPr/>
          </p:nvSpPr>
          <p:spPr bwMode="auto">
            <a:xfrm>
              <a:off x="360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2"/>
            <p:cNvSpPr>
              <a:spLocks noChangeShapeType="1"/>
            </p:cNvSpPr>
            <p:nvPr/>
          </p:nvSpPr>
          <p:spPr bwMode="auto">
            <a:xfrm>
              <a:off x="4272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23"/>
            <p:cNvSpPr>
              <a:spLocks noChangeShapeType="1"/>
            </p:cNvSpPr>
            <p:nvPr/>
          </p:nvSpPr>
          <p:spPr bwMode="auto">
            <a:xfrm>
              <a:off x="4272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24"/>
            <p:cNvSpPr>
              <a:spLocks noChangeShapeType="1"/>
            </p:cNvSpPr>
            <p:nvPr/>
          </p:nvSpPr>
          <p:spPr bwMode="auto">
            <a:xfrm>
              <a:off x="4944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Line 25"/>
            <p:cNvSpPr>
              <a:spLocks noChangeShapeType="1"/>
            </p:cNvSpPr>
            <p:nvPr/>
          </p:nvSpPr>
          <p:spPr bwMode="auto">
            <a:xfrm>
              <a:off x="494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26"/>
            <p:cNvSpPr>
              <a:spLocks noChangeShapeType="1"/>
            </p:cNvSpPr>
            <p:nvPr/>
          </p:nvSpPr>
          <p:spPr bwMode="auto">
            <a:xfrm>
              <a:off x="1728" y="2448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Text Box 27"/>
            <p:cNvSpPr txBox="1">
              <a:spLocks noChangeArrowheads="1"/>
            </p:cNvSpPr>
            <p:nvPr/>
          </p:nvSpPr>
          <p:spPr bwMode="auto">
            <a:xfrm>
              <a:off x="1920" y="2160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Data Bus</a:t>
              </a:r>
            </a:p>
          </p:txBody>
        </p:sp>
        <p:sp>
          <p:nvSpPr>
            <p:cNvPr id="4127" name="Text Box 28"/>
            <p:cNvSpPr txBox="1">
              <a:spLocks noChangeArrowheads="1"/>
            </p:cNvSpPr>
            <p:nvPr/>
          </p:nvSpPr>
          <p:spPr bwMode="auto">
            <a:xfrm>
              <a:off x="1968" y="331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 b="1">
                  <a:latin typeface="Times New Roman" panose="02020603050405020304" pitchFamily="18" charset="0"/>
                  <a:ea typeface="PMingLiU" pitchFamily="18" charset="-120"/>
                </a:rPr>
                <a:t>Address Bus</a:t>
              </a:r>
            </a:p>
          </p:txBody>
        </p:sp>
        <p:sp>
          <p:nvSpPr>
            <p:cNvPr id="4128" name="Text Box 29"/>
            <p:cNvSpPr txBox="1">
              <a:spLocks noChangeArrowheads="1"/>
            </p:cNvSpPr>
            <p:nvPr/>
          </p:nvSpPr>
          <p:spPr bwMode="auto">
            <a:xfrm>
              <a:off x="1020" y="3612"/>
              <a:ext cx="40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>
                  <a:latin typeface="Times New Roman" panose="02020603050405020304" pitchFamily="18" charset="0"/>
                  <a:ea typeface="PMingLiU" pitchFamily="18" charset="-120"/>
                </a:rPr>
                <a:t>General-Purpose Microprocessor System</a:t>
              </a:r>
            </a:p>
          </p:txBody>
        </p:sp>
        <p:sp>
          <p:nvSpPr>
            <p:cNvPr id="4129" name="Text Box 31"/>
            <p:cNvSpPr txBox="1">
              <a:spLocks noChangeArrowheads="1"/>
            </p:cNvSpPr>
            <p:nvPr/>
          </p:nvSpPr>
          <p:spPr bwMode="auto">
            <a:xfrm>
              <a:off x="3288" y="2069"/>
              <a:ext cx="2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spcBef>
                  <a:spcPct val="50000"/>
                </a:spcBef>
              </a:pPr>
              <a:r>
                <a:rPr kumimoji="1" lang="en-US" altLang="zh-TW">
                  <a:latin typeface="Times New Roman" panose="02020603050405020304" pitchFamily="18" charset="0"/>
                  <a:ea typeface="PMingLiU" pitchFamily="18" charset="-120"/>
                </a:rPr>
                <a:t>Many chips on mother’s board</a:t>
              </a:r>
            </a:p>
          </p:txBody>
        </p:sp>
      </p:grpSp>
      <p:sp>
        <p:nvSpPr>
          <p:cNvPr id="4101" name="Rectangle 32"/>
          <p:cNvSpPr>
            <a:spLocks noChangeArrowheads="1"/>
          </p:cNvSpPr>
          <p:nvPr/>
        </p:nvSpPr>
        <p:spPr bwMode="auto">
          <a:xfrm>
            <a:off x="684213" y="833438"/>
            <a:ext cx="5172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00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rPr>
              <a:t>General-purpose microprocessor</a:t>
            </a:r>
            <a:endParaRPr lang="en-US" altLang="en-US" sz="3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6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7D9736-F50F-47AB-81FB-0AE63EE22499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Fetch and execute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077913"/>
            <a:ext cx="3352800" cy="722312"/>
          </a:xfrm>
        </p:spPr>
        <p:txBody>
          <a:bodyPr/>
          <a:lstStyle/>
          <a:p>
            <a:r>
              <a:rPr lang="en-US" altLang="en-US" smtClean="0"/>
              <a:t>Old Architectures</a:t>
            </a: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3629025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733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73500" y="24288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16-bit</a:t>
            </a:r>
          </a:p>
        </p:txBody>
      </p:sp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3730625" y="1084263"/>
            <a:ext cx="1028700" cy="3040062"/>
            <a:chOff x="2356" y="593"/>
            <a:chExt cx="648" cy="1915"/>
          </a:xfrm>
        </p:grpSpPr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00    E205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01    E314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02    E321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03    0F01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04    0F02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05    E01B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06    0F01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07    9300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08    0300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09    940C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0A    0009</a:t>
              </a:r>
            </a:p>
          </p:txBody>
        </p:sp>
        <p:sp>
          <p:nvSpPr>
            <p:cNvPr id="31764" name="Line 10"/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3" name="Rectangle 34"/>
          <p:cNvSpPr>
            <a:spLocks noChangeArrowheads="1"/>
          </p:cNvSpPr>
          <p:nvPr/>
        </p:nvSpPr>
        <p:spPr bwMode="auto">
          <a:xfrm>
            <a:off x="668338" y="2987675"/>
            <a:ext cx="2405062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31754" name="Rectangle 35"/>
          <p:cNvSpPr>
            <a:spLocks noChangeArrowheads="1"/>
          </p:cNvSpPr>
          <p:nvPr/>
        </p:nvSpPr>
        <p:spPr bwMode="auto">
          <a:xfrm>
            <a:off x="1169988" y="3205163"/>
            <a:ext cx="1417637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Fetch</a:t>
            </a:r>
          </a:p>
        </p:txBody>
      </p:sp>
      <p:sp>
        <p:nvSpPr>
          <p:cNvPr id="31755" name="Rectangle 36"/>
          <p:cNvSpPr>
            <a:spLocks noChangeArrowheads="1"/>
          </p:cNvSpPr>
          <p:nvPr/>
        </p:nvSpPr>
        <p:spPr bwMode="auto">
          <a:xfrm>
            <a:off x="1179513" y="4275138"/>
            <a:ext cx="1417637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Execute</a:t>
            </a:r>
          </a:p>
        </p:txBody>
      </p:sp>
      <p:sp>
        <p:nvSpPr>
          <p:cNvPr id="31756" name="Line 37"/>
          <p:cNvSpPr>
            <a:spLocks noChangeShapeType="1"/>
          </p:cNvSpPr>
          <p:nvPr/>
        </p:nvSpPr>
        <p:spPr bwMode="auto">
          <a:xfrm>
            <a:off x="1887538" y="3851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38"/>
          <p:cNvSpPr>
            <a:spLocks noChangeShapeType="1"/>
          </p:cNvSpPr>
          <p:nvPr/>
        </p:nvSpPr>
        <p:spPr bwMode="auto">
          <a:xfrm>
            <a:off x="1863725" y="4914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39"/>
          <p:cNvSpPr>
            <a:spLocks noChangeShapeType="1"/>
          </p:cNvSpPr>
          <p:nvPr/>
        </p:nvSpPr>
        <p:spPr bwMode="auto">
          <a:xfrm>
            <a:off x="1881188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1303338" y="2562225"/>
            <a:ext cx="1079500" cy="287338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1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303338" y="2273300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2</a:t>
            </a: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1303338" y="1985963"/>
            <a:ext cx="1079500" cy="287337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3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1303338" y="1698625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4" grpId="0" animBg="1"/>
      <p:bldP spid="52264" grpId="1" animBg="1"/>
      <p:bldP spid="52264" grpId="2" animBg="1"/>
      <p:bldP spid="52265" grpId="0" animBg="1"/>
      <p:bldP spid="52265" grpId="1" animBg="1"/>
      <p:bldP spid="52266" grpId="0" animBg="1"/>
      <p:bldP spid="52266" grpId="1" animBg="1"/>
      <p:bldP spid="52266" grpId="2" animBg="1"/>
      <p:bldP spid="52267" grpId="0" animBg="1"/>
      <p:bldP spid="52267" grpId="1" animBg="1"/>
      <p:bldP spid="52267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0797A0-CB77-44CA-9E46-9FA6F504F0D2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Pipelining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077913"/>
            <a:ext cx="3352800" cy="722312"/>
          </a:xfrm>
        </p:spPr>
        <p:txBody>
          <a:bodyPr/>
          <a:lstStyle/>
          <a:p>
            <a:r>
              <a:rPr lang="en-US" altLang="en-US" smtClean="0"/>
              <a:t>Pipelining</a:t>
            </a: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3629025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733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873500" y="24288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16-bit</a:t>
            </a:r>
          </a:p>
        </p:txBody>
      </p:sp>
      <p:grpSp>
        <p:nvGrpSpPr>
          <p:cNvPr id="32776" name="Group 7"/>
          <p:cNvGrpSpPr>
            <a:grpSpLocks/>
          </p:cNvGrpSpPr>
          <p:nvPr/>
        </p:nvGrpSpPr>
        <p:grpSpPr bwMode="auto">
          <a:xfrm>
            <a:off x="3730625" y="1084263"/>
            <a:ext cx="1028700" cy="3040062"/>
            <a:chOff x="2356" y="593"/>
            <a:chExt cx="648" cy="1915"/>
          </a:xfrm>
        </p:grpSpPr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00    E205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01    E314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02    E321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03    0F01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04    0F02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05    E01B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06    0F01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07    9300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08    0300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09    940C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0A    0009</a:t>
              </a:r>
            </a:p>
          </p:txBody>
        </p:sp>
        <p:sp>
          <p:nvSpPr>
            <p:cNvPr id="32788" name="Line 9"/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7" name="Rectangle 20"/>
          <p:cNvSpPr>
            <a:spLocks noChangeArrowheads="1"/>
          </p:cNvSpPr>
          <p:nvPr/>
        </p:nvSpPr>
        <p:spPr bwMode="auto">
          <a:xfrm>
            <a:off x="492125" y="3116263"/>
            <a:ext cx="2405063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32778" name="Rectangle 21"/>
          <p:cNvSpPr>
            <a:spLocks noChangeArrowheads="1"/>
          </p:cNvSpPr>
          <p:nvPr/>
        </p:nvSpPr>
        <p:spPr bwMode="auto">
          <a:xfrm>
            <a:off x="993775" y="3333750"/>
            <a:ext cx="1417638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Fetch</a:t>
            </a:r>
          </a:p>
        </p:txBody>
      </p:sp>
      <p:sp>
        <p:nvSpPr>
          <p:cNvPr id="32779" name="Rectangle 22"/>
          <p:cNvSpPr>
            <a:spLocks noChangeArrowheads="1"/>
          </p:cNvSpPr>
          <p:nvPr/>
        </p:nvSpPr>
        <p:spPr bwMode="auto">
          <a:xfrm>
            <a:off x="1003300" y="4403725"/>
            <a:ext cx="1417638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Execute</a:t>
            </a:r>
          </a:p>
        </p:txBody>
      </p:sp>
      <p:sp>
        <p:nvSpPr>
          <p:cNvPr id="32780" name="Line 23"/>
          <p:cNvSpPr>
            <a:spLocks noChangeShapeType="1"/>
          </p:cNvSpPr>
          <p:nvPr/>
        </p:nvSpPr>
        <p:spPr bwMode="auto">
          <a:xfrm>
            <a:off x="1711325" y="3979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4"/>
          <p:cNvSpPr>
            <a:spLocks noChangeShapeType="1"/>
          </p:cNvSpPr>
          <p:nvPr/>
        </p:nvSpPr>
        <p:spPr bwMode="auto">
          <a:xfrm>
            <a:off x="1687513" y="5043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25"/>
          <p:cNvSpPr>
            <a:spLocks noChangeShapeType="1"/>
          </p:cNvSpPr>
          <p:nvPr/>
        </p:nvSpPr>
        <p:spPr bwMode="auto">
          <a:xfrm>
            <a:off x="1704975" y="2909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1127125" y="2690813"/>
            <a:ext cx="1079500" cy="287337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1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1127125" y="2401888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2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1127125" y="2114550"/>
            <a:ext cx="1079500" cy="287338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3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1127125" y="1827213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Instruct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animBg="1"/>
      <p:bldP spid="53274" grpId="1" animBg="1"/>
      <p:bldP spid="53274" grpId="2" animBg="1"/>
      <p:bldP spid="53275" grpId="0" animBg="1"/>
      <p:bldP spid="53275" grpId="1" animBg="1"/>
      <p:bldP spid="53275" grpId="2" animBg="1"/>
      <p:bldP spid="53276" grpId="0" animBg="1"/>
      <p:bldP spid="53276" grpId="1" animBg="1"/>
      <p:bldP spid="53276" grpId="2" animBg="1"/>
      <p:bldP spid="53277" grpId="0" animBg="1"/>
      <p:bldP spid="53277" grpId="1" animBg="1"/>
      <p:bldP spid="5327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0C9B4B-D40B-408B-8C52-897D8E427426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speed up the CPU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Increase the clock frequency</a:t>
            </a:r>
          </a:p>
          <a:p>
            <a:pPr lvl="1"/>
            <a:r>
              <a:rPr lang="en-US" altLang="en-US" sz="1800" smtClean="0"/>
              <a:t>More frequency </a:t>
            </a:r>
            <a:r>
              <a:rPr lang="en-US" altLang="en-US" sz="1800" smtClean="0">
                <a:sym typeface="Wingdings" panose="05000000000000000000" pitchFamily="2" charset="2"/>
              </a:rPr>
              <a:t> More power consumption &amp; more heat</a:t>
            </a:r>
          </a:p>
          <a:p>
            <a:pPr lvl="1"/>
            <a:r>
              <a:rPr lang="en-US" altLang="en-US" sz="1800" smtClean="0">
                <a:sym typeface="Wingdings" panose="05000000000000000000" pitchFamily="2" charset="2"/>
              </a:rPr>
              <a:t>Limitations</a:t>
            </a:r>
          </a:p>
          <a:p>
            <a:r>
              <a:rPr lang="en-US" altLang="en-US" smtClean="0"/>
              <a:t>Change the architecture</a:t>
            </a:r>
          </a:p>
          <a:p>
            <a:pPr lvl="1"/>
            <a:r>
              <a:rPr lang="en-US" altLang="en-US" sz="1800" smtClean="0"/>
              <a:t>Pipelining</a:t>
            </a:r>
          </a:p>
          <a:p>
            <a:pPr lvl="1"/>
            <a:r>
              <a:rPr lang="en-US" altLang="en-US" sz="1800" smtClean="0"/>
              <a:t>RISC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A6F74E-CE37-4B76-B03A-04CC8810BC11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Changing the architecture</a:t>
            </a:r>
            <a:br>
              <a:rPr lang="en-US" altLang="en-US" sz="3200" smtClean="0"/>
            </a:br>
            <a:r>
              <a:rPr lang="en-US" altLang="en-US" sz="3200" smtClean="0"/>
              <a:t>RISC vs. CISC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CISC (Complex Instruction Set Computer)</a:t>
            </a:r>
          </a:p>
          <a:p>
            <a:pPr lvl="1"/>
            <a:r>
              <a:rPr lang="en-US" altLang="en-US" sz="1800" smtClean="0"/>
              <a:t>Put as many instruction as you can into the CPU</a:t>
            </a:r>
          </a:p>
          <a:p>
            <a:r>
              <a:rPr lang="en-US" altLang="en-US" smtClean="0"/>
              <a:t>RISC (Reduced Instruction Set Computer)</a:t>
            </a:r>
          </a:p>
          <a:p>
            <a:pPr lvl="1"/>
            <a:r>
              <a:rPr lang="en-US" altLang="en-US" sz="1800" smtClean="0"/>
              <a:t>Reduce the number of instructions, and use your facilities in a more proper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D5ABD7-9D03-493B-A8D5-C2D4F4F76911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 architecture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Feature 1</a:t>
            </a:r>
          </a:p>
          <a:p>
            <a:pPr lvl="1"/>
            <a:r>
              <a:rPr lang="en-US" altLang="en-US" sz="1800" smtClean="0"/>
              <a:t>RISC processors have a fixed instruction size. It makes the task of instruction decoder easier.</a:t>
            </a:r>
          </a:p>
          <a:p>
            <a:pPr lvl="2"/>
            <a:r>
              <a:rPr lang="en-US" altLang="en-US" sz="1800" smtClean="0"/>
              <a:t>In AVR the instructions are 2 or 4 bytes.</a:t>
            </a:r>
          </a:p>
          <a:p>
            <a:pPr lvl="1"/>
            <a:r>
              <a:rPr lang="en-US" altLang="en-US" sz="1800" smtClean="0"/>
              <a:t>In CISC processors instructions have different lengths</a:t>
            </a:r>
          </a:p>
          <a:p>
            <a:pPr lvl="2"/>
            <a:r>
              <a:rPr lang="en-US" altLang="en-US" sz="1800" smtClean="0"/>
              <a:t>E.g. in 8051</a:t>
            </a:r>
          </a:p>
          <a:p>
            <a:pPr lvl="3"/>
            <a:r>
              <a:rPr lang="en-US" altLang="en-US" smtClean="0"/>
              <a:t>CLR C  		; a 1-byte instruction</a:t>
            </a:r>
          </a:p>
          <a:p>
            <a:pPr lvl="3"/>
            <a:r>
              <a:rPr lang="en-US" altLang="en-US" smtClean="0"/>
              <a:t>ADD A, #20H 	; a 2-byte instruction</a:t>
            </a:r>
          </a:p>
          <a:p>
            <a:pPr lvl="3"/>
            <a:r>
              <a:rPr lang="en-US" altLang="en-US" smtClean="0"/>
              <a:t>LJMP HERE	; a 3-byte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B7D7DF-5CFF-42E0-BD48-33D7CB263583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 architecture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Feature 2: reduce the number of instructions</a:t>
            </a:r>
          </a:p>
          <a:p>
            <a:pPr lvl="1"/>
            <a:r>
              <a:rPr lang="en-US" altLang="en-US" sz="1800" smtClean="0"/>
              <a:t>Pros: Reduces the number of used transistors</a:t>
            </a:r>
          </a:p>
          <a:p>
            <a:pPr lvl="1"/>
            <a:r>
              <a:rPr lang="en-US" altLang="en-US" sz="1800" smtClean="0"/>
              <a:t>Cons:</a:t>
            </a:r>
          </a:p>
          <a:p>
            <a:pPr lvl="2"/>
            <a:r>
              <a:rPr lang="en-US" altLang="en-US" sz="1800" smtClean="0"/>
              <a:t>Can make the assembly programming more difficult </a:t>
            </a:r>
          </a:p>
          <a:p>
            <a:pPr lvl="2"/>
            <a:r>
              <a:rPr lang="en-US" altLang="en-US" sz="1800" smtClean="0"/>
              <a:t>Can lead to using more memory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F0795A-E4D9-41E8-81D3-EEB28528B2F6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 architecture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Feature 3: limit the addressing mode</a:t>
            </a:r>
          </a:p>
          <a:p>
            <a:pPr lvl="1"/>
            <a:r>
              <a:rPr lang="en-US" altLang="en-US" sz="1800" smtClean="0"/>
              <a:t>Advantage</a:t>
            </a:r>
          </a:p>
          <a:p>
            <a:pPr lvl="2"/>
            <a:r>
              <a:rPr lang="en-US" altLang="en-US" sz="1800" smtClean="0"/>
              <a:t>hardwiring</a:t>
            </a:r>
          </a:p>
          <a:p>
            <a:pPr lvl="1"/>
            <a:r>
              <a:rPr lang="en-US" altLang="en-US" sz="1800" smtClean="0"/>
              <a:t>Disadvantage</a:t>
            </a:r>
          </a:p>
          <a:p>
            <a:pPr lvl="2"/>
            <a:r>
              <a:rPr lang="en-US" altLang="en-US" sz="1800" smtClean="0"/>
              <a:t>Can make the assembly programming more difficult </a:t>
            </a:r>
          </a:p>
          <a:p>
            <a:pPr lvl="2"/>
            <a:endParaRPr lang="en-US" altLang="en-US" sz="1800" smtClean="0"/>
          </a:p>
          <a:p>
            <a:pPr lvl="2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38DFEF-5E11-4450-8820-C39AD0164C3E}" type="slidenum">
              <a:rPr lang="ar-SA" altLang="en-US"/>
              <a:pPr/>
              <a:t>37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 architecture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41438"/>
            <a:ext cx="7162800" cy="4114800"/>
          </a:xfrm>
        </p:spPr>
        <p:txBody>
          <a:bodyPr/>
          <a:lstStyle/>
          <a:p>
            <a:r>
              <a:rPr lang="en-US" altLang="en-US" smtClean="0"/>
              <a:t>Feature 4: Load/Store  </a:t>
            </a:r>
          </a:p>
          <a:p>
            <a:endParaRPr lang="en-US" altLang="en-US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55650" y="1887538"/>
            <a:ext cx="2697163" cy="952500"/>
          </a:xfrm>
          <a:prstGeom prst="rect">
            <a:avLst/>
          </a:prstGeom>
          <a:noFill/>
          <a:ln w="9525">
            <a:solidFill>
              <a:srgbClr val="161AC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R20, 0x200</a:t>
            </a:r>
          </a:p>
          <a:p>
            <a:pPr lvl="1"/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R21, 0x220</a:t>
            </a:r>
          </a:p>
          <a:p>
            <a:pPr lvl="1"/>
            <a:r>
              <a:rPr lang="en-US" altLang="en-US" sz="1400" b="1">
                <a:solidFill>
                  <a:srgbClr val="EA6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R20, R21</a:t>
            </a:r>
          </a:p>
          <a:p>
            <a:pPr lvl="1"/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 0x230, R20</a:t>
            </a:r>
          </a:p>
        </p:txBody>
      </p:sp>
      <p:graphicFrame>
        <p:nvGraphicFramePr>
          <p:cNvPr id="38918" name="Object 2"/>
          <p:cNvGraphicFramePr>
            <a:graphicFrameLocks noChangeAspect="1"/>
          </p:cNvGraphicFramePr>
          <p:nvPr/>
        </p:nvGraphicFramePr>
        <p:xfrm>
          <a:off x="3598863" y="2446338"/>
          <a:ext cx="5326062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446338"/>
                        <a:ext cx="5326062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A8F9DB-0575-4DF5-9222-EE83D045B4BF}" type="slidenum">
              <a:rPr lang="ar-SA" altLang="en-US"/>
              <a:pPr/>
              <a:t>38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 architecture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Feature 5 (Harvard architecture): separate buses for opcodes and operands</a:t>
            </a:r>
          </a:p>
          <a:p>
            <a:pPr lvl="1"/>
            <a:r>
              <a:rPr lang="en-US" altLang="en-US" sz="2000" smtClean="0"/>
              <a:t>Advantage: opcodes and operands can go in and out of the CPU together.</a:t>
            </a:r>
          </a:p>
          <a:p>
            <a:pPr lvl="1"/>
            <a:r>
              <a:rPr lang="en-US" altLang="en-US" sz="2000" smtClean="0"/>
              <a:t>Disadvantage: leads to more cost in general purpose computers.</a:t>
            </a:r>
          </a:p>
          <a:p>
            <a:pPr lvl="1"/>
            <a:endParaRPr lang="en-US" altLang="en-US" sz="180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338638" y="4567238"/>
            <a:ext cx="866775" cy="1554162"/>
          </a:xfrm>
          <a:prstGeom prst="rect">
            <a:avLst/>
          </a:prstGeom>
          <a:solidFill>
            <a:srgbClr val="86BBF6">
              <a:alpha val="83136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CPU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173663" y="5556250"/>
            <a:ext cx="1382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Address bus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440488" y="4892675"/>
            <a:ext cx="1120775" cy="777875"/>
          </a:xfrm>
          <a:prstGeom prst="rect">
            <a:avLst/>
          </a:prstGeom>
          <a:solidFill>
            <a:srgbClr val="F7F09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Data</a:t>
            </a:r>
          </a:p>
          <a:p>
            <a:pPr algn="ctr"/>
            <a:r>
              <a:rPr lang="en-US" altLang="en-US" sz="1400" b="1"/>
              <a:t>Memory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6777038" y="5681663"/>
            <a:ext cx="0" cy="153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H="1">
            <a:off x="5208588" y="5859463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5203825" y="5467350"/>
            <a:ext cx="1230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5203825" y="5143500"/>
            <a:ext cx="1230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5205413" y="5178425"/>
            <a:ext cx="1382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Data bus</a:t>
            </a:r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5194300" y="4848225"/>
            <a:ext cx="1382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Control bus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 flipH="1">
            <a:off x="3057525" y="5518150"/>
            <a:ext cx="135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Address bus</a:t>
            </a: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 flipH="1">
            <a:off x="1973263" y="4854575"/>
            <a:ext cx="1120775" cy="777875"/>
          </a:xfrm>
          <a:prstGeom prst="rect">
            <a:avLst/>
          </a:prstGeom>
          <a:solidFill>
            <a:srgbClr val="CFF2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Code</a:t>
            </a:r>
          </a:p>
          <a:p>
            <a:pPr algn="ctr"/>
            <a:r>
              <a:rPr lang="en-US" altLang="en-US" sz="1400" b="1"/>
              <a:t>Memory</a:t>
            </a: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 flipV="1">
            <a:off x="2757488" y="5643563"/>
            <a:ext cx="0" cy="153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2725738" y="5821363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3100388" y="5429250"/>
            <a:ext cx="1230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3100388" y="5105400"/>
            <a:ext cx="1230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 flipH="1">
            <a:off x="3054350" y="5140325"/>
            <a:ext cx="1274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Data bus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 flipH="1">
            <a:off x="3065463" y="4810125"/>
            <a:ext cx="1274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Control bus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41375" y="1117600"/>
            <a:ext cx="7402513" cy="3295650"/>
            <a:chOff x="530" y="704"/>
            <a:chExt cx="4663" cy="2076"/>
          </a:xfrm>
        </p:grpSpPr>
        <p:sp>
          <p:nvSpPr>
            <p:cNvPr id="39964" name="Rectangle 22"/>
            <p:cNvSpPr>
              <a:spLocks noChangeArrowheads="1"/>
            </p:cNvSpPr>
            <p:nvPr/>
          </p:nvSpPr>
          <p:spPr bwMode="auto">
            <a:xfrm>
              <a:off x="530" y="704"/>
              <a:ext cx="4663" cy="2076"/>
            </a:xfrm>
            <a:prstGeom prst="rect">
              <a:avLst/>
            </a:prstGeom>
            <a:solidFill>
              <a:srgbClr val="FCF9D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39965" name="Rectangle 23"/>
            <p:cNvSpPr>
              <a:spLocks noChangeArrowheads="1"/>
            </p:cNvSpPr>
            <p:nvPr/>
          </p:nvSpPr>
          <p:spPr bwMode="auto">
            <a:xfrm>
              <a:off x="3282" y="1341"/>
              <a:ext cx="1515" cy="1356"/>
            </a:xfrm>
            <a:prstGeom prst="rect">
              <a:avLst/>
            </a:prstGeom>
            <a:solidFill>
              <a:srgbClr val="E6F8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39966" name="Rectangle 24"/>
            <p:cNvSpPr>
              <a:spLocks noChangeArrowheads="1"/>
            </p:cNvSpPr>
            <p:nvPr/>
          </p:nvSpPr>
          <p:spPr bwMode="auto">
            <a:xfrm>
              <a:off x="3598" y="1478"/>
              <a:ext cx="893" cy="408"/>
            </a:xfrm>
            <a:prstGeom prst="rect">
              <a:avLst/>
            </a:prstGeom>
            <a:solidFill>
              <a:srgbClr val="00C421">
                <a:alpha val="3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Fetch</a:t>
              </a:r>
            </a:p>
          </p:txBody>
        </p:sp>
        <p:sp>
          <p:nvSpPr>
            <p:cNvPr id="39967" name="Rectangle 25"/>
            <p:cNvSpPr>
              <a:spLocks noChangeArrowheads="1"/>
            </p:cNvSpPr>
            <p:nvPr/>
          </p:nvSpPr>
          <p:spPr bwMode="auto">
            <a:xfrm>
              <a:off x="3604" y="2152"/>
              <a:ext cx="893" cy="408"/>
            </a:xfrm>
            <a:prstGeom prst="rect">
              <a:avLst/>
            </a:prstGeom>
            <a:solidFill>
              <a:srgbClr val="00C421">
                <a:alpha val="3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Execute</a:t>
              </a:r>
            </a:p>
          </p:txBody>
        </p:sp>
      </p:grp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6429375" y="2992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23025" y="19224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743575" y="1703388"/>
            <a:ext cx="1368425" cy="287337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FFFD6B"/>
                </a:solidFill>
              </a:rPr>
              <a:t>LDS R20, 0x100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5743575" y="1414463"/>
            <a:ext cx="1368425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scene3d>
            <a:camera prst="legacyObliqueTopRight">
              <a:rot lat="21299991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FFFD6B"/>
                </a:solidFill>
              </a:rPr>
              <a:t>ADD R20, R21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1047750" y="1266825"/>
            <a:ext cx="3609975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LDS R20, 0x100 ; R20 = [0x100]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ADD R20,R21    ; R20 = R20 + R21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28218 L -1.38889E-6 0.425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2407 L -1.38889E-6 0.4270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  <p:bldP spid="44060" grpId="1" animBg="1"/>
      <p:bldP spid="44060" grpId="2" animBg="1"/>
      <p:bldP spid="44061" grpId="0" animBg="1"/>
      <p:bldP spid="44061" grpId="1" animBg="1"/>
      <p:bldP spid="44061" grpId="2" animBg="1"/>
      <p:bldP spid="440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26EEF6-1E35-4D28-92C2-6DE0E6911EEC}" type="slidenum">
              <a:rPr lang="ar-SA" altLang="en-US"/>
              <a:pPr/>
              <a:t>39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 architecture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Feature 6: more than 95% of instructions are executed in 1 machine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362200" y="39624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362200" y="4191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 RAM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124200" y="39624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4191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 ROM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676400" y="48006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676400" y="4953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I/O Port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362200" y="4800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362200" y="502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Timer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124200" y="48006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124200" y="4800600"/>
            <a:ext cx="83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Serial COM Port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427538" y="5516563"/>
            <a:ext cx="2255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>
                <a:latin typeface="Times New Roman" panose="02020603050405020304" pitchFamily="18" charset="0"/>
                <a:ea typeface="PMingLiU" pitchFamily="18" charset="-120"/>
              </a:rPr>
              <a:t>Microcontroller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676400" y="39624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676400" y="4191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CPU</a:t>
            </a:r>
          </a:p>
        </p:txBody>
      </p:sp>
      <p:sp>
        <p:nvSpPr>
          <p:cNvPr id="5135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Microcontroller  </a:t>
            </a:r>
            <a:endParaRPr lang="en-US" altLang="en-US" smtClean="0"/>
          </a:p>
        </p:txBody>
      </p:sp>
      <p:sp>
        <p:nvSpPr>
          <p:cNvPr id="481303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A smaller computer</a:t>
            </a:r>
          </a:p>
          <a:p>
            <a:r>
              <a:rPr lang="en-US" altLang="zh-TW" smtClean="0">
                <a:ea typeface="PMingLiU" pitchFamily="18" charset="-120"/>
              </a:rPr>
              <a:t>On-chip RAM, ROM, I/O ports...</a:t>
            </a:r>
          </a:p>
          <a:p>
            <a:r>
              <a:rPr lang="en-US" altLang="zh-TW" smtClean="0">
                <a:ea typeface="PMingLiU" pitchFamily="18" charset="-120"/>
              </a:rPr>
              <a:t>Example  AVR, Intel’s 8051, Zilog’s Z8 and PIC 16X</a:t>
            </a:r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H="1">
            <a:off x="4267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257800" y="4495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kumimoji="1" lang="en-US" altLang="zh-TW" sz="2400">
                <a:latin typeface="Times New Roman" panose="02020603050405020304" pitchFamily="18" charset="0"/>
                <a:ea typeface="PMingLiU" pitchFamily="18" charset="-120"/>
              </a:rPr>
              <a:t>A single chip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1524000" y="3886200"/>
            <a:ext cx="259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a-I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EBD24-D1D2-4525-BA9B-8AD08EE7A115}" type="slidenum">
              <a:rPr lang="ar-SA" altLang="en-US"/>
              <a:pPr/>
              <a:t>40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 architecture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Feature 7</a:t>
            </a:r>
          </a:p>
          <a:p>
            <a:pPr lvl="1"/>
            <a:r>
              <a:rPr lang="en-US" altLang="en-US" sz="1800" smtClean="0"/>
              <a:t>RISC processors have at least 32 registers. Decreases the need for stack and memory usages. </a:t>
            </a:r>
          </a:p>
          <a:p>
            <a:pPr lvl="2"/>
            <a:r>
              <a:rPr lang="en-US" altLang="en-US" sz="1800" smtClean="0"/>
              <a:t>In AVR there are 32 general purpose registers (R0 to R31)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Microprocessor vs. Microcontroller</a:t>
            </a:r>
            <a:endParaRPr lang="en-US" altLang="en-US" smtClean="0"/>
          </a:p>
        </p:txBody>
      </p:sp>
      <p:sp>
        <p:nvSpPr>
          <p:cNvPr id="482312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000" smtClean="0">
                <a:ea typeface="PMingLiU" pitchFamily="18" charset="-120"/>
              </a:rPr>
              <a:t>Microprocessor </a:t>
            </a:r>
          </a:p>
          <a:p>
            <a:r>
              <a:rPr lang="en-US" altLang="zh-TW" sz="2000" smtClean="0">
                <a:ea typeface="PMingLiU" pitchFamily="18" charset="-120"/>
              </a:rPr>
              <a:t>CPU is stand-alone,  RAM, ROM, I/O, timer are separate</a:t>
            </a:r>
          </a:p>
          <a:p>
            <a:r>
              <a:rPr lang="en-US" altLang="zh-TW" sz="2000" smtClean="0">
                <a:ea typeface="PMingLiU" pitchFamily="18" charset="-120"/>
              </a:rPr>
              <a:t>designer can decide on the  amount of ROM, RAM and I/O ports.</a:t>
            </a:r>
          </a:p>
          <a:p>
            <a:r>
              <a:rPr lang="en-US" altLang="zh-TW" sz="2000" smtClean="0">
                <a:ea typeface="PMingLiU" pitchFamily="18" charset="-120"/>
              </a:rPr>
              <a:t>More  consumption power</a:t>
            </a:r>
          </a:p>
          <a:p>
            <a:r>
              <a:rPr lang="en-US" altLang="zh-TW" sz="2000" smtClean="0">
                <a:ea typeface="PMingLiU" pitchFamily="18" charset="-120"/>
              </a:rPr>
              <a:t>More computing power</a:t>
            </a:r>
          </a:p>
          <a:p>
            <a:r>
              <a:rPr lang="en-US" altLang="zh-TW" sz="2000" smtClean="0">
                <a:ea typeface="PMingLiU" pitchFamily="18" charset="-120"/>
              </a:rPr>
              <a:t>versatility </a:t>
            </a:r>
          </a:p>
          <a:p>
            <a:r>
              <a:rPr lang="en-US" altLang="zh-TW" sz="2000" smtClean="0">
                <a:ea typeface="PMingLiU" pitchFamily="18" charset="-120"/>
              </a:rPr>
              <a:t>general-purpose</a:t>
            </a:r>
          </a:p>
          <a:p>
            <a:endParaRPr lang="en-US" altLang="zh-TW" sz="2000" smtClean="0">
              <a:ea typeface="PMingLiU" pitchFamily="18" charset="-120"/>
            </a:endParaRPr>
          </a:p>
        </p:txBody>
      </p:sp>
      <p:sp>
        <p:nvSpPr>
          <p:cNvPr id="482313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916113"/>
            <a:ext cx="3505200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kumimoji="1" lang="en-US" altLang="zh-TW" sz="2200" smtClean="0">
                <a:latin typeface="Times New Roman" panose="02020603050405020304" pitchFamily="18" charset="0"/>
                <a:ea typeface="DFKai-SB" pitchFamily="65" charset="-128"/>
              </a:rPr>
              <a:t>Microcontroller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kumimoji="1" lang="en-US" altLang="zh-TW" sz="2200" b="0" smtClean="0">
                <a:latin typeface="Times New Roman" panose="02020603050405020304" pitchFamily="18" charset="0"/>
                <a:ea typeface="DFKai-SB" pitchFamily="65" charset="-128"/>
              </a:rPr>
              <a:t>CPU, RAM, ROM, I/O and timer are all on a single chip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kumimoji="1" lang="en-US" altLang="zh-TW" sz="2200" b="0" smtClean="0">
                <a:latin typeface="Times New Roman" panose="02020603050405020304" pitchFamily="18" charset="0"/>
                <a:ea typeface="DFKai-SB" pitchFamily="65" charset="-128"/>
              </a:rPr>
              <a:t>fix amount of on-chip ROM, RAM, I/O ports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kumimoji="1" lang="en-US" altLang="zh-TW" sz="2200" b="0" smtClean="0">
                <a:latin typeface="Times New Roman" panose="02020603050405020304" pitchFamily="18" charset="0"/>
                <a:ea typeface="DFKai-SB" pitchFamily="65" charset="-128"/>
              </a:rPr>
              <a:t>for applications in which cost, power and space are critical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kumimoji="1" lang="en-US" altLang="zh-TW" sz="2200" b="0" smtClean="0">
                <a:latin typeface="Times New Roman" panose="02020603050405020304" pitchFamily="18" charset="0"/>
                <a:ea typeface="DFKai-SB" pitchFamily="65" charset="-128"/>
              </a:rPr>
              <a:t>Less applications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2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2" grpId="0"/>
      <p:bldP spid="4823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Embedded System</a:t>
            </a:r>
            <a:endParaRPr lang="en-US" altLang="en-US" smtClean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Embedded system means the processor is embedded into that application.</a:t>
            </a:r>
          </a:p>
          <a:p>
            <a:r>
              <a:rPr lang="en-US" altLang="zh-TW" smtClean="0">
                <a:ea typeface="PMingLiU" pitchFamily="18" charset="-120"/>
              </a:rPr>
              <a:t>An embedded product uses a microprocessor or microcontroller to do one task only.</a:t>
            </a:r>
          </a:p>
          <a:p>
            <a:r>
              <a:rPr lang="en-US" altLang="zh-TW" smtClean="0">
                <a:ea typeface="PMingLiU" pitchFamily="18" charset="-120"/>
              </a:rPr>
              <a:t>In an embedded system, there is only one application software that is typically burned into ROM.</a:t>
            </a:r>
          </a:p>
          <a:p>
            <a:r>
              <a:rPr lang="en-US" altLang="zh-TW" smtClean="0">
                <a:ea typeface="PMingLiU" pitchFamily="18" charset="-120"/>
              </a:rPr>
              <a:t>Example  printer, keyboard, video game player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Three Criteria in Choosing a Microcontroller</a:t>
            </a:r>
            <a:endParaRPr lang="en-US" altLang="en-US" smtClean="0"/>
          </a:p>
        </p:txBody>
      </p:sp>
      <p:sp>
        <p:nvSpPr>
          <p:cNvPr id="4864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meeting the computing needs of the task efficiently and cost effectively</a:t>
            </a:r>
          </a:p>
          <a:p>
            <a:pPr lvl="1"/>
            <a:r>
              <a:rPr lang="en-US" altLang="zh-TW" sz="1800" smtClean="0">
                <a:ea typeface="PMingLiU" pitchFamily="18" charset="-120"/>
              </a:rPr>
              <a:t>speed, the amount of ROM and RAM, the number of I/O ports and timers, size, packaging, power consumption</a:t>
            </a:r>
          </a:p>
          <a:p>
            <a:pPr lvl="1"/>
            <a:r>
              <a:rPr lang="en-US" altLang="zh-TW" sz="1800" smtClean="0">
                <a:ea typeface="PMingLiU" pitchFamily="18" charset="-120"/>
              </a:rPr>
              <a:t>easy to upgrade</a:t>
            </a:r>
          </a:p>
          <a:p>
            <a:pPr lvl="1"/>
            <a:r>
              <a:rPr lang="en-US" altLang="zh-TW" sz="1800" smtClean="0">
                <a:ea typeface="PMingLiU" pitchFamily="18" charset="-120"/>
              </a:rPr>
              <a:t>cost per unit</a:t>
            </a:r>
          </a:p>
          <a:p>
            <a:r>
              <a:rPr lang="en-US" altLang="zh-TW" smtClean="0">
                <a:ea typeface="PMingLiU" pitchFamily="18" charset="-120"/>
              </a:rPr>
              <a:t>availability of software development tools</a:t>
            </a:r>
          </a:p>
          <a:p>
            <a:pPr lvl="1"/>
            <a:r>
              <a:rPr lang="en-US" altLang="zh-TW" sz="1800" smtClean="0">
                <a:ea typeface="PMingLiU" pitchFamily="18" charset="-120"/>
              </a:rPr>
              <a:t>assemblers, debuggers, C compilers, in circuit emulator, simulator, technical support</a:t>
            </a:r>
          </a:p>
          <a:p>
            <a:r>
              <a:rPr lang="en-US" altLang="zh-TW" smtClean="0">
                <a:ea typeface="PMingLiU" pitchFamily="18" charset="-120"/>
              </a:rPr>
              <a:t>wide availability and reliable sources for the microcontroller.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6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6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6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6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6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6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6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6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7F5737-357D-4E78-BBF9-C4ED6DD7F45D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General Purpose Microprocessors vs. Microcontrollers</a:t>
            </a:r>
          </a:p>
        </p:txBody>
      </p:sp>
      <p:grpSp>
        <p:nvGrpSpPr>
          <p:cNvPr id="9220" name="Group 39"/>
          <p:cNvGrpSpPr>
            <a:grpSpLocks/>
          </p:cNvGrpSpPr>
          <p:nvPr/>
        </p:nvGrpSpPr>
        <p:grpSpPr bwMode="auto">
          <a:xfrm>
            <a:off x="1042988" y="1557338"/>
            <a:ext cx="7202487" cy="2109787"/>
            <a:chOff x="657" y="572"/>
            <a:chExt cx="4537" cy="1486"/>
          </a:xfrm>
        </p:grpSpPr>
        <p:sp>
          <p:nvSpPr>
            <p:cNvPr id="9231" name="Rectangle 5"/>
            <p:cNvSpPr>
              <a:spLocks noChangeArrowheads="1"/>
            </p:cNvSpPr>
            <p:nvPr/>
          </p:nvSpPr>
          <p:spPr bwMode="auto">
            <a:xfrm>
              <a:off x="657" y="618"/>
              <a:ext cx="771" cy="1406"/>
            </a:xfrm>
            <a:prstGeom prst="rect">
              <a:avLst/>
            </a:prstGeom>
            <a:solidFill>
              <a:srgbClr val="86AB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General </a:t>
              </a:r>
            </a:p>
            <a:p>
              <a:pPr algn="ctr"/>
              <a:r>
                <a:rPr lang="en-US" altLang="en-US" b="1"/>
                <a:t>Purpose </a:t>
              </a:r>
            </a:p>
            <a:p>
              <a:pPr algn="ctr"/>
              <a:r>
                <a:rPr lang="en-US" altLang="en-US" b="1"/>
                <a:t>Micro</a:t>
              </a:r>
            </a:p>
            <a:p>
              <a:pPr algn="ctr"/>
              <a:r>
                <a:rPr lang="en-US" altLang="en-US" b="1"/>
                <a:t>processor</a:t>
              </a:r>
            </a:p>
          </p:txBody>
        </p:sp>
        <p:sp>
          <p:nvSpPr>
            <p:cNvPr id="9232" name="Rectangle 6"/>
            <p:cNvSpPr>
              <a:spLocks noChangeArrowheads="1"/>
            </p:cNvSpPr>
            <p:nvPr/>
          </p:nvSpPr>
          <p:spPr bwMode="auto">
            <a:xfrm>
              <a:off x="2427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/>
                <a:t>RAM</a:t>
              </a:r>
            </a:p>
          </p:txBody>
        </p:sp>
        <p:sp>
          <p:nvSpPr>
            <p:cNvPr id="9233" name="Rectangle 7"/>
            <p:cNvSpPr>
              <a:spLocks noChangeArrowheads="1"/>
            </p:cNvSpPr>
            <p:nvPr/>
          </p:nvSpPr>
          <p:spPr bwMode="auto">
            <a:xfrm>
              <a:off x="301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/>
                <a:t>ROM</a:t>
              </a:r>
            </a:p>
          </p:txBody>
        </p:sp>
        <p:sp>
          <p:nvSpPr>
            <p:cNvPr id="9234" name="Rectangle 8"/>
            <p:cNvSpPr>
              <a:spLocks noChangeArrowheads="1"/>
            </p:cNvSpPr>
            <p:nvPr/>
          </p:nvSpPr>
          <p:spPr bwMode="auto">
            <a:xfrm>
              <a:off x="360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/>
                <a:t>Timer</a:t>
              </a:r>
            </a:p>
          </p:txBody>
        </p:sp>
        <p:sp>
          <p:nvSpPr>
            <p:cNvPr id="9235" name="Rectangle 9"/>
            <p:cNvSpPr>
              <a:spLocks noChangeArrowheads="1"/>
            </p:cNvSpPr>
            <p:nvPr/>
          </p:nvSpPr>
          <p:spPr bwMode="auto">
            <a:xfrm>
              <a:off x="419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/>
                <a:t>Serial</a:t>
              </a:r>
            </a:p>
            <a:p>
              <a:pPr algn="ctr"/>
              <a:r>
                <a:rPr lang="en-US" altLang="en-US" sz="1600" b="1"/>
                <a:t>COM</a:t>
              </a:r>
            </a:p>
            <a:p>
              <a:pPr algn="ctr"/>
              <a:r>
                <a:rPr lang="en-US" altLang="en-US" sz="1600" b="1"/>
                <a:t>Port</a:t>
              </a:r>
            </a:p>
          </p:txBody>
        </p:sp>
        <p:sp>
          <p:nvSpPr>
            <p:cNvPr id="9236" name="Rectangle 10"/>
            <p:cNvSpPr>
              <a:spLocks noChangeArrowheads="1"/>
            </p:cNvSpPr>
            <p:nvPr/>
          </p:nvSpPr>
          <p:spPr bwMode="auto">
            <a:xfrm>
              <a:off x="478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/>
                <a:t>IO </a:t>
              </a:r>
            </a:p>
            <a:p>
              <a:pPr algn="ctr"/>
              <a:r>
                <a:rPr lang="en-US" altLang="en-US" sz="1600" b="1"/>
                <a:t>Port</a:t>
              </a:r>
            </a:p>
          </p:txBody>
        </p:sp>
        <p:grpSp>
          <p:nvGrpSpPr>
            <p:cNvPr id="9237" name="Group 11"/>
            <p:cNvGrpSpPr>
              <a:grpSpLocks/>
            </p:cNvGrpSpPr>
            <p:nvPr/>
          </p:nvGrpSpPr>
          <p:grpSpPr bwMode="auto">
            <a:xfrm>
              <a:off x="1428" y="1525"/>
              <a:ext cx="3630" cy="181"/>
              <a:chOff x="1292" y="2795"/>
              <a:chExt cx="3630" cy="181"/>
            </a:xfrm>
          </p:grpSpPr>
          <p:sp>
            <p:nvSpPr>
              <p:cNvPr id="9255" name="Line 12"/>
              <p:cNvSpPr>
                <a:spLocks noChangeShapeType="1"/>
              </p:cNvSpPr>
              <p:nvPr/>
            </p:nvSpPr>
            <p:spPr bwMode="auto">
              <a:xfrm>
                <a:off x="1292" y="2976"/>
                <a:ext cx="3630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Line 13"/>
              <p:cNvSpPr>
                <a:spLocks noChangeShapeType="1"/>
              </p:cNvSpPr>
              <p:nvPr/>
            </p:nvSpPr>
            <p:spPr bwMode="auto">
              <a:xfrm flipV="1">
                <a:off x="2562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Line 14"/>
              <p:cNvSpPr>
                <a:spLocks noChangeShapeType="1"/>
              </p:cNvSpPr>
              <p:nvPr/>
            </p:nvSpPr>
            <p:spPr bwMode="auto">
              <a:xfrm flipV="1">
                <a:off x="3152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Line 15"/>
              <p:cNvSpPr>
                <a:spLocks noChangeShapeType="1"/>
              </p:cNvSpPr>
              <p:nvPr/>
            </p:nvSpPr>
            <p:spPr bwMode="auto">
              <a:xfrm flipV="1">
                <a:off x="3742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Line 16"/>
              <p:cNvSpPr>
                <a:spLocks noChangeShapeType="1"/>
              </p:cNvSpPr>
              <p:nvPr/>
            </p:nvSpPr>
            <p:spPr bwMode="auto">
              <a:xfrm flipV="1">
                <a:off x="4331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Line 17"/>
              <p:cNvSpPr>
                <a:spLocks noChangeShapeType="1"/>
              </p:cNvSpPr>
              <p:nvPr/>
            </p:nvSpPr>
            <p:spPr bwMode="auto">
              <a:xfrm flipV="1">
                <a:off x="4921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8"/>
            <p:cNvGrpSpPr>
              <a:grpSpLocks/>
            </p:cNvGrpSpPr>
            <p:nvPr/>
          </p:nvGrpSpPr>
          <p:grpSpPr bwMode="auto">
            <a:xfrm>
              <a:off x="1428" y="754"/>
              <a:ext cx="3584" cy="136"/>
              <a:chOff x="1292" y="2024"/>
              <a:chExt cx="3584" cy="136"/>
            </a:xfrm>
          </p:grpSpPr>
          <p:sp>
            <p:nvSpPr>
              <p:cNvPr id="9249" name="Line 19"/>
              <p:cNvSpPr>
                <a:spLocks noChangeShapeType="1"/>
              </p:cNvSpPr>
              <p:nvPr/>
            </p:nvSpPr>
            <p:spPr bwMode="auto">
              <a:xfrm>
                <a:off x="1292" y="2024"/>
                <a:ext cx="3584" cy="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Line 20"/>
              <p:cNvSpPr>
                <a:spLocks noChangeShapeType="1"/>
              </p:cNvSpPr>
              <p:nvPr/>
            </p:nvSpPr>
            <p:spPr bwMode="auto">
              <a:xfrm flipV="1">
                <a:off x="2472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Line 21"/>
              <p:cNvSpPr>
                <a:spLocks noChangeShapeType="1"/>
              </p:cNvSpPr>
              <p:nvPr/>
            </p:nvSpPr>
            <p:spPr bwMode="auto">
              <a:xfrm flipV="1">
                <a:off x="3062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Line 22"/>
              <p:cNvSpPr>
                <a:spLocks noChangeShapeType="1"/>
              </p:cNvSpPr>
              <p:nvPr/>
            </p:nvSpPr>
            <p:spPr bwMode="auto">
              <a:xfrm flipV="1">
                <a:off x="3652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Line 23"/>
              <p:cNvSpPr>
                <a:spLocks noChangeShapeType="1"/>
              </p:cNvSpPr>
              <p:nvPr/>
            </p:nvSpPr>
            <p:spPr bwMode="auto">
              <a:xfrm flipV="1">
                <a:off x="4241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Line 24"/>
              <p:cNvSpPr>
                <a:spLocks noChangeShapeType="1"/>
              </p:cNvSpPr>
              <p:nvPr/>
            </p:nvSpPr>
            <p:spPr bwMode="auto">
              <a:xfrm flipV="1">
                <a:off x="487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9" name="Group 25"/>
            <p:cNvGrpSpPr>
              <a:grpSpLocks/>
            </p:cNvGrpSpPr>
            <p:nvPr/>
          </p:nvGrpSpPr>
          <p:grpSpPr bwMode="auto">
            <a:xfrm>
              <a:off x="1428" y="1525"/>
              <a:ext cx="3448" cy="318"/>
              <a:chOff x="1292" y="2795"/>
              <a:chExt cx="3448" cy="318"/>
            </a:xfrm>
          </p:grpSpPr>
          <p:sp>
            <p:nvSpPr>
              <p:cNvPr id="9243" name="Line 26"/>
              <p:cNvSpPr>
                <a:spLocks noChangeShapeType="1"/>
              </p:cNvSpPr>
              <p:nvPr/>
            </p:nvSpPr>
            <p:spPr bwMode="auto">
              <a:xfrm>
                <a:off x="1292" y="3113"/>
                <a:ext cx="344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2382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 flipV="1">
                <a:off x="2972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 flipV="1">
                <a:off x="3562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Line 30"/>
              <p:cNvSpPr>
                <a:spLocks noChangeShapeType="1"/>
              </p:cNvSpPr>
              <p:nvPr/>
            </p:nvSpPr>
            <p:spPr bwMode="auto">
              <a:xfrm flipV="1">
                <a:off x="4151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8" name="Line 31"/>
              <p:cNvSpPr>
                <a:spLocks noChangeShapeType="1"/>
              </p:cNvSpPr>
              <p:nvPr/>
            </p:nvSpPr>
            <p:spPr bwMode="auto">
              <a:xfrm flipV="1">
                <a:off x="4740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40" name="Text Box 32"/>
            <p:cNvSpPr txBox="1">
              <a:spLocks noChangeArrowheads="1"/>
            </p:cNvSpPr>
            <p:nvPr/>
          </p:nvSpPr>
          <p:spPr bwMode="auto">
            <a:xfrm>
              <a:off x="1474" y="572"/>
              <a:ext cx="7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rgbClr val="800000"/>
                  </a:solidFill>
                </a:rPr>
                <a:t>Data BUS</a:t>
              </a:r>
            </a:p>
          </p:txBody>
        </p:sp>
        <p:sp>
          <p:nvSpPr>
            <p:cNvPr id="9241" name="Text Box 33"/>
            <p:cNvSpPr txBox="1">
              <a:spLocks noChangeArrowheads="1"/>
            </p:cNvSpPr>
            <p:nvPr/>
          </p:nvSpPr>
          <p:spPr bwMode="auto">
            <a:xfrm>
              <a:off x="1474" y="1525"/>
              <a:ext cx="9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rgbClr val="990099"/>
                  </a:solidFill>
                </a:rPr>
                <a:t>Address BUS</a:t>
              </a:r>
            </a:p>
          </p:txBody>
        </p:sp>
        <p:sp>
          <p:nvSpPr>
            <p:cNvPr id="9242" name="Text Box 34"/>
            <p:cNvSpPr txBox="1">
              <a:spLocks noChangeArrowheads="1"/>
            </p:cNvSpPr>
            <p:nvPr/>
          </p:nvSpPr>
          <p:spPr bwMode="auto">
            <a:xfrm>
              <a:off x="1474" y="1843"/>
              <a:ext cx="86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rgbClr val="000099"/>
                  </a:solidFill>
                </a:rPr>
                <a:t>Control BUS</a:t>
              </a:r>
            </a:p>
          </p:txBody>
        </p:sp>
      </p:grpSp>
      <p:grpSp>
        <p:nvGrpSpPr>
          <p:cNvPr id="9221" name="Group 44"/>
          <p:cNvGrpSpPr>
            <a:grpSpLocks/>
          </p:cNvGrpSpPr>
          <p:nvPr/>
        </p:nvGrpSpPr>
        <p:grpSpPr bwMode="auto">
          <a:xfrm>
            <a:off x="3359150" y="4454525"/>
            <a:ext cx="2592388" cy="1800225"/>
            <a:chOff x="340" y="2478"/>
            <a:chExt cx="1633" cy="1406"/>
          </a:xfrm>
        </p:grpSpPr>
        <p:sp>
          <p:nvSpPr>
            <p:cNvPr id="9224" name="Rectangle 35"/>
            <p:cNvSpPr>
              <a:spLocks noChangeArrowheads="1"/>
            </p:cNvSpPr>
            <p:nvPr/>
          </p:nvSpPr>
          <p:spPr bwMode="auto">
            <a:xfrm>
              <a:off x="340" y="2478"/>
              <a:ext cx="1633" cy="14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a-IR" altLang="en-US"/>
            </a:p>
          </p:txBody>
        </p:sp>
        <p:sp>
          <p:nvSpPr>
            <p:cNvPr id="9225" name="Rectangle 36"/>
            <p:cNvSpPr>
              <a:spLocks noChangeArrowheads="1"/>
            </p:cNvSpPr>
            <p:nvPr/>
          </p:nvSpPr>
          <p:spPr bwMode="auto">
            <a:xfrm>
              <a:off x="399" y="2523"/>
              <a:ext cx="467" cy="635"/>
            </a:xfrm>
            <a:prstGeom prst="rect">
              <a:avLst/>
            </a:prstGeom>
            <a:solidFill>
              <a:srgbClr val="86ABF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CPU</a:t>
              </a:r>
            </a:p>
          </p:txBody>
        </p:sp>
        <p:sp>
          <p:nvSpPr>
            <p:cNvPr id="9226" name="Rectangle 37"/>
            <p:cNvSpPr>
              <a:spLocks noChangeArrowheads="1"/>
            </p:cNvSpPr>
            <p:nvPr/>
          </p:nvSpPr>
          <p:spPr bwMode="auto">
            <a:xfrm>
              <a:off x="924" y="252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RAM</a:t>
              </a:r>
            </a:p>
          </p:txBody>
        </p:sp>
        <p:sp>
          <p:nvSpPr>
            <p:cNvPr id="9227" name="Rectangle 38"/>
            <p:cNvSpPr>
              <a:spLocks noChangeArrowheads="1"/>
            </p:cNvSpPr>
            <p:nvPr/>
          </p:nvSpPr>
          <p:spPr bwMode="auto">
            <a:xfrm>
              <a:off x="1448" y="252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ROM</a:t>
              </a:r>
            </a:p>
          </p:txBody>
        </p:sp>
        <p:sp>
          <p:nvSpPr>
            <p:cNvPr id="9228" name="Rectangle 40"/>
            <p:cNvSpPr>
              <a:spLocks noChangeArrowheads="1"/>
            </p:cNvSpPr>
            <p:nvPr/>
          </p:nvSpPr>
          <p:spPr bwMode="auto">
            <a:xfrm>
              <a:off x="1448" y="320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I/O</a:t>
              </a:r>
            </a:p>
          </p:txBody>
        </p:sp>
        <p:sp>
          <p:nvSpPr>
            <p:cNvPr id="9229" name="Rectangle 41"/>
            <p:cNvSpPr>
              <a:spLocks noChangeArrowheads="1"/>
            </p:cNvSpPr>
            <p:nvPr/>
          </p:nvSpPr>
          <p:spPr bwMode="auto">
            <a:xfrm>
              <a:off x="924" y="320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Timer</a:t>
              </a:r>
            </a:p>
          </p:txBody>
        </p:sp>
        <p:sp>
          <p:nvSpPr>
            <p:cNvPr id="9230" name="Rectangle 42"/>
            <p:cNvSpPr>
              <a:spLocks noChangeArrowheads="1"/>
            </p:cNvSpPr>
            <p:nvPr/>
          </p:nvSpPr>
          <p:spPr bwMode="auto">
            <a:xfrm>
              <a:off x="399" y="320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/>
                <a:t>Serial</a:t>
              </a:r>
            </a:p>
            <a:p>
              <a:pPr algn="ctr"/>
              <a:r>
                <a:rPr lang="en-US" altLang="en-US" b="1"/>
                <a:t>Port</a:t>
              </a:r>
            </a:p>
          </p:txBody>
        </p:sp>
      </p:grpSp>
      <p:sp>
        <p:nvSpPr>
          <p:cNvPr id="9222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24862" cy="576262"/>
          </a:xfrm>
          <a:noFill/>
        </p:spPr>
        <p:txBody>
          <a:bodyPr/>
          <a:lstStyle/>
          <a:p>
            <a:r>
              <a:rPr lang="en-US" altLang="en-US" smtClean="0"/>
              <a:t>General Purpose Microprocessors</a:t>
            </a:r>
          </a:p>
        </p:txBody>
      </p:sp>
      <p:sp>
        <p:nvSpPr>
          <p:cNvPr id="9223" name="Rectangle 46"/>
          <p:cNvSpPr>
            <a:spLocks noChangeArrowheads="1"/>
          </p:cNvSpPr>
          <p:nvPr/>
        </p:nvSpPr>
        <p:spPr bwMode="auto">
          <a:xfrm>
            <a:off x="395288" y="3860800"/>
            <a:ext cx="84248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Microcontrollers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226CA-7DF6-4898-AB85-263122649DE1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Most common microcontrollers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8-bit microcontrollers</a:t>
            </a:r>
          </a:p>
          <a:p>
            <a:pPr lvl="1"/>
            <a:r>
              <a:rPr lang="en-US" altLang="en-US" sz="1800" smtClean="0"/>
              <a:t>AVR</a:t>
            </a:r>
          </a:p>
          <a:p>
            <a:pPr lvl="1"/>
            <a:r>
              <a:rPr lang="en-US" altLang="en-US" sz="1800" smtClean="0"/>
              <a:t>PIC</a:t>
            </a:r>
          </a:p>
          <a:p>
            <a:pPr lvl="1"/>
            <a:r>
              <a:rPr lang="en-US" altLang="en-US" sz="1800" smtClean="0"/>
              <a:t>HCS12</a:t>
            </a:r>
          </a:p>
          <a:p>
            <a:pPr lvl="1"/>
            <a:r>
              <a:rPr lang="en-US" altLang="en-US" sz="1800" smtClean="0"/>
              <a:t>8051</a:t>
            </a:r>
          </a:p>
          <a:p>
            <a:r>
              <a:rPr lang="en-US" altLang="en-US" smtClean="0"/>
              <a:t>32-bit microcontrollers</a:t>
            </a:r>
          </a:p>
          <a:p>
            <a:pPr lvl="1"/>
            <a:r>
              <a:rPr lang="en-US" altLang="en-US" sz="1800" smtClean="0"/>
              <a:t>ARM</a:t>
            </a:r>
          </a:p>
          <a:p>
            <a:pPr lvl="1"/>
            <a:r>
              <a:rPr lang="en-US" altLang="en-US" sz="1800" smtClean="0"/>
              <a:t>PIC32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2372</Words>
  <Application>Microsoft Office PowerPoint</Application>
  <PresentationFormat>Letter Paper (8.5x11 in)</PresentationFormat>
  <Paragraphs>772</Paragraphs>
  <Slides>40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Gulim</vt:lpstr>
      <vt:lpstr>PMingLiU</vt:lpstr>
      <vt:lpstr>Times New Roman</vt:lpstr>
      <vt:lpstr>DFKai-SB</vt:lpstr>
      <vt:lpstr>Tahoma</vt:lpstr>
      <vt:lpstr>Wingdings</vt:lpstr>
      <vt:lpstr>Courier New</vt:lpstr>
      <vt:lpstr>Default Design</vt:lpstr>
      <vt:lpstr>Microsoft Visio Drawing</vt:lpstr>
      <vt:lpstr>Microprocessor System Design AVR Microcontroller</vt:lpstr>
      <vt:lpstr>Contents </vt:lpstr>
      <vt:lpstr>Introduction</vt:lpstr>
      <vt:lpstr>Microcontroller  </vt:lpstr>
      <vt:lpstr>Microprocessor vs. Microcontroller</vt:lpstr>
      <vt:lpstr>Embedded System</vt:lpstr>
      <vt:lpstr>Three Criteria in Choosing a Microcontroller</vt:lpstr>
      <vt:lpstr>General Purpose Microprocessors vs. Microcontrollers</vt:lpstr>
      <vt:lpstr>Most common microcontrollers</vt:lpstr>
      <vt:lpstr>AVR internal architecture</vt:lpstr>
      <vt:lpstr>AVR different groups</vt:lpstr>
      <vt:lpstr>Let’s get familiar with the AVR part numbers</vt:lpstr>
      <vt:lpstr>Introduction to Assembly Chapter 2</vt:lpstr>
      <vt:lpstr>Topics</vt:lpstr>
      <vt:lpstr>AVR’s CPU</vt:lpstr>
      <vt:lpstr>Some simple instructions 1. Loading values into the general purpose registers</vt:lpstr>
      <vt:lpstr>Some simple instructions  2. Arithmetic calculation</vt:lpstr>
      <vt:lpstr>A simple program</vt:lpstr>
      <vt:lpstr>A simple program</vt:lpstr>
      <vt:lpstr>Some simple instructions  2. Arithmetic calculation</vt:lpstr>
      <vt:lpstr>Some simple instructions  2. Arithmetic calculation</vt:lpstr>
      <vt:lpstr>Data Address Space</vt:lpstr>
      <vt:lpstr>Data Address Space</vt:lpstr>
      <vt:lpstr>Status Register (SREG)</vt:lpstr>
      <vt:lpstr>Assembler Directives  .EQU and .SET</vt:lpstr>
      <vt:lpstr>Assembler Directives  .INCLUDE</vt:lpstr>
      <vt:lpstr>Assembler Directives  .ORG</vt:lpstr>
      <vt:lpstr>Assembler</vt:lpstr>
      <vt:lpstr>Flash memory and PC register</vt:lpstr>
      <vt:lpstr>Fetch and execute</vt:lpstr>
      <vt:lpstr>Pipelining</vt:lpstr>
      <vt:lpstr>How to speed up the CPU</vt:lpstr>
      <vt:lpstr>Changing the architecture RISC vs. CISC</vt:lpstr>
      <vt:lpstr>RISC architecture</vt:lpstr>
      <vt:lpstr>RISC architecture</vt:lpstr>
      <vt:lpstr>RISC architecture</vt:lpstr>
      <vt:lpstr>RISC architecture</vt:lpstr>
      <vt:lpstr>RISC architecture</vt:lpstr>
      <vt:lpstr>RISC architecture</vt:lpstr>
      <vt:lpstr>RISC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 Processor Timing</dc:title>
  <dc:creator>S. Omid Fatemi</dc:creator>
  <cp:lastModifiedBy>S. Omid Fatemi</cp:lastModifiedBy>
  <cp:revision>72</cp:revision>
  <dcterms:modified xsi:type="dcterms:W3CDTF">2017-10-16T10:22:30Z</dcterms:modified>
</cp:coreProperties>
</file>