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7" r:id="rId2"/>
    <p:sldId id="338" r:id="rId3"/>
    <p:sldId id="339" r:id="rId4"/>
    <p:sldId id="349" r:id="rId5"/>
    <p:sldId id="348" r:id="rId6"/>
    <p:sldId id="341" r:id="rId7"/>
    <p:sldId id="350" r:id="rId8"/>
    <p:sldId id="347" r:id="rId9"/>
    <p:sldId id="342" r:id="rId10"/>
    <p:sldId id="343" r:id="rId11"/>
    <p:sldId id="344" r:id="rId12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8900" autoAdjust="0"/>
  </p:normalViewPr>
  <p:slideViewPr>
    <p:cSldViewPr>
      <p:cViewPr varScale="1">
        <p:scale>
          <a:sx n="81" d="100"/>
          <a:sy n="81" d="100"/>
        </p:scale>
        <p:origin x="141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90512C83-3492-4228-8809-6FDD4BAFE70C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8B094CD0-0C71-49F5-A444-CDE16116803C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en-US" dirty="0" smtClean="0">
                <a:cs typeface="B Nazanin" panose="00000400000000000000" pitchFamily="2" charset="-78"/>
              </a:rPr>
              <a:t>AVR</a:t>
            </a:r>
            <a:r>
              <a:rPr lang="fa-IR" dirty="0" smtClean="0">
                <a:cs typeface="B Nazanin" panose="00000400000000000000" pitchFamily="2" charset="-78"/>
              </a:rPr>
              <a:t> چگونه </a:t>
            </a:r>
            <a:r>
              <a:rPr lang="en-US" dirty="0" smtClean="0">
                <a:cs typeface="B Nazanin" panose="00000400000000000000" pitchFamily="2" charset="-78"/>
              </a:rPr>
              <a:t>Interrupt Vector Number</a:t>
            </a:r>
            <a:r>
              <a:rPr lang="fa-IR" dirty="0" smtClean="0">
                <a:cs typeface="B Nazanin" panose="00000400000000000000" pitchFamily="2" charset="-78"/>
              </a:rPr>
              <a:t> مشخص می شود؟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بعد از این که شماره اینتراپت معلوم شد، چگونه روتین خدمت اینتراپت مشخص می شود؟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چند اینتراپت خارجی (</a:t>
            </a:r>
            <a:r>
              <a:rPr lang="en-US" dirty="0" smtClean="0">
                <a:cs typeface="B Nazanin" panose="00000400000000000000" pitchFamily="2" charset="-78"/>
              </a:rPr>
              <a:t>external</a:t>
            </a:r>
            <a:r>
              <a:rPr lang="fa-IR" dirty="0" smtClean="0">
                <a:cs typeface="B Nazanin" panose="00000400000000000000" pitchFamily="2" charset="-78"/>
              </a:rPr>
              <a:t>) در </a:t>
            </a:r>
            <a:r>
              <a:rPr lang="en-US" dirty="0" smtClean="0">
                <a:cs typeface="B Nazanin" panose="00000400000000000000" pitchFamily="2" charset="-78"/>
              </a:rPr>
              <a:t>ATMega32</a:t>
            </a:r>
            <a:r>
              <a:rPr lang="fa-IR" dirty="0" smtClean="0">
                <a:cs typeface="B Nazanin" panose="00000400000000000000" pitchFamily="2" charset="-78"/>
              </a:rPr>
              <a:t> وجود دارد؟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 smtClean="0">
                <a:cs typeface="B Nazanin" panose="00000400000000000000" pitchFamily="2" charset="-78"/>
              </a:rPr>
              <a:t>Interrupt Flag</a:t>
            </a:r>
            <a:r>
              <a:rPr lang="fa-IR" dirty="0" smtClean="0">
                <a:cs typeface="B Nazanin" panose="00000400000000000000" pitchFamily="2" charset="-78"/>
              </a:rPr>
              <a:t> چیست و چه کاری انجام می دهد؟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altLang="en-US" sz="2100" b="0" dirty="0" smtClean="0">
                <a:cs typeface="B Nazanin" panose="00000400000000000000" pitchFamily="2" charset="-78"/>
              </a:rPr>
              <a:t>می خواهیم در یک حلقه (به صورت </a:t>
            </a:r>
            <a:r>
              <a:rPr lang="en-US" altLang="en-US" sz="2100" b="0" dirty="0" smtClean="0">
                <a:cs typeface="B Nazanin" panose="00000400000000000000" pitchFamily="2" charset="-78"/>
              </a:rPr>
              <a:t>polling</a:t>
            </a:r>
            <a:r>
              <a:rPr lang="fa-IR" altLang="en-US" sz="2100" b="0" dirty="0" smtClean="0">
                <a:cs typeface="B Nazanin" panose="00000400000000000000" pitchFamily="2" charset="-78"/>
              </a:rPr>
              <a:t>) خروجی تمیز چهار کلید را بخوانیم و چهار </a:t>
            </a:r>
            <a:r>
              <a:rPr lang="en-US" altLang="en-US" sz="2100" b="0" dirty="0" smtClean="0">
                <a:cs typeface="B Nazanin" panose="00000400000000000000" pitchFamily="2" charset="-78"/>
              </a:rPr>
              <a:t>led</a:t>
            </a:r>
            <a:r>
              <a:rPr lang="fa-IR" altLang="en-US" sz="2100" b="0" dirty="0" smtClean="0">
                <a:cs typeface="B Nazanin" panose="00000400000000000000" pitchFamily="2" charset="-78"/>
              </a:rPr>
              <a:t> که به </a:t>
            </a:r>
            <a:r>
              <a:rPr lang="en-US" altLang="en-US" sz="2100" b="0" dirty="0" smtClean="0">
                <a:cs typeface="B Nazanin" panose="00000400000000000000" pitchFamily="2" charset="-78"/>
              </a:rPr>
              <a:t>PC</a:t>
            </a:r>
            <a:r>
              <a:rPr lang="fa-IR" altLang="en-US" sz="2100" b="0" dirty="0" smtClean="0">
                <a:cs typeface="B Nazanin" panose="00000400000000000000" pitchFamily="2" charset="-78"/>
              </a:rPr>
              <a:t> متصل هستند را بر مبنای آن روشن کنیم. چگونه این کار را می کنید؟ (مدار پیشنهادی؟) و برنامه آن را بنویسید.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4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9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9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4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E7009191-E158-41B3-987E-AD487CB74752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878388" y="2589213"/>
            <a:ext cx="1533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PA6 (ADC6)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4865688" y="3275013"/>
            <a:ext cx="165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AVCC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606425" y="37322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XTAL1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606425" y="51038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(OC1A) PD5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606425" y="25892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 (SCK) PB7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606425" y="48752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(OC1B) PD4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606425" y="28178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RESET</a:t>
            </a:r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606425" y="30464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VCC</a:t>
            </a:r>
          </a:p>
        </p:txBody>
      </p: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606425" y="32750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GND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987425" y="4189413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(TXD) PD1</a:t>
            </a:r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606425" y="4641850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(INT1) PD3</a:t>
            </a:r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4865688" y="3046413"/>
            <a:ext cx="1296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AGND</a:t>
            </a:r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2243138" y="836613"/>
            <a:ext cx="239395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4640263" y="10652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Rectangle 26"/>
          <p:cNvSpPr>
            <a:spLocks noChangeArrowheads="1"/>
          </p:cNvSpPr>
          <p:nvPr/>
        </p:nvSpPr>
        <p:spPr bwMode="auto">
          <a:xfrm>
            <a:off x="4640263" y="12938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9" name="Rectangle 27"/>
          <p:cNvSpPr>
            <a:spLocks noChangeArrowheads="1"/>
          </p:cNvSpPr>
          <p:nvPr/>
        </p:nvSpPr>
        <p:spPr bwMode="auto">
          <a:xfrm>
            <a:off x="4640263" y="15224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Rectangle 28"/>
          <p:cNvSpPr>
            <a:spLocks noChangeArrowheads="1"/>
          </p:cNvSpPr>
          <p:nvPr/>
        </p:nvSpPr>
        <p:spPr bwMode="auto">
          <a:xfrm>
            <a:off x="4640263" y="17510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1" name="Rectangle 29"/>
          <p:cNvSpPr>
            <a:spLocks noChangeArrowheads="1"/>
          </p:cNvSpPr>
          <p:nvPr/>
        </p:nvSpPr>
        <p:spPr bwMode="auto">
          <a:xfrm>
            <a:off x="4640263" y="19796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Rectangle 30"/>
          <p:cNvSpPr>
            <a:spLocks noChangeArrowheads="1"/>
          </p:cNvSpPr>
          <p:nvPr/>
        </p:nvSpPr>
        <p:spPr bwMode="auto">
          <a:xfrm>
            <a:off x="4640263" y="22082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3" name="Rectangle 31"/>
          <p:cNvSpPr>
            <a:spLocks noChangeArrowheads="1"/>
          </p:cNvSpPr>
          <p:nvPr/>
        </p:nvSpPr>
        <p:spPr bwMode="auto">
          <a:xfrm>
            <a:off x="4640263" y="24368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4" name="Rectangle 32"/>
          <p:cNvSpPr>
            <a:spLocks noChangeArrowheads="1"/>
          </p:cNvSpPr>
          <p:nvPr/>
        </p:nvSpPr>
        <p:spPr bwMode="auto">
          <a:xfrm>
            <a:off x="4640263" y="26654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5" name="Rectangle 33"/>
          <p:cNvSpPr>
            <a:spLocks noChangeArrowheads="1"/>
          </p:cNvSpPr>
          <p:nvPr/>
        </p:nvSpPr>
        <p:spPr bwMode="auto">
          <a:xfrm>
            <a:off x="4640263" y="28940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Rectangle 34"/>
          <p:cNvSpPr>
            <a:spLocks noChangeArrowheads="1"/>
          </p:cNvSpPr>
          <p:nvPr/>
        </p:nvSpPr>
        <p:spPr bwMode="auto">
          <a:xfrm>
            <a:off x="4640263" y="31226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Text Box 35"/>
          <p:cNvSpPr txBox="1">
            <a:spLocks noChangeArrowheads="1"/>
          </p:cNvSpPr>
          <p:nvPr/>
        </p:nvSpPr>
        <p:spPr bwMode="auto">
          <a:xfrm>
            <a:off x="4875213" y="9890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VCC</a:t>
            </a:r>
          </a:p>
        </p:txBody>
      </p:sp>
      <p:sp>
        <p:nvSpPr>
          <p:cNvPr id="8218" name="Text Box 36"/>
          <p:cNvSpPr txBox="1">
            <a:spLocks noChangeArrowheads="1"/>
          </p:cNvSpPr>
          <p:nvPr/>
        </p:nvSpPr>
        <p:spPr bwMode="auto">
          <a:xfrm>
            <a:off x="4875213" y="12176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PA0 (ADC0)</a:t>
            </a:r>
          </a:p>
        </p:txBody>
      </p:sp>
      <p:sp>
        <p:nvSpPr>
          <p:cNvPr id="8219" name="Rectangle 37"/>
          <p:cNvSpPr>
            <a:spLocks noChangeArrowheads="1"/>
          </p:cNvSpPr>
          <p:nvPr/>
        </p:nvSpPr>
        <p:spPr bwMode="auto">
          <a:xfrm>
            <a:off x="4640263" y="33512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0" name="Rectangle 38"/>
          <p:cNvSpPr>
            <a:spLocks noChangeArrowheads="1"/>
          </p:cNvSpPr>
          <p:nvPr/>
        </p:nvSpPr>
        <p:spPr bwMode="auto">
          <a:xfrm>
            <a:off x="4640263" y="35798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1" name="Rectangle 39"/>
          <p:cNvSpPr>
            <a:spLocks noChangeArrowheads="1"/>
          </p:cNvSpPr>
          <p:nvPr/>
        </p:nvSpPr>
        <p:spPr bwMode="auto">
          <a:xfrm>
            <a:off x="4640263" y="38084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2" name="Rectangle 40"/>
          <p:cNvSpPr>
            <a:spLocks noChangeArrowheads="1"/>
          </p:cNvSpPr>
          <p:nvPr/>
        </p:nvSpPr>
        <p:spPr bwMode="auto">
          <a:xfrm>
            <a:off x="4640263" y="40370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3" name="Rectangle 41"/>
          <p:cNvSpPr>
            <a:spLocks noChangeArrowheads="1"/>
          </p:cNvSpPr>
          <p:nvPr/>
        </p:nvSpPr>
        <p:spPr bwMode="auto">
          <a:xfrm>
            <a:off x="4640263" y="42656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4" name="Rectangle 42"/>
          <p:cNvSpPr>
            <a:spLocks noChangeArrowheads="1"/>
          </p:cNvSpPr>
          <p:nvPr/>
        </p:nvSpPr>
        <p:spPr bwMode="auto">
          <a:xfrm>
            <a:off x="4640263" y="44942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5" name="Rectangle 43"/>
          <p:cNvSpPr>
            <a:spLocks noChangeArrowheads="1"/>
          </p:cNvSpPr>
          <p:nvPr/>
        </p:nvSpPr>
        <p:spPr bwMode="auto">
          <a:xfrm>
            <a:off x="4640263" y="47228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6" name="Rectangle 44"/>
          <p:cNvSpPr>
            <a:spLocks noChangeArrowheads="1"/>
          </p:cNvSpPr>
          <p:nvPr/>
        </p:nvSpPr>
        <p:spPr bwMode="auto">
          <a:xfrm>
            <a:off x="4640263" y="49514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7" name="Rectangle 45"/>
          <p:cNvSpPr>
            <a:spLocks noChangeArrowheads="1"/>
          </p:cNvSpPr>
          <p:nvPr/>
        </p:nvSpPr>
        <p:spPr bwMode="auto">
          <a:xfrm>
            <a:off x="4640263" y="51800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8" name="Rectangle 46"/>
          <p:cNvSpPr>
            <a:spLocks noChangeArrowheads="1"/>
          </p:cNvSpPr>
          <p:nvPr/>
        </p:nvSpPr>
        <p:spPr bwMode="auto">
          <a:xfrm>
            <a:off x="4640263" y="5408613"/>
            <a:ext cx="234950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29" name="Text Box 47"/>
          <p:cNvSpPr txBox="1">
            <a:spLocks noChangeArrowheads="1"/>
          </p:cNvSpPr>
          <p:nvPr/>
        </p:nvSpPr>
        <p:spPr bwMode="auto">
          <a:xfrm>
            <a:off x="4875213" y="3503613"/>
            <a:ext cx="1035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PC7 (TOSC2)</a:t>
            </a:r>
          </a:p>
        </p:txBody>
      </p:sp>
      <p:sp>
        <p:nvSpPr>
          <p:cNvPr id="8230" name="Text Box 48"/>
          <p:cNvSpPr txBox="1">
            <a:spLocks noChangeArrowheads="1"/>
          </p:cNvSpPr>
          <p:nvPr/>
        </p:nvSpPr>
        <p:spPr bwMode="auto">
          <a:xfrm>
            <a:off x="4875213" y="14462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PA1 (ADC1)</a:t>
            </a:r>
          </a:p>
        </p:txBody>
      </p:sp>
      <p:sp>
        <p:nvSpPr>
          <p:cNvPr id="8231" name="Text Box 49"/>
          <p:cNvSpPr txBox="1">
            <a:spLocks noChangeArrowheads="1"/>
          </p:cNvSpPr>
          <p:nvPr/>
        </p:nvSpPr>
        <p:spPr bwMode="auto">
          <a:xfrm>
            <a:off x="4875213" y="16748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PA2 (ADC2)</a:t>
            </a:r>
          </a:p>
        </p:txBody>
      </p:sp>
      <p:sp>
        <p:nvSpPr>
          <p:cNvPr id="8232" name="Text Box 50"/>
          <p:cNvSpPr txBox="1">
            <a:spLocks noChangeArrowheads="1"/>
          </p:cNvSpPr>
          <p:nvPr/>
        </p:nvSpPr>
        <p:spPr bwMode="auto">
          <a:xfrm>
            <a:off x="4875213" y="1903413"/>
            <a:ext cx="1296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PA3 (ADC3)</a:t>
            </a:r>
          </a:p>
        </p:txBody>
      </p:sp>
      <p:sp>
        <p:nvSpPr>
          <p:cNvPr id="8233" name="Text Box 51"/>
          <p:cNvSpPr txBox="1">
            <a:spLocks noChangeArrowheads="1"/>
          </p:cNvSpPr>
          <p:nvPr/>
        </p:nvSpPr>
        <p:spPr bwMode="auto">
          <a:xfrm>
            <a:off x="4875213" y="2132013"/>
            <a:ext cx="1296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PA4 (ADC4)</a:t>
            </a:r>
          </a:p>
        </p:txBody>
      </p:sp>
      <p:sp>
        <p:nvSpPr>
          <p:cNvPr id="8234" name="Text Box 52"/>
          <p:cNvSpPr txBox="1">
            <a:spLocks noChangeArrowheads="1"/>
          </p:cNvSpPr>
          <p:nvPr/>
        </p:nvSpPr>
        <p:spPr bwMode="auto">
          <a:xfrm>
            <a:off x="4875213" y="23606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PA5 (ADC5)</a:t>
            </a:r>
          </a:p>
        </p:txBody>
      </p:sp>
      <p:sp>
        <p:nvSpPr>
          <p:cNvPr id="8235" name="Text Box 53"/>
          <p:cNvSpPr txBox="1">
            <a:spLocks noChangeArrowheads="1"/>
          </p:cNvSpPr>
          <p:nvPr/>
        </p:nvSpPr>
        <p:spPr bwMode="auto">
          <a:xfrm>
            <a:off x="4875213" y="28178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PA7 (ADC7)</a:t>
            </a:r>
          </a:p>
        </p:txBody>
      </p:sp>
      <p:sp>
        <p:nvSpPr>
          <p:cNvPr id="8236" name="Text Box 54"/>
          <p:cNvSpPr txBox="1">
            <a:spLocks noChangeArrowheads="1"/>
          </p:cNvSpPr>
          <p:nvPr/>
        </p:nvSpPr>
        <p:spPr bwMode="auto">
          <a:xfrm>
            <a:off x="4875213" y="41894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PC4 (TDO)</a:t>
            </a:r>
          </a:p>
        </p:txBody>
      </p:sp>
      <p:sp>
        <p:nvSpPr>
          <p:cNvPr id="8237" name="Text Box 55"/>
          <p:cNvSpPr txBox="1">
            <a:spLocks noChangeArrowheads="1"/>
          </p:cNvSpPr>
          <p:nvPr/>
        </p:nvSpPr>
        <p:spPr bwMode="auto">
          <a:xfrm>
            <a:off x="4875213" y="4418013"/>
            <a:ext cx="1296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PC3 (TMS)</a:t>
            </a:r>
          </a:p>
        </p:txBody>
      </p:sp>
      <p:sp>
        <p:nvSpPr>
          <p:cNvPr id="8238" name="Text Box 56"/>
          <p:cNvSpPr txBox="1">
            <a:spLocks noChangeArrowheads="1"/>
          </p:cNvSpPr>
          <p:nvPr/>
        </p:nvSpPr>
        <p:spPr bwMode="auto">
          <a:xfrm>
            <a:off x="4875213" y="37322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PC6 (TOSC1)</a:t>
            </a:r>
          </a:p>
        </p:txBody>
      </p:sp>
      <p:sp>
        <p:nvSpPr>
          <p:cNvPr id="8239" name="Text Box 57"/>
          <p:cNvSpPr txBox="1">
            <a:spLocks noChangeArrowheads="1"/>
          </p:cNvSpPr>
          <p:nvPr/>
        </p:nvSpPr>
        <p:spPr bwMode="auto">
          <a:xfrm>
            <a:off x="4875213" y="3960813"/>
            <a:ext cx="1296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PC5 (TDI)</a:t>
            </a:r>
          </a:p>
        </p:txBody>
      </p:sp>
      <p:sp>
        <p:nvSpPr>
          <p:cNvPr id="8240" name="Text Box 58"/>
          <p:cNvSpPr txBox="1">
            <a:spLocks noChangeArrowheads="1"/>
          </p:cNvSpPr>
          <p:nvPr/>
        </p:nvSpPr>
        <p:spPr bwMode="auto">
          <a:xfrm>
            <a:off x="4875213" y="5103813"/>
            <a:ext cx="1179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PC0 (SCL)</a:t>
            </a:r>
          </a:p>
        </p:txBody>
      </p:sp>
      <p:sp>
        <p:nvSpPr>
          <p:cNvPr id="8241" name="Text Box 59"/>
          <p:cNvSpPr txBox="1">
            <a:spLocks noChangeArrowheads="1"/>
          </p:cNvSpPr>
          <p:nvPr/>
        </p:nvSpPr>
        <p:spPr bwMode="auto">
          <a:xfrm>
            <a:off x="4875213" y="5332413"/>
            <a:ext cx="1179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PD7 (OC2)</a:t>
            </a:r>
          </a:p>
        </p:txBody>
      </p:sp>
      <p:sp>
        <p:nvSpPr>
          <p:cNvPr id="8242" name="Text Box 60"/>
          <p:cNvSpPr txBox="1">
            <a:spLocks noChangeArrowheads="1"/>
          </p:cNvSpPr>
          <p:nvPr/>
        </p:nvSpPr>
        <p:spPr bwMode="auto">
          <a:xfrm>
            <a:off x="4875213" y="4646613"/>
            <a:ext cx="1414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PC2 (TCK)</a:t>
            </a:r>
          </a:p>
        </p:txBody>
      </p:sp>
      <p:sp>
        <p:nvSpPr>
          <p:cNvPr id="8243" name="Text Box 61"/>
          <p:cNvSpPr txBox="1">
            <a:spLocks noChangeArrowheads="1"/>
          </p:cNvSpPr>
          <p:nvPr/>
        </p:nvSpPr>
        <p:spPr bwMode="auto">
          <a:xfrm>
            <a:off x="4875213" y="4875213"/>
            <a:ext cx="1296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PC1 (SDA)</a:t>
            </a:r>
          </a:p>
        </p:txBody>
      </p:sp>
      <p:sp>
        <p:nvSpPr>
          <p:cNvPr id="8244" name="Text Box 62"/>
          <p:cNvSpPr txBox="1">
            <a:spLocks noChangeArrowheads="1"/>
          </p:cNvSpPr>
          <p:nvPr/>
        </p:nvSpPr>
        <p:spPr bwMode="auto">
          <a:xfrm>
            <a:off x="2603500" y="1827213"/>
            <a:ext cx="141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ATmega32</a:t>
            </a:r>
          </a:p>
        </p:txBody>
      </p:sp>
      <p:sp>
        <p:nvSpPr>
          <p:cNvPr id="8245" name="Rectangle 63"/>
          <p:cNvSpPr>
            <a:spLocks noChangeArrowheads="1"/>
          </p:cNvSpPr>
          <p:nvPr/>
        </p:nvSpPr>
        <p:spPr bwMode="auto">
          <a:xfrm>
            <a:off x="2006600" y="10652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46" name="Rectangle 64"/>
          <p:cNvSpPr>
            <a:spLocks noChangeArrowheads="1"/>
          </p:cNvSpPr>
          <p:nvPr/>
        </p:nvSpPr>
        <p:spPr bwMode="auto">
          <a:xfrm>
            <a:off x="2006600" y="12938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47" name="Rectangle 65"/>
          <p:cNvSpPr>
            <a:spLocks noChangeArrowheads="1"/>
          </p:cNvSpPr>
          <p:nvPr/>
        </p:nvSpPr>
        <p:spPr bwMode="auto">
          <a:xfrm>
            <a:off x="2006600" y="15224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48" name="Rectangle 66"/>
          <p:cNvSpPr>
            <a:spLocks noChangeArrowheads="1"/>
          </p:cNvSpPr>
          <p:nvPr/>
        </p:nvSpPr>
        <p:spPr bwMode="auto">
          <a:xfrm>
            <a:off x="2006600" y="17510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49" name="Rectangle 67"/>
          <p:cNvSpPr>
            <a:spLocks noChangeArrowheads="1"/>
          </p:cNvSpPr>
          <p:nvPr/>
        </p:nvSpPr>
        <p:spPr bwMode="auto">
          <a:xfrm>
            <a:off x="2006600" y="19796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0" name="Rectangle 68"/>
          <p:cNvSpPr>
            <a:spLocks noChangeArrowheads="1"/>
          </p:cNvSpPr>
          <p:nvPr/>
        </p:nvSpPr>
        <p:spPr bwMode="auto">
          <a:xfrm>
            <a:off x="2006600" y="22082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1" name="Rectangle 69"/>
          <p:cNvSpPr>
            <a:spLocks noChangeArrowheads="1"/>
          </p:cNvSpPr>
          <p:nvPr/>
        </p:nvSpPr>
        <p:spPr bwMode="auto">
          <a:xfrm>
            <a:off x="2006600" y="24368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2" name="Rectangle 70"/>
          <p:cNvSpPr>
            <a:spLocks noChangeArrowheads="1"/>
          </p:cNvSpPr>
          <p:nvPr/>
        </p:nvSpPr>
        <p:spPr bwMode="auto">
          <a:xfrm>
            <a:off x="2006600" y="26654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3" name="Rectangle 71"/>
          <p:cNvSpPr>
            <a:spLocks noChangeArrowheads="1"/>
          </p:cNvSpPr>
          <p:nvPr/>
        </p:nvSpPr>
        <p:spPr bwMode="auto">
          <a:xfrm>
            <a:off x="2006600" y="28940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4" name="Rectangle 72"/>
          <p:cNvSpPr>
            <a:spLocks noChangeArrowheads="1"/>
          </p:cNvSpPr>
          <p:nvPr/>
        </p:nvSpPr>
        <p:spPr bwMode="auto">
          <a:xfrm>
            <a:off x="2006600" y="31226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5" name="Rectangle 73"/>
          <p:cNvSpPr>
            <a:spLocks noChangeArrowheads="1"/>
          </p:cNvSpPr>
          <p:nvPr/>
        </p:nvSpPr>
        <p:spPr bwMode="auto">
          <a:xfrm>
            <a:off x="2006600" y="33512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6" name="Rectangle 74"/>
          <p:cNvSpPr>
            <a:spLocks noChangeArrowheads="1"/>
          </p:cNvSpPr>
          <p:nvPr/>
        </p:nvSpPr>
        <p:spPr bwMode="auto">
          <a:xfrm>
            <a:off x="2006600" y="38084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7" name="Rectangle 75"/>
          <p:cNvSpPr>
            <a:spLocks noChangeArrowheads="1"/>
          </p:cNvSpPr>
          <p:nvPr/>
        </p:nvSpPr>
        <p:spPr bwMode="auto">
          <a:xfrm>
            <a:off x="2006600" y="40370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8" name="Rectangle 76"/>
          <p:cNvSpPr>
            <a:spLocks noChangeArrowheads="1"/>
          </p:cNvSpPr>
          <p:nvPr/>
        </p:nvSpPr>
        <p:spPr bwMode="auto">
          <a:xfrm>
            <a:off x="2006600" y="42656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59" name="Rectangle 77"/>
          <p:cNvSpPr>
            <a:spLocks noChangeArrowheads="1"/>
          </p:cNvSpPr>
          <p:nvPr/>
        </p:nvSpPr>
        <p:spPr bwMode="auto">
          <a:xfrm>
            <a:off x="2006600" y="4737100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60" name="Rectangle 78"/>
          <p:cNvSpPr>
            <a:spLocks noChangeArrowheads="1"/>
          </p:cNvSpPr>
          <p:nvPr/>
        </p:nvSpPr>
        <p:spPr bwMode="auto">
          <a:xfrm>
            <a:off x="2006600" y="359886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61" name="Rectangle 79"/>
          <p:cNvSpPr>
            <a:spLocks noChangeArrowheads="1"/>
          </p:cNvSpPr>
          <p:nvPr/>
        </p:nvSpPr>
        <p:spPr bwMode="auto">
          <a:xfrm>
            <a:off x="2006600" y="49514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62" name="Rectangle 80"/>
          <p:cNvSpPr>
            <a:spLocks noChangeArrowheads="1"/>
          </p:cNvSpPr>
          <p:nvPr/>
        </p:nvSpPr>
        <p:spPr bwMode="auto">
          <a:xfrm>
            <a:off x="2006600" y="51800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63" name="Rectangle 81"/>
          <p:cNvSpPr>
            <a:spLocks noChangeArrowheads="1"/>
          </p:cNvSpPr>
          <p:nvPr/>
        </p:nvSpPr>
        <p:spPr bwMode="auto">
          <a:xfrm>
            <a:off x="2006600" y="540861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64" name="Text Box 82"/>
          <p:cNvSpPr txBox="1">
            <a:spLocks noChangeArrowheads="1"/>
          </p:cNvSpPr>
          <p:nvPr/>
        </p:nvSpPr>
        <p:spPr bwMode="auto">
          <a:xfrm>
            <a:off x="1195388" y="9890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PB0</a:t>
            </a:r>
          </a:p>
        </p:txBody>
      </p:sp>
      <p:sp>
        <p:nvSpPr>
          <p:cNvPr id="8265" name="Text Box 83"/>
          <p:cNvSpPr txBox="1">
            <a:spLocks noChangeArrowheads="1"/>
          </p:cNvSpPr>
          <p:nvPr/>
        </p:nvSpPr>
        <p:spPr bwMode="auto">
          <a:xfrm>
            <a:off x="1195388" y="12176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PB1</a:t>
            </a:r>
          </a:p>
        </p:txBody>
      </p:sp>
      <p:sp>
        <p:nvSpPr>
          <p:cNvPr id="8266" name="Text Box 84"/>
          <p:cNvSpPr txBox="1">
            <a:spLocks noChangeArrowheads="1"/>
          </p:cNvSpPr>
          <p:nvPr/>
        </p:nvSpPr>
        <p:spPr bwMode="auto">
          <a:xfrm>
            <a:off x="1195388" y="53324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(ICP) PD6</a:t>
            </a:r>
          </a:p>
        </p:txBody>
      </p:sp>
      <p:sp>
        <p:nvSpPr>
          <p:cNvPr id="8267" name="Text Box 85"/>
          <p:cNvSpPr txBox="1">
            <a:spLocks noChangeArrowheads="1"/>
          </p:cNvSpPr>
          <p:nvPr/>
        </p:nvSpPr>
        <p:spPr bwMode="auto">
          <a:xfrm>
            <a:off x="987425" y="1446213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  (INT2) PB2</a:t>
            </a:r>
          </a:p>
        </p:txBody>
      </p:sp>
      <p:sp>
        <p:nvSpPr>
          <p:cNvPr id="8268" name="Text Box 86"/>
          <p:cNvSpPr txBox="1">
            <a:spLocks noChangeArrowheads="1"/>
          </p:cNvSpPr>
          <p:nvPr/>
        </p:nvSpPr>
        <p:spPr bwMode="auto">
          <a:xfrm>
            <a:off x="833438" y="1674813"/>
            <a:ext cx="1187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 (OC0/AIN0) PB3</a:t>
            </a:r>
          </a:p>
        </p:txBody>
      </p:sp>
      <p:sp>
        <p:nvSpPr>
          <p:cNvPr id="8269" name="Text Box 87"/>
          <p:cNvSpPr txBox="1">
            <a:spLocks noChangeArrowheads="1"/>
          </p:cNvSpPr>
          <p:nvPr/>
        </p:nvSpPr>
        <p:spPr bwMode="auto">
          <a:xfrm>
            <a:off x="1195388" y="1903413"/>
            <a:ext cx="825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(SS) PB4</a:t>
            </a:r>
          </a:p>
        </p:txBody>
      </p:sp>
      <p:sp>
        <p:nvSpPr>
          <p:cNvPr id="8270" name="Text Box 88"/>
          <p:cNvSpPr txBox="1">
            <a:spLocks noChangeArrowheads="1"/>
          </p:cNvSpPr>
          <p:nvPr/>
        </p:nvSpPr>
        <p:spPr bwMode="auto">
          <a:xfrm>
            <a:off x="1062038" y="2132013"/>
            <a:ext cx="958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(MOSI) PB5</a:t>
            </a:r>
          </a:p>
        </p:txBody>
      </p:sp>
      <p:sp>
        <p:nvSpPr>
          <p:cNvPr id="8271" name="Text Box 89"/>
          <p:cNvSpPr txBox="1">
            <a:spLocks noChangeArrowheads="1"/>
          </p:cNvSpPr>
          <p:nvPr/>
        </p:nvSpPr>
        <p:spPr bwMode="auto">
          <a:xfrm>
            <a:off x="987425" y="2360613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(MISO) PB6</a:t>
            </a:r>
          </a:p>
        </p:txBody>
      </p:sp>
      <p:sp>
        <p:nvSpPr>
          <p:cNvPr id="8272" name="Text Box 90"/>
          <p:cNvSpPr txBox="1">
            <a:spLocks noChangeArrowheads="1"/>
          </p:cNvSpPr>
          <p:nvPr/>
        </p:nvSpPr>
        <p:spPr bwMode="auto">
          <a:xfrm>
            <a:off x="2243138" y="989013"/>
            <a:ext cx="706437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11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13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14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15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17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18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19</a:t>
            </a:r>
          </a:p>
          <a:p>
            <a:pPr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20</a:t>
            </a:r>
          </a:p>
        </p:txBody>
      </p:sp>
      <p:sp>
        <p:nvSpPr>
          <p:cNvPr id="8273" name="Text Box 91"/>
          <p:cNvSpPr txBox="1">
            <a:spLocks noChangeArrowheads="1"/>
          </p:cNvSpPr>
          <p:nvPr/>
        </p:nvSpPr>
        <p:spPr bwMode="auto">
          <a:xfrm>
            <a:off x="4060825" y="989013"/>
            <a:ext cx="579438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40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39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38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37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36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35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34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33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32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31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30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29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28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27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26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25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24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23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22</a:t>
            </a:r>
          </a:p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21</a:t>
            </a:r>
          </a:p>
        </p:txBody>
      </p:sp>
      <p:sp>
        <p:nvSpPr>
          <p:cNvPr id="8274" name="Line 92"/>
          <p:cNvSpPr>
            <a:spLocks noChangeShapeType="1"/>
          </p:cNvSpPr>
          <p:nvPr/>
        </p:nvSpPr>
        <p:spPr bwMode="auto">
          <a:xfrm>
            <a:off x="1554163" y="2874963"/>
            <a:ext cx="390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Text Box 105"/>
          <p:cNvSpPr txBox="1">
            <a:spLocks noChangeArrowheads="1"/>
          </p:cNvSpPr>
          <p:nvPr/>
        </p:nvSpPr>
        <p:spPr bwMode="auto">
          <a:xfrm>
            <a:off x="609600" y="44307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(INT0) PD2</a:t>
            </a:r>
          </a:p>
        </p:txBody>
      </p:sp>
      <p:sp>
        <p:nvSpPr>
          <p:cNvPr id="87" name="Rectangle 108"/>
          <p:cNvSpPr>
            <a:spLocks noChangeArrowheads="1"/>
          </p:cNvSpPr>
          <p:nvPr/>
        </p:nvSpPr>
        <p:spPr bwMode="auto">
          <a:xfrm>
            <a:off x="2006600" y="4513263"/>
            <a:ext cx="236538" cy="762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77" name="Text Box 145"/>
          <p:cNvSpPr txBox="1">
            <a:spLocks noChangeArrowheads="1"/>
          </p:cNvSpPr>
          <p:nvPr/>
        </p:nvSpPr>
        <p:spPr bwMode="auto">
          <a:xfrm>
            <a:off x="987425" y="3954463"/>
            <a:ext cx="1033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(RXD) PD0</a:t>
            </a:r>
          </a:p>
        </p:txBody>
      </p:sp>
      <p:sp>
        <p:nvSpPr>
          <p:cNvPr id="8278" name="Text Box 146"/>
          <p:cNvSpPr txBox="1">
            <a:spLocks noChangeArrowheads="1"/>
          </p:cNvSpPr>
          <p:nvPr/>
        </p:nvSpPr>
        <p:spPr bwMode="auto">
          <a:xfrm>
            <a:off x="606425" y="3503613"/>
            <a:ext cx="1414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000">
                <a:latin typeface="Tahoma" panose="020B0604030504040204" pitchFamily="34" charset="0"/>
              </a:rPr>
              <a:t>XTAL2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601788" y="423863"/>
            <a:ext cx="7010400" cy="5638800"/>
            <a:chOff x="384" y="192"/>
            <a:chExt cx="4416" cy="3552"/>
          </a:xfrm>
        </p:grpSpPr>
        <p:sp>
          <p:nvSpPr>
            <p:cNvPr id="9219" name="Rectangle 63"/>
            <p:cNvSpPr>
              <a:spLocks noChangeArrowheads="1"/>
            </p:cNvSpPr>
            <p:nvPr/>
          </p:nvSpPr>
          <p:spPr bwMode="auto">
            <a:xfrm>
              <a:off x="384" y="192"/>
              <a:ext cx="4416" cy="3552"/>
            </a:xfrm>
            <a:prstGeom prst="rect">
              <a:avLst/>
            </a:prstGeom>
            <a:solidFill>
              <a:srgbClr val="FAF8A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220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84"/>
              <a:ext cx="3804" cy="3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Class Work </a:t>
            </a:r>
            <a:r>
              <a:rPr lang="en-US" altLang="en-US" dirty="0" smtClean="0"/>
              <a:t>#</a:t>
            </a:r>
            <a:r>
              <a:rPr lang="en-US" altLang="en-US" dirty="0" smtClean="0"/>
              <a:t>10</a:t>
            </a:r>
            <a:endParaRPr lang="en-US" altLang="en-US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en-US" smtClean="0"/>
              <a:t>AVR Interrupts</a:t>
            </a:r>
          </a:p>
          <a:p>
            <a:pPr marL="285750" indent="-285750"/>
            <a:r>
              <a:rPr lang="en-US" altLang="en-US" smtClean="0"/>
              <a:t>Timer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Closed Book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آیا در </a:t>
            </a:r>
            <a:r>
              <a:rPr lang="en-US" dirty="0" smtClean="0">
                <a:cs typeface="B Nazanin" panose="00000400000000000000" pitchFamily="2" charset="-78"/>
              </a:rPr>
              <a:t>AVR</a:t>
            </a:r>
            <a:r>
              <a:rPr lang="fa-IR" dirty="0" smtClean="0">
                <a:cs typeface="B Nazanin" panose="00000400000000000000" pitchFamily="2" charset="-78"/>
              </a:rPr>
              <a:t> کنترل کننده وقفه وجود دارد؟ توضیح دهید.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cs typeface="B Nazanin" panose="00000400000000000000" pitchFamily="2" charset="-78"/>
              </a:rPr>
              <a:t>اولویت در اینتراپتهای </a:t>
            </a:r>
            <a:r>
              <a:rPr lang="en-US" dirty="0" smtClean="0">
                <a:cs typeface="B Nazanin" panose="00000400000000000000" pitchFamily="2" charset="-78"/>
              </a:rPr>
              <a:t>AVR</a:t>
            </a:r>
            <a:r>
              <a:rPr lang="fa-IR" dirty="0" smtClean="0">
                <a:cs typeface="B Nazanin" panose="00000400000000000000" pitchFamily="2" charset="-78"/>
              </a:rPr>
              <a:t> وجود دارد؟ چگونه؟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مفهوم </a:t>
            </a:r>
            <a:r>
              <a:rPr lang="en-US" dirty="0" smtClean="0">
                <a:cs typeface="B Nazanin" panose="00000400000000000000" pitchFamily="2" charset="-78"/>
              </a:rPr>
              <a:t>vector number , interrupt vector table</a:t>
            </a:r>
            <a:r>
              <a:rPr lang="fa-IR" dirty="0" smtClean="0">
                <a:cs typeface="B Nazanin" panose="00000400000000000000" pitchFamily="2" charset="-78"/>
              </a:rPr>
              <a:t> را در 8088 دیدیم:</a:t>
            </a:r>
          </a:p>
          <a:p>
            <a:pPr marL="457200" indent="-457200" algn="r" rtl="1">
              <a:buFont typeface="+mj-lt"/>
              <a:buAutoNum type="arabicPeriod" startAt="3"/>
            </a:pPr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en-US" dirty="0" smtClean="0">
                <a:cs typeface="B Nazanin" panose="00000400000000000000" pitchFamily="2" charset="-78"/>
              </a:rPr>
              <a:t>AVR</a:t>
            </a:r>
            <a:r>
              <a:rPr lang="fa-IR" dirty="0" smtClean="0">
                <a:cs typeface="B Nazanin" panose="00000400000000000000" pitchFamily="2" charset="-78"/>
              </a:rPr>
              <a:t> چگونه شماره اینتراپت مشخص می شود؟</a:t>
            </a:r>
          </a:p>
          <a:p>
            <a:pPr marL="457200" indent="-457200" algn="r" rtl="1">
              <a:buFont typeface="+mj-lt"/>
              <a:buAutoNum type="arabicPeriod" startAt="3"/>
            </a:pPr>
            <a:r>
              <a:rPr lang="fa-IR" dirty="0" smtClean="0">
                <a:cs typeface="B Nazanin" panose="00000400000000000000" pitchFamily="2" charset="-78"/>
              </a:rPr>
              <a:t>چگونه </a:t>
            </a:r>
            <a:r>
              <a:rPr lang="en-US" dirty="0" smtClean="0">
                <a:cs typeface="B Nazanin" panose="00000400000000000000" pitchFamily="2" charset="-78"/>
              </a:rPr>
              <a:t>Interrupt Vector</a:t>
            </a:r>
            <a:r>
              <a:rPr lang="fa-IR" dirty="0" smtClean="0">
                <a:cs typeface="B Nazanin" panose="00000400000000000000" pitchFamily="2" charset="-78"/>
              </a:rPr>
              <a:t> مشخص می شود؟</a:t>
            </a:r>
          </a:p>
          <a:p>
            <a:pPr marL="457200" indent="-457200" algn="r" rtl="1">
              <a:buFont typeface="+mj-lt"/>
              <a:buAutoNum type="arabicPeriod" startAt="3"/>
            </a:pPr>
            <a:r>
              <a:rPr lang="fa-IR" dirty="0" smtClean="0">
                <a:cs typeface="B Nazanin" panose="00000400000000000000" pitchFamily="2" charset="-78"/>
              </a:rPr>
              <a:t>دو بیت از این رجیستر را توضیح دهید: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152456"/>
            <a:ext cx="6003602" cy="3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Open-Note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47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69888" y="836612"/>
            <a:ext cx="8234362" cy="5688731"/>
          </a:xfrm>
        </p:spPr>
        <p:txBody>
          <a:bodyPr/>
          <a:lstStyle/>
          <a:p>
            <a:pPr marL="0" indent="0" algn="just" rtl="1">
              <a:buNone/>
            </a:pPr>
            <a:r>
              <a:rPr lang="fa-IR" altLang="en-US" sz="2300" b="0" dirty="0" smtClean="0">
                <a:cs typeface="B Nazanin" panose="00000400000000000000" pitchFamily="2" charset="-78"/>
              </a:rPr>
              <a:t>هنگام کار با کلید مساله 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bouncing 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(اینکه هنگام فشار دادن کلید حدود 5</a:t>
            </a:r>
            <a:r>
              <a:rPr lang="en-US" altLang="en-US" sz="2300" b="0" dirty="0" err="1" smtClean="0">
                <a:cs typeface="B Nazanin" panose="00000400000000000000" pitchFamily="2" charset="-78"/>
              </a:rPr>
              <a:t>ms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 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خروجی کلید بین صفر و یک بازی می کند تا کاملا با فشار دست ما پایدار شود) مشکل ایجاد می کند. با استفاده از يك 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AVR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می خواهیم کلید تمیز </a:t>
            </a:r>
            <a:r>
              <a:rPr lang="en-US" altLang="en-US" sz="2300" b="0" dirty="0" err="1" smtClean="0">
                <a:cs typeface="B Nazanin" panose="00000400000000000000" pitchFamily="2" charset="-78"/>
              </a:rPr>
              <a:t>debounced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درست کنیم. برای اینکار با استفاده از تایمر یک مربوط به 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AVR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هر 3</a:t>
            </a:r>
            <a:r>
              <a:rPr lang="en-US" altLang="en-US" sz="2300" b="0" dirty="0" err="1" smtClean="0">
                <a:cs typeface="B Nazanin" panose="00000400000000000000" pitchFamily="2" charset="-78"/>
              </a:rPr>
              <a:t>ms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(تقریبا) اینتراپت می دهیم. اگر کلیدها در سه اینتراپت متوالی صفر بودند خروجی صفر و اگر یک بودند خروجی یک و در غیر این صورت خروجی بدون تغییر تولید می شود. 4 کلید ورودی به چهار بیت پایین 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PA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و خروجیهای متناظر هر کدام روی چهار بیت پایین 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PB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قرار دارند. فرکانس کلاک ورودی 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AVR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6</a:t>
            </a:r>
            <a:r>
              <a:rPr lang="en-US" altLang="en-US" sz="2300" b="0" dirty="0" smtClean="0">
                <a:cs typeface="B Nazanin" panose="00000400000000000000" pitchFamily="2" charset="-78"/>
              </a:rPr>
              <a:t>MHz</a:t>
            </a:r>
            <a:r>
              <a:rPr lang="fa-IR" altLang="en-US" sz="2300" b="0" dirty="0" smtClean="0">
                <a:cs typeface="B Nazanin" panose="00000400000000000000" pitchFamily="2" charset="-78"/>
              </a:rPr>
              <a:t> می باشد. </a:t>
            </a:r>
          </a:p>
          <a:p>
            <a:pPr lvl="1" algn="just" rtl="1">
              <a:buFontTx/>
              <a:buAutoNum type="arabicPeriod"/>
            </a:pPr>
            <a:r>
              <a:rPr lang="fa-IR" altLang="en-US" sz="2100" b="0" dirty="0" smtClean="0">
                <a:cs typeface="B Nazanin" panose="00000400000000000000" pitchFamily="2" charset="-78"/>
              </a:rPr>
              <a:t>مدار را رسم کنید.</a:t>
            </a:r>
          </a:p>
          <a:p>
            <a:pPr lvl="1" algn="just" rtl="1">
              <a:buFontTx/>
              <a:buAutoNum type="arabicPeriod"/>
            </a:pPr>
            <a:r>
              <a:rPr lang="fa-IR" altLang="en-US" sz="2100" b="0" dirty="0" smtClean="0">
                <a:cs typeface="B Nazanin" panose="00000400000000000000" pitchFamily="2" charset="-78"/>
              </a:rPr>
              <a:t>برنامه راه اندازی اینتراپت و آماده کردن تایمر (</a:t>
            </a:r>
            <a:r>
              <a:rPr lang="en-US" altLang="en-US" sz="2100" b="0" dirty="0" smtClean="0">
                <a:cs typeface="B Nazanin" panose="00000400000000000000" pitchFamily="2" charset="-78"/>
              </a:rPr>
              <a:t>Compare match interrupt</a:t>
            </a:r>
            <a:r>
              <a:rPr lang="fa-IR" altLang="en-US" sz="2100" b="0" dirty="0" smtClean="0">
                <a:cs typeface="B Nazanin" panose="00000400000000000000" pitchFamily="2" charset="-78"/>
              </a:rPr>
              <a:t>) را بنویسید.</a:t>
            </a:r>
          </a:p>
          <a:p>
            <a:pPr lvl="1" algn="just" rtl="1">
              <a:buFontTx/>
              <a:buAutoNum type="arabicPeriod"/>
            </a:pPr>
            <a:r>
              <a:rPr lang="fa-IR" altLang="en-US" sz="2100" b="0" dirty="0" smtClean="0">
                <a:cs typeface="B Nazanin" panose="00000400000000000000" pitchFamily="2" charset="-78"/>
              </a:rPr>
              <a:t>برنامه سرویس اینتراپت را بنویسید. (وضعیت قبلی چهار کلید را در حافظه های </a:t>
            </a:r>
            <a:r>
              <a:rPr lang="en-US" altLang="en-US" sz="2100" b="0" dirty="0" smtClean="0">
                <a:cs typeface="B Nazanin" panose="00000400000000000000" pitchFamily="2" charset="-78"/>
              </a:rPr>
              <a:t>0x60</a:t>
            </a:r>
            <a:r>
              <a:rPr lang="fa-IR" altLang="en-US" sz="2100" b="0" dirty="0" smtClean="0">
                <a:cs typeface="B Nazanin" panose="00000400000000000000" pitchFamily="2" charset="-78"/>
              </a:rPr>
              <a:t> و </a:t>
            </a:r>
            <a:r>
              <a:rPr lang="en-US" altLang="en-US" sz="2100" b="0" dirty="0" smtClean="0">
                <a:cs typeface="B Nazanin" panose="00000400000000000000" pitchFamily="2" charset="-78"/>
              </a:rPr>
              <a:t>0x61</a:t>
            </a:r>
            <a:r>
              <a:rPr lang="fa-IR" altLang="en-US" sz="2100" b="0" dirty="0" smtClean="0">
                <a:cs typeface="B Nazanin" panose="00000400000000000000" pitchFamily="2" charset="-78"/>
              </a:rPr>
              <a:t> نگاه دارید).</a:t>
            </a:r>
          </a:p>
          <a:p>
            <a:pPr lvl="1" algn="just" rtl="1">
              <a:buFontTx/>
              <a:buAutoNum type="arabicPeriod"/>
            </a:pPr>
            <a:r>
              <a:rPr lang="fa-IR" altLang="en-US" sz="2100" b="0" dirty="0" smtClean="0">
                <a:cs typeface="B Nazanin" panose="00000400000000000000" pitchFamily="2" charset="-78"/>
              </a:rPr>
              <a:t>چه دستورهایی در حلقه مربوط به برنامه اصلی برای این کار اجرا می شود؟ محاسبه کنید که چقدر از زمان پروسسور (چند درصد) صرف تولید کلید تمیز می شود؟</a:t>
            </a:r>
          </a:p>
          <a:p>
            <a:pPr lvl="1" algn="just" rtl="1">
              <a:buFontTx/>
              <a:buAutoNum type="arabicPeriod"/>
            </a:pPr>
            <a:r>
              <a:rPr lang="fa-IR" altLang="en-US" sz="2100" b="0" dirty="0" smtClean="0">
                <a:cs typeface="B Nazanin" panose="00000400000000000000" pitchFamily="2" charset="-78"/>
              </a:rPr>
              <a:t>توضیح دهید که این مدار شما چه چیزی درست کرده است؟ اگر بخواهیم از این محصول استفاده کنیم چه کار باید بکنیم؟ یک مثال کاربردی بزنید و توضیح دهید.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-97702"/>
            <a:ext cx="1857375" cy="1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969963"/>
            <a:ext cx="8726487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86000" y="3105150"/>
            <a:ext cx="45720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X,Y,Z: Indirect Address Register</a:t>
            </a:r>
          </a:p>
          <a:p>
            <a:r>
              <a:rPr lang="en-US" altLang="en-US"/>
              <a:t>(X=R27:R26, Y=R29:R28 and Z=R31:R30)</a:t>
            </a:r>
            <a:endParaRPr lang="fa-IR" altLang="en-US"/>
          </a:p>
          <a:p>
            <a:endParaRPr lang="fa-IR" altLang="en-US"/>
          </a:p>
          <a:p>
            <a:r>
              <a:rPr lang="en-US" altLang="en-US"/>
              <a:t>ST X+,rd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59625" y="6600825"/>
            <a:ext cx="19462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275D2-C3E6-4BB1-91DA-AB839C9D0F4D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76200"/>
            <a:ext cx="8450263" cy="1143000"/>
          </a:xfrm>
        </p:spPr>
        <p:txBody>
          <a:bodyPr/>
          <a:lstStyle/>
          <a:p>
            <a:r>
              <a:rPr lang="en-US" altLang="en-US" smtClean="0"/>
              <a:t>Timer0 compare match interrupt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981075"/>
            <a:ext cx="7162801" cy="4114800"/>
          </a:xfrm>
        </p:spPr>
        <p:txBody>
          <a:bodyPr/>
          <a:lstStyle/>
          <a:p>
            <a:r>
              <a:rPr lang="en-US" altLang="en-US" sz="1600" smtClean="0"/>
              <a:t>using Timer0 and CTC mode generate a square wave on pin PORTB.5, while at the same time data is being transferred from PORTC to PORTD.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61925" y="1684338"/>
            <a:ext cx="60785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.INCLUDE "M32DEF.INC"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.ORG	0x0	;location for reset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JMP	MAIN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.ORG	0x14	;location for Timer0 compare match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JMP	T0_CM_ISR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;-main program for initialization and keeping CPU busy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.ORG	0x100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MAIN:	LDI	R20,HIGH(RAMEND)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SPH,R20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R20,LOW(RAMEND)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SPL,R20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R20,39	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OCR0,R20	     ;OCR0 = 39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R20,0x09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TCCR0,R20     ;Start Timer0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SBI	DDRB,5	     ;PB5 as an output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R20,(1&lt;&lt;OCIE0) ;Timer0 compare match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TIMSK,R20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SEI		   ;Set I 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R20,0x00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DDRC,R20	   ;make PORTC input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R20,0xFF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	DDRD,R20	   ;make PORTD output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997575" y="3929063"/>
            <a:ext cx="3627438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HERE:	IN	R20,PINC	 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 	PORTD,R20   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JMP	HERE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;--------ISR for Timer 0	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T0_CM_ISR: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IN	R16,PORTB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LDI	R17,0x20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EOR	R16,R17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OUT 	PORTB,R16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RETI	</a:t>
            </a:r>
          </a:p>
        </p:txBody>
      </p:sp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1279525"/>
            <a:ext cx="2867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6" name="Group 9"/>
          <p:cNvGrpSpPr>
            <a:grpSpLocks/>
          </p:cNvGrpSpPr>
          <p:nvPr/>
        </p:nvGrpSpPr>
        <p:grpSpPr bwMode="auto">
          <a:xfrm>
            <a:off x="6596063" y="2924175"/>
            <a:ext cx="2016125" cy="360363"/>
            <a:chOff x="521" y="1888"/>
            <a:chExt cx="1270" cy="227"/>
          </a:xfrm>
        </p:grpSpPr>
        <p:sp>
          <p:nvSpPr>
            <p:cNvPr id="7189" name="Line 10"/>
            <p:cNvSpPr>
              <a:spLocks noChangeShapeType="1"/>
            </p:cNvSpPr>
            <p:nvPr/>
          </p:nvSpPr>
          <p:spPr bwMode="auto">
            <a:xfrm>
              <a:off x="521" y="188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11"/>
            <p:cNvSpPr>
              <a:spLocks noChangeShapeType="1"/>
            </p:cNvSpPr>
            <p:nvPr/>
          </p:nvSpPr>
          <p:spPr bwMode="auto">
            <a:xfrm>
              <a:off x="521" y="2115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7" name="Line 13"/>
          <p:cNvSpPr>
            <a:spLocks noChangeShapeType="1"/>
          </p:cNvSpPr>
          <p:nvPr/>
        </p:nvSpPr>
        <p:spPr bwMode="auto">
          <a:xfrm>
            <a:off x="6596063" y="3071813"/>
            <a:ext cx="581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auto">
          <a:xfrm>
            <a:off x="7177088" y="30718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5"/>
          <p:cNvSpPr>
            <a:spLocks noChangeShapeType="1"/>
          </p:cNvSpPr>
          <p:nvPr/>
        </p:nvSpPr>
        <p:spPr bwMode="auto">
          <a:xfrm>
            <a:off x="7177088" y="3287713"/>
            <a:ext cx="5794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6"/>
          <p:cNvSpPr>
            <a:spLocks noChangeShapeType="1"/>
          </p:cNvSpPr>
          <p:nvPr/>
        </p:nvSpPr>
        <p:spPr bwMode="auto">
          <a:xfrm>
            <a:off x="7756525" y="30718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7"/>
          <p:cNvSpPr>
            <a:spLocks noChangeShapeType="1"/>
          </p:cNvSpPr>
          <p:nvPr/>
        </p:nvSpPr>
        <p:spPr bwMode="auto">
          <a:xfrm>
            <a:off x="7756525" y="3071813"/>
            <a:ext cx="581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8"/>
          <p:cNvSpPr>
            <a:spLocks noChangeShapeType="1"/>
          </p:cNvSpPr>
          <p:nvPr/>
        </p:nvSpPr>
        <p:spPr bwMode="auto">
          <a:xfrm>
            <a:off x="8337550" y="307181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33"/>
          <p:cNvSpPr txBox="1">
            <a:spLocks noChangeArrowheads="1"/>
          </p:cNvSpPr>
          <p:nvPr/>
        </p:nvSpPr>
        <p:spPr bwMode="auto">
          <a:xfrm>
            <a:off x="8270875" y="3279775"/>
            <a:ext cx="1079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latin typeface="Tahoma" panose="020B0604030504040204" pitchFamily="34" charset="0"/>
              </a:rPr>
              <a:t>Time (µS)</a:t>
            </a: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1004888" y="4064000"/>
            <a:ext cx="4000500" cy="850900"/>
          </a:xfrm>
          <a:prstGeom prst="rect">
            <a:avLst/>
          </a:prstGeom>
          <a:solidFill>
            <a:srgbClr val="0ED62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992188" y="5118100"/>
            <a:ext cx="4965700" cy="647700"/>
          </a:xfrm>
          <a:prstGeom prst="rect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6532" name="Rectangle 36"/>
          <p:cNvSpPr>
            <a:spLocks noChangeArrowheads="1"/>
          </p:cNvSpPr>
          <p:nvPr/>
        </p:nvSpPr>
        <p:spPr bwMode="auto">
          <a:xfrm>
            <a:off x="6049963" y="4613275"/>
            <a:ext cx="2909887" cy="1516063"/>
          </a:xfrm>
          <a:prstGeom prst="rect">
            <a:avLst/>
          </a:prstGeom>
          <a:solidFill>
            <a:srgbClr val="E6FA2A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6533" name="AutoShape 37"/>
          <p:cNvSpPr>
            <a:spLocks noChangeArrowheads="1"/>
          </p:cNvSpPr>
          <p:nvPr/>
        </p:nvSpPr>
        <p:spPr bwMode="auto">
          <a:xfrm>
            <a:off x="26988" y="4089400"/>
            <a:ext cx="965200" cy="749300"/>
          </a:xfrm>
          <a:prstGeom prst="rightArrow">
            <a:avLst>
              <a:gd name="adj1" fmla="val 50000"/>
              <a:gd name="adj2" fmla="val 322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Timer init.</a:t>
            </a:r>
          </a:p>
        </p:txBody>
      </p:sp>
      <p:sp>
        <p:nvSpPr>
          <p:cNvPr id="106534" name="AutoShape 38"/>
          <p:cNvSpPr>
            <a:spLocks noChangeArrowheads="1"/>
          </p:cNvSpPr>
          <p:nvPr/>
        </p:nvSpPr>
        <p:spPr bwMode="auto">
          <a:xfrm>
            <a:off x="26988" y="5029200"/>
            <a:ext cx="952500" cy="977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/>
              <a:t>Timer int.</a:t>
            </a:r>
          </a:p>
          <a:p>
            <a:pPr algn="ctr"/>
            <a:r>
              <a:rPr lang="en-US" altLang="en-US" sz="1400" b="1"/>
              <a:t> init.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  <p:bldP spid="106530" grpId="0" animBg="1"/>
      <p:bldP spid="106531" grpId="0" animBg="1"/>
      <p:bldP spid="106532" grpId="0" animBg="1"/>
      <p:bldP spid="106533" grpId="0" animBg="1"/>
      <p:bldP spid="10653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654</Words>
  <Application>Microsoft Office PowerPoint</Application>
  <PresentationFormat>Letter Paper (8.5x11 in)</PresentationFormat>
  <Paragraphs>152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 Nazanin</vt:lpstr>
      <vt:lpstr>Courier New</vt:lpstr>
      <vt:lpstr>Tahoma</vt:lpstr>
      <vt:lpstr>Default Design</vt:lpstr>
      <vt:lpstr>Microprocessor System Design</vt:lpstr>
      <vt:lpstr>Class Work #10</vt:lpstr>
      <vt:lpstr>Closed Book</vt:lpstr>
      <vt:lpstr>Questions</vt:lpstr>
      <vt:lpstr>Open-Note</vt:lpstr>
      <vt:lpstr>Problems</vt:lpstr>
      <vt:lpstr>PowerPoint Presentation</vt:lpstr>
      <vt:lpstr>PowerPoint Presentation</vt:lpstr>
      <vt:lpstr>Timer0 compare match interrupt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S. Omid Fatemi</dc:creator>
  <cp:lastModifiedBy>S. Omid Fatemi</cp:lastModifiedBy>
  <cp:revision>179</cp:revision>
  <dcterms:modified xsi:type="dcterms:W3CDTF">2017-12-03T20:30:19Z</dcterms:modified>
</cp:coreProperties>
</file>