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67" r:id="rId6"/>
    <p:sldId id="259" r:id="rId7"/>
    <p:sldId id="260" r:id="rId8"/>
    <p:sldId id="261" r:id="rId9"/>
    <p:sldId id="262" r:id="rId10"/>
    <p:sldId id="263"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33"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292986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4005-6A99-421D-BA13-659838C1561C}"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135346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2297899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274640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4289788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B84005-6A99-421D-BA13-659838C1561C}"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202807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B84005-6A99-421D-BA13-659838C1561C}" type="datetimeFigureOut">
              <a:rPr lang="en-US" smtClean="0"/>
              <a:t>10/2/2017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1907658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1249698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258784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14461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84005-6A99-421D-BA13-659838C1561C}"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109564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B84005-6A99-421D-BA13-659838C1561C}"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315742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B84005-6A99-421D-BA13-659838C1561C}"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21649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B84005-6A99-421D-BA13-659838C1561C}"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223532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84005-6A99-421D-BA13-659838C1561C}"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395301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4005-6A99-421D-BA13-659838C1561C}"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106398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4005-6A99-421D-BA13-659838C1561C}"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B37221-E750-48FC-8453-ED93AECE6413}" type="slidenum">
              <a:rPr lang="en-US" smtClean="0"/>
              <a:t>‹#›</a:t>
            </a:fld>
            <a:endParaRPr lang="en-US"/>
          </a:p>
        </p:txBody>
      </p:sp>
    </p:spTree>
    <p:extLst>
      <p:ext uri="{BB962C8B-B14F-4D97-AF65-F5344CB8AC3E}">
        <p14:creationId xmlns:p14="http://schemas.microsoft.com/office/powerpoint/2010/main" val="88857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B84005-6A99-421D-BA13-659838C1561C}" type="datetimeFigureOut">
              <a:rPr lang="en-US" smtClean="0"/>
              <a:t>10/2/2017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B37221-E750-48FC-8453-ED93AECE6413}" type="slidenum">
              <a:rPr lang="en-US" smtClean="0"/>
              <a:t>‹#›</a:t>
            </a:fld>
            <a:endParaRPr lang="en-US"/>
          </a:p>
        </p:txBody>
      </p:sp>
    </p:spTree>
    <p:extLst>
      <p:ext uri="{BB962C8B-B14F-4D97-AF65-F5344CB8AC3E}">
        <p14:creationId xmlns:p14="http://schemas.microsoft.com/office/powerpoint/2010/main" val="1724109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earn.adafruit.com/adafruit-sht31-d-temperature-and-humidity-sensor-breakout/wiring-and-test" TargetMode="External"/><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1307" y="640080"/>
            <a:ext cx="2822685" cy="507132"/>
          </a:xfrm>
        </p:spPr>
        <p:txBody>
          <a:bodyPr/>
          <a:lstStyle/>
          <a:p>
            <a:r>
              <a:rPr lang="en-US" sz="2800" dirty="0" smtClean="0"/>
              <a:t>Potentiometer</a:t>
            </a:r>
            <a:endParaRPr lang="en-US" sz="2800" dirty="0"/>
          </a:p>
        </p:txBody>
      </p:sp>
      <p:pic>
        <p:nvPicPr>
          <p:cNvPr id="5" name="Picture 4"/>
          <p:cNvPicPr>
            <a:picLocks noChangeAspect="1"/>
          </p:cNvPicPr>
          <p:nvPr/>
        </p:nvPicPr>
        <p:blipFill>
          <a:blip r:embed="rId2"/>
          <a:stretch>
            <a:fillRect/>
          </a:stretch>
        </p:blipFill>
        <p:spPr>
          <a:xfrm>
            <a:off x="5074920" y="1646701"/>
            <a:ext cx="6167437" cy="4067346"/>
          </a:xfrm>
          <a:prstGeom prst="rect">
            <a:avLst/>
          </a:prstGeom>
        </p:spPr>
      </p:pic>
      <p:sp>
        <p:nvSpPr>
          <p:cNvPr id="6" name="TextBox 5"/>
          <p:cNvSpPr txBox="1"/>
          <p:nvPr/>
        </p:nvSpPr>
        <p:spPr>
          <a:xfrm>
            <a:off x="749808" y="2330856"/>
            <a:ext cx="3167855" cy="369332"/>
          </a:xfrm>
          <a:prstGeom prst="rect">
            <a:avLst/>
          </a:prstGeom>
          <a:noFill/>
        </p:spPr>
        <p:txBody>
          <a:bodyPr wrap="none" rtlCol="0">
            <a:spAutoFit/>
          </a:bodyPr>
          <a:lstStyle/>
          <a:p>
            <a:r>
              <a:rPr lang="en-US" dirty="0" err="1" smtClean="0">
                <a:solidFill>
                  <a:schemeClr val="bg1"/>
                </a:solidFill>
              </a:rPr>
              <a:t>analogRead</a:t>
            </a:r>
            <a:r>
              <a:rPr lang="en-US" dirty="0" smtClean="0">
                <a:solidFill>
                  <a:schemeClr val="bg1"/>
                </a:solidFill>
              </a:rPr>
              <a:t>(</a:t>
            </a:r>
            <a:r>
              <a:rPr lang="en-US" dirty="0" err="1" smtClean="0">
                <a:solidFill>
                  <a:schemeClr val="bg1"/>
                </a:solidFill>
              </a:rPr>
              <a:t>pin_number</a:t>
            </a:r>
            <a:r>
              <a:rPr lang="en-US" dirty="0" smtClean="0">
                <a:solidFill>
                  <a:schemeClr val="bg1"/>
                </a:solidFill>
              </a:rPr>
              <a:t>);</a:t>
            </a:r>
            <a:endParaRPr lang="en-US" dirty="0">
              <a:solidFill>
                <a:schemeClr val="bg1"/>
              </a:solidFill>
            </a:endParaRPr>
          </a:p>
        </p:txBody>
      </p:sp>
      <p:sp>
        <p:nvSpPr>
          <p:cNvPr id="7" name="TextBox 6"/>
          <p:cNvSpPr txBox="1"/>
          <p:nvPr/>
        </p:nvSpPr>
        <p:spPr>
          <a:xfrm>
            <a:off x="749808" y="1646701"/>
            <a:ext cx="3803904" cy="369332"/>
          </a:xfrm>
          <a:prstGeom prst="rect">
            <a:avLst/>
          </a:prstGeom>
          <a:noFill/>
        </p:spPr>
        <p:txBody>
          <a:bodyPr wrap="square" rtlCol="0">
            <a:spAutoFit/>
          </a:bodyPr>
          <a:lstStyle/>
          <a:p>
            <a:r>
              <a:rPr lang="en-US" dirty="0" smtClean="0">
                <a:solidFill>
                  <a:schemeClr val="bg1"/>
                </a:solidFill>
              </a:rPr>
              <a:t>Variable resistance</a:t>
            </a:r>
            <a:endParaRPr lang="en-US" dirty="0">
              <a:solidFill>
                <a:schemeClr val="bg1"/>
              </a:solidFill>
            </a:endParaRPr>
          </a:p>
        </p:txBody>
      </p:sp>
      <p:sp>
        <p:nvSpPr>
          <p:cNvPr id="8" name="TextBox 7"/>
          <p:cNvSpPr txBox="1"/>
          <p:nvPr/>
        </p:nvSpPr>
        <p:spPr>
          <a:xfrm>
            <a:off x="749808" y="3090672"/>
            <a:ext cx="3685032" cy="369332"/>
          </a:xfrm>
          <a:prstGeom prst="rect">
            <a:avLst/>
          </a:prstGeom>
          <a:noFill/>
        </p:spPr>
        <p:txBody>
          <a:bodyPr wrap="square" rtlCol="0">
            <a:spAutoFit/>
          </a:bodyPr>
          <a:lstStyle/>
          <a:p>
            <a:r>
              <a:rPr lang="en-US" dirty="0" smtClean="0">
                <a:solidFill>
                  <a:schemeClr val="bg1"/>
                </a:solidFill>
              </a:rPr>
              <a:t>ADC mode default: 10 bit</a:t>
            </a:r>
            <a:endParaRPr lang="en-US" dirty="0">
              <a:solidFill>
                <a:schemeClr val="bg1"/>
              </a:solidFill>
            </a:endParaRPr>
          </a:p>
        </p:txBody>
      </p:sp>
    </p:spTree>
    <p:extLst>
      <p:ext uri="{BB962C8B-B14F-4D97-AF65-F5344CB8AC3E}">
        <p14:creationId xmlns:p14="http://schemas.microsoft.com/office/powerpoint/2010/main" val="4038934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9808" y="762304"/>
            <a:ext cx="1508760" cy="400110"/>
          </a:xfrm>
          <a:prstGeom prst="rect">
            <a:avLst/>
          </a:prstGeom>
          <a:noFill/>
        </p:spPr>
        <p:txBody>
          <a:bodyPr wrap="square" rtlCol="0">
            <a:spAutoFit/>
          </a:bodyPr>
          <a:lstStyle/>
          <a:p>
            <a:r>
              <a:rPr lang="en-US" sz="2000" dirty="0" smtClean="0">
                <a:solidFill>
                  <a:schemeClr val="bg1"/>
                </a:solidFill>
              </a:rPr>
              <a:t>5. YL69</a:t>
            </a:r>
            <a:endParaRPr lang="en-US" sz="2000" dirty="0">
              <a:solidFill>
                <a:schemeClr val="bg1"/>
              </a:solidFill>
            </a:endParaRPr>
          </a:p>
        </p:txBody>
      </p:sp>
      <p:pic>
        <p:nvPicPr>
          <p:cNvPr id="6146" name="Picture 2" descr="Afbeeldingsresultaat voor yl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892" y="1330798"/>
            <a:ext cx="5933154" cy="37343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9808" y="1397246"/>
            <a:ext cx="4079963" cy="3970318"/>
          </a:xfrm>
          <a:prstGeom prst="rect">
            <a:avLst/>
          </a:prstGeom>
        </p:spPr>
        <p:txBody>
          <a:bodyPr wrap="none">
            <a:spAutoFit/>
          </a:bodyPr>
          <a:lstStyle/>
          <a:p>
            <a:r>
              <a:rPr lang="en-US" dirty="0">
                <a:solidFill>
                  <a:schemeClr val="bg1"/>
                </a:solidFill>
                <a:latin typeface="arial" panose="020B0604020202020204" pitchFamily="34" charset="0"/>
              </a:rPr>
              <a:t>Soil Moisture </a:t>
            </a:r>
            <a:r>
              <a:rPr lang="en-US" dirty="0" smtClean="0">
                <a:solidFill>
                  <a:schemeClr val="bg1"/>
                </a:solidFill>
                <a:latin typeface="arial" panose="020B0604020202020204" pitchFamily="34" charset="0"/>
              </a:rPr>
              <a:t>Sensor</a:t>
            </a:r>
          </a:p>
          <a:p>
            <a:endParaRPr lang="en-US" dirty="0">
              <a:solidFill>
                <a:schemeClr val="bg1"/>
              </a:solidFill>
              <a:latin typeface="arial" panose="020B0604020202020204" pitchFamily="34" charset="0"/>
            </a:endParaRPr>
          </a:p>
          <a:p>
            <a:r>
              <a:rPr lang="en-US" b="1" dirty="0">
                <a:solidFill>
                  <a:schemeClr val="bg1"/>
                </a:solidFill>
              </a:rPr>
              <a:t>Analog and digital </a:t>
            </a:r>
            <a:r>
              <a:rPr lang="en-US" b="1" dirty="0" smtClean="0">
                <a:solidFill>
                  <a:schemeClr val="bg1"/>
                </a:solidFill>
              </a:rPr>
              <a:t>output</a:t>
            </a:r>
          </a:p>
          <a:p>
            <a:endParaRPr lang="en-US" dirty="0">
              <a:solidFill>
                <a:schemeClr val="bg1"/>
              </a:solidFill>
            </a:endParaRPr>
          </a:p>
          <a:p>
            <a:r>
              <a:rPr lang="en-US" dirty="0">
                <a:solidFill>
                  <a:schemeClr val="bg1"/>
                </a:solidFill>
                <a:latin typeface="Open Sans"/>
              </a:rPr>
              <a:t>automatic watering </a:t>
            </a:r>
            <a:r>
              <a:rPr lang="en-US" dirty="0" smtClean="0">
                <a:solidFill>
                  <a:schemeClr val="bg1"/>
                </a:solidFill>
                <a:latin typeface="Open Sans"/>
              </a:rPr>
              <a:t>system</a:t>
            </a:r>
          </a:p>
          <a:p>
            <a:pPr fontAlgn="base"/>
            <a:endParaRPr lang="en-US" b="1" dirty="0" smtClean="0">
              <a:solidFill>
                <a:schemeClr val="bg1"/>
              </a:solidFill>
            </a:endParaRPr>
          </a:p>
          <a:p>
            <a:pPr fontAlgn="base"/>
            <a:endParaRPr lang="en-US" b="1" dirty="0">
              <a:solidFill>
                <a:schemeClr val="bg1"/>
              </a:solidFill>
            </a:endParaRPr>
          </a:p>
          <a:p>
            <a:pPr fontAlgn="base"/>
            <a:r>
              <a:rPr lang="en-US" b="1" dirty="0" smtClean="0">
                <a:solidFill>
                  <a:schemeClr val="bg1"/>
                </a:solidFill>
              </a:rPr>
              <a:t>Wet</a:t>
            </a:r>
            <a:r>
              <a:rPr lang="en-US" b="1" dirty="0">
                <a:solidFill>
                  <a:schemeClr val="bg1"/>
                </a:solidFill>
              </a:rPr>
              <a:t>: </a:t>
            </a:r>
            <a:r>
              <a:rPr lang="en-US" dirty="0">
                <a:solidFill>
                  <a:schemeClr val="bg1"/>
                </a:solidFill>
              </a:rPr>
              <a:t>the output voltage decreases</a:t>
            </a:r>
          </a:p>
          <a:p>
            <a:pPr fontAlgn="base"/>
            <a:r>
              <a:rPr lang="en-US" b="1" dirty="0">
                <a:solidFill>
                  <a:schemeClr val="bg1"/>
                </a:solidFill>
              </a:rPr>
              <a:t>Dry: </a:t>
            </a:r>
            <a:r>
              <a:rPr lang="en-US" dirty="0">
                <a:solidFill>
                  <a:schemeClr val="bg1"/>
                </a:solidFill>
              </a:rPr>
              <a:t>the output voltage increases</a:t>
            </a:r>
          </a:p>
          <a:p>
            <a:endParaRPr lang="en-US" dirty="0">
              <a:solidFill>
                <a:schemeClr val="bg1"/>
              </a:solidFill>
              <a:latin typeface="Open Sans"/>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7" name="Rectangle 6"/>
          <p:cNvSpPr/>
          <p:nvPr/>
        </p:nvSpPr>
        <p:spPr>
          <a:xfrm>
            <a:off x="5618892" y="5349455"/>
            <a:ext cx="6096000" cy="923330"/>
          </a:xfrm>
          <a:prstGeom prst="rect">
            <a:avLst/>
          </a:prstGeom>
        </p:spPr>
        <p:txBody>
          <a:bodyPr>
            <a:spAutoFit/>
          </a:bodyPr>
          <a:lstStyle/>
          <a:p>
            <a:r>
              <a:rPr lang="en-US" dirty="0">
                <a:solidFill>
                  <a:schemeClr val="bg1"/>
                </a:solidFill>
                <a:latin typeface="Open Sans"/>
              </a:rPr>
              <a:t>The sensor has a built-in potentiometer for sensitivity adjustment of the digital output (D0), a power LED and a digital output LED</a:t>
            </a:r>
            <a:endParaRPr lang="en-US" dirty="0">
              <a:solidFill>
                <a:schemeClr val="bg1"/>
              </a:solidFill>
            </a:endParaRPr>
          </a:p>
        </p:txBody>
      </p:sp>
      <p:pic>
        <p:nvPicPr>
          <p:cNvPr id="6148" name="Picture 4" descr="labeled sen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8" y="3959352"/>
            <a:ext cx="4655515" cy="231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924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KEYPAD</a:t>
            </a:r>
            <a:endParaRPr lang="en-US" sz="2400" b="1" dirty="0">
              <a:latin typeface="Arial" pitchFamily="34" charset="0"/>
              <a:cs typeface="Arial" pitchFamily="34" charset="0"/>
            </a:endParaRPr>
          </a:p>
        </p:txBody>
      </p:sp>
      <p:pic>
        <p:nvPicPr>
          <p:cNvPr id="1026" name="Picture 2" descr="D:\tehran university\term 7\TA micro\session 2\4x4-keypad-matr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295400"/>
            <a:ext cx="24384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ehran university\term 7\TA micro\session 2\MEM2_c1e999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95400"/>
            <a:ext cx="228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tehran university\term 7\TA micro\session 2\sku_150134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5517" y="12954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1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INTRODUCTION</a:t>
            </a:r>
            <a:endParaRPr lang="en-US" sz="2400" b="1" dirty="0">
              <a:latin typeface="Arial" pitchFamily="34" charset="0"/>
              <a:cs typeface="Arial" pitchFamily="34" charset="0"/>
            </a:endParaRPr>
          </a:p>
        </p:txBody>
      </p:sp>
      <p:pic>
        <p:nvPicPr>
          <p:cNvPr id="7" name="Picture 3" descr="D:\tehran university\term 7\TA micro\session 2\hex-keypad-arduino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525" y="1295401"/>
            <a:ext cx="4664510" cy="25520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tehran university\term 7\TA micro\session 2\Keypad-ard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95400"/>
            <a:ext cx="3190430"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07526" y="4191001"/>
            <a:ext cx="4627075" cy="1200329"/>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First Step:</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Identifying the keypad </a:t>
            </a:r>
            <a:r>
              <a:rPr lang="en-US" dirty="0">
                <a:solidFill>
                  <a:schemeClr val="bg1"/>
                </a:solidFill>
                <a:latin typeface="Arial" pitchFamily="34" charset="0"/>
                <a:cs typeface="Arial" pitchFamily="34" charset="0"/>
              </a:rPr>
              <a:t>pins by OHM meter</a:t>
            </a:r>
            <a:endParaRPr lang="en-US" dirty="0">
              <a:solidFill>
                <a:schemeClr val="bg1"/>
              </a:solidFill>
              <a:latin typeface="Arial" pitchFamily="34" charset="0"/>
              <a:cs typeface="Arial" pitchFamily="34" charset="0"/>
            </a:endParaRPr>
          </a:p>
          <a:p>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84221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SETTING UP KEYPAD</a:t>
            </a:r>
            <a:endParaRPr lang="en-US" sz="2400" b="1" dirty="0">
              <a:latin typeface="Arial" pitchFamily="34" charset="0"/>
              <a:cs typeface="Arial" pitchFamily="34" charset="0"/>
            </a:endParaRPr>
          </a:p>
        </p:txBody>
      </p:sp>
      <p:sp>
        <p:nvSpPr>
          <p:cNvPr id="7" name="TextBox 6"/>
          <p:cNvSpPr txBox="1"/>
          <p:nvPr/>
        </p:nvSpPr>
        <p:spPr>
          <a:xfrm>
            <a:off x="2057400" y="1295401"/>
            <a:ext cx="8077200" cy="646331"/>
          </a:xfrm>
          <a:prstGeom prst="rect">
            <a:avLst/>
          </a:prstGeom>
          <a:noFill/>
        </p:spPr>
        <p:txBody>
          <a:bodyPr wrap="square" rtlCol="0">
            <a:spAutoFit/>
          </a:bodyPr>
          <a:lstStyle/>
          <a:p>
            <a:endParaRPr lang="en-US" dirty="0">
              <a:solidFill>
                <a:schemeClr val="bg1"/>
              </a:solidFill>
              <a:latin typeface="Arial" pitchFamily="34" charset="0"/>
              <a:cs typeface="Arial" pitchFamily="34" charset="0"/>
            </a:endParaRPr>
          </a:p>
          <a:p>
            <a:endParaRPr lang="en-US" dirty="0">
              <a:solidFill>
                <a:schemeClr val="bg1"/>
              </a:solidFill>
              <a:latin typeface="Arial" pitchFamily="34" charset="0"/>
              <a:cs typeface="Arial" pitchFamily="34" charset="0"/>
            </a:endParaRPr>
          </a:p>
        </p:txBody>
      </p:sp>
      <p:pic>
        <p:nvPicPr>
          <p:cNvPr id="3074" name="Picture 2" descr="D:\tehran university\term 7\TA micro\session 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117" y="1143000"/>
            <a:ext cx="7650861" cy="3886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221117" y="5257800"/>
            <a:ext cx="7650861" cy="923330"/>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Instantiates a Keypad object that uses pins 5, 4, 3, 2 as row pins, and 9,8, 7, 6 as column pins.</a:t>
            </a:r>
          </a:p>
          <a:p>
            <a:r>
              <a:rPr lang="en-US" dirty="0">
                <a:solidFill>
                  <a:schemeClr val="bg1"/>
                </a:solidFill>
                <a:latin typeface="Arial" pitchFamily="34" charset="0"/>
                <a:cs typeface="Arial" pitchFamily="34" charset="0"/>
              </a:rPr>
              <a:t>This keypad has 4 rows and 4 columns, resulting in 16 keys.</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0404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KEYPAD FUNCTIONS</a:t>
            </a:r>
            <a:endParaRPr lang="en-US" sz="2400" b="1" dirty="0">
              <a:latin typeface="Arial" pitchFamily="34" charset="0"/>
              <a:cs typeface="Arial" pitchFamily="34" charset="0"/>
            </a:endParaRPr>
          </a:p>
        </p:txBody>
      </p:sp>
      <p:sp>
        <p:nvSpPr>
          <p:cNvPr id="7" name="TextBox 6"/>
          <p:cNvSpPr txBox="1"/>
          <p:nvPr/>
        </p:nvSpPr>
        <p:spPr>
          <a:xfrm>
            <a:off x="2057400" y="1295401"/>
            <a:ext cx="8001000" cy="4708981"/>
          </a:xfrm>
          <a:prstGeom prst="rect">
            <a:avLst/>
          </a:prstGeom>
          <a:noFill/>
        </p:spPr>
        <p:txBody>
          <a:bodyPr wrap="square" rtlCol="0">
            <a:spAutoFit/>
          </a:bodyPr>
          <a:lstStyle/>
          <a:p>
            <a:r>
              <a:rPr lang="en-US" sz="2800" b="1" dirty="0">
                <a:solidFill>
                  <a:schemeClr val="bg1"/>
                </a:solidFill>
                <a:latin typeface="Arial" pitchFamily="34" charset="0"/>
                <a:cs typeface="Arial" pitchFamily="34" charset="0"/>
              </a:rPr>
              <a:t>void begin(</a:t>
            </a:r>
            <a:r>
              <a:rPr lang="en-US" sz="2800" b="1" dirty="0" err="1">
                <a:solidFill>
                  <a:schemeClr val="bg1"/>
                </a:solidFill>
                <a:latin typeface="Arial" pitchFamily="34" charset="0"/>
                <a:cs typeface="Arial" pitchFamily="34" charset="0"/>
              </a:rPr>
              <a:t>makeKeymap</a:t>
            </a:r>
            <a:r>
              <a:rPr lang="en-US" sz="2800" b="1" dirty="0">
                <a:solidFill>
                  <a:schemeClr val="bg1"/>
                </a:solidFill>
                <a:latin typeface="Arial" pitchFamily="34" charset="0"/>
                <a:cs typeface="Arial" pitchFamily="34" charset="0"/>
              </a:rPr>
              <a:t>(</a:t>
            </a:r>
            <a:r>
              <a:rPr lang="en-US" sz="2800" b="1" dirty="0" err="1">
                <a:solidFill>
                  <a:schemeClr val="bg1"/>
                </a:solidFill>
                <a:latin typeface="Arial" pitchFamily="34" charset="0"/>
                <a:cs typeface="Arial" pitchFamily="34" charset="0"/>
              </a:rPr>
              <a:t>userKeymap</a:t>
            </a:r>
            <a:r>
              <a:rPr lang="en-US" sz="2800" b="1" dirty="0">
                <a:solidFill>
                  <a:schemeClr val="bg1"/>
                </a:solidFill>
                <a:latin typeface="Arial" pitchFamily="34" charset="0"/>
                <a:cs typeface="Arial" pitchFamily="34" charset="0"/>
              </a:rPr>
              <a:t>))</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Initializes the internal </a:t>
            </a:r>
            <a:r>
              <a:rPr lang="en-US" dirty="0" err="1">
                <a:solidFill>
                  <a:schemeClr val="bg1"/>
                </a:solidFill>
                <a:latin typeface="Arial" pitchFamily="34" charset="0"/>
                <a:cs typeface="Arial" pitchFamily="34" charset="0"/>
              </a:rPr>
              <a:t>keymap</a:t>
            </a:r>
            <a:r>
              <a:rPr lang="en-US" dirty="0">
                <a:solidFill>
                  <a:schemeClr val="bg1"/>
                </a:solidFill>
                <a:latin typeface="Arial" pitchFamily="34" charset="0"/>
                <a:cs typeface="Arial" pitchFamily="34" charset="0"/>
              </a:rPr>
              <a:t> to be equal to </a:t>
            </a:r>
            <a:r>
              <a:rPr lang="en-US" dirty="0" err="1">
                <a:solidFill>
                  <a:schemeClr val="bg1"/>
                </a:solidFill>
                <a:latin typeface="Arial" pitchFamily="34" charset="0"/>
                <a:cs typeface="Arial" pitchFamily="34" charset="0"/>
              </a:rPr>
              <a:t>userKeymap</a:t>
            </a:r>
            <a:endParaRPr lang="en-US" dirty="0">
              <a:solidFill>
                <a:schemeClr val="bg1"/>
              </a:solidFill>
              <a:latin typeface="Arial" pitchFamily="34" charset="0"/>
              <a:cs typeface="Arial" pitchFamily="34" charset="0"/>
            </a:endParaRPr>
          </a:p>
          <a:p>
            <a:endParaRPr lang="en-US" dirty="0">
              <a:solidFill>
                <a:schemeClr val="bg1"/>
              </a:solidFill>
              <a:latin typeface="Arial" pitchFamily="34" charset="0"/>
              <a:cs typeface="Arial" pitchFamily="34" charset="0"/>
            </a:endParaRPr>
          </a:p>
          <a:p>
            <a:r>
              <a:rPr lang="en-US" sz="2800" b="1" dirty="0">
                <a:solidFill>
                  <a:schemeClr val="bg1"/>
                </a:solidFill>
                <a:latin typeface="Arial" pitchFamily="34" charset="0"/>
                <a:cs typeface="Arial" pitchFamily="34" charset="0"/>
              </a:rPr>
              <a:t>char waitForKey()</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This function will wait forever until someone presses a key. </a:t>
            </a:r>
          </a:p>
          <a:p>
            <a:r>
              <a:rPr lang="en-US" dirty="0">
                <a:solidFill>
                  <a:schemeClr val="bg1"/>
                </a:solidFill>
                <a:latin typeface="Arial" pitchFamily="34" charset="0"/>
                <a:cs typeface="Arial" pitchFamily="34" charset="0"/>
              </a:rPr>
              <a:t>Warning: It blocks all other code until a key is pressed. That means no blinking LED's, no LCD screen updates, no nothing with the exception of interrupt routines.</a:t>
            </a:r>
          </a:p>
          <a:p>
            <a:endParaRPr lang="en-US" dirty="0">
              <a:solidFill>
                <a:schemeClr val="bg1"/>
              </a:solidFill>
              <a:latin typeface="Arial" pitchFamily="34" charset="0"/>
              <a:cs typeface="Arial" pitchFamily="34" charset="0"/>
            </a:endParaRPr>
          </a:p>
          <a:p>
            <a:r>
              <a:rPr lang="en-US" sz="2800" b="1" dirty="0">
                <a:solidFill>
                  <a:schemeClr val="bg1"/>
                </a:solidFill>
                <a:latin typeface="Arial" pitchFamily="34" charset="0"/>
                <a:cs typeface="Arial" pitchFamily="34" charset="0"/>
              </a:rPr>
              <a:t>char getKey()</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Returns the key that is pressed, if any.</a:t>
            </a:r>
          </a:p>
          <a:p>
            <a:r>
              <a:rPr lang="en-US" dirty="0">
                <a:solidFill>
                  <a:srgbClr val="FFFF00"/>
                </a:solidFill>
                <a:latin typeface="Arial" pitchFamily="34" charset="0"/>
                <a:cs typeface="Arial" pitchFamily="34" charset="0"/>
              </a:rPr>
              <a:t>This function is non-blocking.</a:t>
            </a:r>
            <a:endParaRPr lang="en-US"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3940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fade">
                                      <p:cBhvr>
                                        <p:cTn id="26" dur="500"/>
                                        <p:tgtEl>
                                          <p:spTgt spid="7">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animEffect transition="in" filter="fade">
                                      <p:cBhvr>
                                        <p:cTn id="29" dur="500"/>
                                        <p:tgtEl>
                                          <p:spTgt spid="7">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12" end="12"/>
                                            </p:txEl>
                                          </p:spTgt>
                                        </p:tgtEl>
                                        <p:attrNameLst>
                                          <p:attrName>style.visibility</p:attrName>
                                        </p:attrNameLst>
                                      </p:cBhvr>
                                      <p:to>
                                        <p:strVal val="visible"/>
                                      </p:to>
                                    </p:set>
                                    <p:animEffect transition="in" filter="fade">
                                      <p:cBhvr>
                                        <p:cTn id="32"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KEYPAD FUNCTIONS</a:t>
            </a:r>
            <a:endParaRPr lang="en-US" sz="2400" b="1" dirty="0">
              <a:latin typeface="Arial" pitchFamily="34" charset="0"/>
              <a:cs typeface="Arial" pitchFamily="34" charset="0"/>
            </a:endParaRPr>
          </a:p>
        </p:txBody>
      </p:sp>
      <p:sp>
        <p:nvSpPr>
          <p:cNvPr id="7" name="TextBox 6"/>
          <p:cNvSpPr txBox="1"/>
          <p:nvPr/>
        </p:nvSpPr>
        <p:spPr>
          <a:xfrm>
            <a:off x="2057400" y="1295401"/>
            <a:ext cx="8001000" cy="4708981"/>
          </a:xfrm>
          <a:prstGeom prst="rect">
            <a:avLst/>
          </a:prstGeom>
          <a:noFill/>
        </p:spPr>
        <p:txBody>
          <a:bodyPr wrap="square" rtlCol="0">
            <a:spAutoFit/>
          </a:bodyPr>
          <a:lstStyle/>
          <a:p>
            <a:r>
              <a:rPr lang="en-US" sz="2800" b="1" dirty="0">
                <a:solidFill>
                  <a:schemeClr val="bg1"/>
                </a:solidFill>
                <a:latin typeface="Arial" pitchFamily="34" charset="0"/>
                <a:cs typeface="Arial" pitchFamily="34" charset="0"/>
              </a:rPr>
              <a:t>addEventListener(</a:t>
            </a:r>
            <a:r>
              <a:rPr lang="en-US" sz="2800" b="1" dirty="0" err="1">
                <a:solidFill>
                  <a:schemeClr val="bg1"/>
                </a:solidFill>
                <a:latin typeface="Arial" pitchFamily="34" charset="0"/>
                <a:cs typeface="Arial" pitchFamily="34" charset="0"/>
              </a:rPr>
              <a:t>keypadEvent</a:t>
            </a:r>
            <a:r>
              <a:rPr lang="en-US" sz="2800" b="1" dirty="0">
                <a:solidFill>
                  <a:schemeClr val="bg1"/>
                </a:solidFill>
                <a:latin typeface="Arial" pitchFamily="34" charset="0"/>
                <a:cs typeface="Arial" pitchFamily="34" charset="0"/>
              </a:rPr>
              <a:t>)</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Trigger an event if the keypad is used. </a:t>
            </a:r>
          </a:p>
          <a:p>
            <a:endParaRPr lang="en-US" dirty="0">
              <a:solidFill>
                <a:schemeClr val="bg1"/>
              </a:solidFill>
              <a:latin typeface="Arial" pitchFamily="34" charset="0"/>
              <a:cs typeface="Arial" pitchFamily="34" charset="0"/>
            </a:endParaRPr>
          </a:p>
          <a:p>
            <a:r>
              <a:rPr lang="en-US" sz="2800" b="1" dirty="0">
                <a:solidFill>
                  <a:schemeClr val="bg1"/>
                </a:solidFill>
                <a:latin typeface="Arial" pitchFamily="34" charset="0"/>
                <a:cs typeface="Arial" pitchFamily="34" charset="0"/>
              </a:rPr>
              <a:t>KeyState getState()</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Returns the current state of any of the keys.</a:t>
            </a:r>
          </a:p>
          <a:p>
            <a:r>
              <a:rPr lang="en-US" dirty="0">
                <a:solidFill>
                  <a:schemeClr val="bg1"/>
                </a:solidFill>
                <a:latin typeface="Arial" pitchFamily="34" charset="0"/>
                <a:cs typeface="Arial" pitchFamily="34" charset="0"/>
              </a:rPr>
              <a:t>The four states are IDLE, PRESSED, RELEASED and HOLD.</a:t>
            </a:r>
          </a:p>
          <a:p>
            <a:endParaRPr lang="en-US" dirty="0">
              <a:solidFill>
                <a:schemeClr val="bg1"/>
              </a:solidFill>
              <a:latin typeface="Arial" pitchFamily="34" charset="0"/>
              <a:cs typeface="Arial" pitchFamily="34" charset="0"/>
            </a:endParaRPr>
          </a:p>
          <a:p>
            <a:r>
              <a:rPr lang="en-US" sz="2800" b="1" dirty="0" err="1">
                <a:solidFill>
                  <a:schemeClr val="bg1"/>
                </a:solidFill>
                <a:latin typeface="Arial" pitchFamily="34" charset="0"/>
                <a:cs typeface="Arial" pitchFamily="34" charset="0"/>
              </a:rPr>
              <a:t>boolean</a:t>
            </a:r>
            <a:r>
              <a:rPr lang="en-US" sz="2800" b="1" dirty="0">
                <a:solidFill>
                  <a:schemeClr val="bg1"/>
                </a:solidFill>
                <a:latin typeface="Arial" pitchFamily="34" charset="0"/>
                <a:cs typeface="Arial" pitchFamily="34" charset="0"/>
              </a:rPr>
              <a:t> keyStateChanged()</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New in version 2.0: Let's you know when the key has changed from one state to another. For example, instead of just testing for a valid key you can test for when a key was pressed.</a:t>
            </a:r>
          </a:p>
          <a:p>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457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fade">
                                      <p:cBhvr>
                                        <p:cTn id="26" dur="500"/>
                                        <p:tgtEl>
                                          <p:spTgt spid="7">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animEffect transition="in" filter="fade">
                                      <p:cBhvr>
                                        <p:cTn id="2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KEYPAD FUNCTIONS</a:t>
            </a:r>
            <a:endParaRPr lang="en-US" sz="2400" b="1" dirty="0">
              <a:latin typeface="Arial" pitchFamily="34" charset="0"/>
              <a:cs typeface="Arial" pitchFamily="34" charset="0"/>
            </a:endParaRPr>
          </a:p>
        </p:txBody>
      </p:sp>
      <p:sp>
        <p:nvSpPr>
          <p:cNvPr id="7" name="TextBox 6"/>
          <p:cNvSpPr txBox="1"/>
          <p:nvPr/>
        </p:nvSpPr>
        <p:spPr>
          <a:xfrm>
            <a:off x="2057400" y="1295401"/>
            <a:ext cx="8001000" cy="3170099"/>
          </a:xfrm>
          <a:prstGeom prst="rect">
            <a:avLst/>
          </a:prstGeom>
          <a:noFill/>
        </p:spPr>
        <p:txBody>
          <a:bodyPr wrap="square" rtlCol="0">
            <a:spAutoFit/>
          </a:bodyPr>
          <a:lstStyle/>
          <a:p>
            <a:r>
              <a:rPr lang="en-US" sz="2800" b="1" dirty="0">
                <a:solidFill>
                  <a:schemeClr val="bg1"/>
                </a:solidFill>
                <a:latin typeface="Arial" pitchFamily="34" charset="0"/>
                <a:cs typeface="Arial" pitchFamily="34" charset="0"/>
              </a:rPr>
              <a:t>setHoldTime(unsigned int time)</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Set the amount of milliseconds the user will have to hold a button until the HOLD state is triggered.</a:t>
            </a:r>
          </a:p>
          <a:p>
            <a:endParaRPr lang="en-US" dirty="0">
              <a:solidFill>
                <a:schemeClr val="bg1"/>
              </a:solidFill>
              <a:latin typeface="Arial" pitchFamily="34" charset="0"/>
              <a:cs typeface="Arial" pitchFamily="34" charset="0"/>
            </a:endParaRPr>
          </a:p>
          <a:p>
            <a:r>
              <a:rPr lang="en-US" sz="2800" b="1" dirty="0" err="1">
                <a:solidFill>
                  <a:schemeClr val="bg1"/>
                </a:solidFill>
                <a:latin typeface="Arial" pitchFamily="34" charset="0"/>
                <a:cs typeface="Arial" pitchFamily="34" charset="0"/>
              </a:rPr>
              <a:t>setDebounceTime</a:t>
            </a:r>
            <a:r>
              <a:rPr lang="en-US" sz="2800" b="1" dirty="0">
                <a:solidFill>
                  <a:schemeClr val="bg1"/>
                </a:solidFill>
                <a:latin typeface="Arial" pitchFamily="34" charset="0"/>
                <a:cs typeface="Arial" pitchFamily="34" charset="0"/>
              </a:rPr>
              <a:t>(unsigned int time)</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Set the amount of milliseconds the keypad will wait until it accepts a new </a:t>
            </a:r>
            <a:r>
              <a:rPr lang="en-US" dirty="0" err="1">
                <a:solidFill>
                  <a:schemeClr val="bg1"/>
                </a:solidFill>
                <a:latin typeface="Arial" pitchFamily="34" charset="0"/>
                <a:cs typeface="Arial" pitchFamily="34" charset="0"/>
              </a:rPr>
              <a:t>keypress</a:t>
            </a:r>
            <a:r>
              <a:rPr lang="en-US" dirty="0">
                <a:solidFill>
                  <a:schemeClr val="bg1"/>
                </a:solidFill>
                <a:latin typeface="Arial" pitchFamily="34" charset="0"/>
                <a:cs typeface="Arial" pitchFamily="34" charset="0"/>
              </a:rPr>
              <a:t>/</a:t>
            </a:r>
            <a:r>
              <a:rPr lang="en-US" dirty="0" err="1">
                <a:solidFill>
                  <a:schemeClr val="bg1"/>
                </a:solidFill>
                <a:latin typeface="Arial" pitchFamily="34" charset="0"/>
                <a:cs typeface="Arial" pitchFamily="34" charset="0"/>
              </a:rPr>
              <a:t>keyEvent</a:t>
            </a:r>
            <a:r>
              <a:rPr lang="en-US" dirty="0">
                <a:solidFill>
                  <a:schemeClr val="bg1"/>
                </a:solidFill>
                <a:latin typeface="Arial" pitchFamily="34" charset="0"/>
                <a:cs typeface="Arial" pitchFamily="34" charset="0"/>
              </a:rPr>
              <a:t>.</a:t>
            </a:r>
          </a:p>
          <a:p>
            <a:r>
              <a:rPr lang="en-US" dirty="0">
                <a:solidFill>
                  <a:schemeClr val="bg1"/>
                </a:solidFill>
                <a:latin typeface="Arial" pitchFamily="34" charset="0"/>
                <a:cs typeface="Arial" pitchFamily="34" charset="0"/>
              </a:rPr>
              <a:t>This is the "time delay" </a:t>
            </a:r>
            <a:r>
              <a:rPr lang="en-US" dirty="0" err="1">
                <a:solidFill>
                  <a:schemeClr val="bg1"/>
                </a:solidFill>
                <a:latin typeface="Arial" pitchFamily="34" charset="0"/>
                <a:cs typeface="Arial" pitchFamily="34" charset="0"/>
              </a:rPr>
              <a:t>debounce</a:t>
            </a:r>
            <a:r>
              <a:rPr lang="en-US" dirty="0">
                <a:solidFill>
                  <a:schemeClr val="bg1"/>
                </a:solidFill>
                <a:latin typeface="Arial" pitchFamily="34" charset="0"/>
                <a:cs typeface="Arial" pitchFamily="34" charset="0"/>
              </a:rPr>
              <a:t> method.</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27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a:t>
            </a:r>
            <a:endParaRPr lang="en-US" sz="2400" b="1" dirty="0">
              <a:latin typeface="Arial" pitchFamily="34" charset="0"/>
              <a:cs typeface="Arial" pitchFamily="34" charset="0"/>
            </a:endParaRPr>
          </a:p>
        </p:txBody>
      </p:sp>
      <p:pic>
        <p:nvPicPr>
          <p:cNvPr id="4098" name="Picture 2" descr="D:\tehran university\term 7\TA micro\session 2\Arduino-LCD-Set-Up-and-Programming-Guide-LCD-Pin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339" y="1143000"/>
            <a:ext cx="4667251"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410201" y="2133600"/>
            <a:ext cx="184731" cy="369332"/>
          </a:xfrm>
          <a:prstGeom prst="rect">
            <a:avLst/>
          </a:prstGeom>
          <a:noFill/>
        </p:spPr>
        <p:txBody>
          <a:bodyPr wrap="none" rtlCol="0">
            <a:spAutoFit/>
          </a:bodyPr>
          <a:lstStyle/>
          <a:p>
            <a:endParaRPr lang="en-US" dirty="0"/>
          </a:p>
        </p:txBody>
      </p:sp>
      <p:sp>
        <p:nvSpPr>
          <p:cNvPr id="8" name="TextBox 7"/>
          <p:cNvSpPr txBox="1"/>
          <p:nvPr/>
        </p:nvSpPr>
        <p:spPr>
          <a:xfrm>
            <a:off x="6765202" y="1280486"/>
            <a:ext cx="3352800" cy="2893100"/>
          </a:xfrm>
          <a:prstGeom prst="rect">
            <a:avLst/>
          </a:prstGeom>
          <a:noFill/>
        </p:spPr>
        <p:txBody>
          <a:bodyPr wrap="square" rtlCol="0">
            <a:spAutoFit/>
          </a:bodyPr>
          <a:lstStyle/>
          <a:p>
            <a:pPr algn="just"/>
            <a:r>
              <a:rPr lang="en-US" dirty="0">
                <a:solidFill>
                  <a:schemeClr val="bg1"/>
                </a:solidFill>
                <a:latin typeface="Arial" pitchFamily="34" charset="0"/>
                <a:cs typeface="Arial" pitchFamily="34" charset="0"/>
              </a:rPr>
              <a:t>A </a:t>
            </a:r>
            <a:r>
              <a:rPr lang="en-US" sz="2000" b="1" dirty="0">
                <a:solidFill>
                  <a:schemeClr val="bg1"/>
                </a:solidFill>
                <a:latin typeface="Arial" pitchFamily="34" charset="0"/>
                <a:cs typeface="Arial" pitchFamily="34" charset="0"/>
              </a:rPr>
              <a:t>register select (RS) </a:t>
            </a:r>
            <a:r>
              <a:rPr lang="en-US" dirty="0">
                <a:solidFill>
                  <a:schemeClr val="bg1"/>
                </a:solidFill>
                <a:latin typeface="Arial" pitchFamily="34" charset="0"/>
                <a:cs typeface="Arial" pitchFamily="34" charset="0"/>
              </a:rPr>
              <a:t>pin that controls where in the LCD's memory you're writing data to. You can select either the data register, which holds what goes on the screen, or an instruction register, which is where the LCD's controller looks for instructions on what to do next.</a:t>
            </a:r>
            <a:endParaRPr lang="en-US" dirty="0">
              <a:solidFill>
                <a:schemeClr val="bg1"/>
              </a:solidFill>
              <a:latin typeface="Arial" pitchFamily="34" charset="0"/>
              <a:cs typeface="Arial" pitchFamily="34" charset="0"/>
            </a:endParaRPr>
          </a:p>
        </p:txBody>
      </p:sp>
      <p:sp>
        <p:nvSpPr>
          <p:cNvPr id="9" name="TextBox 8"/>
          <p:cNvSpPr txBox="1"/>
          <p:nvPr/>
        </p:nvSpPr>
        <p:spPr>
          <a:xfrm>
            <a:off x="1962338" y="4724400"/>
            <a:ext cx="8155664" cy="1261884"/>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A </a:t>
            </a:r>
            <a:r>
              <a:rPr lang="en-US" sz="2000" b="1" dirty="0">
                <a:solidFill>
                  <a:schemeClr val="bg1"/>
                </a:solidFill>
                <a:latin typeface="Arial" pitchFamily="34" charset="0"/>
                <a:cs typeface="Arial" pitchFamily="34" charset="0"/>
              </a:rPr>
              <a:t>Read/Write (R/W) </a:t>
            </a:r>
            <a:r>
              <a:rPr lang="en-US" dirty="0">
                <a:solidFill>
                  <a:schemeClr val="bg1"/>
                </a:solidFill>
                <a:latin typeface="Arial" pitchFamily="34" charset="0"/>
                <a:cs typeface="Arial" pitchFamily="34" charset="0"/>
              </a:rPr>
              <a:t>pin that selects reading mode or writing mode</a:t>
            </a:r>
          </a:p>
          <a:p>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An </a:t>
            </a:r>
            <a:r>
              <a:rPr lang="en-US" sz="2000" b="1" dirty="0">
                <a:solidFill>
                  <a:schemeClr val="bg1"/>
                </a:solidFill>
                <a:latin typeface="Arial" pitchFamily="34" charset="0"/>
                <a:cs typeface="Arial" pitchFamily="34" charset="0"/>
              </a:rPr>
              <a:t>Enable pin</a:t>
            </a:r>
            <a:r>
              <a:rPr lang="en-US" dirty="0">
                <a:solidFill>
                  <a:schemeClr val="bg1"/>
                </a:solidFill>
                <a:latin typeface="Arial" pitchFamily="34" charset="0"/>
                <a:cs typeface="Arial" pitchFamily="34" charset="0"/>
              </a:rPr>
              <a:t> that enables writing to the registers</a:t>
            </a:r>
          </a:p>
          <a:p>
            <a:endParaRPr lang="en-US" dirty="0"/>
          </a:p>
        </p:txBody>
      </p:sp>
    </p:spTree>
    <p:extLst>
      <p:ext uri="{BB962C8B-B14F-4D97-AF65-F5344CB8AC3E}">
        <p14:creationId xmlns:p14="http://schemas.microsoft.com/office/powerpoint/2010/main" val="170020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a:t>
            </a:r>
            <a:endParaRPr lang="en-US" sz="2400" b="1" dirty="0">
              <a:latin typeface="Arial" pitchFamily="34" charset="0"/>
              <a:cs typeface="Arial" pitchFamily="34" charset="0"/>
            </a:endParaRPr>
          </a:p>
        </p:txBody>
      </p:sp>
      <p:pic>
        <p:nvPicPr>
          <p:cNvPr id="7" name="Picture 2" descr="D:\tehran university\term 7\TA micro\session 2\Arduino-LCD-Set-Up-and-Programming-Guide-LCD-Pin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339" y="1143000"/>
            <a:ext cx="4667251" cy="3429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705600" y="1295400"/>
            <a:ext cx="3429000" cy="1785104"/>
          </a:xfrm>
          <a:prstGeom prst="rect">
            <a:avLst/>
          </a:prstGeom>
          <a:noFill/>
        </p:spPr>
        <p:txBody>
          <a:bodyPr wrap="square" rtlCol="0">
            <a:spAutoFit/>
          </a:bodyPr>
          <a:lstStyle/>
          <a:p>
            <a:pPr algn="just"/>
            <a:r>
              <a:rPr lang="en-US" sz="2000" b="1" dirty="0">
                <a:solidFill>
                  <a:schemeClr val="bg1"/>
                </a:solidFill>
                <a:latin typeface="Arial" pitchFamily="34" charset="0"/>
                <a:cs typeface="Arial" pitchFamily="34" charset="0"/>
              </a:rPr>
              <a:t>8 data pins (D0 -D7): </a:t>
            </a:r>
            <a:r>
              <a:rPr lang="en-US" dirty="0">
                <a:solidFill>
                  <a:schemeClr val="bg1"/>
                </a:solidFill>
                <a:latin typeface="Arial" pitchFamily="34" charset="0"/>
                <a:cs typeface="Arial" pitchFamily="34" charset="0"/>
              </a:rPr>
              <a:t>The states of these pins (high or low) are the bits that you're writing to a register when you write, or the values you're reading when you read.</a:t>
            </a:r>
            <a:endParaRPr lang="en-US" dirty="0">
              <a:solidFill>
                <a:schemeClr val="bg1"/>
              </a:solidFill>
              <a:latin typeface="Arial" pitchFamily="34" charset="0"/>
              <a:cs typeface="Arial" pitchFamily="34" charset="0"/>
            </a:endParaRPr>
          </a:p>
        </p:txBody>
      </p:sp>
      <p:sp>
        <p:nvSpPr>
          <p:cNvPr id="11" name="TextBox 10"/>
          <p:cNvSpPr txBox="1"/>
          <p:nvPr/>
        </p:nvSpPr>
        <p:spPr>
          <a:xfrm>
            <a:off x="1962338" y="4800601"/>
            <a:ext cx="8172262" cy="1200329"/>
          </a:xfrm>
          <a:prstGeom prst="rect">
            <a:avLst/>
          </a:prstGeom>
          <a:noFill/>
        </p:spPr>
        <p:txBody>
          <a:bodyPr wrap="square" rtlCol="0">
            <a:spAutoFit/>
          </a:bodyPr>
          <a:lstStyle/>
          <a:p>
            <a:pPr algn="just"/>
            <a:r>
              <a:rPr lang="en-US" dirty="0">
                <a:solidFill>
                  <a:schemeClr val="bg1"/>
                </a:solidFill>
                <a:latin typeface="Arial" pitchFamily="34" charset="0"/>
                <a:cs typeface="Arial" pitchFamily="34" charset="0"/>
              </a:rPr>
              <a:t>NOTE: The LCDs</a:t>
            </a:r>
            <a:r>
              <a:rPr lang="en-US" dirty="0">
                <a:solidFill>
                  <a:schemeClr val="bg1"/>
                </a:solidFill>
                <a:latin typeface="Arial" pitchFamily="34" charset="0"/>
                <a:cs typeface="Arial" pitchFamily="34" charset="0"/>
              </a:rPr>
              <a:t> can be controlled in two modes: 4-bit or 8-bit. The 4-bit mode requires seven I/O pins from the Arduino, while the 8-bit mode requires 11 pins. For displaying text on the screen, you can do most everything in 4-bit </a:t>
            </a:r>
            <a:r>
              <a:rPr lang="en-US" dirty="0">
                <a:solidFill>
                  <a:schemeClr val="bg1"/>
                </a:solidFill>
                <a:latin typeface="Arial" pitchFamily="34" charset="0"/>
                <a:cs typeface="Arial" pitchFamily="34" charset="0"/>
              </a:rPr>
              <a:t>mode.</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8088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a:t>
            </a:r>
            <a:endParaRPr lang="en-US" sz="2400" b="1" dirty="0">
              <a:latin typeface="Arial" pitchFamily="34" charset="0"/>
              <a:cs typeface="Arial" pitchFamily="34" charset="0"/>
            </a:endParaRPr>
          </a:p>
        </p:txBody>
      </p:sp>
      <p:pic>
        <p:nvPicPr>
          <p:cNvPr id="5" name="Picture 2" descr="Afbeeldingsresultaat voor alphanumeric lcd arduino"/>
          <p:cNvPicPr>
            <a:picLocks noChangeAspect="1" noChangeArrowheads="1"/>
          </p:cNvPicPr>
          <p:nvPr/>
        </p:nvPicPr>
        <p:blipFill rotWithShape="1">
          <a:blip r:embed="rId2">
            <a:extLst>
              <a:ext uri="{28A0092B-C50C-407E-A947-70E740481C1C}">
                <a14:useLocalDpi xmlns:a14="http://schemas.microsoft.com/office/drawing/2010/main" val="0"/>
              </a:ext>
            </a:extLst>
          </a:blip>
          <a:srcRect b="8291"/>
          <a:stretch/>
        </p:blipFill>
        <p:spPr bwMode="auto">
          <a:xfrm>
            <a:off x="2971801" y="1109350"/>
            <a:ext cx="6061777" cy="28254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0" y="4267200"/>
            <a:ext cx="7696200" cy="1754326"/>
          </a:xfrm>
          <a:prstGeom prst="rect">
            <a:avLst/>
          </a:prstGeom>
          <a:noFill/>
        </p:spPr>
        <p:txBody>
          <a:bodyPr wrap="square" rtlCol="0">
            <a:spAutoFit/>
          </a:bodyPr>
          <a:lstStyle/>
          <a:p>
            <a:pPr algn="just"/>
            <a:r>
              <a:rPr lang="en-US" dirty="0">
                <a:solidFill>
                  <a:schemeClr val="bg1"/>
                </a:solidFill>
                <a:latin typeface="Arial" pitchFamily="34" charset="0"/>
                <a:cs typeface="Arial" pitchFamily="34" charset="0"/>
              </a:rPr>
              <a:t>The resistor in the diagram above sets the backlight brightness. A typical value is 220 Ohms, but other values will work too. Smaller resistors will make the backlight brighter.</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The potentiometer is used to adjust the screen contrast. I typically use a 10K Ohm potentiometer, but other values will also work.</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77848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65576" y="676656"/>
            <a:ext cx="4151376" cy="584775"/>
          </a:xfrm>
          <a:prstGeom prst="rect">
            <a:avLst/>
          </a:prstGeom>
          <a:noFill/>
        </p:spPr>
        <p:txBody>
          <a:bodyPr wrap="square" rtlCol="0">
            <a:spAutoFit/>
          </a:bodyPr>
          <a:lstStyle/>
          <a:p>
            <a:pPr algn="ctr"/>
            <a:r>
              <a:rPr lang="en-US" sz="3200" b="1" dirty="0" smtClean="0">
                <a:solidFill>
                  <a:schemeClr val="bg1"/>
                </a:solidFill>
              </a:rPr>
              <a:t>LDR</a:t>
            </a:r>
            <a:endParaRPr lang="en-US" sz="3200" b="1" dirty="0">
              <a:solidFill>
                <a:schemeClr val="bg1"/>
              </a:solidFill>
            </a:endParaRPr>
          </a:p>
        </p:txBody>
      </p:sp>
      <p:sp>
        <p:nvSpPr>
          <p:cNvPr id="9" name="Rectangle 8"/>
          <p:cNvSpPr/>
          <p:nvPr/>
        </p:nvSpPr>
        <p:spPr>
          <a:xfrm>
            <a:off x="3838714" y="1261431"/>
            <a:ext cx="3610284" cy="461665"/>
          </a:xfrm>
          <a:prstGeom prst="rect">
            <a:avLst/>
          </a:prstGeom>
        </p:spPr>
        <p:txBody>
          <a:bodyPr wrap="none">
            <a:spAutoFit/>
          </a:bodyPr>
          <a:lstStyle/>
          <a:p>
            <a:r>
              <a:rPr lang="en-US" sz="2400" b="0" i="1" dirty="0" smtClean="0">
                <a:solidFill>
                  <a:schemeClr val="bg1"/>
                </a:solidFill>
                <a:effectLst/>
                <a:latin typeface="Arial" panose="020B0604020202020204" pitchFamily="34" charset="0"/>
              </a:rPr>
              <a:t>(light-dependent resistor)</a:t>
            </a:r>
            <a:endParaRPr lang="en-US" sz="2400" dirty="0">
              <a:solidFill>
                <a:schemeClr val="bg1"/>
              </a:solidFill>
            </a:endParaRPr>
          </a:p>
        </p:txBody>
      </p:sp>
      <p:pic>
        <p:nvPicPr>
          <p:cNvPr id="6146" name="Picture 2" descr="Afbeeldingsresultaat voor ldr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255" y="2047594"/>
            <a:ext cx="4371975" cy="37147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43255" y="2207287"/>
            <a:ext cx="6096000" cy="1200329"/>
          </a:xfrm>
          <a:prstGeom prst="rect">
            <a:avLst/>
          </a:prstGeom>
        </p:spPr>
        <p:txBody>
          <a:bodyPr>
            <a:spAutoFit/>
          </a:bodyPr>
          <a:lstStyle/>
          <a:p>
            <a:pPr algn="ctr"/>
            <a:r>
              <a:rPr lang="en-US" b="0" i="0" dirty="0" smtClean="0">
                <a:solidFill>
                  <a:schemeClr val="bg1"/>
                </a:solidFill>
                <a:effectLst/>
                <a:latin typeface="Open Sans"/>
              </a:rPr>
              <a:t>The LDR is a special type of resistor which allows higher voltages to pass through it (low resistance) whenever there is a high intensity of light, and passes a low voltage (high resistance) whenever it is dark.</a:t>
            </a:r>
            <a:endParaRPr lang="en-US" dirty="0">
              <a:solidFill>
                <a:schemeClr val="bg1"/>
              </a:solidFill>
            </a:endParaRPr>
          </a:p>
        </p:txBody>
      </p:sp>
      <p:sp>
        <p:nvSpPr>
          <p:cNvPr id="11" name="TextBox 10"/>
          <p:cNvSpPr txBox="1"/>
          <p:nvPr/>
        </p:nvSpPr>
        <p:spPr>
          <a:xfrm>
            <a:off x="522859" y="4764024"/>
            <a:ext cx="6336792" cy="338554"/>
          </a:xfrm>
          <a:prstGeom prst="rect">
            <a:avLst/>
          </a:prstGeom>
          <a:noFill/>
        </p:spPr>
        <p:txBody>
          <a:bodyPr wrap="square" rtlCol="0">
            <a:spAutoFit/>
          </a:bodyPr>
          <a:lstStyle/>
          <a:p>
            <a:r>
              <a:rPr lang="en-US" sz="1600" b="1" dirty="0" smtClean="0">
                <a:solidFill>
                  <a:schemeClr val="bg1"/>
                </a:solidFill>
              </a:rPr>
              <a:t>Analog voltage : directly proportional to the intensity of light </a:t>
            </a:r>
            <a:endParaRPr lang="en-US" sz="1600" b="1" dirty="0">
              <a:solidFill>
                <a:schemeClr val="bg1"/>
              </a:solidFill>
            </a:endParaRPr>
          </a:p>
        </p:txBody>
      </p:sp>
      <p:sp>
        <p:nvSpPr>
          <p:cNvPr id="12" name="Down Arrow 11"/>
          <p:cNvSpPr/>
          <p:nvPr/>
        </p:nvSpPr>
        <p:spPr>
          <a:xfrm>
            <a:off x="3179312" y="3496032"/>
            <a:ext cx="903490" cy="1179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01368" y="5190994"/>
            <a:ext cx="3167855" cy="369332"/>
          </a:xfrm>
          <a:prstGeom prst="rect">
            <a:avLst/>
          </a:prstGeom>
          <a:noFill/>
        </p:spPr>
        <p:txBody>
          <a:bodyPr wrap="none" rtlCol="0">
            <a:spAutoFit/>
          </a:bodyPr>
          <a:lstStyle/>
          <a:p>
            <a:r>
              <a:rPr lang="en-US" dirty="0" err="1" smtClean="0">
                <a:solidFill>
                  <a:schemeClr val="bg1"/>
                </a:solidFill>
              </a:rPr>
              <a:t>analogRead</a:t>
            </a:r>
            <a:r>
              <a:rPr lang="en-US" dirty="0" smtClean="0">
                <a:solidFill>
                  <a:schemeClr val="bg1"/>
                </a:solidFill>
              </a:rPr>
              <a:t>(</a:t>
            </a:r>
            <a:r>
              <a:rPr lang="en-US" dirty="0" err="1" smtClean="0">
                <a:solidFill>
                  <a:schemeClr val="bg1"/>
                </a:solidFill>
              </a:rPr>
              <a:t>pin_number</a:t>
            </a:r>
            <a:r>
              <a:rPr lang="en-US" dirty="0" smtClean="0">
                <a:solidFill>
                  <a:schemeClr val="bg1"/>
                </a:solidFill>
              </a:rPr>
              <a:t>);</a:t>
            </a:r>
            <a:endParaRPr lang="en-US" dirty="0">
              <a:solidFill>
                <a:schemeClr val="bg1"/>
              </a:solidFill>
            </a:endParaRPr>
          </a:p>
        </p:txBody>
      </p:sp>
      <p:sp>
        <p:nvSpPr>
          <p:cNvPr id="13" name="TextBox 12"/>
          <p:cNvSpPr txBox="1"/>
          <p:nvPr/>
        </p:nvSpPr>
        <p:spPr>
          <a:xfrm>
            <a:off x="1788541" y="5754714"/>
            <a:ext cx="3685032" cy="369332"/>
          </a:xfrm>
          <a:prstGeom prst="rect">
            <a:avLst/>
          </a:prstGeom>
          <a:noFill/>
        </p:spPr>
        <p:txBody>
          <a:bodyPr wrap="square" rtlCol="0">
            <a:spAutoFit/>
          </a:bodyPr>
          <a:lstStyle/>
          <a:p>
            <a:r>
              <a:rPr lang="en-US" dirty="0" smtClean="0">
                <a:solidFill>
                  <a:schemeClr val="bg1"/>
                </a:solidFill>
              </a:rPr>
              <a:t>ADC mode default: 10 bit</a:t>
            </a:r>
            <a:endParaRPr lang="en-US" dirty="0">
              <a:solidFill>
                <a:schemeClr val="bg1"/>
              </a:solidFill>
            </a:endParaRPr>
          </a:p>
        </p:txBody>
      </p:sp>
    </p:spTree>
    <p:extLst>
      <p:ext uri="{BB962C8B-B14F-4D97-AF65-F5344CB8AC3E}">
        <p14:creationId xmlns:p14="http://schemas.microsoft.com/office/powerpoint/2010/main" val="122649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 FUNCTIONS</a:t>
            </a:r>
            <a:endParaRPr lang="en-US" sz="2400" b="1" dirty="0">
              <a:latin typeface="Arial" pitchFamily="34" charset="0"/>
              <a:cs typeface="Arial" pitchFamily="34" charset="0"/>
            </a:endParaRPr>
          </a:p>
        </p:txBody>
      </p:sp>
      <p:sp>
        <p:nvSpPr>
          <p:cNvPr id="5" name="TextBox 4"/>
          <p:cNvSpPr txBox="1"/>
          <p:nvPr/>
        </p:nvSpPr>
        <p:spPr>
          <a:xfrm>
            <a:off x="2057400" y="1295400"/>
            <a:ext cx="8001000" cy="4832092"/>
          </a:xfrm>
          <a:prstGeom prst="rect">
            <a:avLst/>
          </a:prstGeom>
          <a:noFill/>
        </p:spPr>
        <p:txBody>
          <a:bodyPr wrap="square" rtlCol="0">
            <a:spAutoFit/>
          </a:bodyPr>
          <a:lstStyle/>
          <a:p>
            <a:r>
              <a:rPr lang="en-US" sz="2800" b="1" dirty="0">
                <a:solidFill>
                  <a:schemeClr val="bg1"/>
                </a:solidFill>
                <a:latin typeface="Arial" pitchFamily="34" charset="0"/>
                <a:cs typeface="Arial" pitchFamily="34" charset="0"/>
              </a:rPr>
              <a:t>LiquidCrystal()</a:t>
            </a:r>
          </a:p>
          <a:p>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The LiquidCrystal() function sets the pins the Arduino uses to connect to the LCD.</a:t>
            </a:r>
          </a:p>
          <a:p>
            <a:pPr algn="just"/>
            <a:r>
              <a:rPr lang="en-US" dirty="0">
                <a:solidFill>
                  <a:schemeClr val="bg1"/>
                </a:solidFill>
                <a:latin typeface="Arial" pitchFamily="34" charset="0"/>
                <a:cs typeface="Arial" pitchFamily="34" charset="0"/>
              </a:rPr>
              <a:t>You can use any of the </a:t>
            </a:r>
            <a:r>
              <a:rPr lang="en-US" dirty="0" err="1">
                <a:solidFill>
                  <a:schemeClr val="bg1"/>
                </a:solidFill>
                <a:latin typeface="Arial" pitchFamily="34" charset="0"/>
                <a:cs typeface="Arial" pitchFamily="34" charset="0"/>
              </a:rPr>
              <a:t>Arduino’s</a:t>
            </a:r>
            <a:r>
              <a:rPr lang="en-US" dirty="0">
                <a:solidFill>
                  <a:schemeClr val="bg1"/>
                </a:solidFill>
                <a:latin typeface="Arial" pitchFamily="34" charset="0"/>
                <a:cs typeface="Arial" pitchFamily="34" charset="0"/>
              </a:rPr>
              <a:t> digital pins to control the LCD. Just put the Arduino pin numbers inside the parentheses in this order:</a:t>
            </a:r>
          </a:p>
          <a:p>
            <a:pPr algn="just"/>
            <a:r>
              <a:rPr lang="en-US" dirty="0">
                <a:solidFill>
                  <a:schemeClr val="bg1"/>
                </a:solidFill>
                <a:latin typeface="Arial" pitchFamily="34" charset="0"/>
                <a:cs typeface="Arial" pitchFamily="34" charset="0"/>
              </a:rPr>
              <a:t>LiquidCrystal(RS, E, D4, D5, D6, D7). RS, E, D4, D5, D6, D7 are the LCD pins.</a:t>
            </a:r>
          </a:p>
          <a:p>
            <a:pPr algn="just"/>
            <a:endParaRPr lang="en-US" dirty="0">
              <a:solidFill>
                <a:schemeClr val="bg1"/>
              </a:solidFill>
              <a:latin typeface="Arial" pitchFamily="34" charset="0"/>
              <a:cs typeface="Arial" pitchFamily="34" charset="0"/>
            </a:endParaRPr>
          </a:p>
          <a:p>
            <a:pPr algn="just"/>
            <a:r>
              <a:rPr lang="en-US" sz="2800" b="1" dirty="0">
                <a:solidFill>
                  <a:schemeClr val="bg1"/>
                </a:solidFill>
                <a:latin typeface="Arial" pitchFamily="34" charset="0"/>
                <a:cs typeface="Arial" pitchFamily="34" charset="0"/>
              </a:rPr>
              <a:t>lcd.begin()</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This function sets the dimensions of the LCD. It needs to be placed before any other LiquidCrystal function in the void setup() section of the program. The number of rows and columns are specified as lcd.begin(columns, rows). For a 16×2 LCD, you would use lcd.begin(16, 2), and for a 20×4 LCD you would use lcd.begin(20, 4).</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07303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 SIMPLE EXAMPLE</a:t>
            </a:r>
            <a:endParaRPr lang="en-US" sz="2400" b="1" dirty="0">
              <a:latin typeface="Arial" pitchFamily="34" charset="0"/>
              <a:cs typeface="Arial" pitchFamily="34" charset="0"/>
            </a:endParaRPr>
          </a:p>
        </p:txBody>
      </p:sp>
      <p:sp>
        <p:nvSpPr>
          <p:cNvPr id="6" name="TextBox 5"/>
          <p:cNvSpPr txBox="1"/>
          <p:nvPr/>
        </p:nvSpPr>
        <p:spPr>
          <a:xfrm>
            <a:off x="2057400" y="1295400"/>
            <a:ext cx="8001000" cy="3970318"/>
          </a:xfrm>
          <a:prstGeom prst="rect">
            <a:avLst/>
          </a:prstGeom>
          <a:noFill/>
        </p:spPr>
        <p:txBody>
          <a:bodyPr wrap="square" rtlCol="0">
            <a:spAutoFit/>
          </a:bodyPr>
          <a:lstStyle/>
          <a:p>
            <a:pPr algn="just"/>
            <a:r>
              <a:rPr lang="en-US" dirty="0">
                <a:solidFill>
                  <a:schemeClr val="bg1"/>
                </a:solidFill>
                <a:latin typeface="Arial" pitchFamily="34" charset="0"/>
                <a:cs typeface="Arial" pitchFamily="34" charset="0"/>
              </a:rPr>
              <a:t>#include &lt;LiquidCrystal.h&gt;</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LiquidCrystal lcd(12, 11, 5, 4, 3, 2);</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void setup() {</a:t>
            </a:r>
          </a:p>
          <a:p>
            <a:pPr algn="just"/>
            <a:r>
              <a:rPr lang="en-US" dirty="0">
                <a:solidFill>
                  <a:schemeClr val="bg1"/>
                </a:solidFill>
                <a:latin typeface="Arial" pitchFamily="34" charset="0"/>
                <a:cs typeface="Arial" pitchFamily="34" charset="0"/>
              </a:rPr>
              <a:t>  lcd.begin(16, 2);</a:t>
            </a:r>
          </a:p>
          <a:p>
            <a:pPr algn="just"/>
            <a:r>
              <a:rPr lang="en-US" dirty="0">
                <a:solidFill>
                  <a:schemeClr val="bg1"/>
                </a:solidFill>
                <a:latin typeface="Arial" pitchFamily="34" charset="0"/>
                <a:cs typeface="Arial" pitchFamily="34" charset="0"/>
              </a:rPr>
              <a:t>  }</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void loop() {</a:t>
            </a:r>
          </a:p>
          <a:p>
            <a:pPr algn="just"/>
            <a:r>
              <a:rPr lang="en-US" dirty="0">
                <a:solidFill>
                  <a:schemeClr val="bg1"/>
                </a:solidFill>
                <a:latin typeface="Arial" pitchFamily="34" charset="0"/>
                <a:cs typeface="Arial" pitchFamily="34" charset="0"/>
              </a:rPr>
              <a:t>  </a:t>
            </a:r>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("hello, world!");</a:t>
            </a:r>
          </a:p>
          <a:p>
            <a:pPr algn="just"/>
            <a:r>
              <a:rPr lang="en-US" dirty="0">
                <a:solidFill>
                  <a:schemeClr val="bg1"/>
                </a:solidFill>
                <a:latin typeface="Arial" pitchFamily="34" charset="0"/>
                <a:cs typeface="Arial" pitchFamily="34" charset="0"/>
              </a:rPr>
              <a:t>  delay(500);</a:t>
            </a:r>
          </a:p>
          <a:p>
            <a:pPr algn="just"/>
            <a:r>
              <a:rPr lang="en-US" dirty="0">
                <a:solidFill>
                  <a:schemeClr val="bg1"/>
                </a:solidFill>
                <a:latin typeface="Arial" pitchFamily="34" charset="0"/>
                <a:cs typeface="Arial" pitchFamily="34" charset="0"/>
              </a:rPr>
              <a:t>  </a:t>
            </a:r>
            <a:r>
              <a:rPr lang="en-US" dirty="0" err="1">
                <a:solidFill>
                  <a:schemeClr val="bg1"/>
                </a:solidFill>
                <a:latin typeface="Arial" pitchFamily="34" charset="0"/>
                <a:cs typeface="Arial" pitchFamily="34" charset="0"/>
              </a:rPr>
              <a:t>lcd.clear</a:t>
            </a:r>
            <a:r>
              <a:rPr lang="en-US" dirty="0">
                <a:solidFill>
                  <a:schemeClr val="bg1"/>
                </a:solidFill>
                <a:latin typeface="Arial" pitchFamily="34" charset="0"/>
                <a:cs typeface="Arial" pitchFamily="34" charset="0"/>
              </a:rPr>
              <a:t>();</a:t>
            </a:r>
          </a:p>
          <a:p>
            <a:pPr algn="just"/>
            <a:r>
              <a:rPr lang="en-US" dirty="0">
                <a:solidFill>
                  <a:schemeClr val="bg1"/>
                </a:solidFill>
                <a:latin typeface="Arial" pitchFamily="34" charset="0"/>
                <a:cs typeface="Arial" pitchFamily="34" charset="0"/>
              </a:rPr>
              <a:t>  delay(500);</a:t>
            </a:r>
          </a:p>
          <a:p>
            <a:pPr algn="just"/>
            <a:r>
              <a:rPr lang="en-US" dirty="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98380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fade">
                                      <p:cBhvr>
                                        <p:cTn id="25" dur="500"/>
                                        <p:tgtEl>
                                          <p:spTgt spid="6">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10" end="10"/>
                                            </p:txEl>
                                          </p:spTgt>
                                        </p:tgtEl>
                                        <p:attrNameLst>
                                          <p:attrName>style.visibility</p:attrName>
                                        </p:attrNameLst>
                                      </p:cBhvr>
                                      <p:to>
                                        <p:strVal val="visible"/>
                                      </p:to>
                                    </p:set>
                                    <p:animEffect transition="in" filter="fade">
                                      <p:cBhvr>
                                        <p:cTn id="28" dur="500"/>
                                        <p:tgtEl>
                                          <p:spTgt spid="6">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animEffect transition="in" filter="fade">
                                      <p:cBhvr>
                                        <p:cTn id="31" dur="500"/>
                                        <p:tgtEl>
                                          <p:spTgt spid="6">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2" end="12"/>
                                            </p:txEl>
                                          </p:spTgt>
                                        </p:tgtEl>
                                        <p:attrNameLst>
                                          <p:attrName>style.visibility</p:attrName>
                                        </p:attrNameLst>
                                      </p:cBhvr>
                                      <p:to>
                                        <p:strVal val="visible"/>
                                      </p:to>
                                    </p:set>
                                    <p:animEffect transition="in" filter="fade">
                                      <p:cBhvr>
                                        <p:cTn id="34" dur="500"/>
                                        <p:tgtEl>
                                          <p:spTgt spid="6">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animEffect transition="in" filter="fade">
                                      <p:cBhvr>
                                        <p:cTn id="37"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 FUNCTIONS</a:t>
            </a:r>
            <a:endParaRPr lang="en-US" sz="2400" b="1" dirty="0">
              <a:latin typeface="Arial" pitchFamily="34" charset="0"/>
              <a:cs typeface="Arial" pitchFamily="34" charset="0"/>
            </a:endParaRPr>
          </a:p>
        </p:txBody>
      </p:sp>
      <p:sp>
        <p:nvSpPr>
          <p:cNvPr id="5" name="TextBox 4"/>
          <p:cNvSpPr txBox="1"/>
          <p:nvPr/>
        </p:nvSpPr>
        <p:spPr>
          <a:xfrm>
            <a:off x="2057400" y="1295400"/>
            <a:ext cx="8001000" cy="4832092"/>
          </a:xfrm>
          <a:prstGeom prst="rect">
            <a:avLst/>
          </a:prstGeom>
          <a:noFill/>
        </p:spPr>
        <p:txBody>
          <a:bodyPr wrap="square" rtlCol="0">
            <a:spAutoFit/>
          </a:bodyPr>
          <a:lstStyle/>
          <a:p>
            <a:pPr algn="just"/>
            <a:r>
              <a:rPr lang="en-US" sz="2800" b="1" dirty="0" err="1">
                <a:solidFill>
                  <a:schemeClr val="bg1"/>
                </a:solidFill>
                <a:latin typeface="Arial" pitchFamily="34" charset="0"/>
                <a:cs typeface="Arial" pitchFamily="34" charset="0"/>
              </a:rPr>
              <a:t>lcd.print</a:t>
            </a:r>
            <a:r>
              <a:rPr lang="en-US" sz="2800" b="1" dirty="0">
                <a:solidFill>
                  <a:schemeClr val="bg1"/>
                </a:solidFill>
                <a:latin typeface="Arial" pitchFamily="34" charset="0"/>
                <a:cs typeface="Arial" pitchFamily="34" charset="0"/>
              </a:rPr>
              <a:t>()</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This function is used to print text to the LCD. It can be used in the void setup() section or the void loop() section of the program.</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NOTE: </a:t>
            </a:r>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 can print numbers in decimal, binary, hexadecimal, and octal bases. For example:</a:t>
            </a:r>
          </a:p>
          <a:p>
            <a:pPr algn="just"/>
            <a:endParaRPr lang="en-US" dirty="0">
              <a:solidFill>
                <a:schemeClr val="bg1"/>
              </a:solidFill>
              <a:latin typeface="Arial" pitchFamily="34" charset="0"/>
              <a:cs typeface="Arial" pitchFamily="34" charset="0"/>
            </a:endParaRPr>
          </a:p>
          <a:p>
            <a:pPr algn="just"/>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(100, DEC) prints “100”;</a:t>
            </a:r>
          </a:p>
          <a:p>
            <a:pPr algn="just"/>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(100, BIN) prints “1100100”</a:t>
            </a:r>
          </a:p>
          <a:p>
            <a:pPr algn="just"/>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(100, HEX) prints “64”</a:t>
            </a:r>
          </a:p>
          <a:p>
            <a:pPr algn="just"/>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(100, OCT) prints “144”</a:t>
            </a:r>
          </a:p>
          <a:p>
            <a:pPr algn="just"/>
            <a:endParaRPr lang="en-US" dirty="0">
              <a:solidFill>
                <a:schemeClr val="bg1"/>
              </a:solidFill>
              <a:latin typeface="Arial" pitchFamily="34" charset="0"/>
              <a:cs typeface="Arial" pitchFamily="34" charset="0"/>
            </a:endParaRPr>
          </a:p>
          <a:p>
            <a:pPr algn="just"/>
            <a:r>
              <a:rPr lang="en-US" sz="2800" b="1" dirty="0" err="1">
                <a:solidFill>
                  <a:schemeClr val="bg1"/>
                </a:solidFill>
                <a:latin typeface="Arial" pitchFamily="34" charset="0"/>
                <a:cs typeface="Arial" pitchFamily="34" charset="0"/>
              </a:rPr>
              <a:t>lcd.clear</a:t>
            </a:r>
            <a:r>
              <a:rPr lang="en-US" sz="2800" b="1" dirty="0">
                <a:solidFill>
                  <a:schemeClr val="bg1"/>
                </a:solidFill>
                <a:latin typeface="Arial" pitchFamily="34" charset="0"/>
                <a:cs typeface="Arial" pitchFamily="34" charset="0"/>
              </a:rPr>
              <a:t>()</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This function clears any text or data already displayed on the LCD.</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7119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500"/>
                                        <p:tgtEl>
                                          <p:spTgt spid="5">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500"/>
                                        <p:tgtEl>
                                          <p:spTgt spid="5">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fade">
                                      <p:cBhvr>
                                        <p:cTn id="34" dur="500"/>
                                        <p:tgtEl>
                                          <p:spTgt spid="5">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 FUNCTIONS</a:t>
            </a:r>
            <a:endParaRPr lang="en-US" sz="2400" b="1" dirty="0">
              <a:latin typeface="Arial" pitchFamily="34" charset="0"/>
              <a:cs typeface="Arial" pitchFamily="34" charset="0"/>
            </a:endParaRPr>
          </a:p>
        </p:txBody>
      </p:sp>
      <p:sp>
        <p:nvSpPr>
          <p:cNvPr id="5" name="TextBox 4"/>
          <p:cNvSpPr txBox="1"/>
          <p:nvPr/>
        </p:nvSpPr>
        <p:spPr>
          <a:xfrm>
            <a:off x="2057400" y="1295401"/>
            <a:ext cx="8001000" cy="4955203"/>
          </a:xfrm>
          <a:prstGeom prst="rect">
            <a:avLst/>
          </a:prstGeom>
          <a:noFill/>
        </p:spPr>
        <p:txBody>
          <a:bodyPr wrap="square" rtlCol="0">
            <a:spAutoFit/>
          </a:bodyPr>
          <a:lstStyle/>
          <a:p>
            <a:pPr algn="just"/>
            <a:r>
              <a:rPr lang="en-US" sz="2800" dirty="0" err="1">
                <a:solidFill>
                  <a:schemeClr val="bg1"/>
                </a:solidFill>
                <a:latin typeface="Arial" pitchFamily="34" charset="0"/>
                <a:cs typeface="Arial" pitchFamily="34" charset="0"/>
              </a:rPr>
              <a:t>lcd.home</a:t>
            </a:r>
            <a:r>
              <a:rPr lang="en-US" sz="2800" dirty="0">
                <a:solidFill>
                  <a:schemeClr val="bg1"/>
                </a:solidFill>
                <a:latin typeface="Arial" pitchFamily="34" charset="0"/>
                <a:cs typeface="Arial" pitchFamily="34" charset="0"/>
              </a:rPr>
              <a:t>()</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This function places the cursor in the upper left hand corner of the screen, and prints any subsequent text from that position. For example, this code replaces the first three letters of “hello world!” with X’s:</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#include &lt;LiquidCrystal.h&gt;</a:t>
            </a:r>
          </a:p>
          <a:p>
            <a:pPr algn="just"/>
            <a:r>
              <a:rPr lang="en-US" dirty="0">
                <a:solidFill>
                  <a:schemeClr val="bg1"/>
                </a:solidFill>
                <a:latin typeface="Arial" pitchFamily="34" charset="0"/>
                <a:cs typeface="Arial" pitchFamily="34" charset="0"/>
              </a:rPr>
              <a:t>LiquidCrystal lcd(12, 11, 5, 4, 3, 2);</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void setup() {</a:t>
            </a:r>
          </a:p>
          <a:p>
            <a:pPr algn="just"/>
            <a:r>
              <a:rPr lang="en-US" dirty="0">
                <a:solidFill>
                  <a:schemeClr val="bg1"/>
                </a:solidFill>
                <a:latin typeface="Arial" pitchFamily="34" charset="0"/>
                <a:cs typeface="Arial" pitchFamily="34" charset="0"/>
              </a:rPr>
              <a:t>  lcd.begin(16, 2);</a:t>
            </a:r>
          </a:p>
          <a:p>
            <a:pPr algn="just"/>
            <a:r>
              <a:rPr lang="en-US" dirty="0">
                <a:solidFill>
                  <a:schemeClr val="bg1"/>
                </a:solidFill>
                <a:latin typeface="Arial" pitchFamily="34" charset="0"/>
                <a:cs typeface="Arial" pitchFamily="34" charset="0"/>
              </a:rPr>
              <a:t>  </a:t>
            </a:r>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("hello, world!");</a:t>
            </a:r>
          </a:p>
          <a:p>
            <a:pPr algn="just"/>
            <a:r>
              <a:rPr lang="en-US" dirty="0">
                <a:solidFill>
                  <a:schemeClr val="bg1"/>
                </a:solidFill>
                <a:latin typeface="Arial" pitchFamily="34" charset="0"/>
                <a:cs typeface="Arial" pitchFamily="34" charset="0"/>
              </a:rPr>
              <a:t>}</a:t>
            </a:r>
          </a:p>
          <a:p>
            <a:pPr algn="just"/>
            <a:r>
              <a:rPr lang="en-US" dirty="0">
                <a:solidFill>
                  <a:schemeClr val="bg1"/>
                </a:solidFill>
                <a:latin typeface="Arial" pitchFamily="34" charset="0"/>
                <a:cs typeface="Arial" pitchFamily="34" charset="0"/>
              </a:rPr>
              <a:t>void loop() {</a:t>
            </a:r>
          </a:p>
          <a:p>
            <a:pPr algn="just"/>
            <a:r>
              <a:rPr lang="en-US" dirty="0">
                <a:solidFill>
                  <a:schemeClr val="bg1"/>
                </a:solidFill>
                <a:latin typeface="Arial" pitchFamily="34" charset="0"/>
                <a:cs typeface="Arial" pitchFamily="34" charset="0"/>
              </a:rPr>
              <a:t>  </a:t>
            </a:r>
            <a:r>
              <a:rPr lang="en-US" dirty="0" err="1">
                <a:solidFill>
                  <a:schemeClr val="bg1"/>
                </a:solidFill>
                <a:latin typeface="Arial" pitchFamily="34" charset="0"/>
                <a:cs typeface="Arial" pitchFamily="34" charset="0"/>
              </a:rPr>
              <a:t>lcd.home</a:t>
            </a:r>
            <a:r>
              <a:rPr lang="en-US" dirty="0">
                <a:solidFill>
                  <a:schemeClr val="bg1"/>
                </a:solidFill>
                <a:latin typeface="Arial" pitchFamily="34" charset="0"/>
                <a:cs typeface="Arial" pitchFamily="34" charset="0"/>
              </a:rPr>
              <a:t>();</a:t>
            </a:r>
          </a:p>
          <a:p>
            <a:pPr algn="just"/>
            <a:r>
              <a:rPr lang="en-US" dirty="0">
                <a:solidFill>
                  <a:schemeClr val="bg1"/>
                </a:solidFill>
                <a:latin typeface="Arial" pitchFamily="34" charset="0"/>
                <a:cs typeface="Arial" pitchFamily="34" charset="0"/>
              </a:rPr>
              <a:t>  </a:t>
            </a:r>
            <a:r>
              <a:rPr lang="en-US" dirty="0" err="1">
                <a:solidFill>
                  <a:schemeClr val="bg1"/>
                </a:solidFill>
                <a:latin typeface="Arial" pitchFamily="34" charset="0"/>
                <a:cs typeface="Arial" pitchFamily="34" charset="0"/>
              </a:rPr>
              <a:t>lcd.print</a:t>
            </a:r>
            <a:r>
              <a:rPr lang="en-US" dirty="0">
                <a:solidFill>
                  <a:schemeClr val="bg1"/>
                </a:solidFill>
                <a:latin typeface="Arial" pitchFamily="34" charset="0"/>
                <a:cs typeface="Arial" pitchFamily="34" charset="0"/>
              </a:rPr>
              <a:t>("XXX");</a:t>
            </a:r>
          </a:p>
          <a:p>
            <a:pPr algn="just"/>
            <a:r>
              <a:rPr lang="en-US" dirty="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pic>
        <p:nvPicPr>
          <p:cNvPr id="5122" name="Picture 2" descr="D:\tehran university\term 7\TA micro\session 2\Arduino-LCD-Programming-1024x76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736" y="3109805"/>
            <a:ext cx="41656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55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fade">
                                      <p:cBhvr>
                                        <p:cTn id="30" dur="500"/>
                                        <p:tgtEl>
                                          <p:spTgt spid="5">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fade">
                                      <p:cBhvr>
                                        <p:cTn id="33" dur="500"/>
                                        <p:tgtEl>
                                          <p:spTgt spid="5">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animEffect transition="in" filter="fade">
                                      <p:cBhvr>
                                        <p:cTn id="36" dur="500"/>
                                        <p:tgtEl>
                                          <p:spTgt spid="5">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animEffect transition="in" filter="fade">
                                      <p:cBhvr>
                                        <p:cTn id="39" dur="500"/>
                                        <p:tgtEl>
                                          <p:spTgt spid="5">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4" end="14"/>
                                            </p:txEl>
                                          </p:spTgt>
                                        </p:tgtEl>
                                        <p:attrNameLst>
                                          <p:attrName>style.visibility</p:attrName>
                                        </p:attrNameLst>
                                      </p:cBhvr>
                                      <p:to>
                                        <p:strVal val="visible"/>
                                      </p:to>
                                    </p:set>
                                    <p:animEffect transition="in" filter="fade">
                                      <p:cBhvr>
                                        <p:cTn id="42" dur="500"/>
                                        <p:tgtEl>
                                          <p:spTgt spid="5">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122"/>
                                        </p:tgtEl>
                                        <p:attrNameLst>
                                          <p:attrName>style.visibility</p:attrName>
                                        </p:attrNameLst>
                                      </p:cBhvr>
                                      <p:to>
                                        <p:strVal val="visible"/>
                                      </p:to>
                                    </p:set>
                                    <p:animEffect transition="in" filter="wipe(down)">
                                      <p:cBhvr>
                                        <p:cTn id="4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 FUNCTIONS</a:t>
            </a:r>
            <a:endParaRPr lang="en-US" sz="2400" b="1" dirty="0">
              <a:latin typeface="Arial" pitchFamily="34" charset="0"/>
              <a:cs typeface="Arial" pitchFamily="34" charset="0"/>
            </a:endParaRPr>
          </a:p>
        </p:txBody>
      </p:sp>
      <p:sp>
        <p:nvSpPr>
          <p:cNvPr id="5" name="TextBox 4"/>
          <p:cNvSpPr txBox="1"/>
          <p:nvPr/>
        </p:nvSpPr>
        <p:spPr>
          <a:xfrm>
            <a:off x="2057400" y="1295400"/>
            <a:ext cx="8001000" cy="4832092"/>
          </a:xfrm>
          <a:prstGeom prst="rect">
            <a:avLst/>
          </a:prstGeom>
          <a:noFill/>
        </p:spPr>
        <p:txBody>
          <a:bodyPr wrap="square" rtlCol="0">
            <a:spAutoFit/>
          </a:bodyPr>
          <a:lstStyle/>
          <a:p>
            <a:pPr algn="just"/>
            <a:r>
              <a:rPr lang="en-US" sz="2800" b="1" dirty="0">
                <a:solidFill>
                  <a:schemeClr val="bg1"/>
                </a:solidFill>
                <a:latin typeface="Arial" pitchFamily="34" charset="0"/>
                <a:cs typeface="Arial" pitchFamily="34" charset="0"/>
              </a:rPr>
              <a:t>lcd.setCursor()</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 This function places the cursor (and any printed text) at any position on the screen. It can be used in the void setup() or void loop() section of your program.</a:t>
            </a:r>
          </a:p>
          <a:p>
            <a:pPr algn="just"/>
            <a:r>
              <a:rPr lang="en-US" dirty="0">
                <a:solidFill>
                  <a:schemeClr val="bg1"/>
                </a:solidFill>
                <a:latin typeface="Arial" pitchFamily="34" charset="0"/>
                <a:cs typeface="Arial" pitchFamily="34" charset="0"/>
              </a:rPr>
              <a:t>The cursor position is defined with lcd.setCursor(column, row). The column and row coordinates start from zero (0-15 and 0-1 respectively).</a:t>
            </a:r>
          </a:p>
          <a:p>
            <a:pPr algn="just"/>
            <a:endParaRPr lang="en-US" dirty="0">
              <a:solidFill>
                <a:schemeClr val="bg1"/>
              </a:solidFill>
              <a:latin typeface="Arial" pitchFamily="34" charset="0"/>
              <a:cs typeface="Arial" pitchFamily="34" charset="0"/>
            </a:endParaRPr>
          </a:p>
          <a:p>
            <a:pPr algn="just"/>
            <a:r>
              <a:rPr lang="en-US" sz="2800" b="1" dirty="0" err="1">
                <a:solidFill>
                  <a:schemeClr val="bg1"/>
                </a:solidFill>
                <a:latin typeface="Arial" pitchFamily="34" charset="0"/>
                <a:cs typeface="Arial" pitchFamily="34" charset="0"/>
              </a:rPr>
              <a:t>lcd.Cursor</a:t>
            </a:r>
            <a:r>
              <a:rPr lang="en-US" sz="2800" b="1" dirty="0">
                <a:solidFill>
                  <a:schemeClr val="bg1"/>
                </a:solidFill>
                <a:latin typeface="Arial" pitchFamily="34" charset="0"/>
                <a:cs typeface="Arial" pitchFamily="34" charset="0"/>
              </a:rPr>
              <a:t>()</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This function creates a visible cursor. The cursor is a horizontal line placed below the next character to be printed to the LCD.</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The function </a:t>
            </a:r>
            <a:r>
              <a:rPr lang="en-US" dirty="0" err="1">
                <a:solidFill>
                  <a:schemeClr val="bg1"/>
                </a:solidFill>
                <a:latin typeface="Arial" pitchFamily="34" charset="0"/>
                <a:cs typeface="Arial" pitchFamily="34" charset="0"/>
              </a:rPr>
              <a:t>lcd.noCursor</a:t>
            </a:r>
            <a:r>
              <a:rPr lang="en-US" dirty="0">
                <a:solidFill>
                  <a:schemeClr val="bg1"/>
                </a:solidFill>
                <a:latin typeface="Arial" pitchFamily="34" charset="0"/>
                <a:cs typeface="Arial" pitchFamily="34" charset="0"/>
              </a:rPr>
              <a:t>() turns the cursor off. </a:t>
            </a:r>
            <a:r>
              <a:rPr lang="en-US" dirty="0" err="1">
                <a:solidFill>
                  <a:schemeClr val="bg1"/>
                </a:solidFill>
                <a:latin typeface="Arial" pitchFamily="34" charset="0"/>
                <a:cs typeface="Arial" pitchFamily="34" charset="0"/>
              </a:rPr>
              <a:t>lcd.cursor</a:t>
            </a:r>
            <a:r>
              <a:rPr lang="en-US" dirty="0">
                <a:solidFill>
                  <a:schemeClr val="bg1"/>
                </a:solidFill>
                <a:latin typeface="Arial" pitchFamily="34" charset="0"/>
                <a:cs typeface="Arial" pitchFamily="34" charset="0"/>
              </a:rPr>
              <a:t>() and </a:t>
            </a:r>
            <a:r>
              <a:rPr lang="en-US" dirty="0" err="1">
                <a:solidFill>
                  <a:schemeClr val="bg1"/>
                </a:solidFill>
                <a:latin typeface="Arial" pitchFamily="34" charset="0"/>
                <a:cs typeface="Arial" pitchFamily="34" charset="0"/>
              </a:rPr>
              <a:t>lcd.noCursor</a:t>
            </a:r>
            <a:r>
              <a:rPr lang="en-US" dirty="0">
                <a:solidFill>
                  <a:schemeClr val="bg1"/>
                </a:solidFill>
                <a:latin typeface="Arial" pitchFamily="34" charset="0"/>
                <a:cs typeface="Arial" pitchFamily="34" charset="0"/>
              </a:rPr>
              <a:t>() can be used together in the void loop() section to make a blinking cursor similar to what you see in many text input fields:</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2895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ctrTitle"/>
          </p:nvPr>
        </p:nvSpPr>
        <p:spPr>
          <a:xfrm>
            <a:off x="4191000" y="533400"/>
            <a:ext cx="3657600" cy="533400"/>
          </a:xfrm>
        </p:spPr>
        <p:txBody>
          <a:bodyPr/>
          <a:lstStyle/>
          <a:p>
            <a:pPr algn="ctr"/>
            <a:r>
              <a:rPr lang="en-US" sz="2400" b="1" dirty="0">
                <a:latin typeface="Arial" pitchFamily="34" charset="0"/>
                <a:cs typeface="Arial" pitchFamily="34" charset="0"/>
              </a:rPr>
              <a:t>LCD FUNCTIONS</a:t>
            </a:r>
            <a:endParaRPr lang="en-US" sz="2400" b="1" dirty="0">
              <a:latin typeface="Arial" pitchFamily="34" charset="0"/>
              <a:cs typeface="Arial" pitchFamily="34" charset="0"/>
            </a:endParaRPr>
          </a:p>
        </p:txBody>
      </p:sp>
      <p:sp>
        <p:nvSpPr>
          <p:cNvPr id="5" name="TextBox 4"/>
          <p:cNvSpPr txBox="1"/>
          <p:nvPr/>
        </p:nvSpPr>
        <p:spPr>
          <a:xfrm>
            <a:off x="2057400" y="1295400"/>
            <a:ext cx="8001000" cy="5016758"/>
          </a:xfrm>
          <a:prstGeom prst="rect">
            <a:avLst/>
          </a:prstGeom>
          <a:noFill/>
        </p:spPr>
        <p:txBody>
          <a:bodyPr wrap="square" rtlCol="0">
            <a:spAutoFit/>
          </a:bodyPr>
          <a:lstStyle/>
          <a:p>
            <a:pPr algn="just"/>
            <a:r>
              <a:rPr lang="en-US" sz="2800" b="1" dirty="0" err="1">
                <a:solidFill>
                  <a:schemeClr val="bg1"/>
                </a:solidFill>
                <a:latin typeface="Arial" pitchFamily="34" charset="0"/>
                <a:cs typeface="Arial" pitchFamily="34" charset="0"/>
              </a:rPr>
              <a:t>lcd.blink</a:t>
            </a:r>
            <a:r>
              <a:rPr lang="en-US" sz="2800" b="1" dirty="0">
                <a:solidFill>
                  <a:schemeClr val="bg1"/>
                </a:solidFill>
                <a:latin typeface="Arial" pitchFamily="34" charset="0"/>
                <a:cs typeface="Arial" pitchFamily="34" charset="0"/>
              </a:rPr>
              <a:t>()</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This function creates a block style cursor that blinks on and off at approximately 500 milliseconds per cycle. Use it in the void loop() section. The function </a:t>
            </a:r>
            <a:r>
              <a:rPr lang="en-US" dirty="0" err="1">
                <a:solidFill>
                  <a:schemeClr val="bg1"/>
                </a:solidFill>
                <a:latin typeface="Arial" pitchFamily="34" charset="0"/>
                <a:cs typeface="Arial" pitchFamily="34" charset="0"/>
              </a:rPr>
              <a:t>lcd.noBlink</a:t>
            </a:r>
            <a:r>
              <a:rPr lang="en-US" dirty="0">
                <a:solidFill>
                  <a:schemeClr val="bg1"/>
                </a:solidFill>
                <a:latin typeface="Arial" pitchFamily="34" charset="0"/>
                <a:cs typeface="Arial" pitchFamily="34" charset="0"/>
              </a:rPr>
              <a:t>() disables the blinking block cursor.</a:t>
            </a:r>
          </a:p>
          <a:p>
            <a:pPr algn="just"/>
            <a:endParaRPr lang="en-US" dirty="0">
              <a:solidFill>
                <a:schemeClr val="bg1"/>
              </a:solidFill>
              <a:latin typeface="Arial" pitchFamily="34" charset="0"/>
              <a:cs typeface="Arial" pitchFamily="34" charset="0"/>
            </a:endParaRPr>
          </a:p>
          <a:p>
            <a:pPr algn="just"/>
            <a:r>
              <a:rPr lang="en-US" sz="2800" b="1" dirty="0" err="1">
                <a:solidFill>
                  <a:schemeClr val="bg1"/>
                </a:solidFill>
                <a:latin typeface="Arial" pitchFamily="34" charset="0"/>
                <a:cs typeface="Arial" pitchFamily="34" charset="0"/>
              </a:rPr>
              <a:t>lcd.display</a:t>
            </a:r>
            <a:r>
              <a:rPr lang="en-US" sz="2800" b="1" dirty="0">
                <a:solidFill>
                  <a:schemeClr val="bg1"/>
                </a:solidFill>
                <a:latin typeface="Arial" pitchFamily="34" charset="0"/>
                <a:cs typeface="Arial" pitchFamily="34" charset="0"/>
              </a:rPr>
              <a:t>()</a:t>
            </a:r>
          </a:p>
          <a:p>
            <a:pPr algn="just"/>
            <a:endParaRPr lang="en-US" dirty="0">
              <a:solidFill>
                <a:schemeClr val="bg1"/>
              </a:solidFill>
              <a:latin typeface="Arial" pitchFamily="34" charset="0"/>
              <a:cs typeface="Arial" pitchFamily="34" charset="0"/>
            </a:endParaRPr>
          </a:p>
          <a:p>
            <a:pPr algn="just"/>
            <a:r>
              <a:rPr lang="en-US" dirty="0">
                <a:solidFill>
                  <a:schemeClr val="bg1"/>
                </a:solidFill>
                <a:latin typeface="Arial" pitchFamily="34" charset="0"/>
                <a:cs typeface="Arial" pitchFamily="34" charset="0"/>
              </a:rPr>
              <a:t>This function turns on any text or cursors that have been printed to the LCD screen. The function </a:t>
            </a:r>
            <a:r>
              <a:rPr lang="en-US" dirty="0" err="1">
                <a:solidFill>
                  <a:schemeClr val="bg1"/>
                </a:solidFill>
                <a:latin typeface="Arial" pitchFamily="34" charset="0"/>
                <a:cs typeface="Arial" pitchFamily="34" charset="0"/>
              </a:rPr>
              <a:t>lcd.noDisplay</a:t>
            </a:r>
            <a:r>
              <a:rPr lang="en-US" dirty="0">
                <a:solidFill>
                  <a:schemeClr val="bg1"/>
                </a:solidFill>
                <a:latin typeface="Arial" pitchFamily="34" charset="0"/>
                <a:cs typeface="Arial" pitchFamily="34" charset="0"/>
              </a:rPr>
              <a:t>() turns off any text or cursors printed to the LCD, without clearing it from the LCD’s memory.</a:t>
            </a:r>
          </a:p>
          <a:p>
            <a:pPr algn="just"/>
            <a:endParaRPr lang="en-US" dirty="0">
              <a:solidFill>
                <a:schemeClr val="bg1"/>
              </a:solidFill>
              <a:latin typeface="Arial" pitchFamily="34" charset="0"/>
              <a:cs typeface="Arial" pitchFamily="34" charset="0"/>
            </a:endParaRPr>
          </a:p>
          <a:p>
            <a:pPr algn="just"/>
            <a:r>
              <a:rPr lang="en-US" sz="2800" b="1" dirty="0" err="1">
                <a:solidFill>
                  <a:schemeClr val="bg1"/>
                </a:solidFill>
                <a:latin typeface="Arial" pitchFamily="34" charset="0"/>
                <a:cs typeface="Arial" pitchFamily="34" charset="0"/>
              </a:rPr>
              <a:t>scrollDisplayRight</a:t>
            </a:r>
            <a:r>
              <a:rPr lang="en-US" sz="2800" b="1" dirty="0">
                <a:solidFill>
                  <a:schemeClr val="bg1"/>
                </a:solidFill>
                <a:latin typeface="Arial" pitchFamily="34" charset="0"/>
                <a:cs typeface="Arial" pitchFamily="34" charset="0"/>
              </a:rPr>
              <a:t>()         </a:t>
            </a:r>
            <a:r>
              <a:rPr lang="en-US" sz="2800" b="1" dirty="0" err="1">
                <a:solidFill>
                  <a:schemeClr val="bg1"/>
                </a:solidFill>
                <a:latin typeface="Arial" pitchFamily="34" charset="0"/>
                <a:cs typeface="Arial" pitchFamily="34" charset="0"/>
              </a:rPr>
              <a:t>scrollDisplayLeft</a:t>
            </a:r>
            <a:r>
              <a:rPr lang="en-US" sz="2800" b="1" dirty="0">
                <a:solidFill>
                  <a:schemeClr val="bg1"/>
                </a:solidFill>
                <a:latin typeface="Arial" pitchFamily="34" charset="0"/>
                <a:cs typeface="Arial" pitchFamily="34" charset="0"/>
              </a:rPr>
              <a:t>()</a:t>
            </a:r>
          </a:p>
          <a:p>
            <a:pPr algn="just"/>
            <a:endParaRPr lang="en-US" sz="2800" b="1" dirty="0">
              <a:solidFill>
                <a:schemeClr val="bg1"/>
              </a:solidFill>
              <a:latin typeface="Arial" pitchFamily="34" charset="0"/>
              <a:cs typeface="Arial" pitchFamily="34" charset="0"/>
            </a:endParaRPr>
          </a:p>
          <a:p>
            <a:pPr algn="just"/>
            <a:r>
              <a:rPr lang="en-US" sz="2800" b="1" dirty="0" err="1">
                <a:solidFill>
                  <a:schemeClr val="bg1"/>
                </a:solidFill>
                <a:latin typeface="Arial" pitchFamily="34" charset="0"/>
                <a:cs typeface="Arial" pitchFamily="34" charset="0"/>
              </a:rPr>
              <a:t>autoscroll</a:t>
            </a:r>
            <a:r>
              <a:rPr lang="en-US" sz="2800" b="1" dirty="0">
                <a:solidFill>
                  <a:schemeClr val="bg1"/>
                </a:solidFill>
                <a:latin typeface="Arial" pitchFamily="34" charset="0"/>
                <a:cs typeface="Arial" pitchFamily="34" charset="0"/>
              </a:rPr>
              <a:t>()                       </a:t>
            </a:r>
            <a:r>
              <a:rPr lang="en-US" sz="2800" b="1" dirty="0" err="1">
                <a:solidFill>
                  <a:schemeClr val="bg1"/>
                </a:solidFill>
                <a:latin typeface="Arial" pitchFamily="34" charset="0"/>
                <a:cs typeface="Arial" pitchFamily="34" charset="0"/>
              </a:rPr>
              <a:t>rightToLeft</a:t>
            </a:r>
            <a:r>
              <a:rPr lang="en-US" sz="2800" b="1" dirty="0">
                <a:solidFill>
                  <a:schemeClr val="bg1"/>
                </a:solidFill>
                <a:latin typeface="Arial" pitchFamily="34" charset="0"/>
                <a:cs typeface="Arial" pitchFamily="34" charset="0"/>
              </a:rPr>
              <a:t>()</a:t>
            </a:r>
            <a:endParaRPr lang="en-US" sz="28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0461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98152" y="559073"/>
            <a:ext cx="4633197" cy="772309"/>
          </a:xfrm>
        </p:spPr>
        <p:txBody>
          <a:bodyPr/>
          <a:lstStyle/>
          <a:p>
            <a:r>
              <a:rPr lang="en-US" sz="4400" b="1" dirty="0" smtClean="0"/>
              <a:t>Pulse sensor</a:t>
            </a:r>
            <a:endParaRPr lang="en-US" sz="4400" b="1" dirty="0"/>
          </a:p>
        </p:txBody>
      </p:sp>
      <p:pic>
        <p:nvPicPr>
          <p:cNvPr id="9" name="Picture 8"/>
          <p:cNvPicPr>
            <a:picLocks noChangeAspect="1"/>
          </p:cNvPicPr>
          <p:nvPr/>
        </p:nvPicPr>
        <p:blipFill>
          <a:blip r:embed="rId2"/>
          <a:stretch>
            <a:fillRect/>
          </a:stretch>
        </p:blipFill>
        <p:spPr>
          <a:xfrm>
            <a:off x="1615309" y="3895344"/>
            <a:ext cx="3676214" cy="2333963"/>
          </a:xfrm>
          <a:prstGeom prst="rect">
            <a:avLst/>
          </a:prstGeom>
        </p:spPr>
      </p:pic>
      <p:pic>
        <p:nvPicPr>
          <p:cNvPr id="10" name="Picture 9"/>
          <p:cNvPicPr>
            <a:picLocks noChangeAspect="1"/>
          </p:cNvPicPr>
          <p:nvPr/>
        </p:nvPicPr>
        <p:blipFill>
          <a:blip r:embed="rId3"/>
          <a:stretch>
            <a:fillRect/>
          </a:stretch>
        </p:blipFill>
        <p:spPr>
          <a:xfrm>
            <a:off x="6331349" y="945227"/>
            <a:ext cx="3239454" cy="2291451"/>
          </a:xfrm>
          <a:prstGeom prst="rect">
            <a:avLst/>
          </a:prstGeom>
        </p:spPr>
      </p:pic>
      <p:sp>
        <p:nvSpPr>
          <p:cNvPr id="4" name="TextBox 3"/>
          <p:cNvSpPr txBox="1"/>
          <p:nvPr/>
        </p:nvSpPr>
        <p:spPr>
          <a:xfrm>
            <a:off x="1733677" y="1669065"/>
            <a:ext cx="3058829" cy="1200329"/>
          </a:xfrm>
          <a:prstGeom prst="rect">
            <a:avLst/>
          </a:prstGeom>
          <a:noFill/>
        </p:spPr>
        <p:txBody>
          <a:bodyPr wrap="square" rtlCol="0">
            <a:spAutoFit/>
          </a:bodyPr>
          <a:lstStyle/>
          <a:p>
            <a:r>
              <a:rPr lang="en-US" dirty="0" smtClean="0">
                <a:solidFill>
                  <a:schemeClr val="bg1"/>
                </a:solidFill>
              </a:rPr>
              <a:t>3 Wires : </a:t>
            </a:r>
          </a:p>
          <a:p>
            <a:r>
              <a:rPr lang="en-US" dirty="0">
                <a:solidFill>
                  <a:schemeClr val="bg1"/>
                </a:solidFill>
              </a:rPr>
              <a:t> </a:t>
            </a:r>
            <a:r>
              <a:rPr lang="en-US" dirty="0" smtClean="0">
                <a:solidFill>
                  <a:schemeClr val="bg1"/>
                </a:solidFill>
              </a:rPr>
              <a:t>   1) VCC</a:t>
            </a:r>
          </a:p>
          <a:p>
            <a:r>
              <a:rPr lang="en-US" dirty="0">
                <a:solidFill>
                  <a:schemeClr val="bg1"/>
                </a:solidFill>
              </a:rPr>
              <a:t> </a:t>
            </a:r>
            <a:r>
              <a:rPr lang="en-US" dirty="0" smtClean="0">
                <a:solidFill>
                  <a:schemeClr val="bg1"/>
                </a:solidFill>
              </a:rPr>
              <a:t>   2) GND </a:t>
            </a:r>
          </a:p>
          <a:p>
            <a:r>
              <a:rPr lang="en-US" dirty="0">
                <a:solidFill>
                  <a:schemeClr val="bg1"/>
                </a:solidFill>
              </a:rPr>
              <a:t> </a:t>
            </a:r>
            <a:r>
              <a:rPr lang="en-US" dirty="0" smtClean="0">
                <a:solidFill>
                  <a:schemeClr val="bg1"/>
                </a:solidFill>
              </a:rPr>
              <a:t>   3) </a:t>
            </a:r>
            <a:r>
              <a:rPr lang="en-US" dirty="0" err="1" smtClean="0">
                <a:solidFill>
                  <a:schemeClr val="bg1"/>
                </a:solidFill>
              </a:rPr>
              <a:t>AnalogOutput</a:t>
            </a:r>
            <a:endParaRPr lang="en-US" dirty="0">
              <a:solidFill>
                <a:schemeClr val="bg1"/>
              </a:solidFill>
            </a:endParaRPr>
          </a:p>
        </p:txBody>
      </p:sp>
      <p:sp>
        <p:nvSpPr>
          <p:cNvPr id="11" name="TextBox 10"/>
          <p:cNvSpPr txBox="1"/>
          <p:nvPr/>
        </p:nvSpPr>
        <p:spPr>
          <a:xfrm>
            <a:off x="1733677" y="3155655"/>
            <a:ext cx="3167855" cy="369332"/>
          </a:xfrm>
          <a:prstGeom prst="rect">
            <a:avLst/>
          </a:prstGeom>
          <a:noFill/>
        </p:spPr>
        <p:txBody>
          <a:bodyPr wrap="none" rtlCol="0">
            <a:spAutoFit/>
          </a:bodyPr>
          <a:lstStyle/>
          <a:p>
            <a:r>
              <a:rPr lang="en-US" dirty="0" err="1" smtClean="0">
                <a:solidFill>
                  <a:schemeClr val="bg1"/>
                </a:solidFill>
              </a:rPr>
              <a:t>analogRead</a:t>
            </a:r>
            <a:r>
              <a:rPr lang="en-US" dirty="0" smtClean="0">
                <a:solidFill>
                  <a:schemeClr val="bg1"/>
                </a:solidFill>
              </a:rPr>
              <a:t>(</a:t>
            </a:r>
            <a:r>
              <a:rPr lang="en-US" dirty="0" err="1" smtClean="0">
                <a:solidFill>
                  <a:schemeClr val="bg1"/>
                </a:solidFill>
              </a:rPr>
              <a:t>pin_number</a:t>
            </a:r>
            <a:r>
              <a:rPr lang="en-US" dirty="0" smtClean="0">
                <a:solidFill>
                  <a:schemeClr val="bg1"/>
                </a:solidFill>
              </a:rPr>
              <a:t>);</a:t>
            </a:r>
            <a:endParaRPr lang="en-US" dirty="0">
              <a:solidFill>
                <a:schemeClr val="bg1"/>
              </a:solidFill>
            </a:endParaRPr>
          </a:p>
        </p:txBody>
      </p:sp>
      <p:sp>
        <p:nvSpPr>
          <p:cNvPr id="12" name="TextBox 11"/>
          <p:cNvSpPr txBox="1"/>
          <p:nvPr/>
        </p:nvSpPr>
        <p:spPr>
          <a:xfrm>
            <a:off x="1733677" y="3524987"/>
            <a:ext cx="3685032" cy="369332"/>
          </a:xfrm>
          <a:prstGeom prst="rect">
            <a:avLst/>
          </a:prstGeom>
          <a:noFill/>
        </p:spPr>
        <p:txBody>
          <a:bodyPr wrap="square" rtlCol="0">
            <a:spAutoFit/>
          </a:bodyPr>
          <a:lstStyle/>
          <a:p>
            <a:r>
              <a:rPr lang="en-US" dirty="0" smtClean="0">
                <a:solidFill>
                  <a:schemeClr val="bg1"/>
                </a:solidFill>
              </a:rPr>
              <a:t>ADC mode default: 10 bit</a:t>
            </a:r>
            <a:endParaRPr lang="en-US" dirty="0">
              <a:solidFill>
                <a:schemeClr val="bg1"/>
              </a:solidFill>
            </a:endParaRPr>
          </a:p>
        </p:txBody>
      </p:sp>
      <p:pic>
        <p:nvPicPr>
          <p:cNvPr id="1028" name="Picture 4" descr="Image result for pulse sensor arduino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349" y="3377578"/>
            <a:ext cx="5140687" cy="285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93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8213" y="573604"/>
            <a:ext cx="7635240" cy="523220"/>
          </a:xfrm>
          <a:prstGeom prst="rect">
            <a:avLst/>
          </a:prstGeom>
          <a:noFill/>
        </p:spPr>
        <p:txBody>
          <a:bodyPr wrap="square" rtlCol="0">
            <a:spAutoFit/>
          </a:bodyPr>
          <a:lstStyle/>
          <a:p>
            <a:pPr algn="ctr"/>
            <a:r>
              <a:rPr lang="en-US" sz="2800" b="1" dirty="0" smtClean="0">
                <a:solidFill>
                  <a:schemeClr val="bg1"/>
                </a:solidFill>
              </a:rPr>
              <a:t>Common Temperature &amp; Humidity sensors</a:t>
            </a:r>
            <a:endParaRPr lang="en-US" sz="2800" b="1" dirty="0">
              <a:solidFill>
                <a:schemeClr val="bg1"/>
              </a:solidFill>
            </a:endParaRPr>
          </a:p>
        </p:txBody>
      </p:sp>
      <p:pic>
        <p:nvPicPr>
          <p:cNvPr id="5122" name="Picture 2" descr="Afbeeldingsresultaat voor lm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096" y="2436558"/>
            <a:ext cx="5157342" cy="37318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3504" y="1344498"/>
            <a:ext cx="3776472" cy="369332"/>
          </a:xfrm>
          <a:prstGeom prst="rect">
            <a:avLst/>
          </a:prstGeom>
          <a:noFill/>
        </p:spPr>
        <p:txBody>
          <a:bodyPr wrap="square" rtlCol="0">
            <a:spAutoFit/>
          </a:bodyPr>
          <a:lstStyle/>
          <a:p>
            <a:r>
              <a:rPr lang="en-US" dirty="0" smtClean="0">
                <a:solidFill>
                  <a:schemeClr val="bg1"/>
                </a:solidFill>
              </a:rPr>
              <a:t>1. LM35 : </a:t>
            </a:r>
            <a:r>
              <a:rPr lang="en-US" b="1" dirty="0" smtClean="0">
                <a:solidFill>
                  <a:schemeClr val="bg1"/>
                </a:solidFill>
              </a:rPr>
              <a:t>Temperature</a:t>
            </a:r>
            <a:r>
              <a:rPr lang="en-US" dirty="0" smtClean="0">
                <a:solidFill>
                  <a:schemeClr val="bg1"/>
                </a:solidFill>
              </a:rPr>
              <a:t> sensor</a:t>
            </a:r>
            <a:endParaRPr lang="en-US" dirty="0">
              <a:solidFill>
                <a:schemeClr val="bg1"/>
              </a:solidFill>
            </a:endParaRPr>
          </a:p>
        </p:txBody>
      </p:sp>
      <p:sp>
        <p:nvSpPr>
          <p:cNvPr id="4" name="TextBox 3"/>
          <p:cNvSpPr txBox="1"/>
          <p:nvPr/>
        </p:nvSpPr>
        <p:spPr>
          <a:xfrm>
            <a:off x="768096" y="4996854"/>
            <a:ext cx="5495481" cy="646331"/>
          </a:xfrm>
          <a:prstGeom prst="rect">
            <a:avLst/>
          </a:prstGeom>
          <a:noFill/>
        </p:spPr>
        <p:txBody>
          <a:bodyPr wrap="square" rtlCol="0">
            <a:spAutoFit/>
          </a:bodyPr>
          <a:lstStyle/>
          <a:p>
            <a:pPr algn="ctr"/>
            <a:r>
              <a:rPr lang="en-US" sz="1200" dirty="0" err="1" smtClean="0">
                <a:solidFill>
                  <a:schemeClr val="bg1"/>
                </a:solidFill>
              </a:rPr>
              <a:t>analogReference</a:t>
            </a:r>
            <a:r>
              <a:rPr lang="en-US" sz="1200" dirty="0" smtClean="0">
                <a:solidFill>
                  <a:schemeClr val="bg1"/>
                </a:solidFill>
              </a:rPr>
              <a:t>(INTERNAL);</a:t>
            </a:r>
          </a:p>
          <a:p>
            <a:pPr algn="ctr"/>
            <a:r>
              <a:rPr lang="en-US" sz="1200" dirty="0" smtClean="0">
                <a:solidFill>
                  <a:schemeClr val="bg1"/>
                </a:solidFill>
              </a:rPr>
              <a:t>REF_VOLT = 1.1</a:t>
            </a:r>
          </a:p>
          <a:p>
            <a:pPr algn="ctr"/>
            <a:r>
              <a:rPr lang="en-US" sz="1200" dirty="0" smtClean="0">
                <a:solidFill>
                  <a:schemeClr val="bg1"/>
                </a:solidFill>
              </a:rPr>
              <a:t>Temperature = ((</a:t>
            </a:r>
            <a:r>
              <a:rPr lang="en-US" sz="1200" dirty="0" err="1" smtClean="0">
                <a:solidFill>
                  <a:schemeClr val="bg1"/>
                </a:solidFill>
              </a:rPr>
              <a:t>analogRead</a:t>
            </a:r>
            <a:r>
              <a:rPr lang="en-US" sz="1200" dirty="0" smtClean="0">
                <a:solidFill>
                  <a:schemeClr val="bg1"/>
                </a:solidFill>
              </a:rPr>
              <a:t>(</a:t>
            </a:r>
            <a:r>
              <a:rPr lang="en-US" sz="1200" dirty="0" err="1" smtClean="0">
                <a:solidFill>
                  <a:schemeClr val="bg1"/>
                </a:solidFill>
              </a:rPr>
              <a:t>pin_number</a:t>
            </a:r>
            <a:r>
              <a:rPr lang="en-US" sz="1200" dirty="0" smtClean="0">
                <a:solidFill>
                  <a:schemeClr val="bg1"/>
                </a:solidFill>
              </a:rPr>
              <a:t>)*REF_VOLT/1024.00))*100</a:t>
            </a:r>
            <a:endParaRPr lang="en-US" sz="1200" dirty="0">
              <a:solidFill>
                <a:schemeClr val="bg1"/>
              </a:solidFill>
            </a:endParaRPr>
          </a:p>
        </p:txBody>
      </p:sp>
      <p:sp>
        <p:nvSpPr>
          <p:cNvPr id="5" name="TextBox 4"/>
          <p:cNvSpPr txBox="1"/>
          <p:nvPr/>
        </p:nvSpPr>
        <p:spPr>
          <a:xfrm>
            <a:off x="768096" y="3016514"/>
            <a:ext cx="5888736" cy="1200329"/>
          </a:xfrm>
          <a:prstGeom prst="rect">
            <a:avLst/>
          </a:prstGeom>
          <a:noFill/>
        </p:spPr>
        <p:txBody>
          <a:bodyPr wrap="square" rtlCol="0">
            <a:spAutoFit/>
          </a:bodyPr>
          <a:lstStyle/>
          <a:p>
            <a:r>
              <a:rPr lang="en-US" b="1" i="1" dirty="0" smtClean="0">
                <a:solidFill>
                  <a:schemeClr val="bg1"/>
                </a:solidFill>
              </a:rPr>
              <a:t>LM35A: -55 </a:t>
            </a:r>
            <a:r>
              <a:rPr lang="en-US" b="1" i="1" dirty="0">
                <a:solidFill>
                  <a:schemeClr val="bg1"/>
                </a:solidFill>
              </a:rPr>
              <a:t>degree </a:t>
            </a:r>
            <a:r>
              <a:rPr lang="en-US" b="1" i="1" dirty="0" smtClean="0">
                <a:solidFill>
                  <a:schemeClr val="bg1"/>
                </a:solidFill>
              </a:rPr>
              <a:t>Celsius </a:t>
            </a:r>
            <a:r>
              <a:rPr lang="en-US" b="1" i="1" dirty="0">
                <a:solidFill>
                  <a:schemeClr val="bg1"/>
                </a:solidFill>
              </a:rPr>
              <a:t>to +150 degree </a:t>
            </a:r>
            <a:r>
              <a:rPr lang="en-US" b="1" i="1" dirty="0" smtClean="0">
                <a:solidFill>
                  <a:schemeClr val="bg1"/>
                </a:solidFill>
              </a:rPr>
              <a:t>Celsius.</a:t>
            </a:r>
          </a:p>
          <a:p>
            <a:r>
              <a:rPr lang="en-US" b="1" i="1" dirty="0" smtClean="0">
                <a:solidFill>
                  <a:schemeClr val="bg1"/>
                </a:solidFill>
              </a:rPr>
              <a:t>LM35C:</a:t>
            </a:r>
            <a:r>
              <a:rPr lang="en-US" dirty="0"/>
              <a:t>-</a:t>
            </a:r>
            <a:r>
              <a:rPr lang="en-US" b="1" dirty="0">
                <a:solidFill>
                  <a:schemeClr val="bg1"/>
                </a:solidFill>
              </a:rPr>
              <a:t>40 degree Celsius to 110 degree </a:t>
            </a:r>
            <a:r>
              <a:rPr lang="en-US" b="1" dirty="0" smtClean="0">
                <a:solidFill>
                  <a:schemeClr val="bg1"/>
                </a:solidFill>
              </a:rPr>
              <a:t>Celsius.</a:t>
            </a:r>
          </a:p>
          <a:p>
            <a:r>
              <a:rPr lang="en-US" b="1" dirty="0" smtClean="0">
                <a:solidFill>
                  <a:schemeClr val="bg1"/>
                </a:solidFill>
              </a:rPr>
              <a:t>LM35D: 0 </a:t>
            </a:r>
            <a:r>
              <a:rPr lang="en-US" b="1" dirty="0">
                <a:solidFill>
                  <a:schemeClr val="bg1"/>
                </a:solidFill>
              </a:rPr>
              <a:t>degree Celsius to 100 degree </a:t>
            </a:r>
            <a:r>
              <a:rPr lang="en-US" b="1" dirty="0" smtClean="0">
                <a:solidFill>
                  <a:schemeClr val="bg1"/>
                </a:solidFill>
              </a:rPr>
              <a:t>Celsius.</a:t>
            </a:r>
          </a:p>
          <a:p>
            <a:endParaRPr lang="en-US" b="1" dirty="0">
              <a:solidFill>
                <a:schemeClr val="bg1"/>
              </a:solidFill>
            </a:endParaRPr>
          </a:p>
        </p:txBody>
      </p:sp>
      <p:sp>
        <p:nvSpPr>
          <p:cNvPr id="6" name="Rectangle 5"/>
          <p:cNvSpPr/>
          <p:nvPr/>
        </p:nvSpPr>
        <p:spPr>
          <a:xfrm>
            <a:off x="1475232" y="1961504"/>
            <a:ext cx="9268968" cy="369332"/>
          </a:xfrm>
          <a:prstGeom prst="rect">
            <a:avLst/>
          </a:prstGeom>
        </p:spPr>
        <p:txBody>
          <a:bodyPr wrap="square">
            <a:spAutoFit/>
          </a:bodyPr>
          <a:lstStyle/>
          <a:p>
            <a:r>
              <a:rPr lang="en-US" dirty="0">
                <a:solidFill>
                  <a:schemeClr val="bg1"/>
                </a:solidFill>
                <a:latin typeface="PT Sans"/>
              </a:rPr>
              <a:t>The voltage output of the LM35 increases 10mV per degree Celsius rise in temperature</a:t>
            </a:r>
            <a:endParaRPr lang="en-US" dirty="0">
              <a:solidFill>
                <a:schemeClr val="bg1"/>
              </a:solidFill>
            </a:endParaRPr>
          </a:p>
        </p:txBody>
      </p:sp>
      <p:sp>
        <p:nvSpPr>
          <p:cNvPr id="9" name="Rectangle 8"/>
          <p:cNvSpPr/>
          <p:nvPr/>
        </p:nvSpPr>
        <p:spPr>
          <a:xfrm>
            <a:off x="1915636" y="4506824"/>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rPr>
              <a:t>LM35D : REF_VOLT : 1.1v</a:t>
            </a:r>
            <a:endParaRPr lang="en-US" dirty="0">
              <a:solidFill>
                <a:schemeClr val="bg1"/>
              </a:solidFill>
            </a:endParaRPr>
          </a:p>
        </p:txBody>
      </p:sp>
    </p:spTree>
    <p:extLst>
      <p:ext uri="{BB962C8B-B14F-4D97-AF65-F5344CB8AC3E}">
        <p14:creationId xmlns:p14="http://schemas.microsoft.com/office/powerpoint/2010/main" val="713881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3354" y="702302"/>
            <a:ext cx="3733714" cy="461665"/>
          </a:xfrm>
          <a:prstGeom prst="rect">
            <a:avLst/>
          </a:prstGeom>
        </p:spPr>
        <p:txBody>
          <a:bodyPr wrap="none">
            <a:spAutoFit/>
          </a:bodyPr>
          <a:lstStyle/>
          <a:p>
            <a:r>
              <a:rPr lang="en-US" sz="2400" dirty="0" err="1" smtClean="0">
                <a:solidFill>
                  <a:schemeClr val="bg1"/>
                </a:solidFill>
              </a:rPr>
              <a:t>analogReference</a:t>
            </a:r>
            <a:r>
              <a:rPr lang="en-US" sz="2400" dirty="0" smtClean="0">
                <a:solidFill>
                  <a:schemeClr val="bg1"/>
                </a:solidFill>
              </a:rPr>
              <a:t>(type)</a:t>
            </a:r>
            <a:endParaRPr lang="en-US" sz="2400" dirty="0"/>
          </a:p>
        </p:txBody>
      </p:sp>
      <p:sp>
        <p:nvSpPr>
          <p:cNvPr id="9" name="Rectangle 8"/>
          <p:cNvSpPr/>
          <p:nvPr/>
        </p:nvSpPr>
        <p:spPr>
          <a:xfrm>
            <a:off x="557784" y="1485561"/>
            <a:ext cx="11978640" cy="2308324"/>
          </a:xfrm>
          <a:prstGeom prst="rect">
            <a:avLst/>
          </a:prstGeom>
        </p:spPr>
        <p:txBody>
          <a:bodyPr wrap="square">
            <a:spAutoFit/>
          </a:bodyPr>
          <a:lstStyle/>
          <a:p>
            <a:pPr marL="342900" indent="-342900">
              <a:lnSpc>
                <a:spcPct val="150000"/>
              </a:lnSpc>
              <a:buFont typeface="+mj-lt"/>
              <a:buAutoNum type="arabicPeriod"/>
            </a:pPr>
            <a:r>
              <a:rPr lang="en-US" sz="1600" dirty="0">
                <a:solidFill>
                  <a:schemeClr val="bg1"/>
                </a:solidFill>
                <a:latin typeface="TyponineSans Regular 18"/>
              </a:rPr>
              <a:t>DEFAULT: the default analog reference of 5 volts (on 5V Arduino boards) or 3.3 volts (on 3.3V Arduino boards)</a:t>
            </a:r>
          </a:p>
          <a:p>
            <a:pPr marL="342900" indent="-342900">
              <a:lnSpc>
                <a:spcPct val="150000"/>
              </a:lnSpc>
              <a:buFont typeface="+mj-lt"/>
              <a:buAutoNum type="arabicPeriod"/>
            </a:pPr>
            <a:r>
              <a:rPr lang="en-US" sz="1600" dirty="0">
                <a:solidFill>
                  <a:schemeClr val="bg1"/>
                </a:solidFill>
                <a:latin typeface="TyponineSans Regular 18"/>
              </a:rPr>
              <a:t>INTERNAL: an built-in reference, equal to 1.1 volts on the ATmega168 or ATmega328 and 2.56 volts on the </a:t>
            </a:r>
            <a:r>
              <a:rPr lang="en-US" sz="1600" dirty="0" smtClean="0">
                <a:solidFill>
                  <a:schemeClr val="bg1"/>
                </a:solidFill>
                <a:latin typeface="TyponineSans Regular 18"/>
              </a:rPr>
              <a:t>ATmega8</a:t>
            </a:r>
          </a:p>
          <a:p>
            <a:pPr>
              <a:lnSpc>
                <a:spcPct val="150000"/>
              </a:lnSpc>
            </a:pPr>
            <a:r>
              <a:rPr lang="en-US" sz="1600" dirty="0" smtClean="0">
                <a:solidFill>
                  <a:schemeClr val="bg1"/>
                </a:solidFill>
                <a:latin typeface="TyponineSans Regular 18"/>
              </a:rPr>
              <a:t>      (</a:t>
            </a:r>
            <a:r>
              <a:rPr lang="en-US" sz="1600" i="1" dirty="0" smtClean="0">
                <a:solidFill>
                  <a:schemeClr val="bg1"/>
                </a:solidFill>
                <a:latin typeface="TyponineSans Regular 18"/>
              </a:rPr>
              <a:t>not  available </a:t>
            </a:r>
            <a:r>
              <a:rPr lang="en-US" sz="1600" i="1" dirty="0">
                <a:solidFill>
                  <a:schemeClr val="bg1"/>
                </a:solidFill>
                <a:latin typeface="TyponineSans Regular 18"/>
              </a:rPr>
              <a:t>on the Arduino Mega</a:t>
            </a:r>
            <a:r>
              <a:rPr lang="en-US" sz="1600" dirty="0">
                <a:solidFill>
                  <a:schemeClr val="bg1"/>
                </a:solidFill>
                <a:latin typeface="TyponineSans Regular 18"/>
              </a:rPr>
              <a:t>)</a:t>
            </a:r>
          </a:p>
          <a:p>
            <a:pPr>
              <a:lnSpc>
                <a:spcPct val="150000"/>
              </a:lnSpc>
            </a:pPr>
            <a:r>
              <a:rPr lang="en-US" sz="1600" dirty="0" smtClean="0">
                <a:solidFill>
                  <a:schemeClr val="bg1"/>
                </a:solidFill>
                <a:latin typeface="TyponineSans Regular 18"/>
              </a:rPr>
              <a:t>3.   INTERNAL1V1</a:t>
            </a:r>
            <a:r>
              <a:rPr lang="en-US" sz="1600" dirty="0">
                <a:solidFill>
                  <a:schemeClr val="bg1"/>
                </a:solidFill>
                <a:latin typeface="TyponineSans Regular 18"/>
              </a:rPr>
              <a:t>: a built-in 1.1V reference (</a:t>
            </a:r>
            <a:r>
              <a:rPr lang="en-US" sz="1600" i="1" dirty="0">
                <a:solidFill>
                  <a:schemeClr val="bg1"/>
                </a:solidFill>
                <a:latin typeface="TyponineSans Regular 18"/>
              </a:rPr>
              <a:t>Arduino Mega only</a:t>
            </a:r>
            <a:r>
              <a:rPr lang="en-US" sz="1600" dirty="0">
                <a:solidFill>
                  <a:schemeClr val="bg1"/>
                </a:solidFill>
                <a:latin typeface="TyponineSans Regular 18"/>
              </a:rPr>
              <a:t>)</a:t>
            </a:r>
          </a:p>
          <a:p>
            <a:pPr>
              <a:lnSpc>
                <a:spcPct val="150000"/>
              </a:lnSpc>
            </a:pPr>
            <a:r>
              <a:rPr lang="en-US" sz="1600" dirty="0" smtClean="0">
                <a:solidFill>
                  <a:schemeClr val="bg1"/>
                </a:solidFill>
                <a:latin typeface="TyponineSans Regular 18"/>
              </a:rPr>
              <a:t>4.   INTERNAL2V56</a:t>
            </a:r>
            <a:r>
              <a:rPr lang="en-US" sz="1600" dirty="0">
                <a:solidFill>
                  <a:schemeClr val="bg1"/>
                </a:solidFill>
                <a:latin typeface="TyponineSans Regular 18"/>
              </a:rPr>
              <a:t>: a built-in 2.56V reference (</a:t>
            </a:r>
            <a:r>
              <a:rPr lang="en-US" sz="1600" i="1" dirty="0">
                <a:solidFill>
                  <a:schemeClr val="bg1"/>
                </a:solidFill>
                <a:latin typeface="TyponineSans Regular 18"/>
              </a:rPr>
              <a:t>Arduino Mega only</a:t>
            </a:r>
            <a:r>
              <a:rPr lang="en-US" sz="1600" dirty="0">
                <a:solidFill>
                  <a:schemeClr val="bg1"/>
                </a:solidFill>
                <a:latin typeface="TyponineSans Regular 18"/>
              </a:rPr>
              <a:t>)</a:t>
            </a:r>
          </a:p>
          <a:p>
            <a:pPr>
              <a:lnSpc>
                <a:spcPct val="150000"/>
              </a:lnSpc>
            </a:pPr>
            <a:r>
              <a:rPr lang="en-US" sz="1600" dirty="0" smtClean="0">
                <a:solidFill>
                  <a:schemeClr val="bg1"/>
                </a:solidFill>
                <a:latin typeface="TyponineSans Regular 18"/>
              </a:rPr>
              <a:t>5.   EXTERNAL</a:t>
            </a:r>
            <a:r>
              <a:rPr lang="en-US" sz="1600" dirty="0">
                <a:solidFill>
                  <a:schemeClr val="bg1"/>
                </a:solidFill>
                <a:latin typeface="TyponineSans Regular 18"/>
              </a:rPr>
              <a:t>: the voltage applied to the AREF pin (</a:t>
            </a:r>
            <a:r>
              <a:rPr lang="en-US" sz="1600" dirty="0">
                <a:solidFill>
                  <a:schemeClr val="bg1"/>
                </a:solidFill>
                <a:latin typeface="TyponineSans Text 16"/>
              </a:rPr>
              <a:t>0 to 5V only</a:t>
            </a:r>
            <a:r>
              <a:rPr lang="en-US" sz="1600" dirty="0">
                <a:solidFill>
                  <a:schemeClr val="bg1"/>
                </a:solidFill>
                <a:latin typeface="TyponineSans Regular 18"/>
              </a:rPr>
              <a:t>) is used as the reference.</a:t>
            </a:r>
            <a:endParaRPr lang="en-US" sz="1600" b="0" i="0" dirty="0">
              <a:solidFill>
                <a:schemeClr val="bg1"/>
              </a:solidFill>
              <a:effectLst/>
              <a:latin typeface="TyponineSans Regular 18"/>
            </a:endParaRPr>
          </a:p>
        </p:txBody>
      </p:sp>
      <p:sp>
        <p:nvSpPr>
          <p:cNvPr id="10" name="Rectangle 9"/>
          <p:cNvSpPr/>
          <p:nvPr/>
        </p:nvSpPr>
        <p:spPr>
          <a:xfrm>
            <a:off x="624840" y="4334935"/>
            <a:ext cx="10375392" cy="1077218"/>
          </a:xfrm>
          <a:prstGeom prst="rect">
            <a:avLst/>
          </a:prstGeom>
        </p:spPr>
        <p:txBody>
          <a:bodyPr wrap="square">
            <a:spAutoFit/>
          </a:bodyPr>
          <a:lstStyle/>
          <a:p>
            <a:r>
              <a:rPr lang="en-US" sz="1600" dirty="0">
                <a:solidFill>
                  <a:schemeClr val="bg1"/>
                </a:solidFill>
                <a:latin typeface="TyponineSans Text 16"/>
              </a:rPr>
              <a:t>Don't use anything less than 0V or more than 5V for external reference voltage on the AREF pin! If you're using an external reference on the AREF pin, you must set the analog reference to EXTERNAL before calling </a:t>
            </a:r>
            <a:r>
              <a:rPr lang="en-US" sz="1600" dirty="0" err="1">
                <a:solidFill>
                  <a:schemeClr val="bg1"/>
                </a:solidFill>
                <a:latin typeface="TyponineSans Text 16"/>
              </a:rPr>
              <a:t>analogRead</a:t>
            </a:r>
            <a:r>
              <a:rPr lang="en-US" sz="1600" dirty="0">
                <a:solidFill>
                  <a:schemeClr val="bg1"/>
                </a:solidFill>
                <a:latin typeface="TyponineSans Text 16"/>
              </a:rPr>
              <a:t>().</a:t>
            </a:r>
            <a:r>
              <a:rPr lang="en-US" sz="1600" dirty="0">
                <a:solidFill>
                  <a:schemeClr val="bg1"/>
                </a:solidFill>
                <a:latin typeface="TyponineSans Regular 18"/>
              </a:rPr>
              <a:t>Otherwise, you will short together the active reference voltage (internally generated) and the AREF pin, possibly damaging the microcontroller on your Arduino </a:t>
            </a:r>
            <a:r>
              <a:rPr lang="en-US" sz="1600" dirty="0" smtClean="0">
                <a:solidFill>
                  <a:schemeClr val="bg1"/>
                </a:solidFill>
                <a:latin typeface="TyponineSans Regular 18"/>
              </a:rPr>
              <a:t>board</a:t>
            </a:r>
            <a:r>
              <a:rPr lang="en-US" sz="1600" smtClean="0">
                <a:solidFill>
                  <a:schemeClr val="bg1"/>
                </a:solidFill>
                <a:latin typeface="TyponineSans Regular 18"/>
              </a:rPr>
              <a:t>. </a:t>
            </a:r>
            <a:endParaRPr lang="en-US" sz="1600" b="0" i="0" dirty="0">
              <a:solidFill>
                <a:schemeClr val="bg1"/>
              </a:solidFill>
              <a:effectLst/>
              <a:latin typeface="TyponineSans Regular 18"/>
            </a:endParaRPr>
          </a:p>
        </p:txBody>
      </p:sp>
      <p:sp>
        <p:nvSpPr>
          <p:cNvPr id="11" name="Rectangle 10"/>
          <p:cNvSpPr/>
          <p:nvPr/>
        </p:nvSpPr>
        <p:spPr>
          <a:xfrm>
            <a:off x="706962" y="3959352"/>
            <a:ext cx="1323006" cy="375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a:t>
            </a:r>
            <a:endParaRPr lang="en-US" dirty="0"/>
          </a:p>
        </p:txBody>
      </p:sp>
    </p:spTree>
    <p:extLst>
      <p:ext uri="{BB962C8B-B14F-4D97-AF65-F5344CB8AC3E}">
        <p14:creationId xmlns:p14="http://schemas.microsoft.com/office/powerpoint/2010/main" val="152194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fbeeldingsresultaat voor ds18b20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424" y="1230654"/>
            <a:ext cx="4729083" cy="31120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8912" y="832104"/>
            <a:ext cx="4709160" cy="1754326"/>
          </a:xfrm>
          <a:prstGeom prst="rect">
            <a:avLst/>
          </a:prstGeom>
          <a:noFill/>
        </p:spPr>
        <p:txBody>
          <a:bodyPr wrap="square" rtlCol="0">
            <a:spAutoFit/>
          </a:bodyPr>
          <a:lstStyle/>
          <a:p>
            <a:r>
              <a:rPr lang="en-US" dirty="0" smtClean="0">
                <a:solidFill>
                  <a:schemeClr val="bg1"/>
                </a:solidFill>
              </a:rPr>
              <a:t>2. DS18B20 :</a:t>
            </a:r>
          </a:p>
          <a:p>
            <a:endParaRPr lang="en-US" dirty="0" smtClean="0">
              <a:solidFill>
                <a:schemeClr val="bg1"/>
              </a:solidFill>
            </a:endParaRPr>
          </a:p>
          <a:p>
            <a:r>
              <a:rPr lang="en-US" dirty="0">
                <a:solidFill>
                  <a:schemeClr val="bg1"/>
                </a:solidFill>
              </a:rPr>
              <a:t> </a:t>
            </a:r>
            <a:r>
              <a:rPr lang="en-US" dirty="0" smtClean="0">
                <a:solidFill>
                  <a:schemeClr val="bg1"/>
                </a:solidFill>
              </a:rPr>
              <a:t>  PROTOCOL : 1WIRE</a:t>
            </a:r>
          </a:p>
          <a:p>
            <a:r>
              <a:rPr lang="en-US" dirty="0">
                <a:solidFill>
                  <a:schemeClr val="bg1"/>
                </a:solidFill>
              </a:rPr>
              <a:t> </a:t>
            </a:r>
            <a:r>
              <a:rPr lang="en-US" dirty="0" smtClean="0">
                <a:solidFill>
                  <a:schemeClr val="bg1"/>
                </a:solidFill>
              </a:rPr>
              <a:t>  Pull-up data line (open-drain structure)</a:t>
            </a:r>
          </a:p>
          <a:p>
            <a:r>
              <a:rPr lang="en-US" dirty="0">
                <a:solidFill>
                  <a:schemeClr val="bg1"/>
                </a:solidFill>
              </a:rPr>
              <a:t> </a:t>
            </a:r>
            <a:r>
              <a:rPr lang="en-US" dirty="0" smtClean="0">
                <a:solidFill>
                  <a:schemeClr val="bg1"/>
                </a:solidFill>
              </a:rPr>
              <a:t>  Calibrated digital </a:t>
            </a:r>
            <a:r>
              <a:rPr lang="en-US" b="1" dirty="0" smtClean="0">
                <a:solidFill>
                  <a:schemeClr val="bg1"/>
                </a:solidFill>
              </a:rPr>
              <a:t>temperature</a:t>
            </a:r>
            <a:r>
              <a:rPr lang="en-US" dirty="0" smtClean="0">
                <a:solidFill>
                  <a:schemeClr val="bg1"/>
                </a:solidFill>
              </a:rPr>
              <a:t> output</a:t>
            </a:r>
          </a:p>
          <a:p>
            <a:r>
              <a:rPr lang="en-US" dirty="0">
                <a:solidFill>
                  <a:schemeClr val="bg1"/>
                </a:solidFill>
              </a:rPr>
              <a:t> </a:t>
            </a:r>
            <a:r>
              <a:rPr lang="en-US" dirty="0" smtClean="0">
                <a:solidFill>
                  <a:schemeClr val="bg1"/>
                </a:solidFill>
              </a:rPr>
              <a:t>  </a:t>
            </a:r>
            <a:r>
              <a:rPr lang="en-US" sz="1200" b="1" dirty="0" smtClean="0">
                <a:solidFill>
                  <a:schemeClr val="bg1"/>
                </a:solidFill>
              </a:rPr>
              <a:t>1Wire :</a:t>
            </a:r>
            <a:r>
              <a:rPr lang="en-US" dirty="0" smtClean="0">
                <a:solidFill>
                  <a:schemeClr val="bg1"/>
                </a:solidFill>
              </a:rPr>
              <a:t> </a:t>
            </a:r>
            <a:r>
              <a:rPr lang="en-US" sz="1200" dirty="0" smtClean="0">
                <a:solidFill>
                  <a:schemeClr val="bg1"/>
                </a:solidFill>
              </a:rPr>
              <a:t>tolerant </a:t>
            </a:r>
            <a:r>
              <a:rPr lang="en-US" sz="1200" dirty="0">
                <a:solidFill>
                  <a:schemeClr val="bg1"/>
                </a:solidFill>
              </a:rPr>
              <a:t>of long wires between sensor </a:t>
            </a:r>
            <a:r>
              <a:rPr lang="en-US" sz="1200" dirty="0" smtClean="0">
                <a:solidFill>
                  <a:schemeClr val="bg1"/>
                </a:solidFill>
              </a:rPr>
              <a:t>and </a:t>
            </a:r>
            <a:r>
              <a:rPr lang="en-US" sz="1200" dirty="0">
                <a:solidFill>
                  <a:schemeClr val="bg1"/>
                </a:solidFill>
              </a:rPr>
              <a:t>Arduino</a:t>
            </a:r>
          </a:p>
        </p:txBody>
      </p:sp>
      <p:sp>
        <p:nvSpPr>
          <p:cNvPr id="3" name="Rectangle 2"/>
          <p:cNvSpPr/>
          <p:nvPr/>
        </p:nvSpPr>
        <p:spPr>
          <a:xfrm>
            <a:off x="725424" y="2986963"/>
            <a:ext cx="11015472" cy="4401205"/>
          </a:xfrm>
          <a:prstGeom prst="rect">
            <a:avLst/>
          </a:prstGeom>
        </p:spPr>
        <p:txBody>
          <a:bodyPr wrap="square">
            <a:spAutoFit/>
          </a:bodyPr>
          <a:lstStyle/>
          <a:p>
            <a:r>
              <a:rPr lang="en-US" sz="2000" dirty="0">
                <a:solidFill>
                  <a:schemeClr val="bg1"/>
                </a:solidFill>
              </a:rPr>
              <a:t>#include &lt;</a:t>
            </a:r>
            <a:r>
              <a:rPr lang="en-US" sz="2000" dirty="0" err="1">
                <a:solidFill>
                  <a:schemeClr val="bg1"/>
                </a:solidFill>
              </a:rPr>
              <a:t>OneWire.h</a:t>
            </a:r>
            <a:r>
              <a:rPr lang="en-US" sz="2000" dirty="0">
                <a:solidFill>
                  <a:schemeClr val="bg1"/>
                </a:solidFill>
              </a:rPr>
              <a:t>&gt;</a:t>
            </a:r>
          </a:p>
          <a:p>
            <a:r>
              <a:rPr lang="en-US" sz="2000" dirty="0">
                <a:solidFill>
                  <a:schemeClr val="bg1"/>
                </a:solidFill>
              </a:rPr>
              <a:t>#include &lt;</a:t>
            </a:r>
            <a:r>
              <a:rPr lang="en-US" sz="2000" dirty="0" err="1">
                <a:solidFill>
                  <a:schemeClr val="bg1"/>
                </a:solidFill>
              </a:rPr>
              <a:t>DallasTemperature.h</a:t>
            </a:r>
            <a:r>
              <a:rPr lang="en-US" sz="2000" dirty="0" smtClean="0">
                <a:solidFill>
                  <a:schemeClr val="bg1"/>
                </a:solidFill>
              </a:rPr>
              <a:t>&gt;</a:t>
            </a:r>
          </a:p>
          <a:p>
            <a:pPr lvl="0"/>
            <a:r>
              <a:rPr lang="en-US" altLang="en-US" sz="2000" dirty="0" err="1">
                <a:solidFill>
                  <a:schemeClr val="bg1"/>
                </a:solidFill>
                <a:latin typeface="Courier New" panose="02070309020205020404" pitchFamily="49" charset="0"/>
                <a:cs typeface="Courier New" panose="02070309020205020404" pitchFamily="49" charset="0"/>
              </a:rPr>
              <a:t>OneWire</a:t>
            </a:r>
            <a:r>
              <a:rPr lang="en-US" altLang="en-US" sz="2000" dirty="0">
                <a:solidFill>
                  <a:schemeClr val="bg1"/>
                </a:solidFill>
                <a:latin typeface="Courier New" panose="02070309020205020404" pitchFamily="49" charset="0"/>
                <a:cs typeface="Courier New" panose="02070309020205020404" pitchFamily="49" charset="0"/>
              </a:rPr>
              <a:t> </a:t>
            </a:r>
            <a:r>
              <a:rPr lang="en-US" altLang="en-US" sz="2000" dirty="0" err="1" smtClean="0">
                <a:solidFill>
                  <a:schemeClr val="bg1"/>
                </a:solidFill>
                <a:latin typeface="Courier New" panose="02070309020205020404" pitchFamily="49" charset="0"/>
                <a:cs typeface="Courier New" panose="02070309020205020404" pitchFamily="49" charset="0"/>
              </a:rPr>
              <a:t>oneWire</a:t>
            </a:r>
            <a:r>
              <a:rPr lang="en-US" altLang="en-US" sz="2000" dirty="0" smtClean="0">
                <a:solidFill>
                  <a:schemeClr val="bg1"/>
                </a:solidFill>
                <a:latin typeface="Courier New" panose="02070309020205020404" pitchFamily="49" charset="0"/>
                <a:cs typeface="Courier New" panose="02070309020205020404" pitchFamily="49" charset="0"/>
              </a:rPr>
              <a:t>(</a:t>
            </a:r>
            <a:r>
              <a:rPr lang="en-US" altLang="en-US" sz="2000" dirty="0" err="1" smtClean="0">
                <a:solidFill>
                  <a:schemeClr val="bg1"/>
                </a:solidFill>
                <a:latin typeface="Courier New" panose="02070309020205020404" pitchFamily="49" charset="0"/>
                <a:cs typeface="Courier New" panose="02070309020205020404" pitchFamily="49" charset="0"/>
              </a:rPr>
              <a:t>pin_number</a:t>
            </a:r>
            <a:r>
              <a:rPr lang="en-US" altLang="en-US" sz="2000" dirty="0" smtClean="0">
                <a:solidFill>
                  <a:schemeClr val="bg1"/>
                </a:solidFill>
                <a:latin typeface="Courier New" panose="02070309020205020404" pitchFamily="49" charset="0"/>
                <a:cs typeface="Courier New" panose="02070309020205020404" pitchFamily="49" charset="0"/>
              </a:rPr>
              <a:t>);</a:t>
            </a:r>
          </a:p>
          <a:p>
            <a:r>
              <a:rPr lang="en-US" altLang="en-US" sz="2000" dirty="0" err="1">
                <a:solidFill>
                  <a:schemeClr val="bg1"/>
                </a:solidFill>
                <a:latin typeface="Courier New" panose="02070309020205020404" pitchFamily="49" charset="0"/>
                <a:cs typeface="Courier New" panose="02070309020205020404" pitchFamily="49" charset="0"/>
              </a:rPr>
              <a:t>DallasTemperature</a:t>
            </a:r>
            <a:r>
              <a:rPr lang="en-US" altLang="en-US" sz="2000" dirty="0">
                <a:solidFill>
                  <a:schemeClr val="bg1"/>
                </a:solidFill>
                <a:latin typeface="Courier New" panose="02070309020205020404" pitchFamily="49" charset="0"/>
                <a:cs typeface="Courier New" panose="02070309020205020404" pitchFamily="49" charset="0"/>
              </a:rPr>
              <a:t> sensors(&amp;</a:t>
            </a:r>
            <a:r>
              <a:rPr lang="en-US" altLang="en-US" sz="2000" dirty="0" err="1">
                <a:solidFill>
                  <a:schemeClr val="bg1"/>
                </a:solidFill>
                <a:latin typeface="Courier New" panose="02070309020205020404" pitchFamily="49" charset="0"/>
                <a:cs typeface="Courier New" panose="02070309020205020404" pitchFamily="49" charset="0"/>
              </a:rPr>
              <a:t>oneWire</a:t>
            </a:r>
            <a:r>
              <a:rPr lang="en-US" altLang="en-US" sz="2000" dirty="0">
                <a:solidFill>
                  <a:schemeClr val="bg1"/>
                </a:solidFill>
                <a:latin typeface="Courier New" panose="02070309020205020404" pitchFamily="49" charset="0"/>
                <a:cs typeface="Courier New" panose="02070309020205020404" pitchFamily="49" charset="0"/>
              </a:rPr>
              <a:t>);</a:t>
            </a:r>
            <a:r>
              <a:rPr lang="en-US" altLang="en-US" sz="2000" dirty="0">
                <a:solidFill>
                  <a:schemeClr val="bg1"/>
                </a:solidFill>
              </a:rPr>
              <a:t> </a:t>
            </a:r>
            <a:endParaRPr lang="en-US" altLang="en-US" sz="2000" dirty="0">
              <a:solidFill>
                <a:schemeClr val="bg1"/>
              </a:solidFill>
              <a:latin typeface="Arial" panose="020B0604020202020204" pitchFamily="34" charset="0"/>
            </a:endParaRPr>
          </a:p>
          <a:p>
            <a:r>
              <a:rPr lang="en-US" altLang="en-US" sz="2000" dirty="0" err="1" smtClean="0">
                <a:solidFill>
                  <a:schemeClr val="bg1"/>
                </a:solidFill>
                <a:latin typeface="Courier New" panose="02070309020205020404" pitchFamily="49" charset="0"/>
                <a:cs typeface="Courier New" panose="02070309020205020404" pitchFamily="49" charset="0"/>
              </a:rPr>
              <a:t>sensors.begin</a:t>
            </a:r>
            <a:r>
              <a:rPr lang="en-US" altLang="en-US" sz="2000" dirty="0">
                <a:solidFill>
                  <a:schemeClr val="bg1"/>
                </a:solidFill>
                <a:latin typeface="Courier New" panose="02070309020205020404" pitchFamily="49" charset="0"/>
                <a:cs typeface="Courier New" panose="02070309020205020404" pitchFamily="49" charset="0"/>
              </a:rPr>
              <a:t>();</a:t>
            </a:r>
            <a:r>
              <a:rPr lang="en-US" altLang="en-US" sz="2000" dirty="0">
                <a:solidFill>
                  <a:schemeClr val="bg1"/>
                </a:solidFill>
              </a:rPr>
              <a:t> </a:t>
            </a:r>
            <a:endParaRPr lang="en-US" altLang="en-US" sz="2000" dirty="0" smtClean="0">
              <a:solidFill>
                <a:schemeClr val="bg1"/>
              </a:solidFill>
            </a:endParaRPr>
          </a:p>
          <a:p>
            <a:pPr lvl="0"/>
            <a:r>
              <a:rPr lang="en-US" altLang="en-US" sz="2000" dirty="0" err="1">
                <a:solidFill>
                  <a:schemeClr val="bg1"/>
                </a:solidFill>
                <a:latin typeface="Courier New" panose="02070309020205020404" pitchFamily="49" charset="0"/>
                <a:cs typeface="Courier New" panose="02070309020205020404" pitchFamily="49" charset="0"/>
              </a:rPr>
              <a:t>sensors.requestTemperatures</a:t>
            </a:r>
            <a:r>
              <a:rPr lang="en-US" altLang="en-US" sz="2000" dirty="0" smtClean="0">
                <a:solidFill>
                  <a:schemeClr val="bg1"/>
                </a:solidFill>
                <a:latin typeface="Courier New" panose="02070309020205020404" pitchFamily="49" charset="0"/>
                <a:cs typeface="Courier New" panose="02070309020205020404" pitchFamily="49" charset="0"/>
              </a:rPr>
              <a:t>();</a:t>
            </a:r>
          </a:p>
          <a:p>
            <a:r>
              <a:rPr lang="en-US" altLang="en-US" sz="2000" dirty="0" err="1">
                <a:solidFill>
                  <a:schemeClr val="bg1"/>
                </a:solidFill>
                <a:latin typeface="Courier New" panose="02070309020205020404" pitchFamily="49" charset="0"/>
                <a:cs typeface="Courier New" panose="02070309020205020404" pitchFamily="49" charset="0"/>
              </a:rPr>
              <a:t>sensors.getTempCByIndex</a:t>
            </a:r>
            <a:r>
              <a:rPr lang="en-US" altLang="en-US" sz="2000" dirty="0">
                <a:solidFill>
                  <a:schemeClr val="bg1"/>
                </a:solidFill>
                <a:latin typeface="Courier New" panose="02070309020205020404" pitchFamily="49" charset="0"/>
                <a:cs typeface="Courier New" panose="02070309020205020404" pitchFamily="49" charset="0"/>
              </a:rPr>
              <a:t>(0</a:t>
            </a:r>
            <a:r>
              <a:rPr lang="en-US" altLang="en-US" dirty="0" smtClean="0">
                <a:solidFill>
                  <a:schemeClr val="bg1"/>
                </a:solidFill>
                <a:latin typeface="Courier New" panose="02070309020205020404" pitchFamily="49" charset="0"/>
                <a:cs typeface="Courier New" panose="02070309020205020404" pitchFamily="49" charset="0"/>
              </a:rPr>
              <a:t>);</a:t>
            </a:r>
            <a:r>
              <a:rPr lang="en-US" altLang="en-US" dirty="0" smtClean="0">
                <a:solidFill>
                  <a:srgbClr val="7E7E7E"/>
                </a:solidFill>
                <a:latin typeface="Courier New" panose="02070309020205020404" pitchFamily="49" charset="0"/>
                <a:cs typeface="Courier New" panose="02070309020205020404" pitchFamily="49" charset="0"/>
              </a:rPr>
              <a:t>// </a:t>
            </a:r>
            <a:r>
              <a:rPr lang="en-US" altLang="en-US" dirty="0">
                <a:solidFill>
                  <a:srgbClr val="7E7E7E"/>
                </a:solidFill>
                <a:latin typeface="Courier New" panose="02070309020205020404" pitchFamily="49" charset="0"/>
                <a:cs typeface="Courier New" panose="02070309020205020404" pitchFamily="49" charset="0"/>
              </a:rPr>
              <a:t>You can have more than one IC on the same bus. // 0 refers to the first IC on the wire</a:t>
            </a:r>
            <a:r>
              <a:rPr lang="en-US" altLang="en-US" dirty="0"/>
              <a:t> </a:t>
            </a:r>
            <a:endParaRPr lang="en-US" altLang="en-US" dirty="0">
              <a:solidFill>
                <a:schemeClr val="bg1"/>
              </a:solidFill>
              <a:latin typeface="Arial" panose="020B0604020202020204" pitchFamily="34" charset="0"/>
            </a:endParaRPr>
          </a:p>
          <a:p>
            <a:pPr lvl="0"/>
            <a:r>
              <a:rPr lang="en-US" altLang="en-US" dirty="0" smtClean="0">
                <a:solidFill>
                  <a:schemeClr val="bg1"/>
                </a:solidFill>
              </a:rPr>
              <a:t> </a:t>
            </a:r>
            <a:endParaRPr lang="en-US" altLang="en-US" dirty="0">
              <a:solidFill>
                <a:schemeClr val="bg1"/>
              </a:solidFill>
              <a:latin typeface="Arial" panose="020B0604020202020204" pitchFamily="34" charset="0"/>
            </a:endParaRPr>
          </a:p>
          <a:p>
            <a:endParaRPr lang="en-US" altLang="en-US" sz="2000" dirty="0">
              <a:solidFill>
                <a:schemeClr val="bg1"/>
              </a:solidFill>
              <a:latin typeface="Arial" panose="020B0604020202020204" pitchFamily="34" charset="0"/>
            </a:endParaRPr>
          </a:p>
          <a:p>
            <a:pPr lvl="0"/>
            <a:endParaRPr lang="en-US" altLang="en-US" sz="2000" dirty="0" smtClean="0">
              <a:solidFill>
                <a:schemeClr val="bg1"/>
              </a:solidFill>
              <a:latin typeface="Courier New" panose="02070309020205020404" pitchFamily="49" charset="0"/>
              <a:cs typeface="Courier New" panose="02070309020205020404" pitchFamily="49" charset="0"/>
            </a:endParaRPr>
          </a:p>
          <a:p>
            <a:pPr lvl="0"/>
            <a:r>
              <a:rPr lang="en-US" altLang="en-US" sz="2000" dirty="0" smtClean="0">
                <a:solidFill>
                  <a:schemeClr val="bg1"/>
                </a:solidFill>
              </a:rPr>
              <a:t> </a:t>
            </a:r>
            <a:endParaRPr lang="en-US" altLang="en-US" sz="2000" dirty="0">
              <a:solidFill>
                <a:schemeClr val="bg1"/>
              </a:solidFill>
              <a:latin typeface="Arial" panose="020B0604020202020204" pitchFamily="34" charset="0"/>
            </a:endParaRPr>
          </a:p>
          <a:p>
            <a:endParaRPr lang="en-US" sz="2000" dirty="0" smtClean="0">
              <a:solidFill>
                <a:schemeClr val="bg1"/>
              </a:solidFill>
            </a:endParaRPr>
          </a:p>
          <a:p>
            <a:endParaRPr lang="en-US" sz="2000" dirty="0">
              <a:solidFill>
                <a:schemeClr val="bg1"/>
              </a:solidFill>
            </a:endParaRPr>
          </a:p>
        </p:txBody>
      </p:sp>
      <p:sp>
        <p:nvSpPr>
          <p:cNvPr id="11" name="TextBox 10"/>
          <p:cNvSpPr txBox="1"/>
          <p:nvPr/>
        </p:nvSpPr>
        <p:spPr>
          <a:xfrm>
            <a:off x="725424" y="5669280"/>
            <a:ext cx="10718403" cy="646331"/>
          </a:xfrm>
          <a:prstGeom prst="rect">
            <a:avLst/>
          </a:prstGeom>
          <a:noFill/>
        </p:spPr>
        <p:txBody>
          <a:bodyPr wrap="square" rtlCol="0">
            <a:spAutoFit/>
          </a:bodyPr>
          <a:lstStyle/>
          <a:p>
            <a:r>
              <a:rPr lang="en-US" dirty="0" err="1" smtClean="0">
                <a:solidFill>
                  <a:schemeClr val="bg1"/>
                </a:solidFill>
              </a:rPr>
              <a:t>OneWire</a:t>
            </a:r>
            <a:r>
              <a:rPr lang="en-US" dirty="0" smtClean="0">
                <a:solidFill>
                  <a:schemeClr val="bg1"/>
                </a:solidFill>
              </a:rPr>
              <a:t> &amp; </a:t>
            </a:r>
            <a:r>
              <a:rPr lang="en-US" dirty="0" err="1" smtClean="0">
                <a:solidFill>
                  <a:schemeClr val="bg1"/>
                </a:solidFill>
              </a:rPr>
              <a:t>DallasTemperature</a:t>
            </a:r>
            <a:r>
              <a:rPr lang="en-US" dirty="0" smtClean="0">
                <a:solidFill>
                  <a:schemeClr val="bg1"/>
                </a:solidFill>
              </a:rPr>
              <a:t> libraries is available on the course page. You should add them to your IDE.</a:t>
            </a:r>
            <a:endParaRPr lang="en-US" dirty="0"/>
          </a:p>
        </p:txBody>
      </p:sp>
    </p:spTree>
    <p:extLst>
      <p:ext uri="{BB962C8B-B14F-4D97-AF65-F5344CB8AC3E}">
        <p14:creationId xmlns:p14="http://schemas.microsoft.com/office/powerpoint/2010/main" val="350920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fbeeldingsresultaat voor dht12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88" y="2468880"/>
            <a:ext cx="4727194" cy="37135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4360" y="731520"/>
            <a:ext cx="2450592" cy="369332"/>
          </a:xfrm>
          <a:prstGeom prst="rect">
            <a:avLst/>
          </a:prstGeom>
          <a:noFill/>
        </p:spPr>
        <p:txBody>
          <a:bodyPr wrap="square" rtlCol="0">
            <a:spAutoFit/>
          </a:bodyPr>
          <a:lstStyle/>
          <a:p>
            <a:r>
              <a:rPr lang="en-US" dirty="0" smtClean="0">
                <a:solidFill>
                  <a:schemeClr val="bg1"/>
                </a:solidFill>
              </a:rPr>
              <a:t>3. DHT 11</a:t>
            </a:r>
            <a:endParaRPr lang="en-US" dirty="0">
              <a:solidFill>
                <a:schemeClr val="bg1"/>
              </a:solidFill>
            </a:endParaRPr>
          </a:p>
        </p:txBody>
      </p:sp>
      <p:sp>
        <p:nvSpPr>
          <p:cNvPr id="3" name="Rectangle 2"/>
          <p:cNvSpPr/>
          <p:nvPr/>
        </p:nvSpPr>
        <p:spPr>
          <a:xfrm>
            <a:off x="926087" y="1333238"/>
            <a:ext cx="4980851" cy="1200329"/>
          </a:xfrm>
          <a:prstGeom prst="rect">
            <a:avLst/>
          </a:prstGeom>
        </p:spPr>
        <p:txBody>
          <a:bodyPr wrap="none">
            <a:spAutoFit/>
          </a:bodyPr>
          <a:lstStyle/>
          <a:p>
            <a:r>
              <a:rPr lang="en-US" b="0" i="0" dirty="0" smtClean="0">
                <a:solidFill>
                  <a:schemeClr val="bg1"/>
                </a:solidFill>
                <a:effectLst/>
                <a:latin typeface="Source Sans Pro"/>
              </a:rPr>
              <a:t>PROTOCOL : 1WIRE</a:t>
            </a:r>
          </a:p>
          <a:p>
            <a:r>
              <a:rPr lang="en-US" dirty="0">
                <a:solidFill>
                  <a:schemeClr val="bg1"/>
                </a:solidFill>
                <a:latin typeface="Source Sans Pro"/>
              </a:rPr>
              <a:t>C</a:t>
            </a:r>
            <a:r>
              <a:rPr lang="en-US" b="0" i="0" dirty="0" smtClean="0">
                <a:solidFill>
                  <a:schemeClr val="bg1"/>
                </a:solidFill>
                <a:effectLst/>
                <a:latin typeface="Source Sans Pro"/>
              </a:rPr>
              <a:t>apacitive </a:t>
            </a:r>
            <a:r>
              <a:rPr lang="en-US" b="1" i="0" dirty="0" smtClean="0">
                <a:solidFill>
                  <a:schemeClr val="bg1"/>
                </a:solidFill>
                <a:effectLst/>
                <a:latin typeface="Source Sans Pro"/>
              </a:rPr>
              <a:t>humidity sensor and a thermistor</a:t>
            </a:r>
          </a:p>
          <a:p>
            <a:r>
              <a:rPr lang="en-US" dirty="0">
                <a:solidFill>
                  <a:schemeClr val="bg1"/>
                </a:solidFill>
              </a:rPr>
              <a:t>Pull-up data line (open-drain structure)</a:t>
            </a:r>
          </a:p>
          <a:p>
            <a:endParaRPr lang="en-US" dirty="0">
              <a:solidFill>
                <a:schemeClr val="bg1"/>
              </a:solidFill>
            </a:endParaRPr>
          </a:p>
        </p:txBody>
      </p:sp>
      <p:pic>
        <p:nvPicPr>
          <p:cNvPr id="5" name="Picture 2" descr="https://camo.githubusercontent.com/59d77436cec1feebad798c7b1cf83d323143cc0e/687474703a2f2f6c6561726e696e672e67726f626f74726f6e6963732e636f6d2f696d616765732f5475746f7269616c732f44485431315f50696e73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88" y="514147"/>
            <a:ext cx="3511296" cy="1855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1802" y="3219119"/>
            <a:ext cx="3581430" cy="338554"/>
          </a:xfrm>
          <a:prstGeom prst="rect">
            <a:avLst/>
          </a:prstGeom>
        </p:spPr>
        <p:txBody>
          <a:bodyPr wrap="none">
            <a:spAutoFit/>
          </a:bodyPr>
          <a:lstStyle/>
          <a:p>
            <a:r>
              <a:rPr lang="en-US" sz="1600" dirty="0" err="1">
                <a:solidFill>
                  <a:schemeClr val="bg1"/>
                </a:solidFill>
              </a:rPr>
              <a:t>DHT_Unified</a:t>
            </a:r>
            <a:r>
              <a:rPr lang="en-US" sz="1600" dirty="0">
                <a:solidFill>
                  <a:schemeClr val="bg1"/>
                </a:solidFill>
              </a:rPr>
              <a:t> </a:t>
            </a:r>
            <a:r>
              <a:rPr lang="en-US" sz="1600" dirty="0" err="1">
                <a:solidFill>
                  <a:schemeClr val="bg1"/>
                </a:solidFill>
              </a:rPr>
              <a:t>dht</a:t>
            </a:r>
            <a:r>
              <a:rPr lang="en-US" sz="1600" dirty="0">
                <a:solidFill>
                  <a:schemeClr val="bg1"/>
                </a:solidFill>
              </a:rPr>
              <a:t>(DHTPIN, DHTTYPE);</a:t>
            </a:r>
          </a:p>
        </p:txBody>
      </p:sp>
      <p:sp>
        <p:nvSpPr>
          <p:cNvPr id="7" name="Rectangle 6"/>
          <p:cNvSpPr/>
          <p:nvPr/>
        </p:nvSpPr>
        <p:spPr>
          <a:xfrm>
            <a:off x="815340" y="3532605"/>
            <a:ext cx="1359668" cy="338554"/>
          </a:xfrm>
          <a:prstGeom prst="rect">
            <a:avLst/>
          </a:prstGeom>
        </p:spPr>
        <p:txBody>
          <a:bodyPr wrap="none">
            <a:spAutoFit/>
          </a:bodyPr>
          <a:lstStyle/>
          <a:p>
            <a:r>
              <a:rPr lang="en-US" sz="1600" dirty="0" err="1">
                <a:solidFill>
                  <a:schemeClr val="bg1"/>
                </a:solidFill>
              </a:rPr>
              <a:t>dht.begin</a:t>
            </a:r>
            <a:r>
              <a:rPr lang="en-US" sz="1600" dirty="0">
                <a:solidFill>
                  <a:schemeClr val="bg1"/>
                </a:solidFill>
              </a:rPr>
              <a:t>();</a:t>
            </a:r>
          </a:p>
        </p:txBody>
      </p:sp>
      <p:sp>
        <p:nvSpPr>
          <p:cNvPr id="8" name="Rectangle 7"/>
          <p:cNvSpPr/>
          <p:nvPr/>
        </p:nvSpPr>
        <p:spPr>
          <a:xfrm>
            <a:off x="736467" y="4293758"/>
            <a:ext cx="4616970" cy="338554"/>
          </a:xfrm>
          <a:prstGeom prst="rect">
            <a:avLst/>
          </a:prstGeom>
        </p:spPr>
        <p:txBody>
          <a:bodyPr wrap="none">
            <a:spAutoFit/>
          </a:bodyPr>
          <a:lstStyle/>
          <a:p>
            <a:r>
              <a:rPr lang="en-US" sz="1600" dirty="0">
                <a:solidFill>
                  <a:schemeClr val="bg1"/>
                </a:solidFill>
              </a:rPr>
              <a:t> </a:t>
            </a:r>
            <a:r>
              <a:rPr lang="en-US" sz="1600" dirty="0" err="1">
                <a:solidFill>
                  <a:schemeClr val="bg1"/>
                </a:solidFill>
              </a:rPr>
              <a:t>dht.temperature</a:t>
            </a:r>
            <a:r>
              <a:rPr lang="en-US" sz="1600" dirty="0">
                <a:solidFill>
                  <a:schemeClr val="bg1"/>
                </a:solidFill>
              </a:rPr>
              <a:t>().</a:t>
            </a:r>
            <a:r>
              <a:rPr lang="en-US" sz="1600" dirty="0" err="1">
                <a:solidFill>
                  <a:schemeClr val="bg1"/>
                </a:solidFill>
              </a:rPr>
              <a:t>getEvent</a:t>
            </a:r>
            <a:r>
              <a:rPr lang="en-US" sz="1600" dirty="0" smtClean="0">
                <a:solidFill>
                  <a:schemeClr val="bg1"/>
                </a:solidFill>
              </a:rPr>
              <a:t>(&amp;</a:t>
            </a:r>
            <a:r>
              <a:rPr lang="en-US" sz="1600" dirty="0" err="1" smtClean="0">
                <a:solidFill>
                  <a:schemeClr val="bg1"/>
                </a:solidFill>
              </a:rPr>
              <a:t>name_event</a:t>
            </a:r>
            <a:r>
              <a:rPr lang="en-US" sz="1600" dirty="0">
                <a:solidFill>
                  <a:schemeClr val="bg1"/>
                </a:solidFill>
              </a:rPr>
              <a:t>);</a:t>
            </a:r>
          </a:p>
        </p:txBody>
      </p:sp>
      <p:sp>
        <p:nvSpPr>
          <p:cNvPr id="9" name="Rectangle 8"/>
          <p:cNvSpPr/>
          <p:nvPr/>
        </p:nvSpPr>
        <p:spPr>
          <a:xfrm>
            <a:off x="807215" y="4663951"/>
            <a:ext cx="2765501" cy="338554"/>
          </a:xfrm>
          <a:prstGeom prst="rect">
            <a:avLst/>
          </a:prstGeom>
        </p:spPr>
        <p:txBody>
          <a:bodyPr wrap="none">
            <a:spAutoFit/>
          </a:bodyPr>
          <a:lstStyle/>
          <a:p>
            <a:r>
              <a:rPr lang="en-US" sz="1600" dirty="0" err="1">
                <a:solidFill>
                  <a:schemeClr val="bg1"/>
                </a:solidFill>
              </a:rPr>
              <a:t>n</a:t>
            </a:r>
            <a:r>
              <a:rPr lang="en-US" sz="1600" dirty="0" err="1" smtClean="0">
                <a:solidFill>
                  <a:schemeClr val="bg1"/>
                </a:solidFill>
              </a:rPr>
              <a:t>ame_event.temperature</a:t>
            </a:r>
            <a:endParaRPr lang="en-US" sz="1600" dirty="0">
              <a:solidFill>
                <a:schemeClr val="bg1"/>
              </a:solidFill>
            </a:endParaRPr>
          </a:p>
        </p:txBody>
      </p:sp>
      <p:sp>
        <p:nvSpPr>
          <p:cNvPr id="10" name="Rectangle 9"/>
          <p:cNvSpPr/>
          <p:nvPr/>
        </p:nvSpPr>
        <p:spPr>
          <a:xfrm>
            <a:off x="841802" y="5338687"/>
            <a:ext cx="3190297" cy="338554"/>
          </a:xfrm>
          <a:prstGeom prst="rect">
            <a:avLst/>
          </a:prstGeom>
        </p:spPr>
        <p:txBody>
          <a:bodyPr wrap="none">
            <a:spAutoFit/>
          </a:bodyPr>
          <a:lstStyle/>
          <a:p>
            <a:r>
              <a:rPr lang="en-US" sz="1600" dirty="0" err="1">
                <a:solidFill>
                  <a:schemeClr val="bg1"/>
                </a:solidFill>
              </a:rPr>
              <a:t>n</a:t>
            </a:r>
            <a:r>
              <a:rPr lang="en-US" sz="1600" dirty="0" err="1" smtClean="0">
                <a:solidFill>
                  <a:schemeClr val="bg1"/>
                </a:solidFill>
              </a:rPr>
              <a:t>ame_event.relative_humidity</a:t>
            </a:r>
            <a:endParaRPr lang="en-US" sz="1600" dirty="0">
              <a:solidFill>
                <a:schemeClr val="bg1"/>
              </a:solidFill>
            </a:endParaRPr>
          </a:p>
        </p:txBody>
      </p:sp>
      <p:sp>
        <p:nvSpPr>
          <p:cNvPr id="11" name="Rectangle 10"/>
          <p:cNvSpPr/>
          <p:nvPr/>
        </p:nvSpPr>
        <p:spPr>
          <a:xfrm>
            <a:off x="807215" y="2387055"/>
            <a:ext cx="3709416" cy="861774"/>
          </a:xfrm>
          <a:prstGeom prst="rect">
            <a:avLst/>
          </a:prstGeom>
        </p:spPr>
        <p:txBody>
          <a:bodyPr wrap="square">
            <a:spAutoFit/>
          </a:bodyPr>
          <a:lstStyle/>
          <a:p>
            <a:r>
              <a:rPr lang="en-US" sz="1600" dirty="0">
                <a:solidFill>
                  <a:schemeClr val="bg1"/>
                </a:solidFill>
              </a:rPr>
              <a:t>#include &lt;</a:t>
            </a:r>
            <a:r>
              <a:rPr lang="en-US" sz="1600" dirty="0" err="1">
                <a:solidFill>
                  <a:schemeClr val="bg1"/>
                </a:solidFill>
              </a:rPr>
              <a:t>DHT.h</a:t>
            </a:r>
            <a:r>
              <a:rPr lang="en-US" sz="1600" dirty="0">
                <a:solidFill>
                  <a:schemeClr val="bg1"/>
                </a:solidFill>
              </a:rPr>
              <a:t>&gt;</a:t>
            </a:r>
          </a:p>
          <a:p>
            <a:r>
              <a:rPr lang="en-US" sz="1600" dirty="0">
                <a:solidFill>
                  <a:schemeClr val="bg1"/>
                </a:solidFill>
              </a:rPr>
              <a:t>#include &lt;</a:t>
            </a:r>
            <a:r>
              <a:rPr lang="en-US" sz="1600" dirty="0" err="1">
                <a:solidFill>
                  <a:schemeClr val="bg1"/>
                </a:solidFill>
              </a:rPr>
              <a:t>DHT_U.h</a:t>
            </a:r>
            <a:r>
              <a:rPr lang="en-US" sz="1600" dirty="0">
                <a:solidFill>
                  <a:schemeClr val="bg1"/>
                </a:solidFill>
              </a:rPr>
              <a:t>&gt;</a:t>
            </a:r>
          </a:p>
          <a:p>
            <a:r>
              <a:rPr lang="en-US" sz="1600" dirty="0">
                <a:solidFill>
                  <a:schemeClr val="bg1"/>
                </a:solidFill>
              </a:rPr>
              <a:t>#include &lt;</a:t>
            </a:r>
            <a:r>
              <a:rPr lang="en-US" sz="1600" dirty="0" err="1">
                <a:solidFill>
                  <a:schemeClr val="bg1"/>
                </a:solidFill>
              </a:rPr>
              <a:t>Adafruit_Sensor.h</a:t>
            </a:r>
            <a:r>
              <a:rPr lang="en-US" sz="1600" dirty="0">
                <a:solidFill>
                  <a:schemeClr val="bg1"/>
                </a:solidFill>
              </a:rPr>
              <a:t>&gt;</a:t>
            </a:r>
          </a:p>
        </p:txBody>
      </p:sp>
      <p:sp>
        <p:nvSpPr>
          <p:cNvPr id="12" name="Rectangle 11"/>
          <p:cNvSpPr/>
          <p:nvPr/>
        </p:nvSpPr>
        <p:spPr>
          <a:xfrm>
            <a:off x="807215" y="3911616"/>
            <a:ext cx="3163045" cy="338554"/>
          </a:xfrm>
          <a:prstGeom prst="rect">
            <a:avLst/>
          </a:prstGeom>
        </p:spPr>
        <p:txBody>
          <a:bodyPr wrap="none">
            <a:spAutoFit/>
          </a:bodyPr>
          <a:lstStyle/>
          <a:p>
            <a:r>
              <a:rPr lang="en-US" sz="1600" dirty="0" err="1">
                <a:solidFill>
                  <a:schemeClr val="bg1"/>
                </a:solidFill>
              </a:rPr>
              <a:t>sensors_event_t</a:t>
            </a:r>
            <a:r>
              <a:rPr lang="en-US" sz="1600" dirty="0">
                <a:solidFill>
                  <a:schemeClr val="bg1"/>
                </a:solidFill>
              </a:rPr>
              <a:t> </a:t>
            </a:r>
            <a:r>
              <a:rPr lang="en-US" sz="1600" dirty="0" smtClean="0">
                <a:solidFill>
                  <a:schemeClr val="bg1"/>
                </a:solidFill>
              </a:rPr>
              <a:t> </a:t>
            </a:r>
            <a:r>
              <a:rPr lang="en-US" sz="1600" dirty="0" err="1" smtClean="0">
                <a:solidFill>
                  <a:schemeClr val="bg1"/>
                </a:solidFill>
              </a:rPr>
              <a:t>name_event</a:t>
            </a:r>
            <a:r>
              <a:rPr lang="en-US" sz="1600" dirty="0" smtClean="0">
                <a:solidFill>
                  <a:schemeClr val="bg1"/>
                </a:solidFill>
              </a:rPr>
              <a:t>;</a:t>
            </a:r>
            <a:endParaRPr lang="en-US" sz="1600" dirty="0">
              <a:solidFill>
                <a:schemeClr val="bg1"/>
              </a:solidFill>
            </a:endParaRPr>
          </a:p>
        </p:txBody>
      </p:sp>
      <p:sp>
        <p:nvSpPr>
          <p:cNvPr id="13" name="Rectangle 12"/>
          <p:cNvSpPr/>
          <p:nvPr/>
        </p:nvSpPr>
        <p:spPr>
          <a:xfrm>
            <a:off x="807215" y="4956545"/>
            <a:ext cx="4148893" cy="338554"/>
          </a:xfrm>
          <a:prstGeom prst="rect">
            <a:avLst/>
          </a:prstGeom>
        </p:spPr>
        <p:txBody>
          <a:bodyPr wrap="none">
            <a:spAutoFit/>
          </a:bodyPr>
          <a:lstStyle/>
          <a:p>
            <a:r>
              <a:rPr lang="en-US" sz="1600" dirty="0" err="1">
                <a:solidFill>
                  <a:schemeClr val="bg1"/>
                </a:solidFill>
              </a:rPr>
              <a:t>dht.humidity</a:t>
            </a:r>
            <a:r>
              <a:rPr lang="en-US" sz="1600" dirty="0">
                <a:solidFill>
                  <a:schemeClr val="bg1"/>
                </a:solidFill>
              </a:rPr>
              <a:t>().</a:t>
            </a:r>
            <a:r>
              <a:rPr lang="en-US" sz="1600" dirty="0" err="1">
                <a:solidFill>
                  <a:schemeClr val="bg1"/>
                </a:solidFill>
              </a:rPr>
              <a:t>getEvent</a:t>
            </a:r>
            <a:r>
              <a:rPr lang="en-US" sz="1600" dirty="0" smtClean="0">
                <a:solidFill>
                  <a:schemeClr val="bg1"/>
                </a:solidFill>
              </a:rPr>
              <a:t>(&amp;</a:t>
            </a:r>
            <a:r>
              <a:rPr lang="en-US" sz="1600" dirty="0" err="1" smtClean="0">
                <a:solidFill>
                  <a:schemeClr val="bg1"/>
                </a:solidFill>
              </a:rPr>
              <a:t>name_event</a:t>
            </a:r>
            <a:r>
              <a:rPr lang="en-US" sz="1600" dirty="0">
                <a:solidFill>
                  <a:schemeClr val="bg1"/>
                </a:solidFill>
              </a:rPr>
              <a:t>);</a:t>
            </a:r>
          </a:p>
        </p:txBody>
      </p:sp>
    </p:spTree>
    <p:extLst>
      <p:ext uri="{BB962C8B-B14F-4D97-AF65-F5344CB8AC3E}">
        <p14:creationId xmlns:p14="http://schemas.microsoft.com/office/powerpoint/2010/main" val="175503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fbeeldingsresultaat voor sht25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687" y="1170432"/>
            <a:ext cx="5715000" cy="3484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800" y="1627632"/>
            <a:ext cx="5522976" cy="1754326"/>
          </a:xfrm>
          <a:prstGeom prst="rect">
            <a:avLst/>
          </a:prstGeom>
          <a:noFill/>
        </p:spPr>
        <p:txBody>
          <a:bodyPr wrap="square" rtlCol="0">
            <a:spAutoFit/>
          </a:bodyPr>
          <a:lstStyle/>
          <a:p>
            <a:r>
              <a:rPr lang="en-US" dirty="0" smtClean="0">
                <a:solidFill>
                  <a:schemeClr val="bg1"/>
                </a:solidFill>
              </a:rPr>
              <a:t>4. SHT 31 (Only a brief introduction)</a:t>
            </a:r>
          </a:p>
          <a:p>
            <a:r>
              <a:rPr lang="en-US" dirty="0" smtClean="0">
                <a:solidFill>
                  <a:schemeClr val="bg1"/>
                </a:solidFill>
              </a:rPr>
              <a:t>    </a:t>
            </a:r>
          </a:p>
          <a:p>
            <a:r>
              <a:rPr lang="en-US" dirty="0">
                <a:solidFill>
                  <a:schemeClr val="bg1"/>
                </a:solidFill>
              </a:rPr>
              <a:t> </a:t>
            </a:r>
            <a:r>
              <a:rPr lang="en-US" dirty="0" smtClean="0">
                <a:solidFill>
                  <a:schemeClr val="bg1"/>
                </a:solidFill>
              </a:rPr>
              <a:t>     PROTOCOL : I2C (session 5) </a:t>
            </a:r>
          </a:p>
          <a:p>
            <a:r>
              <a:rPr lang="en-US" dirty="0">
                <a:solidFill>
                  <a:schemeClr val="bg1"/>
                </a:solidFill>
              </a:rPr>
              <a:t> </a:t>
            </a:r>
            <a:r>
              <a:rPr lang="en-US" dirty="0" smtClean="0">
                <a:solidFill>
                  <a:schemeClr val="bg1"/>
                </a:solidFill>
              </a:rPr>
              <a:t>     </a:t>
            </a:r>
            <a:r>
              <a:rPr lang="en-US" b="1" dirty="0" smtClean="0">
                <a:solidFill>
                  <a:schemeClr val="bg1"/>
                </a:solidFill>
              </a:rPr>
              <a:t>Temperature &amp; Humidity </a:t>
            </a:r>
            <a:r>
              <a:rPr lang="en-US" dirty="0" smtClean="0">
                <a:solidFill>
                  <a:schemeClr val="bg1"/>
                </a:solidFill>
              </a:rPr>
              <a:t>sensor</a:t>
            </a:r>
          </a:p>
          <a:p>
            <a:r>
              <a:rPr lang="en-US" dirty="0">
                <a:solidFill>
                  <a:schemeClr val="bg1"/>
                </a:solidFill>
              </a:rPr>
              <a:t> </a:t>
            </a:r>
            <a:r>
              <a:rPr lang="en-US" dirty="0" smtClean="0">
                <a:solidFill>
                  <a:schemeClr val="bg1"/>
                </a:solidFill>
              </a:rPr>
              <a:t>     </a:t>
            </a:r>
            <a:endParaRPr lang="en-US" dirty="0">
              <a:solidFill>
                <a:schemeClr val="bg1"/>
              </a:solidFill>
            </a:endParaRPr>
          </a:p>
          <a:p>
            <a:endParaRPr lang="en-US" dirty="0">
              <a:solidFill>
                <a:schemeClr val="bg1"/>
              </a:solidFill>
            </a:endParaRPr>
          </a:p>
        </p:txBody>
      </p:sp>
      <p:sp>
        <p:nvSpPr>
          <p:cNvPr id="2" name="TextBox 1"/>
          <p:cNvSpPr txBox="1"/>
          <p:nvPr/>
        </p:nvSpPr>
        <p:spPr>
          <a:xfrm>
            <a:off x="7077583" y="5151111"/>
            <a:ext cx="4261104" cy="369332"/>
          </a:xfrm>
          <a:prstGeom prst="rect">
            <a:avLst/>
          </a:prstGeom>
          <a:noFill/>
        </p:spPr>
        <p:txBody>
          <a:bodyPr wrap="square" rtlCol="0">
            <a:spAutoFit/>
          </a:bodyPr>
          <a:lstStyle/>
          <a:p>
            <a:r>
              <a:rPr lang="en-US" dirty="0" smtClean="0">
                <a:solidFill>
                  <a:schemeClr val="accent5"/>
                </a:solidFill>
                <a:hlinkClick r:id="rId3"/>
              </a:rPr>
              <a:t>Learn more about SHT31</a:t>
            </a:r>
            <a:endParaRPr lang="en-US" dirty="0">
              <a:solidFill>
                <a:schemeClr val="accent5"/>
              </a:solidFill>
            </a:endParaRPr>
          </a:p>
        </p:txBody>
      </p:sp>
      <p:pic>
        <p:nvPicPr>
          <p:cNvPr id="3074" name="Picture 2" descr="Image result for SHT31 ardui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76" y="3019686"/>
            <a:ext cx="2990215" cy="2678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09944" y="5673800"/>
            <a:ext cx="4727448" cy="369332"/>
          </a:xfrm>
          <a:prstGeom prst="rect">
            <a:avLst/>
          </a:prstGeom>
          <a:noFill/>
        </p:spPr>
        <p:txBody>
          <a:bodyPr wrap="square" rtlCol="0">
            <a:spAutoFit/>
          </a:bodyPr>
          <a:lstStyle/>
          <a:p>
            <a:r>
              <a:rPr lang="en-US" dirty="0" smtClean="0">
                <a:solidFill>
                  <a:schemeClr val="bg1"/>
                </a:solidFill>
              </a:rPr>
              <a:t>Library is available on the course page</a:t>
            </a:r>
            <a:endParaRPr lang="en-US" dirty="0">
              <a:solidFill>
                <a:schemeClr val="bg1"/>
              </a:solidFill>
            </a:endParaRPr>
          </a:p>
        </p:txBody>
      </p:sp>
      <p:sp>
        <p:nvSpPr>
          <p:cNvPr id="5" name="TextBox 4"/>
          <p:cNvSpPr txBox="1"/>
          <p:nvPr/>
        </p:nvSpPr>
        <p:spPr>
          <a:xfrm>
            <a:off x="6940296" y="4669764"/>
            <a:ext cx="3813048" cy="400110"/>
          </a:xfrm>
          <a:prstGeom prst="rect">
            <a:avLst/>
          </a:prstGeom>
          <a:noFill/>
        </p:spPr>
        <p:txBody>
          <a:bodyPr wrap="square" rtlCol="0">
            <a:spAutoFit/>
          </a:bodyPr>
          <a:lstStyle/>
          <a:p>
            <a:r>
              <a:rPr lang="en-US" sz="2000" b="1" dirty="0" smtClean="0">
                <a:solidFill>
                  <a:schemeClr val="accent4"/>
                </a:solidFill>
              </a:rPr>
              <a:t>Pull-up I2C SDA and SCL</a:t>
            </a:r>
            <a:endParaRPr lang="en-US" sz="2000" b="1" dirty="0">
              <a:solidFill>
                <a:schemeClr val="accent4"/>
              </a:solidFill>
            </a:endParaRPr>
          </a:p>
        </p:txBody>
      </p:sp>
    </p:spTree>
    <p:extLst>
      <p:ext uri="{BB962C8B-B14F-4D97-AF65-F5344CB8AC3E}">
        <p14:creationId xmlns:p14="http://schemas.microsoft.com/office/powerpoint/2010/main" val="1122358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18" y="1216152"/>
            <a:ext cx="3319272" cy="369332"/>
          </a:xfrm>
          <a:prstGeom prst="rect">
            <a:avLst/>
          </a:prstGeom>
          <a:noFill/>
        </p:spPr>
        <p:txBody>
          <a:bodyPr wrap="square" rtlCol="0">
            <a:spAutoFit/>
          </a:bodyPr>
          <a:lstStyle/>
          <a:p>
            <a:r>
              <a:rPr lang="en-US" dirty="0" smtClean="0">
                <a:solidFill>
                  <a:schemeClr val="bg1"/>
                </a:solidFill>
              </a:rPr>
              <a:t>4. HS1101</a:t>
            </a:r>
            <a:endParaRPr lang="en-US" dirty="0">
              <a:solidFill>
                <a:schemeClr val="bg1"/>
              </a:solidFill>
            </a:endParaRPr>
          </a:p>
        </p:txBody>
      </p:sp>
      <p:pic>
        <p:nvPicPr>
          <p:cNvPr id="1026" name="Picture 2" descr="Image result for hs1101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152" y="2463308"/>
            <a:ext cx="4651375" cy="36357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s1101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113" y="2737628"/>
            <a:ext cx="2559177" cy="25591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18" y="1744718"/>
            <a:ext cx="3108543" cy="369332"/>
          </a:xfrm>
          <a:prstGeom prst="rect">
            <a:avLst/>
          </a:prstGeom>
        </p:spPr>
        <p:txBody>
          <a:bodyPr wrap="none">
            <a:spAutoFit/>
          </a:bodyPr>
          <a:lstStyle/>
          <a:p>
            <a:r>
              <a:rPr lang="en-US" dirty="0">
                <a:solidFill>
                  <a:schemeClr val="bg1"/>
                </a:solidFill>
                <a:latin typeface="Source Sans Pro"/>
              </a:rPr>
              <a:t>C</a:t>
            </a:r>
            <a:r>
              <a:rPr lang="en-US" dirty="0" smtClean="0">
                <a:solidFill>
                  <a:schemeClr val="bg1"/>
                </a:solidFill>
                <a:latin typeface="Source Sans Pro"/>
              </a:rPr>
              <a:t>apacitive </a:t>
            </a:r>
            <a:r>
              <a:rPr lang="en-US" b="1" dirty="0">
                <a:solidFill>
                  <a:schemeClr val="bg1"/>
                </a:solidFill>
                <a:latin typeface="Source Sans Pro"/>
              </a:rPr>
              <a:t>humidity</a:t>
            </a:r>
            <a:r>
              <a:rPr lang="en-US" dirty="0">
                <a:solidFill>
                  <a:schemeClr val="bg1"/>
                </a:solidFill>
                <a:latin typeface="Source Sans Pro"/>
              </a:rPr>
              <a:t> sensor </a:t>
            </a:r>
            <a:endParaRPr lang="en-US" dirty="0"/>
          </a:p>
        </p:txBody>
      </p:sp>
    </p:spTree>
    <p:extLst>
      <p:ext uri="{BB962C8B-B14F-4D97-AF65-F5344CB8AC3E}">
        <p14:creationId xmlns:p14="http://schemas.microsoft.com/office/powerpoint/2010/main" val="21593752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509</TotalTime>
  <Words>1588</Words>
  <Application>Microsoft Office PowerPoint</Application>
  <PresentationFormat>Widescreen</PresentationFormat>
  <Paragraphs>227</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vt:lpstr>
      <vt:lpstr>Century Gothic</vt:lpstr>
      <vt:lpstr>Courier New</vt:lpstr>
      <vt:lpstr>Open Sans</vt:lpstr>
      <vt:lpstr>PT Sans</vt:lpstr>
      <vt:lpstr>Source Sans Pro</vt:lpstr>
      <vt:lpstr>TyponineSans Regular 18</vt:lpstr>
      <vt:lpstr>TyponineSans Text 16</vt:lpstr>
      <vt:lpstr>Wingdings 3</vt:lpstr>
      <vt:lpstr>Ion Boardroom</vt:lpstr>
      <vt:lpstr>Potentiometer</vt:lpstr>
      <vt:lpstr>PowerPoint Presentation</vt:lpstr>
      <vt:lpstr>Pulse sensor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KEYPAD</vt:lpstr>
      <vt:lpstr>INTRODUCTION</vt:lpstr>
      <vt:lpstr>SETTING UP KEYPAD</vt:lpstr>
      <vt:lpstr>KEYPAD FUNCTIONS</vt:lpstr>
      <vt:lpstr>KEYPAD FUNCTIONS</vt:lpstr>
      <vt:lpstr>KEYPAD FUNCTIONS</vt:lpstr>
      <vt:lpstr>LCD</vt:lpstr>
      <vt:lpstr>LCD</vt:lpstr>
      <vt:lpstr>LCD</vt:lpstr>
      <vt:lpstr>LCD FUNCTIONS</vt:lpstr>
      <vt:lpstr>LCD SIMPLE EXAMPLE</vt:lpstr>
      <vt:lpstr>LCD FUNCTIONS</vt:lpstr>
      <vt:lpstr>LCD FUNCTIONS</vt:lpstr>
      <vt:lpstr>LCD FUNCTIONS</vt:lpstr>
      <vt:lpstr>LCD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Potentiometer</dc:title>
  <dc:creator>asus</dc:creator>
  <cp:lastModifiedBy>S. Omid Fatemi</cp:lastModifiedBy>
  <cp:revision>79</cp:revision>
  <dcterms:created xsi:type="dcterms:W3CDTF">2017-09-11T17:37:03Z</dcterms:created>
  <dcterms:modified xsi:type="dcterms:W3CDTF">2017-10-02T15:26:19Z</dcterms:modified>
</cp:coreProperties>
</file>