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7" r:id="rId3"/>
    <p:sldId id="298" r:id="rId4"/>
    <p:sldId id="269" r:id="rId5"/>
    <p:sldId id="299" r:id="rId6"/>
    <p:sldId id="303" r:id="rId7"/>
    <p:sldId id="304" r:id="rId8"/>
    <p:sldId id="305" r:id="rId9"/>
    <p:sldId id="301" r:id="rId10"/>
  </p:sldIdLst>
  <p:sldSz cx="9144000" cy="6858000" type="letter"/>
  <p:notesSz cx="102235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3" autoAdjust="0"/>
    <p:restoredTop sz="90929"/>
  </p:normalViewPr>
  <p:slideViewPr>
    <p:cSldViewPr>
      <p:cViewPr varScale="1">
        <p:scale>
          <a:sx n="94" d="100"/>
          <a:sy n="94" d="100"/>
        </p:scale>
        <p:origin x="73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300" smtClean="0"/>
              <a:t>Page </a:t>
            </a:r>
            <a:fld id="{468D30F2-1C74-49BE-89D2-B4A8A8BD1EE3}" type="slidenum">
              <a:rPr lang="en-US" altLang="en-US" sz="13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689475" y="6738938"/>
            <a:ext cx="8461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446" tIns="48082" rIns="94446" bIns="48082">
            <a:spAutoFit/>
          </a:bodyPr>
          <a:lstStyle>
            <a:lvl1pPr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300" smtClean="0"/>
              <a:t>Page </a:t>
            </a:r>
            <a:fld id="{60126896-B4DA-45AB-97ED-732E46326D8B}" type="slidenum">
              <a:rPr lang="en-US" altLang="en-US" sz="1300" smtClean="0"/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en-US" sz="1300" smtClean="0"/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81" tIns="48082" rIns="97881" bIns="4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What kind of busses CPU has?</a:t>
            </a:r>
          </a:p>
          <a:p>
            <a:pPr>
              <a:defRPr/>
            </a:pPr>
            <a:r>
              <a:rPr lang="en-US" altLang="en-US" dirty="0" smtClean="0"/>
              <a:t>What is the relation between Flags and ALU? What could be the use of Z flag?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r>
              <a:rPr lang="en-US" altLang="en-US" dirty="0" smtClean="0"/>
              <a:t>What steps does CPU perform to run a program?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r>
              <a:rPr lang="en-US" altLang="en-US" dirty="0" smtClean="0"/>
              <a:t>Name 2 16-bit and 2 8-bit general register.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r>
              <a:rPr lang="en-US" altLang="en-US" dirty="0" smtClean="0"/>
              <a:t>DS:BX (where DS: 239F and BX:872A) refers to which physical address?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endParaRPr lang="fa-IR" altLang="en-US" dirty="0" smtClean="0"/>
          </a:p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r>
              <a:rPr lang="en-US" altLang="en-US" dirty="0" smtClean="0"/>
              <a:t>If both 80286 and 80386SX have 16-bit external data bus, what is the difference between them?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altLang="en-US" sz="2000" dirty="0" smtClean="0"/>
              <a:t>Write the equivalent assembly code of this: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 smtClean="0"/>
              <a:t>If (condition)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 smtClean="0"/>
              <a:t>{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1600" dirty="0" smtClean="0"/>
              <a:t>Instruction group 1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 smtClean="0"/>
              <a:t>}else{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1600" dirty="0" smtClean="0"/>
              <a:t>Instruction group 2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600" dirty="0" smtClean="0"/>
              <a:t>}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altLang="en-US" dirty="0" smtClean="0"/>
              <a:t>Assume there are five people with ages stored in [200H] – [204H]. Find the oldest (highest age).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76200"/>
            <a:ext cx="17907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"/>
            <a:ext cx="52197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2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6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14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7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64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85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007225" y="6296025"/>
            <a:ext cx="1770063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 smtClean="0"/>
              <a:t>University of Tehran </a:t>
            </a:r>
            <a:fld id="{8110EFFC-A394-49B6-8F44-61DA097A51A1}" type="slidenum">
              <a:rPr lang="en-US" altLang="en-US" sz="1200" smtClean="0"/>
              <a:pPr algn="r">
                <a:defRPr/>
              </a:pPr>
              <a:t>‹#›</a:t>
            </a:fld>
            <a:endParaRPr lang="en-US" altLang="en-US" sz="12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r>
              <a:rPr lang="en-US" altLang="en-US" smtClean="0"/>
              <a:t>Microprocessor System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/>
            <a:r>
              <a:rPr lang="en-US" altLang="en-US" smtClean="0"/>
              <a:t>Omid Fatemi</a:t>
            </a:r>
          </a:p>
          <a:p>
            <a:pPr marL="285750" indent="-285750"/>
            <a:r>
              <a:rPr lang="en-US" altLang="en-US" smtClean="0"/>
              <a:t>Machine Language Programming</a:t>
            </a:r>
            <a:endParaRPr lang="fa-IR" altLang="en-US" smtClean="0">
              <a:cs typeface="Arial" panose="020B0604020202020204" pitchFamily="34" charset="0"/>
            </a:endParaRPr>
          </a:p>
          <a:p>
            <a:pPr marL="285750" indent="-285750"/>
            <a:r>
              <a:rPr lang="en-US" altLang="en-US" smtClean="0">
                <a:cs typeface="Arial" panose="020B0604020202020204" pitchFamily="34" charset="0"/>
              </a:rPr>
              <a:t>(omid@fatemi.net)</a:t>
            </a:r>
          </a:p>
          <a:p>
            <a:pPr marL="285750" indent="-285750"/>
            <a:endParaRPr lang="en-US" altLang="en-US" smtClean="0"/>
          </a:p>
          <a:p>
            <a:pPr marL="285750" indent="-285750"/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Class Work #1</a:t>
            </a: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Assembly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First Part – Closed Book</a:t>
            </a:r>
          </a:p>
        </p:txBody>
      </p:sp>
      <p:sp>
        <p:nvSpPr>
          <p:cNvPr id="717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914400"/>
            <a:ext cx="4114800" cy="5638800"/>
          </a:xfrm>
        </p:spPr>
        <p:txBody>
          <a:bodyPr/>
          <a:lstStyle/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en-US" sz="2000" smtClean="0"/>
              <a:t>What do BIU and EU stand for and what are their functions?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en-US" sz="2000" smtClean="0"/>
              <a:t>CPU uses buses to communicate with what?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en-US" sz="2000" smtClean="0"/>
              <a:t>Which registers are used for fetching the instruction?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en-US" altLang="en-US" sz="2000" smtClean="0"/>
              <a:t>What would be the value of BX after executing these instructions? Mov BL, 98H;  Mov BH, E2H;</a:t>
            </a:r>
          </a:p>
        </p:txBody>
      </p:sp>
      <p:sp>
        <p:nvSpPr>
          <p:cNvPr id="8196" name="Content Placeholder 1"/>
          <p:cNvSpPr>
            <a:spLocks noGrp="1"/>
          </p:cNvSpPr>
          <p:nvPr>
            <p:ph sz="half" idx="2"/>
          </p:nvPr>
        </p:nvSpPr>
        <p:spPr>
          <a:xfrm>
            <a:off x="4343400" y="990600"/>
            <a:ext cx="4572000" cy="5105400"/>
          </a:xfrm>
        </p:spPr>
        <p:txBody>
          <a:bodyPr/>
          <a:lstStyle/>
          <a:p>
            <a:pPr marL="0" indent="0">
              <a:lnSpc>
                <a:spcPct val="70000"/>
              </a:lnSpc>
              <a:buFontTx/>
              <a:buNone/>
            </a:pPr>
            <a:r>
              <a:rPr lang="en-US" altLang="en-US" sz="1700" smtClean="0"/>
              <a:t>IF CS=3499H, IP=2500H, find</a:t>
            </a:r>
          </a:p>
          <a:p>
            <a:pPr marL="0" indent="0">
              <a:lnSpc>
                <a:spcPct val="70000"/>
              </a:lnSpc>
              <a:buFontTx/>
              <a:buAutoNum type="arabicPeriod" startAt="6"/>
            </a:pPr>
            <a:r>
              <a:rPr lang="en-US" altLang="en-US" sz="1700" smtClean="0"/>
              <a:t>The logical address</a:t>
            </a:r>
          </a:p>
          <a:p>
            <a:pPr marL="0" indent="0">
              <a:lnSpc>
                <a:spcPct val="70000"/>
              </a:lnSpc>
              <a:buFontTx/>
              <a:buAutoNum type="arabicPeriod" startAt="6"/>
            </a:pPr>
            <a:r>
              <a:rPr lang="en-US" altLang="en-US" sz="1700" smtClean="0"/>
              <a:t>The physical address</a:t>
            </a:r>
          </a:p>
          <a:p>
            <a:pPr marL="0" indent="0">
              <a:lnSpc>
                <a:spcPct val="70000"/>
              </a:lnSpc>
              <a:buFontTx/>
              <a:buAutoNum type="arabicPeriod" startAt="6"/>
            </a:pPr>
            <a:r>
              <a:rPr lang="en-US" altLang="en-US" sz="1700" smtClean="0"/>
              <a:t>The lower and upper range of code segment.</a:t>
            </a:r>
          </a:p>
          <a:p>
            <a:pPr marL="0" indent="0">
              <a:lnSpc>
                <a:spcPct val="70000"/>
              </a:lnSpc>
              <a:buFontTx/>
              <a:buAutoNum type="arabicPeriod" startAt="6"/>
            </a:pPr>
            <a:r>
              <a:rPr lang="en-US" altLang="en-US" sz="1700" smtClean="0"/>
              <a:t>What was the assembly code of this memory content? (B0: MOV AL - 04: ADD AL – 35: MOV AL to memory)</a:t>
            </a:r>
          </a:p>
          <a:p>
            <a:pPr lvl="1">
              <a:lnSpc>
                <a:spcPct val="70000"/>
              </a:lnSpc>
            </a:pPr>
            <a:r>
              <a:rPr lang="en-US" altLang="en-US" sz="1700" smtClean="0"/>
              <a:t>1500  	B0</a:t>
            </a:r>
          </a:p>
          <a:p>
            <a:pPr lvl="1">
              <a:lnSpc>
                <a:spcPct val="70000"/>
              </a:lnSpc>
            </a:pPr>
            <a:r>
              <a:rPr lang="en-US" altLang="en-US" sz="1700" smtClean="0"/>
              <a:t>1501  	21</a:t>
            </a:r>
          </a:p>
          <a:p>
            <a:pPr lvl="1">
              <a:lnSpc>
                <a:spcPct val="70000"/>
              </a:lnSpc>
            </a:pPr>
            <a:r>
              <a:rPr lang="en-US" altLang="en-US" sz="1700" smtClean="0"/>
              <a:t>1502	04</a:t>
            </a:r>
          </a:p>
          <a:p>
            <a:pPr lvl="1">
              <a:lnSpc>
                <a:spcPct val="70000"/>
              </a:lnSpc>
            </a:pPr>
            <a:r>
              <a:rPr lang="en-US" altLang="en-US" sz="1700" smtClean="0"/>
              <a:t>1503	42</a:t>
            </a:r>
          </a:p>
          <a:p>
            <a:pPr lvl="1">
              <a:lnSpc>
                <a:spcPct val="70000"/>
              </a:lnSpc>
            </a:pPr>
            <a:r>
              <a:rPr lang="en-US" altLang="en-US" sz="1700" smtClean="0"/>
              <a:t>1504	35</a:t>
            </a:r>
          </a:p>
          <a:p>
            <a:pPr lvl="1">
              <a:lnSpc>
                <a:spcPct val="70000"/>
              </a:lnSpc>
            </a:pPr>
            <a:r>
              <a:rPr lang="en-US" altLang="en-US" sz="1700" smtClean="0"/>
              <a:t>1505	D0</a:t>
            </a:r>
          </a:p>
          <a:p>
            <a:pPr lvl="1">
              <a:lnSpc>
                <a:spcPct val="70000"/>
              </a:lnSpc>
            </a:pPr>
            <a:r>
              <a:rPr lang="en-US" altLang="en-US" sz="1700" smtClean="0"/>
              <a:t>1506	33</a:t>
            </a:r>
          </a:p>
          <a:p>
            <a:pPr marL="0" indent="0">
              <a:lnSpc>
                <a:spcPct val="70000"/>
              </a:lnSpc>
            </a:pPr>
            <a:endParaRPr lang="en-US" altLang="en-US" sz="1700" smtClean="0"/>
          </a:p>
          <a:p>
            <a:pPr marL="0" indent="0">
              <a:lnSpc>
                <a:spcPct val="70000"/>
              </a:lnSpc>
            </a:pPr>
            <a:endParaRPr lang="en-US" altLang="en-US" sz="17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Second Part – Open discussion and notes</a:t>
            </a:r>
          </a:p>
        </p:txBody>
      </p:sp>
      <p:sp>
        <p:nvSpPr>
          <p:cNvPr id="1024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 Instruction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162800" cy="4495800"/>
          </a:xfrm>
          <a:noFill/>
        </p:spPr>
        <p:txBody>
          <a:bodyPr/>
          <a:lstStyle/>
          <a:p>
            <a:r>
              <a:rPr lang="en-US" altLang="en-US" smtClean="0"/>
              <a:t>SUB instruction</a:t>
            </a:r>
          </a:p>
          <a:p>
            <a:pPr lvl="1"/>
            <a:r>
              <a:rPr lang="en-US" altLang="en-US" smtClean="0"/>
              <a:t>SUB des, src	;subtracts the source from destination (result is put in destination)</a:t>
            </a:r>
          </a:p>
          <a:p>
            <a:pPr lvl="1"/>
            <a:r>
              <a:rPr lang="en-US" altLang="en-US" smtClean="0"/>
              <a:t>Examples:</a:t>
            </a:r>
          </a:p>
          <a:p>
            <a:pPr lvl="2"/>
            <a:r>
              <a:rPr lang="en-US" altLang="en-US" smtClean="0"/>
              <a:t>MOV AL,55H</a:t>
            </a:r>
          </a:p>
          <a:p>
            <a:pPr lvl="2"/>
            <a:r>
              <a:rPr lang="en-US" altLang="en-US" smtClean="0"/>
              <a:t>MOV CL,23H</a:t>
            </a:r>
          </a:p>
          <a:p>
            <a:pPr lvl="2"/>
            <a:r>
              <a:rPr lang="en-US" altLang="en-US" smtClean="0"/>
              <a:t>SUB AL,CL	;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MOV DH,25H</a:t>
            </a:r>
          </a:p>
          <a:p>
            <a:pPr lvl="2"/>
            <a:r>
              <a:rPr lang="en-US" altLang="en-US" smtClean="0"/>
              <a:t>SUB DH,34H	; immediate operand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MOV CX,345H</a:t>
            </a:r>
          </a:p>
          <a:p>
            <a:pPr lvl="2"/>
            <a:r>
              <a:rPr lang="en-US" altLang="en-US" smtClean="0"/>
              <a:t>SUB CX,[679H]</a:t>
            </a:r>
          </a:p>
          <a:p>
            <a:pPr lvl="1"/>
            <a:r>
              <a:rPr lang="en-US" altLang="en-US" smtClean="0"/>
              <a:t>Same size (destination and source)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CMP Instruction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162800" cy="4495800"/>
          </a:xfrm>
          <a:noFill/>
        </p:spPr>
        <p:txBody>
          <a:bodyPr/>
          <a:lstStyle/>
          <a:p>
            <a:r>
              <a:rPr lang="en-US" altLang="en-US" smtClean="0"/>
              <a:t>The same as SUB instruction</a:t>
            </a:r>
          </a:p>
          <a:p>
            <a:pPr lvl="1"/>
            <a:r>
              <a:rPr lang="en-US" altLang="en-US" smtClean="0"/>
              <a:t>CMP des, src	;subtracts the source from destination but the result is not stored. Only the flags are updated.</a:t>
            </a:r>
          </a:p>
          <a:p>
            <a:pPr lvl="1"/>
            <a:r>
              <a:rPr lang="en-US" altLang="en-US" smtClean="0"/>
              <a:t>Examples:</a:t>
            </a:r>
          </a:p>
          <a:p>
            <a:pPr lvl="2"/>
            <a:r>
              <a:rPr lang="en-US" altLang="en-US" smtClean="0"/>
              <a:t>MOV AL,55H</a:t>
            </a:r>
          </a:p>
          <a:p>
            <a:pPr lvl="2"/>
            <a:r>
              <a:rPr lang="en-US" altLang="en-US" smtClean="0"/>
              <a:t>MOV CL,23H</a:t>
            </a:r>
          </a:p>
          <a:p>
            <a:pPr lvl="2"/>
            <a:r>
              <a:rPr lang="en-US" altLang="en-US" smtClean="0"/>
              <a:t>CMP AL,CL	;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MOV DH,25H</a:t>
            </a:r>
          </a:p>
          <a:p>
            <a:pPr lvl="2"/>
            <a:r>
              <a:rPr lang="en-US" altLang="en-US" smtClean="0"/>
              <a:t>CMP DH,34H	; immediate operand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MOV CX,345H</a:t>
            </a:r>
          </a:p>
          <a:p>
            <a:pPr lvl="2"/>
            <a:r>
              <a:rPr lang="en-US" altLang="en-US" smtClean="0"/>
              <a:t>CMP CX,[679H]</a:t>
            </a:r>
          </a:p>
          <a:p>
            <a:pPr lvl="1"/>
            <a:r>
              <a:rPr lang="en-US" altLang="en-US" smtClean="0"/>
              <a:t>Same size (destination and source)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7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7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7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Conditional Jumps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886200"/>
            <a:ext cx="7162800" cy="2209800"/>
          </a:xfrm>
          <a:noFill/>
        </p:spPr>
        <p:txBody>
          <a:bodyPr/>
          <a:lstStyle/>
          <a:p>
            <a:pPr lvl="1"/>
            <a:r>
              <a:rPr lang="en-US" altLang="en-US" smtClean="0"/>
              <a:t>CMP AL, 45H</a:t>
            </a:r>
          </a:p>
          <a:p>
            <a:pPr lvl="1"/>
            <a:r>
              <a:rPr lang="en-US" altLang="en-US" smtClean="0"/>
              <a:t>JNE notequal</a:t>
            </a:r>
          </a:p>
          <a:p>
            <a:pPr lvl="1"/>
            <a:r>
              <a:rPr lang="en-US" altLang="en-US" smtClean="0"/>
              <a:t>MOV AL, 54H</a:t>
            </a:r>
          </a:p>
          <a:p>
            <a:pPr lvl="1"/>
            <a:r>
              <a:rPr lang="en-US" altLang="en-US" smtClean="0"/>
              <a:t>notequal: </a:t>
            </a:r>
          </a:p>
          <a:p>
            <a:pPr lvl="1"/>
            <a:r>
              <a:rPr lang="en-US" altLang="en-US" smtClean="0"/>
              <a:t>…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72475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162800" cy="53340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There are two five character strings stored in [150H] and [160H]. Find if the strings match. 0 in CL means mismatch and 1 means match.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altLang="en-US" sz="2000" smtClean="0"/>
              <a:t>Which of the following instructions cannot be coded in 8088 assembly language?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altLang="en-US" sz="2000" smtClean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altLang="en-US" sz="2000" smtClean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altLang="en-US" sz="2000" smtClean="0"/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endParaRPr lang="en-US" altLang="en-US" sz="2000" smtClean="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971800"/>
            <a:ext cx="812958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</TotalTime>
  <Pages>78</Pages>
  <Words>334</Words>
  <Application>Microsoft Office PowerPoint</Application>
  <PresentationFormat>Letter Paper (8.5x11 in)</PresentationFormat>
  <Paragraphs>80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Default Design</vt:lpstr>
      <vt:lpstr>Microprocessor System Design</vt:lpstr>
      <vt:lpstr>Class Work #1</vt:lpstr>
      <vt:lpstr>First Part – Closed Book</vt:lpstr>
      <vt:lpstr>Questions</vt:lpstr>
      <vt:lpstr>Second Part – Open discussion and notes</vt:lpstr>
      <vt:lpstr>SUB Instruction</vt:lpstr>
      <vt:lpstr>CMP Instruction</vt:lpstr>
      <vt:lpstr>Conditional Jumps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Assembly</dc:title>
  <dc:creator>Omid Fatemi</dc:creator>
  <cp:lastModifiedBy>S. Omid Fatemi</cp:lastModifiedBy>
  <cp:revision>193</cp:revision>
  <cp:lastPrinted>1998-01-22T21:50:54Z</cp:lastPrinted>
  <dcterms:created xsi:type="dcterms:W3CDTF">1995-08-12T11:37:26Z</dcterms:created>
  <dcterms:modified xsi:type="dcterms:W3CDTF">2017-10-06T16:22:54Z</dcterms:modified>
</cp:coreProperties>
</file>