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7" r:id="rId3"/>
    <p:sldId id="299" r:id="rId4"/>
    <p:sldId id="269" r:id="rId5"/>
    <p:sldId id="298" r:id="rId6"/>
    <p:sldId id="301" r:id="rId7"/>
    <p:sldId id="303" r:id="rId8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0929"/>
  </p:normalViewPr>
  <p:slideViewPr>
    <p:cSldViewPr>
      <p:cViewPr varScale="1">
        <p:scale>
          <a:sx n="94" d="100"/>
          <a:sy n="94" d="100"/>
        </p:scale>
        <p:origin x="7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7DA567A4-E093-4C79-B747-34D28B7A4AB7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7D3C13F1-F552-43B3-A006-80279D42DA4F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dirty="0" smtClean="0"/>
              <a:t>Explain the sequence of write operation to a typical memory. (bonus question)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Why there are 2 </a:t>
            </a:r>
            <a:r>
              <a:rPr lang="en-US" altLang="en-US" dirty="0" err="1" smtClean="0"/>
              <a:t>Gnd</a:t>
            </a:r>
            <a:r>
              <a:rPr lang="en-US" altLang="en-US" dirty="0" smtClean="0"/>
              <a:t> pins on 8088? (2 reasons)</a:t>
            </a:r>
          </a:p>
          <a:p>
            <a:pPr>
              <a:defRPr/>
            </a:pPr>
            <a:r>
              <a:rPr lang="en-US" altLang="en-US" dirty="0" smtClean="0"/>
              <a:t>What is Von Neumann Architecture</a:t>
            </a:r>
          </a:p>
          <a:p>
            <a:pPr>
              <a:defRPr/>
            </a:pPr>
            <a:endParaRPr lang="fa-IR" altLang="en-US" dirty="0" smtClean="0"/>
          </a:p>
          <a:p>
            <a:pPr>
              <a:defRPr/>
            </a:pPr>
            <a:r>
              <a:rPr lang="en-US" altLang="en-US" dirty="0" smtClean="0"/>
              <a:t>What is ALE pin?</a:t>
            </a:r>
          </a:p>
          <a:p>
            <a:pPr>
              <a:defRPr/>
            </a:pPr>
            <a:r>
              <a:rPr lang="en-US" altLang="en-US" dirty="0" smtClean="0"/>
              <a:t>If both 80286 and 80386SX have 16-bit external data bus, what is the difference between them?</a:t>
            </a:r>
          </a:p>
          <a:p>
            <a:pPr>
              <a:defRPr/>
            </a:pPr>
            <a:r>
              <a:rPr lang="en-US" altLang="en-US" dirty="0" smtClean="0"/>
              <a:t>In 80386 (32 bit address, 32 bit data), how is the memory organized?</a:t>
            </a:r>
            <a:endParaRPr lang="fa-IR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Design the Power-On-Reset circuit for 8088 and also design a reset button.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56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76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/>
              <a:t>University of Tehran </a:t>
            </a:r>
            <a:fld id="{55A20143-B344-4549-A2A2-639F0580AE0F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Machine Language Programming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Class Work #2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8088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First Part – Closed-Book</a:t>
            </a: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162800" cy="49530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If both 8086 and 8088 have 16-bit ALU and registers, what is the difference between them?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In 80286 (24 bit address, 16 bit data), how is the memory organized?</a:t>
            </a:r>
            <a:endParaRPr lang="fa-IR" altLang="en-US" sz="2000" smtClean="0"/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What is the meaning of byte addressablity in 80x86?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What are AD0-AD7 pins?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Explain the sequence of read operation from a typical memory.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In such sequence what would be the status of /RD (active low) in CPU?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Second Part – Open-Note</a:t>
            </a:r>
          </a:p>
        </p:txBody>
      </p:sp>
      <p:sp>
        <p:nvSpPr>
          <p:cNvPr id="1024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200" smtClean="0"/>
              <a:t>Draw a typical memory, size:</a:t>
            </a:r>
          </a:p>
          <a:p>
            <a:pPr marL="0" indent="0">
              <a:lnSpc>
                <a:spcPct val="80000"/>
              </a:lnSpc>
              <a:buFontTx/>
              <a:buAutoNum type="arabicPeriod"/>
            </a:pPr>
            <a:r>
              <a:rPr lang="en-US" altLang="en-US" sz="2200" smtClean="0"/>
              <a:t>32M-bit and 4-bit data bus.</a:t>
            </a:r>
          </a:p>
          <a:p>
            <a:pPr marL="0" indent="0">
              <a:lnSpc>
                <a:spcPct val="80000"/>
              </a:lnSpc>
              <a:buFontTx/>
              <a:buAutoNum type="arabicPeriod"/>
            </a:pPr>
            <a:r>
              <a:rPr lang="en-US" altLang="en-US" sz="2200" smtClean="0"/>
              <a:t>128Mbit and 8-bit data bus.</a:t>
            </a:r>
          </a:p>
          <a:p>
            <a:pPr marL="0" indent="0">
              <a:lnSpc>
                <a:spcPct val="80000"/>
              </a:lnSpc>
              <a:buFontTx/>
              <a:buAutoNum type="arabicPeriod"/>
            </a:pPr>
            <a:r>
              <a:rPr lang="en-US" altLang="en-US" sz="2200" smtClean="0"/>
              <a:t>What is the physical address of the first instruction which is fetched after reset? (explain)</a:t>
            </a:r>
          </a:p>
          <a:p>
            <a:pPr marL="0" indent="0">
              <a:lnSpc>
                <a:spcPct val="80000"/>
              </a:lnSpc>
              <a:buFontTx/>
              <a:buAutoNum type="arabicPeriod"/>
            </a:pPr>
            <a:r>
              <a:rPr lang="en-US" altLang="en-US" sz="2200" smtClean="0"/>
              <a:t>Explain in detail (by timing diagram) what does CPU do during execution of this? (BX = 9E52, DS = 8000) MOV AL, [BX]</a:t>
            </a:r>
          </a:p>
          <a:p>
            <a:pPr marL="0" indent="0">
              <a:lnSpc>
                <a:spcPct val="80000"/>
              </a:lnSpc>
              <a:buFontTx/>
              <a:buAutoNum type="arabicPeriod"/>
            </a:pPr>
            <a:r>
              <a:rPr lang="en-US" altLang="en-US" sz="2200" smtClean="0"/>
              <a:t>What is the problem with this design? Explain using the previous operation</a:t>
            </a:r>
            <a:r>
              <a:rPr lang="en-US" altLang="en-US" sz="2300" smtClean="0"/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838200"/>
            <a:ext cx="407193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</p:spPr>
        <p:txBody>
          <a:bodyPr/>
          <a:lstStyle/>
          <a:p>
            <a:r>
              <a:rPr lang="en-US" altLang="en-US" sz="1800" smtClean="0"/>
              <a:t>Processor Timing Diagram of 8088 (Minimum Mode)</a:t>
            </a:r>
            <a:br>
              <a:rPr lang="en-US" altLang="en-US" sz="1800" smtClean="0"/>
            </a:br>
            <a:r>
              <a:rPr lang="en-US" altLang="en-US" sz="1800" smtClean="0"/>
              <a:t>for Memory or I/O Read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265238" y="2960688"/>
            <a:ext cx="3730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 flipV="1">
            <a:off x="30940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36909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T1</a:t>
            </a:r>
            <a:endParaRPr lang="en-US" altLang="en-US"/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1265238" y="2046288"/>
            <a:ext cx="6143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CLOCK</a:t>
            </a:r>
            <a:endParaRPr lang="en-US" altLang="en-US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50625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T2</a:t>
            </a:r>
            <a:endParaRPr lang="en-US" altLang="en-US"/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64341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T3</a:t>
            </a:r>
            <a:endParaRPr lang="en-US" altLang="en-US"/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78057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T4</a:t>
            </a:r>
            <a:endParaRPr lang="en-US" alt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V="1">
            <a:off x="44656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 flipV="1">
            <a:off x="58372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 flipV="1">
            <a:off x="72088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 flipV="1">
            <a:off x="85804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19"/>
          <p:cNvSpPr>
            <a:spLocks noChangeArrowheads="1"/>
          </p:cNvSpPr>
          <p:nvPr/>
        </p:nvSpPr>
        <p:spPr bwMode="auto">
          <a:xfrm>
            <a:off x="1265238" y="3417888"/>
            <a:ext cx="809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13327" name="Rectangle 20"/>
          <p:cNvSpPr>
            <a:spLocks noChangeArrowheads="1"/>
          </p:cNvSpPr>
          <p:nvPr/>
        </p:nvSpPr>
        <p:spPr bwMode="auto">
          <a:xfrm>
            <a:off x="1265238" y="3875088"/>
            <a:ext cx="6746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1265238" y="4332288"/>
            <a:ext cx="12207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1265238" y="2503488"/>
            <a:ext cx="428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DT/R</a:t>
            </a:r>
            <a:endParaRPr lang="en-US" altLang="en-US"/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1265238" y="2363788"/>
            <a:ext cx="393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 __</a:t>
            </a:r>
            <a:endParaRPr lang="en-US" altLang="en-US"/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1265238" y="4789488"/>
            <a:ext cx="403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IO/M</a:t>
            </a:r>
            <a:endParaRPr lang="en-US" alt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1265238" y="4649788"/>
            <a:ext cx="3635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__</a:t>
            </a:r>
            <a:endParaRPr lang="en-US" altLang="en-US"/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1265238" y="5106988"/>
            <a:ext cx="2746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</a:t>
            </a:r>
            <a:endParaRPr lang="en-US" altLang="en-US"/>
          </a:p>
        </p:txBody>
      </p:sp>
      <p:sp>
        <p:nvSpPr>
          <p:cNvPr id="13334" name="Rectangle 27"/>
          <p:cNvSpPr>
            <a:spLocks noChangeArrowheads="1"/>
          </p:cNvSpPr>
          <p:nvPr/>
        </p:nvSpPr>
        <p:spPr bwMode="auto">
          <a:xfrm>
            <a:off x="1265238" y="5246688"/>
            <a:ext cx="292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13335" name="Rectangle 28"/>
          <p:cNvSpPr>
            <a:spLocks noChangeArrowheads="1"/>
          </p:cNvSpPr>
          <p:nvPr/>
        </p:nvSpPr>
        <p:spPr bwMode="auto">
          <a:xfrm>
            <a:off x="1265238" y="5703888"/>
            <a:ext cx="3952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13336" name="Rectangle 29"/>
          <p:cNvSpPr>
            <a:spLocks noChangeArrowheads="1"/>
          </p:cNvSpPr>
          <p:nvPr/>
        </p:nvSpPr>
        <p:spPr bwMode="auto">
          <a:xfrm>
            <a:off x="1295400" y="5564188"/>
            <a:ext cx="387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______</a:t>
            </a:r>
            <a:endParaRPr lang="en-US" altLang="en-US"/>
          </a:p>
        </p:txBody>
      </p:sp>
      <p:sp>
        <p:nvSpPr>
          <p:cNvPr id="13337" name="Freeform 30"/>
          <p:cNvSpPr>
            <a:spLocks/>
          </p:cNvSpPr>
          <p:nvPr/>
        </p:nvSpPr>
        <p:spPr bwMode="auto">
          <a:xfrm>
            <a:off x="3038475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2147483646 w 1728"/>
              <a:gd name="T3" fmla="*/ 2147483646 h 288"/>
              <a:gd name="T4" fmla="*/ 2147483646 w 1728"/>
              <a:gd name="T5" fmla="*/ 2147483646 h 288"/>
              <a:gd name="T6" fmla="*/ 2147483646 w 1728"/>
              <a:gd name="T7" fmla="*/ 0 h 288"/>
              <a:gd name="T8" fmla="*/ 2147483646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Freeform 31"/>
          <p:cNvSpPr>
            <a:spLocks/>
          </p:cNvSpPr>
          <p:nvPr/>
        </p:nvSpPr>
        <p:spPr bwMode="auto">
          <a:xfrm>
            <a:off x="4410075" y="2027238"/>
            <a:ext cx="1370013" cy="228600"/>
          </a:xfrm>
          <a:custGeom>
            <a:avLst/>
            <a:gdLst>
              <a:gd name="T0" fmla="*/ 0 w 1728"/>
              <a:gd name="T1" fmla="*/ 0 h 288"/>
              <a:gd name="T2" fmla="*/ 2147483646 w 1728"/>
              <a:gd name="T3" fmla="*/ 2147483646 h 288"/>
              <a:gd name="T4" fmla="*/ 2147483646 w 1728"/>
              <a:gd name="T5" fmla="*/ 2147483646 h 288"/>
              <a:gd name="T6" fmla="*/ 2147483646 w 1728"/>
              <a:gd name="T7" fmla="*/ 0 h 288"/>
              <a:gd name="T8" fmla="*/ 2147483646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Freeform 32"/>
          <p:cNvSpPr>
            <a:spLocks/>
          </p:cNvSpPr>
          <p:nvPr/>
        </p:nvSpPr>
        <p:spPr bwMode="auto">
          <a:xfrm>
            <a:off x="57800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2147483646 w 1728"/>
              <a:gd name="T3" fmla="*/ 2147483646 h 288"/>
              <a:gd name="T4" fmla="*/ 2147483646 w 1728"/>
              <a:gd name="T5" fmla="*/ 2147483646 h 288"/>
              <a:gd name="T6" fmla="*/ 2147483646 w 1728"/>
              <a:gd name="T7" fmla="*/ 0 h 288"/>
              <a:gd name="T8" fmla="*/ 2147483646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Freeform 33"/>
          <p:cNvSpPr>
            <a:spLocks/>
          </p:cNvSpPr>
          <p:nvPr/>
        </p:nvSpPr>
        <p:spPr bwMode="auto">
          <a:xfrm>
            <a:off x="71516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2147483646 w 1728"/>
              <a:gd name="T3" fmla="*/ 2147483646 h 288"/>
              <a:gd name="T4" fmla="*/ 2147483646 w 1728"/>
              <a:gd name="T5" fmla="*/ 2147483646 h 288"/>
              <a:gd name="T6" fmla="*/ 2147483646 w 1728"/>
              <a:gd name="T7" fmla="*/ 0 h 288"/>
              <a:gd name="T8" fmla="*/ 2147483646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34"/>
          <p:cNvSpPr>
            <a:spLocks noChangeShapeType="1"/>
          </p:cNvSpPr>
          <p:nvPr/>
        </p:nvSpPr>
        <p:spPr bwMode="auto">
          <a:xfrm flipH="1" flipV="1">
            <a:off x="29797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35"/>
          <p:cNvSpPr>
            <a:spLocks noChangeShapeType="1"/>
          </p:cNvSpPr>
          <p:nvPr/>
        </p:nvSpPr>
        <p:spPr bwMode="auto">
          <a:xfrm flipV="1">
            <a:off x="81232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36"/>
          <p:cNvSpPr>
            <a:spLocks noChangeShapeType="1"/>
          </p:cNvSpPr>
          <p:nvPr/>
        </p:nvSpPr>
        <p:spPr bwMode="auto">
          <a:xfrm>
            <a:off x="3094038" y="2713038"/>
            <a:ext cx="5029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37"/>
          <p:cNvSpPr>
            <a:spLocks noChangeShapeType="1"/>
          </p:cNvSpPr>
          <p:nvPr/>
        </p:nvSpPr>
        <p:spPr bwMode="auto">
          <a:xfrm>
            <a:off x="8237538" y="2484438"/>
            <a:ext cx="2857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8"/>
          <p:cNvSpPr>
            <a:spLocks noChangeShapeType="1"/>
          </p:cNvSpPr>
          <p:nvPr/>
        </p:nvSpPr>
        <p:spPr bwMode="auto">
          <a:xfrm flipV="1">
            <a:off x="33226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9"/>
          <p:cNvSpPr>
            <a:spLocks noChangeShapeType="1"/>
          </p:cNvSpPr>
          <p:nvPr/>
        </p:nvSpPr>
        <p:spPr bwMode="auto">
          <a:xfrm>
            <a:off x="42370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40"/>
          <p:cNvSpPr>
            <a:spLocks noChangeShapeType="1"/>
          </p:cNvSpPr>
          <p:nvPr/>
        </p:nvSpPr>
        <p:spPr bwMode="auto">
          <a:xfrm>
            <a:off x="4351338" y="3170238"/>
            <a:ext cx="4171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41"/>
          <p:cNvSpPr>
            <a:spLocks noChangeShapeType="1"/>
          </p:cNvSpPr>
          <p:nvPr/>
        </p:nvSpPr>
        <p:spPr bwMode="auto">
          <a:xfrm>
            <a:off x="3038475" y="3170238"/>
            <a:ext cx="2841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>
            <a:off x="3436938" y="2941638"/>
            <a:ext cx="8001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Freeform 43"/>
          <p:cNvSpPr>
            <a:spLocks/>
          </p:cNvSpPr>
          <p:nvPr/>
        </p:nvSpPr>
        <p:spPr bwMode="auto">
          <a:xfrm>
            <a:off x="3551238" y="3856038"/>
            <a:ext cx="58737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Freeform 44"/>
          <p:cNvSpPr>
            <a:spLocks/>
          </p:cNvSpPr>
          <p:nvPr/>
        </p:nvSpPr>
        <p:spPr bwMode="auto">
          <a:xfrm>
            <a:off x="3609975" y="3856038"/>
            <a:ext cx="55563" cy="228600"/>
          </a:xfrm>
          <a:custGeom>
            <a:avLst/>
            <a:gdLst>
              <a:gd name="T0" fmla="*/ 2147483646 w 71"/>
              <a:gd name="T1" fmla="*/ 0 h 288"/>
              <a:gd name="T2" fmla="*/ 0 w 71"/>
              <a:gd name="T3" fmla="*/ 2147483646 h 288"/>
              <a:gd name="T4" fmla="*/ 2147483646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Freeform 45"/>
          <p:cNvSpPr>
            <a:spLocks/>
          </p:cNvSpPr>
          <p:nvPr/>
        </p:nvSpPr>
        <p:spPr bwMode="auto">
          <a:xfrm>
            <a:off x="8294688" y="3856038"/>
            <a:ext cx="57150" cy="228600"/>
          </a:xfrm>
          <a:custGeom>
            <a:avLst/>
            <a:gdLst>
              <a:gd name="T0" fmla="*/ 0 w 71"/>
              <a:gd name="T1" fmla="*/ 0 h 288"/>
              <a:gd name="T2" fmla="*/ 2147483646 w 71"/>
              <a:gd name="T3" fmla="*/ 2147483646 h 288"/>
              <a:gd name="T4" fmla="*/ 0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6"/>
          <p:cNvSpPr>
            <a:spLocks noChangeShapeType="1"/>
          </p:cNvSpPr>
          <p:nvPr/>
        </p:nvSpPr>
        <p:spPr bwMode="auto">
          <a:xfrm>
            <a:off x="3038475" y="38560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47"/>
          <p:cNvSpPr>
            <a:spLocks noChangeShapeType="1"/>
          </p:cNvSpPr>
          <p:nvPr/>
        </p:nvSpPr>
        <p:spPr bwMode="auto">
          <a:xfrm>
            <a:off x="3038475" y="40846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48"/>
          <p:cNvSpPr>
            <a:spLocks noChangeShapeType="1"/>
          </p:cNvSpPr>
          <p:nvPr/>
        </p:nvSpPr>
        <p:spPr bwMode="auto">
          <a:xfrm>
            <a:off x="3665538" y="38560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9"/>
          <p:cNvSpPr>
            <a:spLocks noChangeShapeType="1"/>
          </p:cNvSpPr>
          <p:nvPr/>
        </p:nvSpPr>
        <p:spPr bwMode="auto">
          <a:xfrm>
            <a:off x="3665538" y="40846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Freeform 50"/>
          <p:cNvSpPr>
            <a:spLocks/>
          </p:cNvSpPr>
          <p:nvPr/>
        </p:nvSpPr>
        <p:spPr bwMode="auto">
          <a:xfrm>
            <a:off x="8351838" y="3856038"/>
            <a:ext cx="57150" cy="228600"/>
          </a:xfrm>
          <a:custGeom>
            <a:avLst/>
            <a:gdLst>
              <a:gd name="T0" fmla="*/ 2147483646 w 73"/>
              <a:gd name="T1" fmla="*/ 0 h 288"/>
              <a:gd name="T2" fmla="*/ 0 w 73"/>
              <a:gd name="T3" fmla="*/ 2147483646 h 288"/>
              <a:gd name="T4" fmla="*/ 2147483646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51"/>
          <p:cNvSpPr>
            <a:spLocks noChangeShapeType="1"/>
          </p:cNvSpPr>
          <p:nvPr/>
        </p:nvSpPr>
        <p:spPr bwMode="auto">
          <a:xfrm>
            <a:off x="8408988" y="38560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52"/>
          <p:cNvSpPr>
            <a:spLocks noChangeShapeType="1"/>
          </p:cNvSpPr>
          <p:nvPr/>
        </p:nvSpPr>
        <p:spPr bwMode="auto">
          <a:xfrm>
            <a:off x="8408988" y="40846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Rectangle 53"/>
          <p:cNvSpPr>
            <a:spLocks noChangeArrowheads="1"/>
          </p:cNvSpPr>
          <p:nvPr/>
        </p:nvSpPr>
        <p:spPr bwMode="auto">
          <a:xfrm>
            <a:off x="5732463" y="3890963"/>
            <a:ext cx="557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13361" name="Line 54"/>
          <p:cNvSpPr>
            <a:spLocks noChangeShapeType="1"/>
          </p:cNvSpPr>
          <p:nvPr/>
        </p:nvSpPr>
        <p:spPr bwMode="auto">
          <a:xfrm>
            <a:off x="52657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5"/>
          <p:cNvSpPr>
            <a:spLocks noChangeShapeType="1"/>
          </p:cNvSpPr>
          <p:nvPr/>
        </p:nvSpPr>
        <p:spPr bwMode="auto">
          <a:xfrm flipH="1">
            <a:off x="76660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6"/>
          <p:cNvSpPr>
            <a:spLocks noChangeShapeType="1"/>
          </p:cNvSpPr>
          <p:nvPr/>
        </p:nvSpPr>
        <p:spPr bwMode="auto">
          <a:xfrm>
            <a:off x="5380038" y="5456238"/>
            <a:ext cx="2286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7"/>
          <p:cNvSpPr>
            <a:spLocks noChangeShapeType="1"/>
          </p:cNvSpPr>
          <p:nvPr/>
        </p:nvSpPr>
        <p:spPr bwMode="auto">
          <a:xfrm>
            <a:off x="7780338" y="5227638"/>
            <a:ext cx="742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8"/>
          <p:cNvSpPr>
            <a:spLocks noChangeShapeType="1"/>
          </p:cNvSpPr>
          <p:nvPr/>
        </p:nvSpPr>
        <p:spPr bwMode="auto">
          <a:xfrm>
            <a:off x="3038475" y="5227638"/>
            <a:ext cx="22272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9"/>
          <p:cNvSpPr>
            <a:spLocks noChangeShapeType="1"/>
          </p:cNvSpPr>
          <p:nvPr/>
        </p:nvSpPr>
        <p:spPr bwMode="auto">
          <a:xfrm>
            <a:off x="55514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60"/>
          <p:cNvSpPr>
            <a:spLocks noChangeShapeType="1"/>
          </p:cNvSpPr>
          <p:nvPr/>
        </p:nvSpPr>
        <p:spPr bwMode="auto">
          <a:xfrm flipH="1">
            <a:off x="72659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61"/>
          <p:cNvSpPr>
            <a:spLocks noChangeShapeType="1"/>
          </p:cNvSpPr>
          <p:nvPr/>
        </p:nvSpPr>
        <p:spPr bwMode="auto">
          <a:xfrm>
            <a:off x="3038475" y="5684838"/>
            <a:ext cx="251301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2"/>
          <p:cNvSpPr>
            <a:spLocks noChangeShapeType="1"/>
          </p:cNvSpPr>
          <p:nvPr/>
        </p:nvSpPr>
        <p:spPr bwMode="auto">
          <a:xfrm>
            <a:off x="7380288" y="56848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Line 63"/>
          <p:cNvSpPr>
            <a:spLocks noChangeShapeType="1"/>
          </p:cNvSpPr>
          <p:nvPr/>
        </p:nvSpPr>
        <p:spPr bwMode="auto">
          <a:xfrm>
            <a:off x="5665788" y="5913438"/>
            <a:ext cx="1600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Freeform 64"/>
          <p:cNvSpPr>
            <a:spLocks/>
          </p:cNvSpPr>
          <p:nvPr/>
        </p:nvSpPr>
        <p:spPr bwMode="auto">
          <a:xfrm>
            <a:off x="3551238" y="3398838"/>
            <a:ext cx="58737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2" name="Freeform 65"/>
          <p:cNvSpPr>
            <a:spLocks/>
          </p:cNvSpPr>
          <p:nvPr/>
        </p:nvSpPr>
        <p:spPr bwMode="auto">
          <a:xfrm>
            <a:off x="3609975" y="3398838"/>
            <a:ext cx="55563" cy="228600"/>
          </a:xfrm>
          <a:custGeom>
            <a:avLst/>
            <a:gdLst>
              <a:gd name="T0" fmla="*/ 2147483646 w 71"/>
              <a:gd name="T1" fmla="*/ 0 h 288"/>
              <a:gd name="T2" fmla="*/ 0 w 71"/>
              <a:gd name="T3" fmla="*/ 2147483646 h 288"/>
              <a:gd name="T4" fmla="*/ 2147483646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Freeform 66"/>
          <p:cNvSpPr>
            <a:spLocks/>
          </p:cNvSpPr>
          <p:nvPr/>
        </p:nvSpPr>
        <p:spPr bwMode="auto">
          <a:xfrm>
            <a:off x="49228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Freeform 67"/>
          <p:cNvSpPr>
            <a:spLocks/>
          </p:cNvSpPr>
          <p:nvPr/>
        </p:nvSpPr>
        <p:spPr bwMode="auto">
          <a:xfrm>
            <a:off x="6122988" y="3398838"/>
            <a:ext cx="57150" cy="228600"/>
          </a:xfrm>
          <a:custGeom>
            <a:avLst/>
            <a:gdLst>
              <a:gd name="T0" fmla="*/ 2147483646 w 71"/>
              <a:gd name="T1" fmla="*/ 0 h 288"/>
              <a:gd name="T2" fmla="*/ 0 w 71"/>
              <a:gd name="T3" fmla="*/ 2147483646 h 288"/>
              <a:gd name="T4" fmla="*/ 2147483646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Freeform 68"/>
          <p:cNvSpPr>
            <a:spLocks/>
          </p:cNvSpPr>
          <p:nvPr/>
        </p:nvSpPr>
        <p:spPr bwMode="auto">
          <a:xfrm>
            <a:off x="80089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69"/>
          <p:cNvSpPr>
            <a:spLocks noChangeShapeType="1"/>
          </p:cNvSpPr>
          <p:nvPr/>
        </p:nvSpPr>
        <p:spPr bwMode="auto">
          <a:xfrm>
            <a:off x="3038475" y="3398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Line 70"/>
          <p:cNvSpPr>
            <a:spLocks noChangeShapeType="1"/>
          </p:cNvSpPr>
          <p:nvPr/>
        </p:nvSpPr>
        <p:spPr bwMode="auto">
          <a:xfrm>
            <a:off x="3038475" y="36274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71"/>
          <p:cNvSpPr>
            <a:spLocks noChangeShapeType="1"/>
          </p:cNvSpPr>
          <p:nvPr/>
        </p:nvSpPr>
        <p:spPr bwMode="auto">
          <a:xfrm>
            <a:off x="3665538" y="3398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9" name="Line 72"/>
          <p:cNvSpPr>
            <a:spLocks noChangeShapeType="1"/>
          </p:cNvSpPr>
          <p:nvPr/>
        </p:nvSpPr>
        <p:spPr bwMode="auto">
          <a:xfrm>
            <a:off x="3665538" y="36274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0" name="Line 73"/>
          <p:cNvSpPr>
            <a:spLocks noChangeShapeType="1"/>
          </p:cNvSpPr>
          <p:nvPr/>
        </p:nvSpPr>
        <p:spPr bwMode="auto">
          <a:xfrm>
            <a:off x="6180138" y="33988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Line 74"/>
          <p:cNvSpPr>
            <a:spLocks noChangeShapeType="1"/>
          </p:cNvSpPr>
          <p:nvPr/>
        </p:nvSpPr>
        <p:spPr bwMode="auto">
          <a:xfrm>
            <a:off x="6180138" y="36274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Line 75"/>
          <p:cNvSpPr>
            <a:spLocks noChangeShapeType="1"/>
          </p:cNvSpPr>
          <p:nvPr/>
        </p:nvSpPr>
        <p:spPr bwMode="auto">
          <a:xfrm>
            <a:off x="8066088" y="3513138"/>
            <a:ext cx="457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3" name="Line 76"/>
          <p:cNvSpPr>
            <a:spLocks noChangeShapeType="1"/>
          </p:cNvSpPr>
          <p:nvPr/>
        </p:nvSpPr>
        <p:spPr bwMode="auto">
          <a:xfrm>
            <a:off x="4979988" y="35131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4" name="Rectangle 77"/>
          <p:cNvSpPr>
            <a:spLocks noChangeArrowheads="1"/>
          </p:cNvSpPr>
          <p:nvPr/>
        </p:nvSpPr>
        <p:spPr bwMode="auto">
          <a:xfrm>
            <a:off x="4081463" y="3433763"/>
            <a:ext cx="4873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13385" name="Rectangle 78"/>
          <p:cNvSpPr>
            <a:spLocks noChangeArrowheads="1"/>
          </p:cNvSpPr>
          <p:nvPr/>
        </p:nvSpPr>
        <p:spPr bwMode="auto">
          <a:xfrm>
            <a:off x="6413500" y="3433763"/>
            <a:ext cx="1425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 (from memory)</a:t>
            </a:r>
            <a:endParaRPr lang="en-US" altLang="en-US"/>
          </a:p>
        </p:txBody>
      </p:sp>
      <p:sp>
        <p:nvSpPr>
          <p:cNvPr id="13386" name="Freeform 79"/>
          <p:cNvSpPr>
            <a:spLocks/>
          </p:cNvSpPr>
          <p:nvPr/>
        </p:nvSpPr>
        <p:spPr bwMode="auto">
          <a:xfrm>
            <a:off x="3551238" y="4313238"/>
            <a:ext cx="58737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7" name="Freeform 80"/>
          <p:cNvSpPr>
            <a:spLocks/>
          </p:cNvSpPr>
          <p:nvPr/>
        </p:nvSpPr>
        <p:spPr bwMode="auto">
          <a:xfrm>
            <a:off x="3609975" y="4313238"/>
            <a:ext cx="55563" cy="228600"/>
          </a:xfrm>
          <a:custGeom>
            <a:avLst/>
            <a:gdLst>
              <a:gd name="T0" fmla="*/ 2147483646 w 71"/>
              <a:gd name="T1" fmla="*/ 0 h 288"/>
              <a:gd name="T2" fmla="*/ 0 w 71"/>
              <a:gd name="T3" fmla="*/ 2147483646 h 288"/>
              <a:gd name="T4" fmla="*/ 2147483646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Freeform 81"/>
          <p:cNvSpPr>
            <a:spLocks/>
          </p:cNvSpPr>
          <p:nvPr/>
        </p:nvSpPr>
        <p:spPr bwMode="auto">
          <a:xfrm>
            <a:off x="4922838" y="4313238"/>
            <a:ext cx="57150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9" name="Freeform 82"/>
          <p:cNvSpPr>
            <a:spLocks/>
          </p:cNvSpPr>
          <p:nvPr/>
        </p:nvSpPr>
        <p:spPr bwMode="auto">
          <a:xfrm>
            <a:off x="6122988" y="4313238"/>
            <a:ext cx="57150" cy="228600"/>
          </a:xfrm>
          <a:custGeom>
            <a:avLst/>
            <a:gdLst>
              <a:gd name="T0" fmla="*/ 2147483646 w 71"/>
              <a:gd name="T1" fmla="*/ 0 h 288"/>
              <a:gd name="T2" fmla="*/ 0 w 71"/>
              <a:gd name="T3" fmla="*/ 2147483646 h 288"/>
              <a:gd name="T4" fmla="*/ 2147483646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Freeform 83"/>
          <p:cNvSpPr>
            <a:spLocks/>
          </p:cNvSpPr>
          <p:nvPr/>
        </p:nvSpPr>
        <p:spPr bwMode="auto">
          <a:xfrm>
            <a:off x="8294688" y="4313238"/>
            <a:ext cx="57150" cy="228600"/>
          </a:xfrm>
          <a:custGeom>
            <a:avLst/>
            <a:gdLst>
              <a:gd name="T0" fmla="*/ 0 w 71"/>
              <a:gd name="T1" fmla="*/ 0 h 288"/>
              <a:gd name="T2" fmla="*/ 2147483646 w 71"/>
              <a:gd name="T3" fmla="*/ 2147483646 h 288"/>
              <a:gd name="T4" fmla="*/ 0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1" name="Line 84"/>
          <p:cNvSpPr>
            <a:spLocks noChangeShapeType="1"/>
          </p:cNvSpPr>
          <p:nvPr/>
        </p:nvSpPr>
        <p:spPr bwMode="auto">
          <a:xfrm>
            <a:off x="3038475" y="43132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2" name="Line 85"/>
          <p:cNvSpPr>
            <a:spLocks noChangeShapeType="1"/>
          </p:cNvSpPr>
          <p:nvPr/>
        </p:nvSpPr>
        <p:spPr bwMode="auto">
          <a:xfrm>
            <a:off x="3038475" y="4541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3" name="Line 86"/>
          <p:cNvSpPr>
            <a:spLocks noChangeShapeType="1"/>
          </p:cNvSpPr>
          <p:nvPr/>
        </p:nvSpPr>
        <p:spPr bwMode="auto">
          <a:xfrm>
            <a:off x="3665538" y="43132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" name="Line 87"/>
          <p:cNvSpPr>
            <a:spLocks noChangeShapeType="1"/>
          </p:cNvSpPr>
          <p:nvPr/>
        </p:nvSpPr>
        <p:spPr bwMode="auto">
          <a:xfrm>
            <a:off x="3665538" y="4541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5" name="Line 88"/>
          <p:cNvSpPr>
            <a:spLocks noChangeShapeType="1"/>
          </p:cNvSpPr>
          <p:nvPr/>
        </p:nvSpPr>
        <p:spPr bwMode="auto">
          <a:xfrm>
            <a:off x="6180138" y="43132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6" name="Line 89"/>
          <p:cNvSpPr>
            <a:spLocks noChangeShapeType="1"/>
          </p:cNvSpPr>
          <p:nvPr/>
        </p:nvSpPr>
        <p:spPr bwMode="auto">
          <a:xfrm>
            <a:off x="6180138" y="45418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7" name="Line 90"/>
          <p:cNvSpPr>
            <a:spLocks noChangeShapeType="1"/>
          </p:cNvSpPr>
          <p:nvPr/>
        </p:nvSpPr>
        <p:spPr bwMode="auto">
          <a:xfrm>
            <a:off x="4979988" y="44275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8" name="Freeform 91"/>
          <p:cNvSpPr>
            <a:spLocks/>
          </p:cNvSpPr>
          <p:nvPr/>
        </p:nvSpPr>
        <p:spPr bwMode="auto">
          <a:xfrm>
            <a:off x="8351838" y="4313238"/>
            <a:ext cx="57150" cy="228600"/>
          </a:xfrm>
          <a:custGeom>
            <a:avLst/>
            <a:gdLst>
              <a:gd name="T0" fmla="*/ 2147483646 w 73"/>
              <a:gd name="T1" fmla="*/ 0 h 288"/>
              <a:gd name="T2" fmla="*/ 0 w 73"/>
              <a:gd name="T3" fmla="*/ 2147483646 h 288"/>
              <a:gd name="T4" fmla="*/ 2147483646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9" name="Line 92"/>
          <p:cNvSpPr>
            <a:spLocks noChangeShapeType="1"/>
          </p:cNvSpPr>
          <p:nvPr/>
        </p:nvSpPr>
        <p:spPr bwMode="auto">
          <a:xfrm>
            <a:off x="8408988" y="43132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0" name="Line 93"/>
          <p:cNvSpPr>
            <a:spLocks noChangeShapeType="1"/>
          </p:cNvSpPr>
          <p:nvPr/>
        </p:nvSpPr>
        <p:spPr bwMode="auto">
          <a:xfrm>
            <a:off x="8408988" y="45418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1" name="Rectangle 94"/>
          <p:cNvSpPr>
            <a:spLocks noChangeArrowheads="1"/>
          </p:cNvSpPr>
          <p:nvPr/>
        </p:nvSpPr>
        <p:spPr bwMode="auto">
          <a:xfrm>
            <a:off x="4011613" y="4348163"/>
            <a:ext cx="6270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13402" name="Rectangle 95"/>
          <p:cNvSpPr>
            <a:spLocks noChangeArrowheads="1"/>
          </p:cNvSpPr>
          <p:nvPr/>
        </p:nvSpPr>
        <p:spPr bwMode="auto">
          <a:xfrm>
            <a:off x="7027863" y="4348163"/>
            <a:ext cx="4810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S6 - S3</a:t>
            </a:r>
            <a:endParaRPr lang="en-US" altLang="en-US"/>
          </a:p>
        </p:txBody>
      </p:sp>
      <p:sp>
        <p:nvSpPr>
          <p:cNvPr id="13403" name="Line 96"/>
          <p:cNvSpPr>
            <a:spLocks noChangeShapeType="1"/>
          </p:cNvSpPr>
          <p:nvPr/>
        </p:nvSpPr>
        <p:spPr bwMode="auto">
          <a:xfrm>
            <a:off x="3152775" y="47704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4" name="Line 97"/>
          <p:cNvSpPr>
            <a:spLocks noChangeShapeType="1"/>
          </p:cNvSpPr>
          <p:nvPr/>
        </p:nvSpPr>
        <p:spPr bwMode="auto">
          <a:xfrm>
            <a:off x="3152775" y="49990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5" name="Freeform 98"/>
          <p:cNvSpPr>
            <a:spLocks/>
          </p:cNvSpPr>
          <p:nvPr/>
        </p:nvSpPr>
        <p:spPr bwMode="auto">
          <a:xfrm>
            <a:off x="3551238" y="4770438"/>
            <a:ext cx="57150" cy="228600"/>
          </a:xfrm>
          <a:custGeom>
            <a:avLst/>
            <a:gdLst>
              <a:gd name="T0" fmla="*/ 0 w 71"/>
              <a:gd name="T1" fmla="*/ 0 h 288"/>
              <a:gd name="T2" fmla="*/ 2147483646 w 71"/>
              <a:gd name="T3" fmla="*/ 2147483646 h 288"/>
              <a:gd name="T4" fmla="*/ 0 w 71"/>
              <a:gd name="T5" fmla="*/ 2147483646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6" name="Freeform 99"/>
          <p:cNvSpPr>
            <a:spLocks/>
          </p:cNvSpPr>
          <p:nvPr/>
        </p:nvSpPr>
        <p:spPr bwMode="auto">
          <a:xfrm>
            <a:off x="3094038" y="4770438"/>
            <a:ext cx="58737" cy="228600"/>
          </a:xfrm>
          <a:custGeom>
            <a:avLst/>
            <a:gdLst>
              <a:gd name="T0" fmla="*/ 2147483646 w 73"/>
              <a:gd name="T1" fmla="*/ 0 h 288"/>
              <a:gd name="T2" fmla="*/ 0 w 73"/>
              <a:gd name="T3" fmla="*/ 2147483646 h 288"/>
              <a:gd name="T4" fmla="*/ 2147483646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7" name="Freeform 100"/>
          <p:cNvSpPr>
            <a:spLocks/>
          </p:cNvSpPr>
          <p:nvPr/>
        </p:nvSpPr>
        <p:spPr bwMode="auto">
          <a:xfrm>
            <a:off x="3608388" y="4770438"/>
            <a:ext cx="57150" cy="228600"/>
          </a:xfrm>
          <a:custGeom>
            <a:avLst/>
            <a:gdLst>
              <a:gd name="T0" fmla="*/ 2147483646 w 73"/>
              <a:gd name="T1" fmla="*/ 0 h 288"/>
              <a:gd name="T2" fmla="*/ 0 w 73"/>
              <a:gd name="T3" fmla="*/ 2147483646 h 288"/>
              <a:gd name="T4" fmla="*/ 2147483646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8" name="Line 101"/>
          <p:cNvSpPr>
            <a:spLocks noChangeShapeType="1"/>
          </p:cNvSpPr>
          <p:nvPr/>
        </p:nvSpPr>
        <p:spPr bwMode="auto">
          <a:xfrm>
            <a:off x="3665538" y="47704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9" name="Line 102"/>
          <p:cNvSpPr>
            <a:spLocks noChangeShapeType="1"/>
          </p:cNvSpPr>
          <p:nvPr/>
        </p:nvSpPr>
        <p:spPr bwMode="auto">
          <a:xfrm>
            <a:off x="3665538" y="49990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0" name="Freeform 103"/>
          <p:cNvSpPr>
            <a:spLocks/>
          </p:cNvSpPr>
          <p:nvPr/>
        </p:nvSpPr>
        <p:spPr bwMode="auto">
          <a:xfrm>
            <a:off x="3036888" y="4770438"/>
            <a:ext cx="57150" cy="228600"/>
          </a:xfrm>
          <a:custGeom>
            <a:avLst/>
            <a:gdLst>
              <a:gd name="T0" fmla="*/ 0 w 73"/>
              <a:gd name="T1" fmla="*/ 0 h 288"/>
              <a:gd name="T2" fmla="*/ 2147483646 w 73"/>
              <a:gd name="T3" fmla="*/ 2147483646 h 288"/>
              <a:gd name="T4" fmla="*/ 0 w 73"/>
              <a:gd name="T5" fmla="*/ 2147483646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1" name="Rectangle 104"/>
          <p:cNvSpPr>
            <a:spLocks noChangeArrowheads="1"/>
          </p:cNvSpPr>
          <p:nvPr/>
        </p:nvSpPr>
        <p:spPr bwMode="auto">
          <a:xfrm>
            <a:off x="4318000" y="4805363"/>
            <a:ext cx="37004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if I/O ACCESS this is HIGH, if MEMORY ACCESS this is LOW</a:t>
            </a:r>
            <a:endParaRPr lang="en-US" altLang="en-US"/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>
            <a:off x="3581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53340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6629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7772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Pages>78</Pages>
  <Words>340</Words>
  <Application>Microsoft Office PowerPoint</Application>
  <PresentationFormat>Letter Paper (8.5x11 in)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Microprocessor System Design</vt:lpstr>
      <vt:lpstr>Class Work #2</vt:lpstr>
      <vt:lpstr>First Part – Closed-Book</vt:lpstr>
      <vt:lpstr>Questions</vt:lpstr>
      <vt:lpstr>Second Part – Open-Note</vt:lpstr>
      <vt:lpstr>Problems</vt:lpstr>
      <vt:lpstr>Processor Timing Diagram of 8088 (Minimum Mode) for Memory or I/O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Assembly</dc:title>
  <dc:creator>Omid Fatemi</dc:creator>
  <cp:lastModifiedBy>S. Omid Fatemi</cp:lastModifiedBy>
  <cp:revision>191</cp:revision>
  <cp:lastPrinted>1998-01-22T21:50:54Z</cp:lastPrinted>
  <dcterms:created xsi:type="dcterms:W3CDTF">1995-08-12T11:37:26Z</dcterms:created>
  <dcterms:modified xsi:type="dcterms:W3CDTF">2017-10-08T18:56:02Z</dcterms:modified>
</cp:coreProperties>
</file>