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82"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277" r:id="rId22"/>
    <p:sldId id="278" r:id="rId23"/>
    <p:sldId id="279" r:id="rId24"/>
    <p:sldId id="280" r:id="rId25"/>
    <p:sldId id="269" r:id="rId26"/>
  </p:sldIdLst>
  <p:sldSz cx="9144000" cy="6858000" type="letter"/>
  <p:notesSz cx="10223500" cy="70866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0" autoAdjust="0"/>
    <p:restoredTop sz="84507" autoAdjust="0"/>
  </p:normalViewPr>
  <p:slideViewPr>
    <p:cSldViewPr>
      <p:cViewPr varScale="1">
        <p:scale>
          <a:sx n="87" d="100"/>
          <a:sy n="87" d="100"/>
        </p:scale>
        <p:origin x="1233"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689475" y="6738938"/>
            <a:ext cx="8461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446" tIns="48082" rIns="94446" bIns="48082">
            <a:spAutoFit/>
          </a:bodyPr>
          <a:lstStyle/>
          <a:p>
            <a:pPr algn="ctr" defTabSz="939800">
              <a:lnSpc>
                <a:spcPct val="90000"/>
              </a:lnSpc>
            </a:pPr>
            <a:r>
              <a:rPr lang="en-US" sz="1300"/>
              <a:t>Page </a:t>
            </a:r>
            <a:fld id="{6CDAEC90-4289-435F-8E8D-D7C1A61DF8DB}" type="slidenum">
              <a:rPr lang="en-US" sz="1300"/>
              <a:pPr algn="ctr" defTabSz="939800">
                <a:lnSpc>
                  <a:spcPct val="90000"/>
                </a:lnSpc>
              </a:pPr>
              <a:t>‹#›</a:t>
            </a:fld>
            <a:endParaRPr lang="en-US" sz="1300"/>
          </a:p>
        </p:txBody>
      </p:sp>
    </p:spTree>
    <p:extLst>
      <p:ext uri="{BB962C8B-B14F-4D97-AF65-F5344CB8AC3E}">
        <p14:creationId xmlns:p14="http://schemas.microsoft.com/office/powerpoint/2010/main" val="1247642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689475" y="6738938"/>
            <a:ext cx="8461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446" tIns="48082" rIns="94446" bIns="48082">
            <a:spAutoFit/>
          </a:bodyPr>
          <a:lstStyle/>
          <a:p>
            <a:pPr algn="ctr" defTabSz="939800">
              <a:lnSpc>
                <a:spcPct val="90000"/>
              </a:lnSpc>
            </a:pPr>
            <a:r>
              <a:rPr lang="en-US" sz="1300"/>
              <a:t>Page </a:t>
            </a:r>
            <a:fld id="{D88DFA3D-7A98-4BBB-9C97-749B859D053B}" type="slidenum">
              <a:rPr lang="en-US" sz="1300"/>
              <a:pPr algn="ctr" defTabSz="939800">
                <a:lnSpc>
                  <a:spcPct val="90000"/>
                </a:lnSpc>
              </a:pPr>
              <a:t>‹#›</a:t>
            </a:fld>
            <a:endParaRPr lang="en-US" sz="1300"/>
          </a:p>
        </p:txBody>
      </p:sp>
      <p:sp>
        <p:nvSpPr>
          <p:cNvPr id="26627" name="Rectangle 3"/>
          <p:cNvSpPr>
            <a:spLocks noGrp="1" noRot="1" noChangeAspect="1" noChangeArrowheads="1" noTextEdit="1"/>
          </p:cNvSpPr>
          <p:nvPr>
            <p:ph type="sldImg" idx="2"/>
          </p:nvPr>
        </p:nvSpPr>
        <p:spPr bwMode="auto">
          <a:xfrm>
            <a:off x="3340100" y="531813"/>
            <a:ext cx="3543300" cy="2657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1363663" y="3365500"/>
            <a:ext cx="7496175" cy="3189288"/>
          </a:xfrm>
          <a:prstGeom prst="rect">
            <a:avLst/>
          </a:prstGeom>
          <a:noFill/>
          <a:ln w="12700">
            <a:noFill/>
            <a:miter lim="800000"/>
            <a:headEnd/>
            <a:tailEnd/>
          </a:ln>
          <a:effectLst/>
        </p:spPr>
        <p:txBody>
          <a:bodyPr vert="horz" wrap="square" lIns="97881" tIns="48082" rIns="97881" bIns="48082"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73472045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0925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1811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7278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14429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2461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Geneva" charset="0"/>
              </a:rPr>
              <a:t>Moore’s law in 1965 (</a:t>
            </a:r>
            <a:r>
              <a:rPr lang="en-US" smtClean="0">
                <a:latin typeface="Geneva" charset="0"/>
                <a:cs typeface="Times New Roman" pitchFamily="18" charset="0"/>
              </a:rPr>
              <a:t>transistors per integrated circuit would double every 18 months</a:t>
            </a:r>
            <a:r>
              <a:rPr lang="en-US" smtClean="0">
                <a:latin typeface="Geneva" charset="0"/>
              </a:rPr>
              <a:t> )</a:t>
            </a:r>
          </a:p>
          <a:p>
            <a:r>
              <a:rPr lang="en-US" smtClean="0">
                <a:latin typeface="Geneva" charset="0"/>
              </a:rPr>
              <a:t>. = 8 bit bus; * = 16 bit bus; ** = 32 bit bus; *** = 32/64 bit bus</a:t>
            </a:r>
            <a:endParaRPr lang="en-US" smtClean="0">
              <a:latin typeface="Geneva" charset="0"/>
              <a:cs typeface="Times New Roman" pitchFamily="18" charset="0"/>
            </a:endParaRPr>
          </a:p>
          <a:p>
            <a:r>
              <a:rPr lang="en-US" smtClean="0">
                <a:latin typeface="Times New Roman" pitchFamily="18" charset="0"/>
                <a:cs typeface="Times New Roman" pitchFamily="18" charset="0"/>
              </a:rPr>
              <a:t>4004 was the 1st microprocessor; it had only a 4 bit bus.</a:t>
            </a:r>
            <a:endParaRPr lang="en-US" smtClean="0">
              <a:latin typeface="Geneva" charset="0"/>
              <a:cs typeface="Times New Roman" pitchFamily="18" charset="0"/>
            </a:endParaRPr>
          </a:p>
          <a:p>
            <a:r>
              <a:rPr lang="en-US" smtClean="0">
                <a:latin typeface="Times New Roman" pitchFamily="18" charset="0"/>
                <a:cs typeface="Times New Roman" pitchFamily="18" charset="0"/>
              </a:rPr>
              <a:t>8088 (the 8-bit sister of the 8086) at 5 Mhz powered the first IBM PCs.</a:t>
            </a:r>
            <a:endParaRPr lang="en-US" smtClean="0">
              <a:latin typeface="Geneva" charset="0"/>
              <a:cs typeface="Times New Roman" pitchFamily="18" charset="0"/>
            </a:endParaRPr>
          </a:p>
          <a:p>
            <a:endParaRPr lang="en-US" smtClean="0"/>
          </a:p>
        </p:txBody>
      </p:sp>
    </p:spTree>
    <p:extLst>
      <p:ext uri="{BB962C8B-B14F-4D97-AF65-F5344CB8AC3E}">
        <p14:creationId xmlns:p14="http://schemas.microsoft.com/office/powerpoint/2010/main" val="378655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89548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67789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Talk about the effects of the size of data bus - bidirectional</a:t>
            </a:r>
          </a:p>
          <a:p>
            <a:r>
              <a:rPr lang="en-US" smtClean="0"/>
              <a:t>Size of address bus – number of locations and byte addressable - unidirectional</a:t>
            </a:r>
          </a:p>
          <a:p>
            <a:endParaRPr lang="en-US" smtClean="0"/>
          </a:p>
        </p:txBody>
      </p:sp>
    </p:spTree>
    <p:extLst>
      <p:ext uri="{BB962C8B-B14F-4D97-AF65-F5344CB8AC3E}">
        <p14:creationId xmlns:p14="http://schemas.microsoft.com/office/powerpoint/2010/main" val="141792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EU: Execution unit</a:t>
            </a:r>
          </a:p>
          <a:p>
            <a:r>
              <a:rPr lang="en-US" smtClean="0"/>
              <a:t>BIU: bus interface unit</a:t>
            </a:r>
          </a:p>
          <a:p>
            <a:endParaRPr lang="en-US" smtClean="0"/>
          </a:p>
        </p:txBody>
      </p:sp>
    </p:spTree>
    <p:extLst>
      <p:ext uri="{BB962C8B-B14F-4D97-AF65-F5344CB8AC3E}">
        <p14:creationId xmlns:p14="http://schemas.microsoft.com/office/powerpoint/2010/main" val="276444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698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7727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97691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5141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7769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14823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ea typeface="Gulim" pitchFamily="34" charset="-127"/>
            </a:endParaRPr>
          </a:p>
        </p:txBody>
      </p:sp>
    </p:spTree>
    <p:extLst>
      <p:ext uri="{BB962C8B-B14F-4D97-AF65-F5344CB8AC3E}">
        <p14:creationId xmlns:p14="http://schemas.microsoft.com/office/powerpoint/2010/main" val="248620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0288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403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807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902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en-US" smtClean="0">
                <a:latin typeface="Arial" charset="0"/>
                <a:cs typeface="Arial" charset="0"/>
              </a:rPr>
              <a:t>give poster session</a:t>
            </a:r>
          </a:p>
          <a:p>
            <a:pPr eaLnBrk="1" hangingPunct="1"/>
            <a:endParaRPr lang="en-US" altLang="en-US" smtClean="0">
              <a:latin typeface="Arial" charset="0"/>
              <a:cs typeface="Arial" charset="0"/>
            </a:endParaRPr>
          </a:p>
        </p:txBody>
      </p:sp>
    </p:spTree>
    <p:extLst>
      <p:ext uri="{BB962C8B-B14F-4D97-AF65-F5344CB8AC3E}">
        <p14:creationId xmlns:p14="http://schemas.microsoft.com/office/powerpoint/2010/main" val="292643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74210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3705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0495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5751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334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76200"/>
            <a:ext cx="17907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76200"/>
            <a:ext cx="52197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2732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981200"/>
            <a:ext cx="7162800" cy="4114800"/>
          </a:xfrm>
        </p:spPr>
        <p:txBody>
          <a:bodyPr/>
          <a:lstStyle/>
          <a:p>
            <a:pPr lvl="0"/>
            <a:endParaRPr lang="en-US" noProof="0" smtClean="0"/>
          </a:p>
        </p:txBody>
      </p:sp>
    </p:spTree>
    <p:extLst>
      <p:ext uri="{BB962C8B-B14F-4D97-AF65-F5344CB8AC3E}">
        <p14:creationId xmlns:p14="http://schemas.microsoft.com/office/powerpoint/2010/main" val="3319719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990600" y="1981200"/>
            <a:ext cx="35052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505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90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vl2pPr>
            <a:lvl3pPr>
              <a:defRPr sz="20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04457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235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919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03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09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46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42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943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Slide Title</a:t>
            </a:r>
          </a:p>
        </p:txBody>
      </p:sp>
      <p:sp>
        <p:nvSpPr>
          <p:cNvPr id="1027" name="Rectangle 3"/>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7007225" y="6296025"/>
            <a:ext cx="17700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r>
              <a:rPr lang="en-US" sz="1200"/>
              <a:t>University of Tehran </a:t>
            </a:r>
            <a:fld id="{5BE069C9-8744-439D-875B-488547F14D59}" type="slidenum">
              <a:rPr lang="en-US" sz="1200"/>
              <a:pPr algn="r"/>
              <a:t>‹#›</a:t>
            </a:fld>
            <a:endParaRPr lang="en-US" sz="12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600" b="1">
          <a:solidFill>
            <a:schemeClr val="hlink"/>
          </a:solidFill>
          <a:latin typeface="+mj-lt"/>
          <a:ea typeface="+mj-ea"/>
          <a:cs typeface="+mj-cs"/>
        </a:defRPr>
      </a:lvl1pPr>
      <a:lvl2pPr algn="ctr" rtl="0" eaLnBrk="0" fontAlgn="base" hangingPunct="0">
        <a:lnSpc>
          <a:spcPct val="90000"/>
        </a:lnSpc>
        <a:spcBef>
          <a:spcPct val="0"/>
        </a:spcBef>
        <a:spcAft>
          <a:spcPct val="0"/>
        </a:spcAft>
        <a:defRPr sz="3600" b="1">
          <a:solidFill>
            <a:schemeClr val="hlink"/>
          </a:solidFill>
          <a:latin typeface="Arial" pitchFamily="34" charset="0"/>
        </a:defRPr>
      </a:lvl2pPr>
      <a:lvl3pPr algn="ctr" rtl="0" eaLnBrk="0" fontAlgn="base" hangingPunct="0">
        <a:lnSpc>
          <a:spcPct val="90000"/>
        </a:lnSpc>
        <a:spcBef>
          <a:spcPct val="0"/>
        </a:spcBef>
        <a:spcAft>
          <a:spcPct val="0"/>
        </a:spcAft>
        <a:defRPr sz="3600" b="1">
          <a:solidFill>
            <a:schemeClr val="hlink"/>
          </a:solidFill>
          <a:latin typeface="Arial" pitchFamily="34" charset="0"/>
        </a:defRPr>
      </a:lvl3pPr>
      <a:lvl4pPr algn="ctr" rtl="0" eaLnBrk="0" fontAlgn="base" hangingPunct="0">
        <a:lnSpc>
          <a:spcPct val="90000"/>
        </a:lnSpc>
        <a:spcBef>
          <a:spcPct val="0"/>
        </a:spcBef>
        <a:spcAft>
          <a:spcPct val="0"/>
        </a:spcAft>
        <a:defRPr sz="3600" b="1">
          <a:solidFill>
            <a:schemeClr val="hlink"/>
          </a:solidFill>
          <a:latin typeface="Arial" pitchFamily="34" charset="0"/>
        </a:defRPr>
      </a:lvl4pPr>
      <a:lvl5pPr algn="ctr" rtl="0" eaLnBrk="0" fontAlgn="base" hangingPunct="0">
        <a:lnSpc>
          <a:spcPct val="90000"/>
        </a:lnSpc>
        <a:spcBef>
          <a:spcPct val="0"/>
        </a:spcBef>
        <a:spcAft>
          <a:spcPct val="0"/>
        </a:spcAft>
        <a:defRPr sz="3600" b="1">
          <a:solidFill>
            <a:schemeClr val="hlink"/>
          </a:solidFill>
          <a:latin typeface="Arial" pitchFamily="34" charset="0"/>
        </a:defRPr>
      </a:lvl5pPr>
      <a:lvl6pPr marL="457200" algn="ctr" rtl="0" eaLnBrk="0" fontAlgn="base" hangingPunct="0">
        <a:lnSpc>
          <a:spcPct val="90000"/>
        </a:lnSpc>
        <a:spcBef>
          <a:spcPct val="0"/>
        </a:spcBef>
        <a:spcAft>
          <a:spcPct val="0"/>
        </a:spcAft>
        <a:defRPr sz="3600" b="1">
          <a:solidFill>
            <a:schemeClr val="hlink"/>
          </a:solidFill>
          <a:latin typeface="Arial" pitchFamily="34" charset="0"/>
        </a:defRPr>
      </a:lvl6pPr>
      <a:lvl7pPr marL="914400" algn="ctr" rtl="0" eaLnBrk="0" fontAlgn="base" hangingPunct="0">
        <a:lnSpc>
          <a:spcPct val="90000"/>
        </a:lnSpc>
        <a:spcBef>
          <a:spcPct val="0"/>
        </a:spcBef>
        <a:spcAft>
          <a:spcPct val="0"/>
        </a:spcAft>
        <a:defRPr sz="3600" b="1">
          <a:solidFill>
            <a:schemeClr val="hlink"/>
          </a:solidFill>
          <a:latin typeface="Arial" pitchFamily="34" charset="0"/>
        </a:defRPr>
      </a:lvl7pPr>
      <a:lvl8pPr marL="1371600" algn="ctr" rtl="0" eaLnBrk="0" fontAlgn="base" hangingPunct="0">
        <a:lnSpc>
          <a:spcPct val="90000"/>
        </a:lnSpc>
        <a:spcBef>
          <a:spcPct val="0"/>
        </a:spcBef>
        <a:spcAft>
          <a:spcPct val="0"/>
        </a:spcAft>
        <a:defRPr sz="3600" b="1">
          <a:solidFill>
            <a:schemeClr val="hlink"/>
          </a:solidFill>
          <a:latin typeface="Arial" pitchFamily="34" charset="0"/>
        </a:defRPr>
      </a:lvl8pPr>
      <a:lvl9pPr marL="1828800" algn="ctr" rtl="0" eaLnBrk="0" fontAlgn="base" hangingPunct="0">
        <a:lnSpc>
          <a:spcPct val="90000"/>
        </a:lnSpc>
        <a:spcBef>
          <a:spcPct val="0"/>
        </a:spcBef>
        <a:spcAft>
          <a:spcPct val="0"/>
        </a:spcAft>
        <a:defRPr sz="3600" b="1">
          <a:solidFill>
            <a:schemeClr val="hlink"/>
          </a:solidFill>
          <a:latin typeface="Arial" pitchFamily="34"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tel.com/pressroom/archive/backgrnd/30thann_funfacts.ht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utec.ut.ac.ir/web/offering/16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a:noFill/>
        </p:spPr>
        <p:txBody>
          <a:bodyPr/>
          <a:lstStyle/>
          <a:p>
            <a:r>
              <a:rPr lang="en-US" smtClean="0"/>
              <a:t>Microprocessor System Design</a:t>
            </a:r>
          </a:p>
        </p:txBody>
      </p:sp>
      <p:sp>
        <p:nvSpPr>
          <p:cNvPr id="2051" name="Rectangle 3"/>
          <p:cNvSpPr>
            <a:spLocks noGrp="1" noChangeArrowheads="1"/>
          </p:cNvSpPr>
          <p:nvPr>
            <p:ph type="subTitle" idx="1"/>
          </p:nvPr>
        </p:nvSpPr>
        <p:spPr>
          <a:noFill/>
        </p:spPr>
        <p:txBody>
          <a:bodyPr/>
          <a:lstStyle/>
          <a:p>
            <a:pPr marL="285750" indent="-285750"/>
            <a:r>
              <a:rPr lang="en-US" smtClean="0"/>
              <a:t>Omid Fatemi</a:t>
            </a:r>
            <a:endParaRPr lang="fa-IR" smtClean="0">
              <a:cs typeface="Arial" pitchFamily="34" charset="0"/>
            </a:endParaRPr>
          </a:p>
          <a:p>
            <a:pPr marL="285750" indent="-285750"/>
            <a:r>
              <a:rPr lang="en-US" smtClean="0">
                <a:cs typeface="Arial" pitchFamily="34" charset="0"/>
              </a:rPr>
              <a:t>(omid@fatemi.net)</a:t>
            </a:r>
          </a:p>
          <a:p>
            <a:pPr marL="285750" indent="-285750"/>
            <a:endParaRPr lang="en-US" smtClean="0"/>
          </a:p>
          <a:p>
            <a:pPr marL="285750" indent="-285750"/>
            <a:endParaRPr lang="en-US" smtClean="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Design Process</a:t>
            </a:r>
          </a:p>
        </p:txBody>
      </p:sp>
      <p:sp>
        <p:nvSpPr>
          <p:cNvPr id="10243" name="Rectangle 5"/>
          <p:cNvSpPr>
            <a:spLocks noChangeArrowheads="1"/>
          </p:cNvSpPr>
          <p:nvPr/>
        </p:nvSpPr>
        <p:spPr bwMode="auto">
          <a:xfrm>
            <a:off x="2728913"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endParaRPr lang="en-US"/>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543800"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6"/>
          <p:cNvSpPr>
            <a:spLocks noChangeArrowheads="1"/>
          </p:cNvSpPr>
          <p:nvPr/>
        </p:nvSpPr>
        <p:spPr bwMode="auto">
          <a:xfrm>
            <a:off x="1981200" y="5257800"/>
            <a:ext cx="50958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0000"/>
              </a:lnSpc>
              <a:spcBef>
                <a:spcPct val="30000"/>
              </a:spcBef>
              <a:buSzPct val="100000"/>
            </a:pPr>
            <a:r>
              <a:rPr lang="en-US" sz="2400" b="1"/>
              <a:t>Hardware, Firmware and Software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Design Process Steps</a:t>
            </a:r>
          </a:p>
        </p:txBody>
      </p:sp>
      <p:sp>
        <p:nvSpPr>
          <p:cNvPr id="190467" name="Rectangle 3"/>
          <p:cNvSpPr>
            <a:spLocks noGrp="1" noChangeArrowheads="1"/>
          </p:cNvSpPr>
          <p:nvPr>
            <p:ph type="body" idx="1"/>
          </p:nvPr>
        </p:nvSpPr>
        <p:spPr/>
        <p:txBody>
          <a:bodyPr/>
          <a:lstStyle/>
          <a:p>
            <a:pPr>
              <a:lnSpc>
                <a:spcPct val="120000"/>
              </a:lnSpc>
            </a:pPr>
            <a:r>
              <a:rPr lang="en-US" smtClean="0">
                <a:ea typeface="Arial Unicode MS" pitchFamily="34" charset="-128"/>
                <a:cs typeface="Arial Unicode MS" pitchFamily="34" charset="-128"/>
              </a:rPr>
              <a:t>Define requirements</a:t>
            </a:r>
          </a:p>
          <a:p>
            <a:pPr>
              <a:lnSpc>
                <a:spcPct val="120000"/>
              </a:lnSpc>
            </a:pPr>
            <a:r>
              <a:rPr lang="en-US" smtClean="0">
                <a:ea typeface="Arial Unicode MS" pitchFamily="34" charset="-128"/>
                <a:cs typeface="Arial Unicode MS" pitchFamily="34" charset="-128"/>
              </a:rPr>
              <a:t>Develop specifications</a:t>
            </a:r>
          </a:p>
          <a:p>
            <a:pPr>
              <a:lnSpc>
                <a:spcPct val="120000"/>
              </a:lnSpc>
            </a:pPr>
            <a:r>
              <a:rPr lang="en-US" smtClean="0">
                <a:ea typeface="Arial Unicode MS" pitchFamily="34" charset="-128"/>
                <a:cs typeface="Arial Unicode MS" pitchFamily="34" charset="-128"/>
              </a:rPr>
              <a:t>Preliminary design</a:t>
            </a:r>
          </a:p>
          <a:p>
            <a:pPr>
              <a:lnSpc>
                <a:spcPct val="120000"/>
              </a:lnSpc>
            </a:pPr>
            <a:r>
              <a:rPr lang="en-US" smtClean="0">
                <a:ea typeface="Arial Unicode MS" pitchFamily="34" charset="-128"/>
                <a:cs typeface="Arial Unicode MS" pitchFamily="34" charset="-128"/>
              </a:rPr>
              <a:t>Intermediate design</a:t>
            </a:r>
          </a:p>
          <a:p>
            <a:pPr>
              <a:lnSpc>
                <a:spcPct val="120000"/>
              </a:lnSpc>
            </a:pPr>
            <a:r>
              <a:rPr lang="en-US" smtClean="0">
                <a:ea typeface="Arial Unicode MS" pitchFamily="34" charset="-128"/>
                <a:cs typeface="Arial Unicode MS" pitchFamily="34" charset="-128"/>
              </a:rPr>
              <a:t>Detailed design</a:t>
            </a:r>
          </a:p>
          <a:p>
            <a:pPr>
              <a:lnSpc>
                <a:spcPct val="120000"/>
              </a:lnSpc>
            </a:pPr>
            <a:r>
              <a:rPr lang="en-US" smtClean="0">
                <a:ea typeface="Arial Unicode MS" pitchFamily="34" charset="-128"/>
                <a:cs typeface="Arial Unicode MS" pitchFamily="34" charset="-128"/>
              </a:rPr>
              <a:t>Implementation</a:t>
            </a:r>
          </a:p>
          <a:p>
            <a:pPr>
              <a:lnSpc>
                <a:spcPct val="120000"/>
              </a:lnSpc>
            </a:pPr>
            <a:r>
              <a:rPr lang="en-US" smtClean="0">
                <a:ea typeface="Arial Unicode MS" pitchFamily="34" charset="-128"/>
                <a:cs typeface="Arial Unicode MS" pitchFamily="34" charset="-128"/>
              </a:rPr>
              <a:t>Verification and acceptance</a:t>
            </a:r>
          </a:p>
          <a:p>
            <a:pPr>
              <a:lnSpc>
                <a:spcPct val="12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0467">
                                            <p:txEl>
                                              <p:pRg st="6" end="6"/>
                                            </p:txEl>
                                          </p:spTgt>
                                        </p:tgtEl>
                                        <p:attrNameLst>
                                          <p:attrName>style.visibility</p:attrName>
                                        </p:attrNameLst>
                                      </p:cBhvr>
                                      <p:to>
                                        <p:strVal val="visible"/>
                                      </p:to>
                                    </p:set>
                                    <p:anim calcmode="lin" valueType="num">
                                      <p:cBhvr additive="base">
                                        <p:cTn id="43" dur="500" fill="hold"/>
                                        <p:tgtEl>
                                          <p:spTgt spid="1904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04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Microprocessors</a:t>
            </a:r>
          </a:p>
        </p:txBody>
      </p:sp>
      <p:sp>
        <p:nvSpPr>
          <p:cNvPr id="12291" name="Rectangle 5"/>
          <p:cNvSpPr>
            <a:spLocks noChangeArrowheads="1"/>
          </p:cNvSpPr>
          <p:nvPr/>
        </p:nvSpPr>
        <p:spPr bwMode="auto">
          <a:xfrm>
            <a:off x="2357438" y="190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endParaRPr lang="en-US"/>
          </a:p>
        </p:txBody>
      </p:sp>
      <p:sp>
        <p:nvSpPr>
          <p:cNvPr id="12292" name="Text Box 6"/>
          <p:cNvSpPr txBox="1">
            <a:spLocks noChangeArrowheads="1"/>
          </p:cNvSpPr>
          <p:nvPr/>
        </p:nvSpPr>
        <p:spPr bwMode="auto">
          <a:xfrm>
            <a:off x="1431925" y="5751513"/>
            <a:ext cx="245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They accept programs</a:t>
            </a:r>
          </a:p>
        </p:txBody>
      </p:sp>
      <p:grpSp>
        <p:nvGrpSpPr>
          <p:cNvPr id="12293" name="Group 8"/>
          <p:cNvGrpSpPr>
            <a:grpSpLocks/>
          </p:cNvGrpSpPr>
          <p:nvPr/>
        </p:nvGrpSpPr>
        <p:grpSpPr bwMode="auto">
          <a:xfrm>
            <a:off x="1066800" y="1219200"/>
            <a:ext cx="6324600" cy="4352925"/>
            <a:chOff x="672" y="768"/>
            <a:chExt cx="3984" cy="2742"/>
          </a:xfrm>
        </p:grpSpPr>
        <p:pic>
          <p:nvPicPr>
            <p:cNvPr id="122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768"/>
              <a:ext cx="3984" cy="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7"/>
            <p:cNvSpPr>
              <a:spLocks noChangeArrowheads="1"/>
            </p:cNvSpPr>
            <p:nvPr/>
          </p:nvSpPr>
          <p:spPr bwMode="auto">
            <a:xfrm>
              <a:off x="2448" y="1152"/>
              <a:ext cx="2016" cy="288"/>
            </a:xfrm>
            <a:prstGeom prst="rect">
              <a:avLst/>
            </a:prstGeom>
            <a:solidFill>
              <a:schemeClr val="bg1"/>
            </a:solidFill>
            <a:ln w="12700">
              <a:pattFill prst="narHorz">
                <a:fgClr>
                  <a:schemeClr val="tx1"/>
                </a:fgClr>
                <a:bgClr>
                  <a:schemeClr val="bg1"/>
                </a:bgClr>
              </a:patt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History</a:t>
            </a:r>
          </a:p>
        </p:txBody>
      </p:sp>
      <p:sp>
        <p:nvSpPr>
          <p:cNvPr id="13315" name="Rectangle 3"/>
          <p:cNvSpPr>
            <a:spLocks noGrp="1" noChangeArrowheads="1"/>
          </p:cNvSpPr>
          <p:nvPr>
            <p:ph type="body" idx="1"/>
          </p:nvPr>
        </p:nvSpPr>
        <p:spPr>
          <a:xfrm>
            <a:off x="990600" y="1524000"/>
            <a:ext cx="7162800" cy="4572000"/>
          </a:xfrm>
        </p:spPr>
        <p:txBody>
          <a:bodyPr/>
          <a:lstStyle/>
          <a:p>
            <a:r>
              <a:rPr lang="en-US" sz="2000" smtClean="0"/>
              <a:t>1940: vacuum tubes</a:t>
            </a:r>
          </a:p>
          <a:p>
            <a:pPr lvl="1"/>
            <a:r>
              <a:rPr lang="en-US" sz="2400" smtClean="0"/>
              <a:t>ENIAC: 130000 watts, 150 square meter</a:t>
            </a:r>
          </a:p>
          <a:p>
            <a:r>
              <a:rPr lang="en-US" sz="2000" smtClean="0"/>
              <a:t>1950: transistors</a:t>
            </a:r>
          </a:p>
          <a:p>
            <a:pPr lvl="1"/>
            <a:r>
              <a:rPr lang="en-US" sz="2400" smtClean="0"/>
              <a:t>1959: first IC</a:t>
            </a:r>
          </a:p>
          <a:p>
            <a:r>
              <a:rPr lang="en-US" sz="2000" smtClean="0"/>
              <a:t>1971: 4004 by Intel</a:t>
            </a:r>
          </a:p>
          <a:p>
            <a:pPr lvl="1"/>
            <a:r>
              <a:rPr lang="en-US" sz="2400" smtClean="0"/>
              <a:t>4-bit, 2300 transistor</a:t>
            </a:r>
          </a:p>
          <a:p>
            <a:r>
              <a:rPr lang="en-US" sz="2000" smtClean="0"/>
              <a:t>1970s: 8080/85, Z80, 6800, 6500</a:t>
            </a:r>
          </a:p>
          <a:p>
            <a:pPr lvl="1"/>
            <a:r>
              <a:rPr lang="en-US" sz="2400" smtClean="0"/>
              <a:t>Appliances, computers</a:t>
            </a:r>
          </a:p>
          <a:p>
            <a:r>
              <a:rPr lang="en-US" sz="2000" smtClean="0"/>
              <a:t>1980s: RISC</a:t>
            </a:r>
          </a:p>
          <a:p>
            <a:r>
              <a:rPr lang="en-US" sz="2000" smtClean="0"/>
              <a:t>1990s: Embedded </a:t>
            </a:r>
          </a:p>
          <a:p>
            <a:r>
              <a:rPr lang="en-US" sz="2000" smtClean="0"/>
              <a:t>2000s: Multi-cores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Intel’s Microprocessors and </a:t>
            </a:r>
            <a:r>
              <a:rPr lang="en-US" smtClean="0">
                <a:latin typeface="Geneva" charset="0"/>
              </a:rPr>
              <a:t>Moore’s law</a:t>
            </a:r>
          </a:p>
        </p:txBody>
      </p:sp>
      <p:grpSp>
        <p:nvGrpSpPr>
          <p:cNvPr id="14339" name="Group 3"/>
          <p:cNvGrpSpPr>
            <a:grpSpLocks/>
          </p:cNvGrpSpPr>
          <p:nvPr/>
        </p:nvGrpSpPr>
        <p:grpSpPr bwMode="auto">
          <a:xfrm>
            <a:off x="533400" y="1143000"/>
            <a:ext cx="8382000" cy="5521325"/>
            <a:chOff x="-3" y="-3"/>
            <a:chExt cx="4181" cy="5516"/>
          </a:xfrm>
        </p:grpSpPr>
        <p:grpSp>
          <p:nvGrpSpPr>
            <p:cNvPr id="14341" name="Group 4"/>
            <p:cNvGrpSpPr>
              <a:grpSpLocks/>
            </p:cNvGrpSpPr>
            <p:nvPr/>
          </p:nvGrpSpPr>
          <p:grpSpPr bwMode="auto">
            <a:xfrm>
              <a:off x="0" y="0"/>
              <a:ext cx="4175" cy="5510"/>
              <a:chOff x="0" y="0"/>
              <a:chExt cx="4175" cy="5510"/>
            </a:xfrm>
          </p:grpSpPr>
          <p:grpSp>
            <p:nvGrpSpPr>
              <p:cNvPr id="14343" name="Group 5"/>
              <p:cNvGrpSpPr>
                <a:grpSpLocks/>
              </p:cNvGrpSpPr>
              <p:nvPr/>
            </p:nvGrpSpPr>
            <p:grpSpPr bwMode="auto">
              <a:xfrm>
                <a:off x="0" y="0"/>
                <a:ext cx="1305" cy="480"/>
                <a:chOff x="0" y="0"/>
                <a:chExt cx="1305" cy="480"/>
              </a:xfrm>
            </p:grpSpPr>
            <p:sp>
              <p:nvSpPr>
                <p:cNvPr id="14509" name="Rectangle 6"/>
                <p:cNvSpPr>
                  <a:spLocks noChangeArrowheads="1"/>
                </p:cNvSpPr>
                <p:nvPr/>
              </p:nvSpPr>
              <p:spPr bwMode="auto">
                <a:xfrm>
                  <a:off x="43" y="0"/>
                  <a:ext cx="1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Times New Roman" pitchFamily="18" charset="0"/>
                      <a:cs typeface="Times New Roman" pitchFamily="18" charset="0"/>
                    </a:rPr>
                    <a:t>Model</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510" name="Rectangle 7"/>
                <p:cNvSpPr>
                  <a:spLocks noChangeArrowheads="1"/>
                </p:cNvSpPr>
                <p:nvPr/>
              </p:nvSpPr>
              <p:spPr bwMode="auto">
                <a:xfrm>
                  <a:off x="0" y="0"/>
                  <a:ext cx="1305"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4" name="Group 8"/>
              <p:cNvGrpSpPr>
                <a:grpSpLocks/>
              </p:cNvGrpSpPr>
              <p:nvPr/>
            </p:nvGrpSpPr>
            <p:grpSpPr bwMode="auto">
              <a:xfrm>
                <a:off x="1305" y="0"/>
                <a:ext cx="1307" cy="480"/>
                <a:chOff x="1305" y="0"/>
                <a:chExt cx="1307" cy="480"/>
              </a:xfrm>
            </p:grpSpPr>
            <p:sp>
              <p:nvSpPr>
                <p:cNvPr id="14507" name="Rectangle 9"/>
                <p:cNvSpPr>
                  <a:spLocks noChangeArrowheads="1"/>
                </p:cNvSpPr>
                <p:nvPr/>
              </p:nvSpPr>
              <p:spPr bwMode="auto">
                <a:xfrm>
                  <a:off x="1348" y="0"/>
                  <a:ext cx="122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Times New Roman" pitchFamily="18" charset="0"/>
                      <a:cs typeface="Times New Roman" pitchFamily="18" charset="0"/>
                    </a:rPr>
                    <a:t>Year Introduced</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508" name="Rectangle 10"/>
                <p:cNvSpPr>
                  <a:spLocks noChangeArrowheads="1"/>
                </p:cNvSpPr>
                <p:nvPr/>
              </p:nvSpPr>
              <p:spPr bwMode="auto">
                <a:xfrm>
                  <a:off x="1305" y="0"/>
                  <a:ext cx="130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5" name="Group 11"/>
              <p:cNvGrpSpPr>
                <a:grpSpLocks/>
              </p:cNvGrpSpPr>
              <p:nvPr/>
            </p:nvGrpSpPr>
            <p:grpSpPr bwMode="auto">
              <a:xfrm>
                <a:off x="2612" y="0"/>
                <a:ext cx="990" cy="480"/>
                <a:chOff x="2612" y="0"/>
                <a:chExt cx="990" cy="480"/>
              </a:xfrm>
            </p:grpSpPr>
            <p:sp>
              <p:nvSpPr>
                <p:cNvPr id="14505" name="Rectangle 12"/>
                <p:cNvSpPr>
                  <a:spLocks noChangeArrowheads="1"/>
                </p:cNvSpPr>
                <p:nvPr/>
              </p:nvSpPr>
              <p:spPr bwMode="auto">
                <a:xfrm>
                  <a:off x="2655" y="0"/>
                  <a:ext cx="9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Times New Roman" pitchFamily="18" charset="0"/>
                      <a:cs typeface="Times New Roman" pitchFamily="18" charset="0"/>
                    </a:rPr>
                    <a:t>Clock Rate</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506" name="Rectangle 13"/>
                <p:cNvSpPr>
                  <a:spLocks noChangeArrowheads="1"/>
                </p:cNvSpPr>
                <p:nvPr/>
              </p:nvSpPr>
              <p:spPr bwMode="auto">
                <a:xfrm>
                  <a:off x="2612" y="0"/>
                  <a:ext cx="9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6" name="Group 14"/>
              <p:cNvGrpSpPr>
                <a:grpSpLocks/>
              </p:cNvGrpSpPr>
              <p:nvPr/>
            </p:nvGrpSpPr>
            <p:grpSpPr bwMode="auto">
              <a:xfrm>
                <a:off x="3602" y="0"/>
                <a:ext cx="573" cy="480"/>
                <a:chOff x="3602" y="0"/>
                <a:chExt cx="573" cy="480"/>
              </a:xfrm>
            </p:grpSpPr>
            <p:sp>
              <p:nvSpPr>
                <p:cNvPr id="14503" name="Rectangle 15"/>
                <p:cNvSpPr>
                  <a:spLocks noChangeArrowheads="1"/>
                </p:cNvSpPr>
                <p:nvPr/>
              </p:nvSpPr>
              <p:spPr bwMode="auto">
                <a:xfrm>
                  <a:off x="3645" y="0"/>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Times New Roman" pitchFamily="18" charset="0"/>
                      <a:cs typeface="Times New Roman" pitchFamily="18" charset="0"/>
                    </a:rPr>
                    <a:t>Transistors per chip</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504" name="Rectangle 16"/>
                <p:cNvSpPr>
                  <a:spLocks noChangeArrowheads="1"/>
                </p:cNvSpPr>
                <p:nvPr/>
              </p:nvSpPr>
              <p:spPr bwMode="auto">
                <a:xfrm>
                  <a:off x="3602" y="0"/>
                  <a:ext cx="57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7" name="Group 17"/>
              <p:cNvGrpSpPr>
                <a:grpSpLocks/>
              </p:cNvGrpSpPr>
              <p:nvPr/>
            </p:nvGrpSpPr>
            <p:grpSpPr bwMode="auto">
              <a:xfrm>
                <a:off x="0" y="480"/>
                <a:ext cx="1305" cy="403"/>
                <a:chOff x="0" y="480"/>
                <a:chExt cx="1305" cy="403"/>
              </a:xfrm>
            </p:grpSpPr>
            <p:sp>
              <p:nvSpPr>
                <p:cNvPr id="14501" name="Rectangle 18"/>
                <p:cNvSpPr>
                  <a:spLocks noChangeArrowheads="1"/>
                </p:cNvSpPr>
                <p:nvPr/>
              </p:nvSpPr>
              <p:spPr bwMode="auto">
                <a:xfrm>
                  <a:off x="43" y="480"/>
                  <a:ext cx="12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502" name="Rectangle 19"/>
                <p:cNvSpPr>
                  <a:spLocks noChangeArrowheads="1"/>
                </p:cNvSpPr>
                <p:nvPr/>
              </p:nvSpPr>
              <p:spPr bwMode="auto">
                <a:xfrm>
                  <a:off x="0" y="480"/>
                  <a:ext cx="13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8" name="Group 20"/>
              <p:cNvGrpSpPr>
                <a:grpSpLocks/>
              </p:cNvGrpSpPr>
              <p:nvPr/>
            </p:nvGrpSpPr>
            <p:grpSpPr bwMode="auto">
              <a:xfrm>
                <a:off x="1305" y="480"/>
                <a:ext cx="1307" cy="403"/>
                <a:chOff x="1305" y="480"/>
                <a:chExt cx="1307" cy="403"/>
              </a:xfrm>
            </p:grpSpPr>
            <p:sp>
              <p:nvSpPr>
                <p:cNvPr id="14499" name="Rectangle 21"/>
                <p:cNvSpPr>
                  <a:spLocks noChangeArrowheads="1"/>
                </p:cNvSpPr>
                <p:nvPr/>
              </p:nvSpPr>
              <p:spPr bwMode="auto">
                <a:xfrm>
                  <a:off x="1348" y="480"/>
                  <a:ext cx="122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500" name="Rectangle 22"/>
                <p:cNvSpPr>
                  <a:spLocks noChangeArrowheads="1"/>
                </p:cNvSpPr>
                <p:nvPr/>
              </p:nvSpPr>
              <p:spPr bwMode="auto">
                <a:xfrm>
                  <a:off x="1305" y="480"/>
                  <a:ext cx="130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9" name="Group 23"/>
              <p:cNvGrpSpPr>
                <a:grpSpLocks/>
              </p:cNvGrpSpPr>
              <p:nvPr/>
            </p:nvGrpSpPr>
            <p:grpSpPr bwMode="auto">
              <a:xfrm>
                <a:off x="2612" y="480"/>
                <a:ext cx="990" cy="403"/>
                <a:chOff x="2612" y="480"/>
                <a:chExt cx="990" cy="403"/>
              </a:xfrm>
            </p:grpSpPr>
            <p:sp>
              <p:nvSpPr>
                <p:cNvPr id="14497" name="Rectangle 24"/>
                <p:cNvSpPr>
                  <a:spLocks noChangeArrowheads="1"/>
                </p:cNvSpPr>
                <p:nvPr/>
              </p:nvSpPr>
              <p:spPr bwMode="auto">
                <a:xfrm>
                  <a:off x="2655" y="480"/>
                  <a:ext cx="9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498" name="Rectangle 25"/>
                <p:cNvSpPr>
                  <a:spLocks noChangeArrowheads="1"/>
                </p:cNvSpPr>
                <p:nvPr/>
              </p:nvSpPr>
              <p:spPr bwMode="auto">
                <a:xfrm>
                  <a:off x="2612" y="480"/>
                  <a:ext cx="9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0" name="Group 26"/>
              <p:cNvGrpSpPr>
                <a:grpSpLocks/>
              </p:cNvGrpSpPr>
              <p:nvPr/>
            </p:nvGrpSpPr>
            <p:grpSpPr bwMode="auto">
              <a:xfrm>
                <a:off x="3602" y="480"/>
                <a:ext cx="573" cy="403"/>
                <a:chOff x="3602" y="480"/>
                <a:chExt cx="573" cy="403"/>
              </a:xfrm>
            </p:grpSpPr>
            <p:sp>
              <p:nvSpPr>
                <p:cNvPr id="14495" name="Rectangle 27"/>
                <p:cNvSpPr>
                  <a:spLocks noChangeArrowheads="1"/>
                </p:cNvSpPr>
                <p:nvPr/>
              </p:nvSpPr>
              <p:spPr bwMode="auto">
                <a:xfrm>
                  <a:off x="3645" y="480"/>
                  <a:ext cx="48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496" name="Rectangle 28"/>
                <p:cNvSpPr>
                  <a:spLocks noChangeArrowheads="1"/>
                </p:cNvSpPr>
                <p:nvPr/>
              </p:nvSpPr>
              <p:spPr bwMode="auto">
                <a:xfrm>
                  <a:off x="3602" y="480"/>
                  <a:ext cx="57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1" name="Group 29"/>
              <p:cNvGrpSpPr>
                <a:grpSpLocks/>
              </p:cNvGrpSpPr>
              <p:nvPr/>
            </p:nvGrpSpPr>
            <p:grpSpPr bwMode="auto">
              <a:xfrm>
                <a:off x="0" y="883"/>
                <a:ext cx="1305" cy="384"/>
                <a:chOff x="0" y="883"/>
                <a:chExt cx="1305" cy="384"/>
              </a:xfrm>
            </p:grpSpPr>
            <p:sp>
              <p:nvSpPr>
                <p:cNvPr id="14493" name="Rectangle 30"/>
                <p:cNvSpPr>
                  <a:spLocks noChangeArrowheads="1"/>
                </p:cNvSpPr>
                <p:nvPr/>
              </p:nvSpPr>
              <p:spPr bwMode="auto">
                <a:xfrm>
                  <a:off x="43" y="883"/>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4004</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94" name="Rectangle 31"/>
                <p:cNvSpPr>
                  <a:spLocks noChangeArrowheads="1"/>
                </p:cNvSpPr>
                <p:nvPr/>
              </p:nvSpPr>
              <p:spPr bwMode="auto">
                <a:xfrm>
                  <a:off x="0" y="883"/>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2" name="Group 32"/>
              <p:cNvGrpSpPr>
                <a:grpSpLocks/>
              </p:cNvGrpSpPr>
              <p:nvPr/>
            </p:nvGrpSpPr>
            <p:grpSpPr bwMode="auto">
              <a:xfrm>
                <a:off x="1305" y="883"/>
                <a:ext cx="1307" cy="384"/>
                <a:chOff x="1305" y="883"/>
                <a:chExt cx="1307" cy="384"/>
              </a:xfrm>
            </p:grpSpPr>
            <p:sp>
              <p:nvSpPr>
                <p:cNvPr id="14491" name="Rectangle 33"/>
                <p:cNvSpPr>
                  <a:spLocks noChangeArrowheads="1"/>
                </p:cNvSpPr>
                <p:nvPr/>
              </p:nvSpPr>
              <p:spPr bwMode="auto">
                <a:xfrm>
                  <a:off x="1348" y="883"/>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1971</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92" name="Rectangle 34"/>
                <p:cNvSpPr>
                  <a:spLocks noChangeArrowheads="1"/>
                </p:cNvSpPr>
                <p:nvPr/>
              </p:nvSpPr>
              <p:spPr bwMode="auto">
                <a:xfrm>
                  <a:off x="1305" y="883"/>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3" name="Group 35"/>
              <p:cNvGrpSpPr>
                <a:grpSpLocks/>
              </p:cNvGrpSpPr>
              <p:nvPr/>
            </p:nvGrpSpPr>
            <p:grpSpPr bwMode="auto">
              <a:xfrm>
                <a:off x="2612" y="883"/>
                <a:ext cx="990" cy="384"/>
                <a:chOff x="2612" y="883"/>
                <a:chExt cx="990" cy="384"/>
              </a:xfrm>
            </p:grpSpPr>
            <p:sp>
              <p:nvSpPr>
                <p:cNvPr id="14489" name="Rectangle 36"/>
                <p:cNvSpPr>
                  <a:spLocks noChangeArrowheads="1"/>
                </p:cNvSpPr>
                <p:nvPr/>
              </p:nvSpPr>
              <p:spPr bwMode="auto">
                <a:xfrm>
                  <a:off x="2655" y="883"/>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0.1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90" name="Rectangle 37"/>
                <p:cNvSpPr>
                  <a:spLocks noChangeArrowheads="1"/>
                </p:cNvSpPr>
                <p:nvPr/>
              </p:nvSpPr>
              <p:spPr bwMode="auto">
                <a:xfrm>
                  <a:off x="2612" y="883"/>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4" name="Group 38"/>
              <p:cNvGrpSpPr>
                <a:grpSpLocks/>
              </p:cNvGrpSpPr>
              <p:nvPr/>
            </p:nvGrpSpPr>
            <p:grpSpPr bwMode="auto">
              <a:xfrm>
                <a:off x="3602" y="883"/>
                <a:ext cx="573" cy="384"/>
                <a:chOff x="3602" y="883"/>
                <a:chExt cx="573" cy="384"/>
              </a:xfrm>
            </p:grpSpPr>
            <p:sp>
              <p:nvSpPr>
                <p:cNvPr id="14487" name="Rectangle 39"/>
                <p:cNvSpPr>
                  <a:spLocks noChangeArrowheads="1"/>
                </p:cNvSpPr>
                <p:nvPr/>
              </p:nvSpPr>
              <p:spPr bwMode="auto">
                <a:xfrm>
                  <a:off x="3645" y="883"/>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2,250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88" name="Rectangle 40"/>
                <p:cNvSpPr>
                  <a:spLocks noChangeArrowheads="1"/>
                </p:cNvSpPr>
                <p:nvPr/>
              </p:nvSpPr>
              <p:spPr bwMode="auto">
                <a:xfrm>
                  <a:off x="3602" y="883"/>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5" name="Group 41"/>
              <p:cNvGrpSpPr>
                <a:grpSpLocks/>
              </p:cNvGrpSpPr>
              <p:nvPr/>
            </p:nvGrpSpPr>
            <p:grpSpPr bwMode="auto">
              <a:xfrm>
                <a:off x="0" y="1267"/>
                <a:ext cx="1305" cy="384"/>
                <a:chOff x="0" y="1267"/>
                <a:chExt cx="1305" cy="384"/>
              </a:xfrm>
            </p:grpSpPr>
            <p:sp>
              <p:nvSpPr>
                <p:cNvPr id="14485" name="Rectangle 42"/>
                <p:cNvSpPr>
                  <a:spLocks noChangeArrowheads="1"/>
                </p:cNvSpPr>
                <p:nvPr/>
              </p:nvSpPr>
              <p:spPr bwMode="auto">
                <a:xfrm>
                  <a:off x="43" y="1267"/>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8008</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86" name="Rectangle 43"/>
                <p:cNvSpPr>
                  <a:spLocks noChangeArrowheads="1"/>
                </p:cNvSpPr>
                <p:nvPr/>
              </p:nvSpPr>
              <p:spPr bwMode="auto">
                <a:xfrm>
                  <a:off x="0" y="1267"/>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6" name="Group 44"/>
              <p:cNvGrpSpPr>
                <a:grpSpLocks/>
              </p:cNvGrpSpPr>
              <p:nvPr/>
            </p:nvGrpSpPr>
            <p:grpSpPr bwMode="auto">
              <a:xfrm>
                <a:off x="1305" y="1267"/>
                <a:ext cx="1307" cy="384"/>
                <a:chOff x="1305" y="1267"/>
                <a:chExt cx="1307" cy="384"/>
              </a:xfrm>
            </p:grpSpPr>
            <p:sp>
              <p:nvSpPr>
                <p:cNvPr id="14483" name="Rectangle 45"/>
                <p:cNvSpPr>
                  <a:spLocks noChangeArrowheads="1"/>
                </p:cNvSpPr>
                <p:nvPr/>
              </p:nvSpPr>
              <p:spPr bwMode="auto">
                <a:xfrm>
                  <a:off x="1348" y="1267"/>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1972 .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84" name="Rectangle 46"/>
                <p:cNvSpPr>
                  <a:spLocks noChangeArrowheads="1"/>
                </p:cNvSpPr>
                <p:nvPr/>
              </p:nvSpPr>
              <p:spPr bwMode="auto">
                <a:xfrm>
                  <a:off x="1305" y="1267"/>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7" name="Group 47"/>
              <p:cNvGrpSpPr>
                <a:grpSpLocks/>
              </p:cNvGrpSpPr>
              <p:nvPr/>
            </p:nvGrpSpPr>
            <p:grpSpPr bwMode="auto">
              <a:xfrm>
                <a:off x="2612" y="1267"/>
                <a:ext cx="990" cy="384"/>
                <a:chOff x="2612" y="1267"/>
                <a:chExt cx="990" cy="384"/>
              </a:xfrm>
            </p:grpSpPr>
            <p:sp>
              <p:nvSpPr>
                <p:cNvPr id="14481" name="Rectangle 48"/>
                <p:cNvSpPr>
                  <a:spLocks noChangeArrowheads="1"/>
                </p:cNvSpPr>
                <p:nvPr/>
              </p:nvSpPr>
              <p:spPr bwMode="auto">
                <a:xfrm>
                  <a:off x="2655" y="1267"/>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0.2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82" name="Rectangle 49"/>
                <p:cNvSpPr>
                  <a:spLocks noChangeArrowheads="1"/>
                </p:cNvSpPr>
                <p:nvPr/>
              </p:nvSpPr>
              <p:spPr bwMode="auto">
                <a:xfrm>
                  <a:off x="2612" y="1267"/>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8" name="Group 50"/>
              <p:cNvGrpSpPr>
                <a:grpSpLocks/>
              </p:cNvGrpSpPr>
              <p:nvPr/>
            </p:nvGrpSpPr>
            <p:grpSpPr bwMode="auto">
              <a:xfrm>
                <a:off x="3602" y="1267"/>
                <a:ext cx="573" cy="384"/>
                <a:chOff x="3602" y="1267"/>
                <a:chExt cx="573" cy="384"/>
              </a:xfrm>
            </p:grpSpPr>
            <p:sp>
              <p:nvSpPr>
                <p:cNvPr id="14479" name="Rectangle 51"/>
                <p:cNvSpPr>
                  <a:spLocks noChangeArrowheads="1"/>
                </p:cNvSpPr>
                <p:nvPr/>
              </p:nvSpPr>
              <p:spPr bwMode="auto">
                <a:xfrm>
                  <a:off x="3645" y="1267"/>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3,500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80" name="Rectangle 52"/>
                <p:cNvSpPr>
                  <a:spLocks noChangeArrowheads="1"/>
                </p:cNvSpPr>
                <p:nvPr/>
              </p:nvSpPr>
              <p:spPr bwMode="auto">
                <a:xfrm>
                  <a:off x="3602" y="1267"/>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9" name="Group 53"/>
              <p:cNvGrpSpPr>
                <a:grpSpLocks/>
              </p:cNvGrpSpPr>
              <p:nvPr/>
            </p:nvGrpSpPr>
            <p:grpSpPr bwMode="auto">
              <a:xfrm>
                <a:off x="0" y="1651"/>
                <a:ext cx="1305" cy="384"/>
                <a:chOff x="0" y="1651"/>
                <a:chExt cx="1305" cy="384"/>
              </a:xfrm>
            </p:grpSpPr>
            <p:sp>
              <p:nvSpPr>
                <p:cNvPr id="14477" name="Rectangle 54"/>
                <p:cNvSpPr>
                  <a:spLocks noChangeArrowheads="1"/>
                </p:cNvSpPr>
                <p:nvPr/>
              </p:nvSpPr>
              <p:spPr bwMode="auto">
                <a:xfrm>
                  <a:off x="43" y="1651"/>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8080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78" name="Rectangle 55"/>
                <p:cNvSpPr>
                  <a:spLocks noChangeArrowheads="1"/>
                </p:cNvSpPr>
                <p:nvPr/>
              </p:nvSpPr>
              <p:spPr bwMode="auto">
                <a:xfrm>
                  <a:off x="0" y="1651"/>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0" name="Group 56"/>
              <p:cNvGrpSpPr>
                <a:grpSpLocks/>
              </p:cNvGrpSpPr>
              <p:nvPr/>
            </p:nvGrpSpPr>
            <p:grpSpPr bwMode="auto">
              <a:xfrm>
                <a:off x="1305" y="1651"/>
                <a:ext cx="1307" cy="384"/>
                <a:chOff x="1305" y="1651"/>
                <a:chExt cx="1307" cy="384"/>
              </a:xfrm>
            </p:grpSpPr>
            <p:sp>
              <p:nvSpPr>
                <p:cNvPr id="14475" name="Rectangle 57"/>
                <p:cNvSpPr>
                  <a:spLocks noChangeArrowheads="1"/>
                </p:cNvSpPr>
                <p:nvPr/>
              </p:nvSpPr>
              <p:spPr bwMode="auto">
                <a:xfrm>
                  <a:off x="1348" y="1651"/>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1974 .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76" name="Rectangle 58"/>
                <p:cNvSpPr>
                  <a:spLocks noChangeArrowheads="1"/>
                </p:cNvSpPr>
                <p:nvPr/>
              </p:nvSpPr>
              <p:spPr bwMode="auto">
                <a:xfrm>
                  <a:off x="1305" y="1651"/>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1" name="Group 59"/>
              <p:cNvGrpSpPr>
                <a:grpSpLocks/>
              </p:cNvGrpSpPr>
              <p:nvPr/>
            </p:nvGrpSpPr>
            <p:grpSpPr bwMode="auto">
              <a:xfrm>
                <a:off x="2612" y="1651"/>
                <a:ext cx="990" cy="384"/>
                <a:chOff x="2612" y="1651"/>
                <a:chExt cx="990" cy="384"/>
              </a:xfrm>
            </p:grpSpPr>
            <p:sp>
              <p:nvSpPr>
                <p:cNvPr id="14473" name="Rectangle 60"/>
                <p:cNvSpPr>
                  <a:spLocks noChangeArrowheads="1"/>
                </p:cNvSpPr>
                <p:nvPr/>
              </p:nvSpPr>
              <p:spPr bwMode="auto">
                <a:xfrm>
                  <a:off x="2655" y="1651"/>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74" name="Rectangle 61"/>
                <p:cNvSpPr>
                  <a:spLocks noChangeArrowheads="1"/>
                </p:cNvSpPr>
                <p:nvPr/>
              </p:nvSpPr>
              <p:spPr bwMode="auto">
                <a:xfrm>
                  <a:off x="2612" y="1651"/>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2" name="Group 62"/>
              <p:cNvGrpSpPr>
                <a:grpSpLocks/>
              </p:cNvGrpSpPr>
              <p:nvPr/>
            </p:nvGrpSpPr>
            <p:grpSpPr bwMode="auto">
              <a:xfrm>
                <a:off x="3602" y="1651"/>
                <a:ext cx="573" cy="384"/>
                <a:chOff x="3602" y="1651"/>
                <a:chExt cx="573" cy="384"/>
              </a:xfrm>
            </p:grpSpPr>
            <p:sp>
              <p:nvSpPr>
                <p:cNvPr id="14471" name="Rectangle 63"/>
                <p:cNvSpPr>
                  <a:spLocks noChangeArrowheads="1"/>
                </p:cNvSpPr>
                <p:nvPr/>
              </p:nvSpPr>
              <p:spPr bwMode="auto">
                <a:xfrm>
                  <a:off x="3645" y="1651"/>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5,000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72" name="Rectangle 64"/>
                <p:cNvSpPr>
                  <a:spLocks noChangeArrowheads="1"/>
                </p:cNvSpPr>
                <p:nvPr/>
              </p:nvSpPr>
              <p:spPr bwMode="auto">
                <a:xfrm>
                  <a:off x="3602" y="1651"/>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3" name="Group 65"/>
              <p:cNvGrpSpPr>
                <a:grpSpLocks/>
              </p:cNvGrpSpPr>
              <p:nvPr/>
            </p:nvGrpSpPr>
            <p:grpSpPr bwMode="auto">
              <a:xfrm>
                <a:off x="0" y="2035"/>
                <a:ext cx="1305" cy="384"/>
                <a:chOff x="0" y="2035"/>
                <a:chExt cx="1305" cy="384"/>
              </a:xfrm>
            </p:grpSpPr>
            <p:sp>
              <p:nvSpPr>
                <p:cNvPr id="14469" name="Rectangle 66"/>
                <p:cNvSpPr>
                  <a:spLocks noChangeArrowheads="1"/>
                </p:cNvSpPr>
                <p:nvPr/>
              </p:nvSpPr>
              <p:spPr bwMode="auto">
                <a:xfrm>
                  <a:off x="43" y="2035"/>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8086</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70" name="Rectangle 67"/>
                <p:cNvSpPr>
                  <a:spLocks noChangeArrowheads="1"/>
                </p:cNvSpPr>
                <p:nvPr/>
              </p:nvSpPr>
              <p:spPr bwMode="auto">
                <a:xfrm>
                  <a:off x="0" y="2035"/>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4" name="Group 68"/>
              <p:cNvGrpSpPr>
                <a:grpSpLocks/>
              </p:cNvGrpSpPr>
              <p:nvPr/>
            </p:nvGrpSpPr>
            <p:grpSpPr bwMode="auto">
              <a:xfrm>
                <a:off x="1305" y="2035"/>
                <a:ext cx="1307" cy="384"/>
                <a:chOff x="1305" y="2035"/>
                <a:chExt cx="1307" cy="384"/>
              </a:xfrm>
            </p:grpSpPr>
            <p:sp>
              <p:nvSpPr>
                <p:cNvPr id="14467" name="Rectangle 69"/>
                <p:cNvSpPr>
                  <a:spLocks noChangeArrowheads="1"/>
                </p:cNvSpPr>
                <p:nvPr/>
              </p:nvSpPr>
              <p:spPr bwMode="auto">
                <a:xfrm>
                  <a:off x="1348" y="2035"/>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1978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68" name="Rectangle 70"/>
                <p:cNvSpPr>
                  <a:spLocks noChangeArrowheads="1"/>
                </p:cNvSpPr>
                <p:nvPr/>
              </p:nvSpPr>
              <p:spPr bwMode="auto">
                <a:xfrm>
                  <a:off x="1305" y="2035"/>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5" name="Group 71"/>
              <p:cNvGrpSpPr>
                <a:grpSpLocks/>
              </p:cNvGrpSpPr>
              <p:nvPr/>
            </p:nvGrpSpPr>
            <p:grpSpPr bwMode="auto">
              <a:xfrm>
                <a:off x="2612" y="2035"/>
                <a:ext cx="990" cy="384"/>
                <a:chOff x="2612" y="2035"/>
                <a:chExt cx="990" cy="384"/>
              </a:xfrm>
            </p:grpSpPr>
            <p:sp>
              <p:nvSpPr>
                <p:cNvPr id="14465" name="Rectangle 72"/>
                <p:cNvSpPr>
                  <a:spLocks noChangeArrowheads="1"/>
                </p:cNvSpPr>
                <p:nvPr/>
              </p:nvSpPr>
              <p:spPr bwMode="auto">
                <a:xfrm>
                  <a:off x="2655" y="2035"/>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5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66" name="Rectangle 73"/>
                <p:cNvSpPr>
                  <a:spLocks noChangeArrowheads="1"/>
                </p:cNvSpPr>
                <p:nvPr/>
              </p:nvSpPr>
              <p:spPr bwMode="auto">
                <a:xfrm>
                  <a:off x="2612" y="2035"/>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6" name="Group 74"/>
              <p:cNvGrpSpPr>
                <a:grpSpLocks/>
              </p:cNvGrpSpPr>
              <p:nvPr/>
            </p:nvGrpSpPr>
            <p:grpSpPr bwMode="auto">
              <a:xfrm>
                <a:off x="3602" y="2035"/>
                <a:ext cx="573" cy="384"/>
                <a:chOff x="3602" y="2035"/>
                <a:chExt cx="573" cy="384"/>
              </a:xfrm>
            </p:grpSpPr>
            <p:sp>
              <p:nvSpPr>
                <p:cNvPr id="14463" name="Rectangle 75"/>
                <p:cNvSpPr>
                  <a:spLocks noChangeArrowheads="1"/>
                </p:cNvSpPr>
                <p:nvPr/>
              </p:nvSpPr>
              <p:spPr bwMode="auto">
                <a:xfrm>
                  <a:off x="3645" y="2035"/>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29,000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64" name="Rectangle 76"/>
                <p:cNvSpPr>
                  <a:spLocks noChangeArrowheads="1"/>
                </p:cNvSpPr>
                <p:nvPr/>
              </p:nvSpPr>
              <p:spPr bwMode="auto">
                <a:xfrm>
                  <a:off x="3602" y="2035"/>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7" name="Group 77"/>
              <p:cNvGrpSpPr>
                <a:grpSpLocks/>
              </p:cNvGrpSpPr>
              <p:nvPr/>
            </p:nvGrpSpPr>
            <p:grpSpPr bwMode="auto">
              <a:xfrm>
                <a:off x="0" y="2419"/>
                <a:ext cx="1305" cy="384"/>
                <a:chOff x="0" y="2419"/>
                <a:chExt cx="1305" cy="384"/>
              </a:xfrm>
            </p:grpSpPr>
            <p:sp>
              <p:nvSpPr>
                <p:cNvPr id="14461" name="Rectangle 78"/>
                <p:cNvSpPr>
                  <a:spLocks noChangeArrowheads="1"/>
                </p:cNvSpPr>
                <p:nvPr/>
              </p:nvSpPr>
              <p:spPr bwMode="auto">
                <a:xfrm>
                  <a:off x="43" y="2419"/>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80286</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62" name="Rectangle 79"/>
                <p:cNvSpPr>
                  <a:spLocks noChangeArrowheads="1"/>
                </p:cNvSpPr>
                <p:nvPr/>
              </p:nvSpPr>
              <p:spPr bwMode="auto">
                <a:xfrm>
                  <a:off x="0" y="2419"/>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8" name="Group 80"/>
              <p:cNvGrpSpPr>
                <a:grpSpLocks/>
              </p:cNvGrpSpPr>
              <p:nvPr/>
            </p:nvGrpSpPr>
            <p:grpSpPr bwMode="auto">
              <a:xfrm>
                <a:off x="1305" y="2419"/>
                <a:ext cx="1307" cy="384"/>
                <a:chOff x="1305" y="2419"/>
                <a:chExt cx="1307" cy="384"/>
              </a:xfrm>
            </p:grpSpPr>
            <p:sp>
              <p:nvSpPr>
                <p:cNvPr id="14459" name="Rectangle 81"/>
                <p:cNvSpPr>
                  <a:spLocks noChangeArrowheads="1"/>
                </p:cNvSpPr>
                <p:nvPr/>
              </p:nvSpPr>
              <p:spPr bwMode="auto">
                <a:xfrm>
                  <a:off x="1348" y="2419"/>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1982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60" name="Rectangle 82"/>
                <p:cNvSpPr>
                  <a:spLocks noChangeArrowheads="1"/>
                </p:cNvSpPr>
                <p:nvPr/>
              </p:nvSpPr>
              <p:spPr bwMode="auto">
                <a:xfrm>
                  <a:off x="1305" y="2419"/>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69" name="Group 83"/>
              <p:cNvGrpSpPr>
                <a:grpSpLocks/>
              </p:cNvGrpSpPr>
              <p:nvPr/>
            </p:nvGrpSpPr>
            <p:grpSpPr bwMode="auto">
              <a:xfrm>
                <a:off x="2612" y="2419"/>
                <a:ext cx="990" cy="384"/>
                <a:chOff x="2612" y="2419"/>
                <a:chExt cx="990" cy="384"/>
              </a:xfrm>
            </p:grpSpPr>
            <p:sp>
              <p:nvSpPr>
                <p:cNvPr id="14457" name="Rectangle 84"/>
                <p:cNvSpPr>
                  <a:spLocks noChangeArrowheads="1"/>
                </p:cNvSpPr>
                <p:nvPr/>
              </p:nvSpPr>
              <p:spPr bwMode="auto">
                <a:xfrm>
                  <a:off x="2655" y="2419"/>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6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58" name="Rectangle 85"/>
                <p:cNvSpPr>
                  <a:spLocks noChangeArrowheads="1"/>
                </p:cNvSpPr>
                <p:nvPr/>
              </p:nvSpPr>
              <p:spPr bwMode="auto">
                <a:xfrm>
                  <a:off x="2612" y="2419"/>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0" name="Group 86"/>
              <p:cNvGrpSpPr>
                <a:grpSpLocks/>
              </p:cNvGrpSpPr>
              <p:nvPr/>
            </p:nvGrpSpPr>
            <p:grpSpPr bwMode="auto">
              <a:xfrm>
                <a:off x="3602" y="2419"/>
                <a:ext cx="573" cy="384"/>
                <a:chOff x="3602" y="2419"/>
                <a:chExt cx="573" cy="384"/>
              </a:xfrm>
            </p:grpSpPr>
            <p:sp>
              <p:nvSpPr>
                <p:cNvPr id="14455" name="Rectangle 87"/>
                <p:cNvSpPr>
                  <a:spLocks noChangeArrowheads="1"/>
                </p:cNvSpPr>
                <p:nvPr/>
              </p:nvSpPr>
              <p:spPr bwMode="auto">
                <a:xfrm>
                  <a:off x="3645" y="2419"/>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120,000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56" name="Rectangle 88"/>
                <p:cNvSpPr>
                  <a:spLocks noChangeArrowheads="1"/>
                </p:cNvSpPr>
                <p:nvPr/>
              </p:nvSpPr>
              <p:spPr bwMode="auto">
                <a:xfrm>
                  <a:off x="3602" y="2419"/>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1" name="Group 89"/>
              <p:cNvGrpSpPr>
                <a:grpSpLocks/>
              </p:cNvGrpSpPr>
              <p:nvPr/>
            </p:nvGrpSpPr>
            <p:grpSpPr bwMode="auto">
              <a:xfrm>
                <a:off x="0" y="2803"/>
                <a:ext cx="1305" cy="384"/>
                <a:chOff x="0" y="2803"/>
                <a:chExt cx="1305" cy="384"/>
              </a:xfrm>
            </p:grpSpPr>
            <p:sp>
              <p:nvSpPr>
                <p:cNvPr id="14453" name="Rectangle 90"/>
                <p:cNvSpPr>
                  <a:spLocks noChangeArrowheads="1"/>
                </p:cNvSpPr>
                <p:nvPr/>
              </p:nvSpPr>
              <p:spPr bwMode="auto">
                <a:xfrm>
                  <a:off x="43" y="2803"/>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386™  processor</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54" name="Rectangle 91"/>
                <p:cNvSpPr>
                  <a:spLocks noChangeArrowheads="1"/>
                </p:cNvSpPr>
                <p:nvPr/>
              </p:nvSpPr>
              <p:spPr bwMode="auto">
                <a:xfrm>
                  <a:off x="0" y="2803"/>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2" name="Group 92"/>
              <p:cNvGrpSpPr>
                <a:grpSpLocks/>
              </p:cNvGrpSpPr>
              <p:nvPr/>
            </p:nvGrpSpPr>
            <p:grpSpPr bwMode="auto">
              <a:xfrm>
                <a:off x="1305" y="2803"/>
                <a:ext cx="1307" cy="384"/>
                <a:chOff x="1305" y="2803"/>
                <a:chExt cx="1307" cy="384"/>
              </a:xfrm>
            </p:grpSpPr>
            <p:sp>
              <p:nvSpPr>
                <p:cNvPr id="14451" name="Rectangle 93"/>
                <p:cNvSpPr>
                  <a:spLocks noChangeArrowheads="1"/>
                </p:cNvSpPr>
                <p:nvPr/>
              </p:nvSpPr>
              <p:spPr bwMode="auto">
                <a:xfrm>
                  <a:off x="1348" y="2803"/>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1985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52" name="Rectangle 94"/>
                <p:cNvSpPr>
                  <a:spLocks noChangeArrowheads="1"/>
                </p:cNvSpPr>
                <p:nvPr/>
              </p:nvSpPr>
              <p:spPr bwMode="auto">
                <a:xfrm>
                  <a:off x="1305" y="2803"/>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3" name="Group 95"/>
              <p:cNvGrpSpPr>
                <a:grpSpLocks/>
              </p:cNvGrpSpPr>
              <p:nvPr/>
            </p:nvGrpSpPr>
            <p:grpSpPr bwMode="auto">
              <a:xfrm>
                <a:off x="2612" y="2803"/>
                <a:ext cx="990" cy="384"/>
                <a:chOff x="2612" y="2803"/>
                <a:chExt cx="990" cy="384"/>
              </a:xfrm>
            </p:grpSpPr>
            <p:sp>
              <p:nvSpPr>
                <p:cNvPr id="14449" name="Rectangle 96"/>
                <p:cNvSpPr>
                  <a:spLocks noChangeArrowheads="1"/>
                </p:cNvSpPr>
                <p:nvPr/>
              </p:nvSpPr>
              <p:spPr bwMode="auto">
                <a:xfrm>
                  <a:off x="2655" y="2803"/>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16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50" name="Rectangle 97"/>
                <p:cNvSpPr>
                  <a:spLocks noChangeArrowheads="1"/>
                </p:cNvSpPr>
                <p:nvPr/>
              </p:nvSpPr>
              <p:spPr bwMode="auto">
                <a:xfrm>
                  <a:off x="2612" y="2803"/>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4" name="Group 98"/>
              <p:cNvGrpSpPr>
                <a:grpSpLocks/>
              </p:cNvGrpSpPr>
              <p:nvPr/>
            </p:nvGrpSpPr>
            <p:grpSpPr bwMode="auto">
              <a:xfrm>
                <a:off x="3602" y="2803"/>
                <a:ext cx="573" cy="384"/>
                <a:chOff x="3602" y="2803"/>
                <a:chExt cx="573" cy="384"/>
              </a:xfrm>
            </p:grpSpPr>
            <p:sp>
              <p:nvSpPr>
                <p:cNvPr id="14447" name="Rectangle 99"/>
                <p:cNvSpPr>
                  <a:spLocks noChangeArrowheads="1"/>
                </p:cNvSpPr>
                <p:nvPr/>
              </p:nvSpPr>
              <p:spPr bwMode="auto">
                <a:xfrm>
                  <a:off x="3645" y="2803"/>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275,000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48" name="Rectangle 100"/>
                <p:cNvSpPr>
                  <a:spLocks noChangeArrowheads="1"/>
                </p:cNvSpPr>
                <p:nvPr/>
              </p:nvSpPr>
              <p:spPr bwMode="auto">
                <a:xfrm>
                  <a:off x="3602" y="2803"/>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5" name="Group 101"/>
              <p:cNvGrpSpPr>
                <a:grpSpLocks/>
              </p:cNvGrpSpPr>
              <p:nvPr/>
            </p:nvGrpSpPr>
            <p:grpSpPr bwMode="auto">
              <a:xfrm>
                <a:off x="0" y="3187"/>
                <a:ext cx="1305" cy="384"/>
                <a:chOff x="0" y="3187"/>
                <a:chExt cx="1305" cy="384"/>
              </a:xfrm>
            </p:grpSpPr>
            <p:sp>
              <p:nvSpPr>
                <p:cNvPr id="14445" name="Rectangle 102"/>
                <p:cNvSpPr>
                  <a:spLocks noChangeArrowheads="1"/>
                </p:cNvSpPr>
                <p:nvPr/>
              </p:nvSpPr>
              <p:spPr bwMode="auto">
                <a:xfrm>
                  <a:off x="43" y="3187"/>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486™  DX processor</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46" name="Rectangle 103"/>
                <p:cNvSpPr>
                  <a:spLocks noChangeArrowheads="1"/>
                </p:cNvSpPr>
                <p:nvPr/>
              </p:nvSpPr>
              <p:spPr bwMode="auto">
                <a:xfrm>
                  <a:off x="0" y="3187"/>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6" name="Group 104"/>
              <p:cNvGrpSpPr>
                <a:grpSpLocks/>
              </p:cNvGrpSpPr>
              <p:nvPr/>
            </p:nvGrpSpPr>
            <p:grpSpPr bwMode="auto">
              <a:xfrm>
                <a:off x="1305" y="3187"/>
                <a:ext cx="1307" cy="384"/>
                <a:chOff x="1305" y="3187"/>
                <a:chExt cx="1307" cy="384"/>
              </a:xfrm>
            </p:grpSpPr>
            <p:sp>
              <p:nvSpPr>
                <p:cNvPr id="14443" name="Rectangle 105"/>
                <p:cNvSpPr>
                  <a:spLocks noChangeArrowheads="1"/>
                </p:cNvSpPr>
                <p:nvPr/>
              </p:nvSpPr>
              <p:spPr bwMode="auto">
                <a:xfrm>
                  <a:off x="1348" y="3187"/>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1989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44" name="Rectangle 106"/>
                <p:cNvSpPr>
                  <a:spLocks noChangeArrowheads="1"/>
                </p:cNvSpPr>
                <p:nvPr/>
              </p:nvSpPr>
              <p:spPr bwMode="auto">
                <a:xfrm>
                  <a:off x="1305" y="3187"/>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7" name="Group 107"/>
              <p:cNvGrpSpPr>
                <a:grpSpLocks/>
              </p:cNvGrpSpPr>
              <p:nvPr/>
            </p:nvGrpSpPr>
            <p:grpSpPr bwMode="auto">
              <a:xfrm>
                <a:off x="2612" y="3187"/>
                <a:ext cx="990" cy="384"/>
                <a:chOff x="2612" y="3187"/>
                <a:chExt cx="990" cy="384"/>
              </a:xfrm>
            </p:grpSpPr>
            <p:sp>
              <p:nvSpPr>
                <p:cNvPr id="14441" name="Rectangle 108"/>
                <p:cNvSpPr>
                  <a:spLocks noChangeArrowheads="1"/>
                </p:cNvSpPr>
                <p:nvPr/>
              </p:nvSpPr>
              <p:spPr bwMode="auto">
                <a:xfrm>
                  <a:off x="2655" y="3187"/>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26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42" name="Rectangle 109"/>
                <p:cNvSpPr>
                  <a:spLocks noChangeArrowheads="1"/>
                </p:cNvSpPr>
                <p:nvPr/>
              </p:nvSpPr>
              <p:spPr bwMode="auto">
                <a:xfrm>
                  <a:off x="2612" y="3187"/>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8" name="Group 110"/>
              <p:cNvGrpSpPr>
                <a:grpSpLocks/>
              </p:cNvGrpSpPr>
              <p:nvPr/>
            </p:nvGrpSpPr>
            <p:grpSpPr bwMode="auto">
              <a:xfrm>
                <a:off x="3602" y="3187"/>
                <a:ext cx="573" cy="384"/>
                <a:chOff x="3602" y="3187"/>
                <a:chExt cx="573" cy="384"/>
              </a:xfrm>
            </p:grpSpPr>
            <p:sp>
              <p:nvSpPr>
                <p:cNvPr id="14439" name="Rectangle 111"/>
                <p:cNvSpPr>
                  <a:spLocks noChangeArrowheads="1"/>
                </p:cNvSpPr>
                <p:nvPr/>
              </p:nvSpPr>
              <p:spPr bwMode="auto">
                <a:xfrm>
                  <a:off x="3645" y="3187"/>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1,180,000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40" name="Rectangle 112"/>
                <p:cNvSpPr>
                  <a:spLocks noChangeArrowheads="1"/>
                </p:cNvSpPr>
                <p:nvPr/>
              </p:nvSpPr>
              <p:spPr bwMode="auto">
                <a:xfrm>
                  <a:off x="3602" y="3187"/>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79" name="Group 113"/>
              <p:cNvGrpSpPr>
                <a:grpSpLocks/>
              </p:cNvGrpSpPr>
              <p:nvPr/>
            </p:nvGrpSpPr>
            <p:grpSpPr bwMode="auto">
              <a:xfrm>
                <a:off x="0" y="3571"/>
                <a:ext cx="1305" cy="384"/>
                <a:chOff x="0" y="3571"/>
                <a:chExt cx="1305" cy="384"/>
              </a:xfrm>
            </p:grpSpPr>
            <p:sp>
              <p:nvSpPr>
                <p:cNvPr id="14437" name="Rectangle 114"/>
                <p:cNvSpPr>
                  <a:spLocks noChangeArrowheads="1"/>
                </p:cNvSpPr>
                <p:nvPr/>
              </p:nvSpPr>
              <p:spPr bwMode="auto">
                <a:xfrm>
                  <a:off x="43" y="3571"/>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Pentium®  processor</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38" name="Rectangle 115"/>
                <p:cNvSpPr>
                  <a:spLocks noChangeArrowheads="1"/>
                </p:cNvSpPr>
                <p:nvPr/>
              </p:nvSpPr>
              <p:spPr bwMode="auto">
                <a:xfrm>
                  <a:off x="0" y="3571"/>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0" name="Group 116"/>
              <p:cNvGrpSpPr>
                <a:grpSpLocks/>
              </p:cNvGrpSpPr>
              <p:nvPr/>
            </p:nvGrpSpPr>
            <p:grpSpPr bwMode="auto">
              <a:xfrm>
                <a:off x="1305" y="3571"/>
                <a:ext cx="1307" cy="384"/>
                <a:chOff x="1305" y="3571"/>
                <a:chExt cx="1307" cy="384"/>
              </a:xfrm>
            </p:grpSpPr>
            <p:sp>
              <p:nvSpPr>
                <p:cNvPr id="14435" name="Rectangle 117"/>
                <p:cNvSpPr>
                  <a:spLocks noChangeArrowheads="1"/>
                </p:cNvSpPr>
                <p:nvPr/>
              </p:nvSpPr>
              <p:spPr bwMode="auto">
                <a:xfrm>
                  <a:off x="1348" y="3571"/>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1993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36" name="Rectangle 118"/>
                <p:cNvSpPr>
                  <a:spLocks noChangeArrowheads="1"/>
                </p:cNvSpPr>
                <p:nvPr/>
              </p:nvSpPr>
              <p:spPr bwMode="auto">
                <a:xfrm>
                  <a:off x="1305" y="3571"/>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1" name="Group 119"/>
              <p:cNvGrpSpPr>
                <a:grpSpLocks/>
              </p:cNvGrpSpPr>
              <p:nvPr/>
            </p:nvGrpSpPr>
            <p:grpSpPr bwMode="auto">
              <a:xfrm>
                <a:off x="2612" y="3571"/>
                <a:ext cx="990" cy="384"/>
                <a:chOff x="2612" y="3571"/>
                <a:chExt cx="990" cy="384"/>
              </a:xfrm>
            </p:grpSpPr>
            <p:sp>
              <p:nvSpPr>
                <p:cNvPr id="14433" name="Rectangle 120"/>
                <p:cNvSpPr>
                  <a:spLocks noChangeArrowheads="1"/>
                </p:cNvSpPr>
                <p:nvPr/>
              </p:nvSpPr>
              <p:spPr bwMode="auto">
                <a:xfrm>
                  <a:off x="2655" y="3571"/>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60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34" name="Rectangle 121"/>
                <p:cNvSpPr>
                  <a:spLocks noChangeArrowheads="1"/>
                </p:cNvSpPr>
                <p:nvPr/>
              </p:nvSpPr>
              <p:spPr bwMode="auto">
                <a:xfrm>
                  <a:off x="2612" y="3571"/>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2" name="Group 122"/>
              <p:cNvGrpSpPr>
                <a:grpSpLocks/>
              </p:cNvGrpSpPr>
              <p:nvPr/>
            </p:nvGrpSpPr>
            <p:grpSpPr bwMode="auto">
              <a:xfrm>
                <a:off x="3602" y="3571"/>
                <a:ext cx="573" cy="384"/>
                <a:chOff x="3602" y="3571"/>
                <a:chExt cx="573" cy="384"/>
              </a:xfrm>
            </p:grpSpPr>
            <p:sp>
              <p:nvSpPr>
                <p:cNvPr id="14431" name="Rectangle 123"/>
                <p:cNvSpPr>
                  <a:spLocks noChangeArrowheads="1"/>
                </p:cNvSpPr>
                <p:nvPr/>
              </p:nvSpPr>
              <p:spPr bwMode="auto">
                <a:xfrm>
                  <a:off x="3645" y="3571"/>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3,100,000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32" name="Rectangle 124"/>
                <p:cNvSpPr>
                  <a:spLocks noChangeArrowheads="1"/>
                </p:cNvSpPr>
                <p:nvPr/>
              </p:nvSpPr>
              <p:spPr bwMode="auto">
                <a:xfrm>
                  <a:off x="3602" y="3571"/>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3" name="Group 125"/>
              <p:cNvGrpSpPr>
                <a:grpSpLocks/>
              </p:cNvGrpSpPr>
              <p:nvPr/>
            </p:nvGrpSpPr>
            <p:grpSpPr bwMode="auto">
              <a:xfrm>
                <a:off x="0" y="3955"/>
                <a:ext cx="1305" cy="384"/>
                <a:chOff x="0" y="3955"/>
                <a:chExt cx="1305" cy="384"/>
              </a:xfrm>
            </p:grpSpPr>
            <p:sp>
              <p:nvSpPr>
                <p:cNvPr id="14429" name="Rectangle 126"/>
                <p:cNvSpPr>
                  <a:spLocks noChangeArrowheads="1"/>
                </p:cNvSpPr>
                <p:nvPr/>
              </p:nvSpPr>
              <p:spPr bwMode="auto">
                <a:xfrm>
                  <a:off x="43" y="3955"/>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Pentium II processor</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30" name="Rectangle 127"/>
                <p:cNvSpPr>
                  <a:spLocks noChangeArrowheads="1"/>
                </p:cNvSpPr>
                <p:nvPr/>
              </p:nvSpPr>
              <p:spPr bwMode="auto">
                <a:xfrm>
                  <a:off x="0" y="3955"/>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4" name="Group 128"/>
              <p:cNvGrpSpPr>
                <a:grpSpLocks/>
              </p:cNvGrpSpPr>
              <p:nvPr/>
            </p:nvGrpSpPr>
            <p:grpSpPr bwMode="auto">
              <a:xfrm>
                <a:off x="1305" y="3955"/>
                <a:ext cx="1307" cy="384"/>
                <a:chOff x="1305" y="3955"/>
                <a:chExt cx="1307" cy="384"/>
              </a:xfrm>
            </p:grpSpPr>
            <p:sp>
              <p:nvSpPr>
                <p:cNvPr id="14427" name="Rectangle 129"/>
                <p:cNvSpPr>
                  <a:spLocks noChangeArrowheads="1"/>
                </p:cNvSpPr>
                <p:nvPr/>
              </p:nvSpPr>
              <p:spPr bwMode="auto">
                <a:xfrm>
                  <a:off x="1348" y="3955"/>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1997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28" name="Rectangle 130"/>
                <p:cNvSpPr>
                  <a:spLocks noChangeArrowheads="1"/>
                </p:cNvSpPr>
                <p:nvPr/>
              </p:nvSpPr>
              <p:spPr bwMode="auto">
                <a:xfrm>
                  <a:off x="1305" y="3955"/>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5" name="Group 131"/>
              <p:cNvGrpSpPr>
                <a:grpSpLocks/>
              </p:cNvGrpSpPr>
              <p:nvPr/>
            </p:nvGrpSpPr>
            <p:grpSpPr bwMode="auto">
              <a:xfrm>
                <a:off x="2612" y="3955"/>
                <a:ext cx="990" cy="384"/>
                <a:chOff x="2612" y="3955"/>
                <a:chExt cx="990" cy="384"/>
              </a:xfrm>
            </p:grpSpPr>
            <p:sp>
              <p:nvSpPr>
                <p:cNvPr id="14425" name="Rectangle 132"/>
                <p:cNvSpPr>
                  <a:spLocks noChangeArrowheads="1"/>
                </p:cNvSpPr>
                <p:nvPr/>
              </p:nvSpPr>
              <p:spPr bwMode="auto">
                <a:xfrm>
                  <a:off x="2655" y="3955"/>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233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26" name="Rectangle 133"/>
                <p:cNvSpPr>
                  <a:spLocks noChangeArrowheads="1"/>
                </p:cNvSpPr>
                <p:nvPr/>
              </p:nvSpPr>
              <p:spPr bwMode="auto">
                <a:xfrm>
                  <a:off x="2612" y="3955"/>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6" name="Group 134"/>
              <p:cNvGrpSpPr>
                <a:grpSpLocks/>
              </p:cNvGrpSpPr>
              <p:nvPr/>
            </p:nvGrpSpPr>
            <p:grpSpPr bwMode="auto">
              <a:xfrm>
                <a:off x="3602" y="3955"/>
                <a:ext cx="573" cy="384"/>
                <a:chOff x="3602" y="3955"/>
                <a:chExt cx="573" cy="384"/>
              </a:xfrm>
            </p:grpSpPr>
            <p:sp>
              <p:nvSpPr>
                <p:cNvPr id="14423" name="Rectangle 135"/>
                <p:cNvSpPr>
                  <a:spLocks noChangeArrowheads="1"/>
                </p:cNvSpPr>
                <p:nvPr/>
              </p:nvSpPr>
              <p:spPr bwMode="auto">
                <a:xfrm>
                  <a:off x="3645" y="3955"/>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7,500,000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24" name="Rectangle 136"/>
                <p:cNvSpPr>
                  <a:spLocks noChangeArrowheads="1"/>
                </p:cNvSpPr>
                <p:nvPr/>
              </p:nvSpPr>
              <p:spPr bwMode="auto">
                <a:xfrm>
                  <a:off x="3602" y="3955"/>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7" name="Group 137"/>
              <p:cNvGrpSpPr>
                <a:grpSpLocks/>
              </p:cNvGrpSpPr>
              <p:nvPr/>
            </p:nvGrpSpPr>
            <p:grpSpPr bwMode="auto">
              <a:xfrm>
                <a:off x="0" y="4339"/>
                <a:ext cx="1305" cy="384"/>
                <a:chOff x="0" y="4339"/>
                <a:chExt cx="1305" cy="384"/>
              </a:xfrm>
            </p:grpSpPr>
            <p:sp>
              <p:nvSpPr>
                <p:cNvPr id="14421" name="Rectangle 138"/>
                <p:cNvSpPr>
                  <a:spLocks noChangeArrowheads="1"/>
                </p:cNvSpPr>
                <p:nvPr/>
              </p:nvSpPr>
              <p:spPr bwMode="auto">
                <a:xfrm>
                  <a:off x="43" y="4339"/>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Pentium III processor</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22" name="Rectangle 139"/>
                <p:cNvSpPr>
                  <a:spLocks noChangeArrowheads="1"/>
                </p:cNvSpPr>
                <p:nvPr/>
              </p:nvSpPr>
              <p:spPr bwMode="auto">
                <a:xfrm>
                  <a:off x="0" y="4339"/>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8" name="Group 140"/>
              <p:cNvGrpSpPr>
                <a:grpSpLocks/>
              </p:cNvGrpSpPr>
              <p:nvPr/>
            </p:nvGrpSpPr>
            <p:grpSpPr bwMode="auto">
              <a:xfrm>
                <a:off x="1305" y="4339"/>
                <a:ext cx="1307" cy="384"/>
                <a:chOff x="1305" y="4339"/>
                <a:chExt cx="1307" cy="384"/>
              </a:xfrm>
            </p:grpSpPr>
            <p:sp>
              <p:nvSpPr>
                <p:cNvPr id="14419" name="Rectangle 141"/>
                <p:cNvSpPr>
                  <a:spLocks noChangeArrowheads="1"/>
                </p:cNvSpPr>
                <p:nvPr/>
              </p:nvSpPr>
              <p:spPr bwMode="auto">
                <a:xfrm>
                  <a:off x="1348" y="4339"/>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1999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20" name="Rectangle 142"/>
                <p:cNvSpPr>
                  <a:spLocks noChangeArrowheads="1"/>
                </p:cNvSpPr>
                <p:nvPr/>
              </p:nvSpPr>
              <p:spPr bwMode="auto">
                <a:xfrm>
                  <a:off x="1305" y="4339"/>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89" name="Group 143"/>
              <p:cNvGrpSpPr>
                <a:grpSpLocks/>
              </p:cNvGrpSpPr>
              <p:nvPr/>
            </p:nvGrpSpPr>
            <p:grpSpPr bwMode="auto">
              <a:xfrm>
                <a:off x="2612" y="4339"/>
                <a:ext cx="990" cy="384"/>
                <a:chOff x="2612" y="4339"/>
                <a:chExt cx="990" cy="384"/>
              </a:xfrm>
            </p:grpSpPr>
            <p:sp>
              <p:nvSpPr>
                <p:cNvPr id="14417" name="Rectangle 144"/>
                <p:cNvSpPr>
                  <a:spLocks noChangeArrowheads="1"/>
                </p:cNvSpPr>
                <p:nvPr/>
              </p:nvSpPr>
              <p:spPr bwMode="auto">
                <a:xfrm>
                  <a:off x="2655" y="4339"/>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450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18" name="Rectangle 145"/>
                <p:cNvSpPr>
                  <a:spLocks noChangeArrowheads="1"/>
                </p:cNvSpPr>
                <p:nvPr/>
              </p:nvSpPr>
              <p:spPr bwMode="auto">
                <a:xfrm>
                  <a:off x="2612" y="4339"/>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0" name="Group 146"/>
              <p:cNvGrpSpPr>
                <a:grpSpLocks/>
              </p:cNvGrpSpPr>
              <p:nvPr/>
            </p:nvGrpSpPr>
            <p:grpSpPr bwMode="auto">
              <a:xfrm>
                <a:off x="3602" y="4339"/>
                <a:ext cx="573" cy="384"/>
                <a:chOff x="3602" y="4339"/>
                <a:chExt cx="573" cy="384"/>
              </a:xfrm>
            </p:grpSpPr>
            <p:sp>
              <p:nvSpPr>
                <p:cNvPr id="14415" name="Rectangle 147"/>
                <p:cNvSpPr>
                  <a:spLocks noChangeArrowheads="1"/>
                </p:cNvSpPr>
                <p:nvPr/>
              </p:nvSpPr>
              <p:spPr bwMode="auto">
                <a:xfrm>
                  <a:off x="3645" y="4339"/>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24,000,000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16" name="Rectangle 148"/>
                <p:cNvSpPr>
                  <a:spLocks noChangeArrowheads="1"/>
                </p:cNvSpPr>
                <p:nvPr/>
              </p:nvSpPr>
              <p:spPr bwMode="auto">
                <a:xfrm>
                  <a:off x="3602" y="4339"/>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1" name="Group 149"/>
              <p:cNvGrpSpPr>
                <a:grpSpLocks/>
              </p:cNvGrpSpPr>
              <p:nvPr/>
            </p:nvGrpSpPr>
            <p:grpSpPr bwMode="auto">
              <a:xfrm>
                <a:off x="0" y="4723"/>
                <a:ext cx="1305" cy="384"/>
                <a:chOff x="0" y="4723"/>
                <a:chExt cx="1305" cy="384"/>
              </a:xfrm>
            </p:grpSpPr>
            <p:sp>
              <p:nvSpPr>
                <p:cNvPr id="14413" name="Rectangle 150"/>
                <p:cNvSpPr>
                  <a:spLocks noChangeArrowheads="1"/>
                </p:cNvSpPr>
                <p:nvPr/>
              </p:nvSpPr>
              <p:spPr bwMode="auto">
                <a:xfrm>
                  <a:off x="43" y="4723"/>
                  <a:ext cx="121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Pentium 4 processor</a:t>
                  </a:r>
                  <a:endParaRPr lang="en-US" sz="1600" b="1">
                    <a:latin typeface="Geneva" charset="0"/>
                    <a:cs typeface="Times New Roman" pitchFamily="18" charset="0"/>
                  </a:endParaRPr>
                </a:p>
                <a:p>
                  <a:pPr>
                    <a:tabLst>
                      <a:tab pos="457200" algn="l"/>
                      <a:tab pos="914400" algn="l"/>
                      <a:tab pos="4572000" algn="l"/>
                    </a:tabLst>
                  </a:pPr>
                  <a:r>
                    <a:rPr lang="en-US" sz="1000" b="1">
                      <a:latin typeface="Times New Roman" pitchFamily="18" charset="0"/>
                      <a:hlinkClick r:id="rId3"/>
                    </a:rPr>
                    <a:t>http://www.intel.com/pressroom/archive/backgrnd/30thann_funfacts.htm</a:t>
                  </a:r>
                  <a:endParaRPr lang="en-US" sz="1000" b="1">
                    <a:latin typeface="Times New Roman" pitchFamily="18" charset="0"/>
                  </a:endParaRPr>
                </a:p>
                <a:p>
                  <a:pPr>
                    <a:tabLst>
                      <a:tab pos="457200" algn="l"/>
                      <a:tab pos="914400" algn="l"/>
                      <a:tab pos="4572000" algn="l"/>
                    </a:tabLst>
                  </a:pPr>
                  <a:endParaRPr lang="en-US" sz="1000" b="1">
                    <a:latin typeface="Times New Roman" pitchFamily="18" charset="0"/>
                  </a:endParaRPr>
                </a:p>
              </p:txBody>
            </p:sp>
            <p:sp>
              <p:nvSpPr>
                <p:cNvPr id="14414" name="Rectangle 151"/>
                <p:cNvSpPr>
                  <a:spLocks noChangeArrowheads="1"/>
                </p:cNvSpPr>
                <p:nvPr/>
              </p:nvSpPr>
              <p:spPr bwMode="auto">
                <a:xfrm>
                  <a:off x="0" y="4723"/>
                  <a:ext cx="130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2" name="Group 152"/>
              <p:cNvGrpSpPr>
                <a:grpSpLocks/>
              </p:cNvGrpSpPr>
              <p:nvPr/>
            </p:nvGrpSpPr>
            <p:grpSpPr bwMode="auto">
              <a:xfrm>
                <a:off x="1305" y="4723"/>
                <a:ext cx="1307" cy="384"/>
                <a:chOff x="1305" y="4723"/>
                <a:chExt cx="1307" cy="384"/>
              </a:xfrm>
            </p:grpSpPr>
            <p:sp>
              <p:nvSpPr>
                <p:cNvPr id="14411" name="Rectangle 153"/>
                <p:cNvSpPr>
                  <a:spLocks noChangeArrowheads="1"/>
                </p:cNvSpPr>
                <p:nvPr/>
              </p:nvSpPr>
              <p:spPr bwMode="auto">
                <a:xfrm>
                  <a:off x="1348" y="4723"/>
                  <a:ext cx="122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2000 ***</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12" name="Rectangle 154"/>
                <p:cNvSpPr>
                  <a:spLocks noChangeArrowheads="1"/>
                </p:cNvSpPr>
                <p:nvPr/>
              </p:nvSpPr>
              <p:spPr bwMode="auto">
                <a:xfrm>
                  <a:off x="1305" y="4723"/>
                  <a:ext cx="130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3" name="Group 155"/>
              <p:cNvGrpSpPr>
                <a:grpSpLocks/>
              </p:cNvGrpSpPr>
              <p:nvPr/>
            </p:nvGrpSpPr>
            <p:grpSpPr bwMode="auto">
              <a:xfrm>
                <a:off x="2612" y="4723"/>
                <a:ext cx="990" cy="384"/>
                <a:chOff x="2612" y="4723"/>
                <a:chExt cx="990" cy="384"/>
              </a:xfrm>
            </p:grpSpPr>
            <p:sp>
              <p:nvSpPr>
                <p:cNvPr id="14409" name="Rectangle 156"/>
                <p:cNvSpPr>
                  <a:spLocks noChangeArrowheads="1"/>
                </p:cNvSpPr>
                <p:nvPr/>
              </p:nvSpPr>
              <p:spPr bwMode="auto">
                <a:xfrm>
                  <a:off x="2655" y="4723"/>
                  <a:ext cx="9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1500 MHz</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10" name="Rectangle 157"/>
                <p:cNvSpPr>
                  <a:spLocks noChangeArrowheads="1"/>
                </p:cNvSpPr>
                <p:nvPr/>
              </p:nvSpPr>
              <p:spPr bwMode="auto">
                <a:xfrm>
                  <a:off x="2612" y="4723"/>
                  <a:ext cx="9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4" name="Group 158"/>
              <p:cNvGrpSpPr>
                <a:grpSpLocks/>
              </p:cNvGrpSpPr>
              <p:nvPr/>
            </p:nvGrpSpPr>
            <p:grpSpPr bwMode="auto">
              <a:xfrm>
                <a:off x="3602" y="4723"/>
                <a:ext cx="573" cy="384"/>
                <a:chOff x="3602" y="4723"/>
                <a:chExt cx="573" cy="384"/>
              </a:xfrm>
            </p:grpSpPr>
            <p:sp>
              <p:nvSpPr>
                <p:cNvPr id="14407" name="Rectangle 159"/>
                <p:cNvSpPr>
                  <a:spLocks noChangeArrowheads="1"/>
                </p:cNvSpPr>
                <p:nvPr/>
              </p:nvSpPr>
              <p:spPr bwMode="auto">
                <a:xfrm>
                  <a:off x="3645" y="4723"/>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400" b="1">
                      <a:latin typeface="Geneva" charset="0"/>
                    </a:rPr>
                    <a:t>42,000,000</a:t>
                  </a:r>
                  <a:endParaRPr lang="en-US" sz="1600" b="1">
                    <a:latin typeface="Geneva" charset="0"/>
                    <a:cs typeface="Times New Roman" pitchFamily="18" charset="0"/>
                  </a:endParaRPr>
                </a:p>
                <a:p>
                  <a:pPr>
                    <a:tabLst>
                      <a:tab pos="457200" algn="l"/>
                      <a:tab pos="914400" algn="l"/>
                      <a:tab pos="4572000" algn="l"/>
                    </a:tabLst>
                  </a:pPr>
                  <a:endParaRPr lang="en-US" sz="3200" b="1">
                    <a:latin typeface="Times New Roman" pitchFamily="18" charset="0"/>
                  </a:endParaRPr>
                </a:p>
              </p:txBody>
            </p:sp>
            <p:sp>
              <p:nvSpPr>
                <p:cNvPr id="14408" name="Rectangle 160"/>
                <p:cNvSpPr>
                  <a:spLocks noChangeArrowheads="1"/>
                </p:cNvSpPr>
                <p:nvPr/>
              </p:nvSpPr>
              <p:spPr bwMode="auto">
                <a:xfrm>
                  <a:off x="3602" y="4723"/>
                  <a:ext cx="5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5" name="Group 161"/>
              <p:cNvGrpSpPr>
                <a:grpSpLocks/>
              </p:cNvGrpSpPr>
              <p:nvPr/>
            </p:nvGrpSpPr>
            <p:grpSpPr bwMode="auto">
              <a:xfrm>
                <a:off x="0" y="5107"/>
                <a:ext cx="1305" cy="403"/>
                <a:chOff x="0" y="5107"/>
                <a:chExt cx="1305" cy="403"/>
              </a:xfrm>
            </p:grpSpPr>
            <p:sp>
              <p:nvSpPr>
                <p:cNvPr id="14405" name="Rectangle 162"/>
                <p:cNvSpPr>
                  <a:spLocks noChangeArrowheads="1"/>
                </p:cNvSpPr>
                <p:nvPr/>
              </p:nvSpPr>
              <p:spPr bwMode="auto">
                <a:xfrm>
                  <a:off x="43" y="5107"/>
                  <a:ext cx="12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406" name="Rectangle 163"/>
                <p:cNvSpPr>
                  <a:spLocks noChangeArrowheads="1"/>
                </p:cNvSpPr>
                <p:nvPr/>
              </p:nvSpPr>
              <p:spPr bwMode="auto">
                <a:xfrm>
                  <a:off x="0" y="5107"/>
                  <a:ext cx="13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6" name="Group 164"/>
              <p:cNvGrpSpPr>
                <a:grpSpLocks/>
              </p:cNvGrpSpPr>
              <p:nvPr/>
            </p:nvGrpSpPr>
            <p:grpSpPr bwMode="auto">
              <a:xfrm>
                <a:off x="1305" y="5107"/>
                <a:ext cx="1307" cy="403"/>
                <a:chOff x="1305" y="5107"/>
                <a:chExt cx="1307" cy="403"/>
              </a:xfrm>
            </p:grpSpPr>
            <p:sp>
              <p:nvSpPr>
                <p:cNvPr id="14403" name="Rectangle 165"/>
                <p:cNvSpPr>
                  <a:spLocks noChangeArrowheads="1"/>
                </p:cNvSpPr>
                <p:nvPr/>
              </p:nvSpPr>
              <p:spPr bwMode="auto">
                <a:xfrm>
                  <a:off x="1348" y="5107"/>
                  <a:ext cx="122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404" name="Rectangle 166"/>
                <p:cNvSpPr>
                  <a:spLocks noChangeArrowheads="1"/>
                </p:cNvSpPr>
                <p:nvPr/>
              </p:nvSpPr>
              <p:spPr bwMode="auto">
                <a:xfrm>
                  <a:off x="1305" y="5107"/>
                  <a:ext cx="130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7" name="Group 167"/>
              <p:cNvGrpSpPr>
                <a:grpSpLocks/>
              </p:cNvGrpSpPr>
              <p:nvPr/>
            </p:nvGrpSpPr>
            <p:grpSpPr bwMode="auto">
              <a:xfrm>
                <a:off x="2612" y="5107"/>
                <a:ext cx="990" cy="403"/>
                <a:chOff x="2612" y="5107"/>
                <a:chExt cx="990" cy="403"/>
              </a:xfrm>
            </p:grpSpPr>
            <p:sp>
              <p:nvSpPr>
                <p:cNvPr id="14401" name="Rectangle 168"/>
                <p:cNvSpPr>
                  <a:spLocks noChangeArrowheads="1"/>
                </p:cNvSpPr>
                <p:nvPr/>
              </p:nvSpPr>
              <p:spPr bwMode="auto">
                <a:xfrm>
                  <a:off x="2655" y="5107"/>
                  <a:ext cx="9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402" name="Rectangle 169"/>
                <p:cNvSpPr>
                  <a:spLocks noChangeArrowheads="1"/>
                </p:cNvSpPr>
                <p:nvPr/>
              </p:nvSpPr>
              <p:spPr bwMode="auto">
                <a:xfrm>
                  <a:off x="2612" y="5107"/>
                  <a:ext cx="9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98" name="Group 170"/>
              <p:cNvGrpSpPr>
                <a:grpSpLocks/>
              </p:cNvGrpSpPr>
              <p:nvPr/>
            </p:nvGrpSpPr>
            <p:grpSpPr bwMode="auto">
              <a:xfrm>
                <a:off x="3602" y="5107"/>
                <a:ext cx="573" cy="403"/>
                <a:chOff x="3602" y="5107"/>
                <a:chExt cx="573" cy="403"/>
              </a:xfrm>
            </p:grpSpPr>
            <p:sp>
              <p:nvSpPr>
                <p:cNvPr id="14399" name="Rectangle 171"/>
                <p:cNvSpPr>
                  <a:spLocks noChangeArrowheads="1"/>
                </p:cNvSpPr>
                <p:nvPr/>
              </p:nvSpPr>
              <p:spPr bwMode="auto">
                <a:xfrm>
                  <a:off x="3645" y="5107"/>
                  <a:ext cx="48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tabLst>
                      <a:tab pos="457200" algn="l"/>
                      <a:tab pos="914400" algn="l"/>
                      <a:tab pos="4572000" algn="l"/>
                    </a:tabLst>
                  </a:pPr>
                  <a:r>
                    <a:rPr lang="en-US" sz="1600" b="1">
                      <a:latin typeface="Geneva" charset="0"/>
                      <a:cs typeface="Times New Roman" pitchFamily="18" charset="0"/>
                    </a:rPr>
                    <a:t> </a:t>
                  </a:r>
                </a:p>
                <a:p>
                  <a:pPr>
                    <a:tabLst>
                      <a:tab pos="457200" algn="l"/>
                      <a:tab pos="914400" algn="l"/>
                      <a:tab pos="4572000" algn="l"/>
                    </a:tabLst>
                  </a:pPr>
                  <a:endParaRPr lang="en-US" sz="3200" b="1">
                    <a:latin typeface="Times New Roman" pitchFamily="18" charset="0"/>
                  </a:endParaRPr>
                </a:p>
              </p:txBody>
            </p:sp>
            <p:sp>
              <p:nvSpPr>
                <p:cNvPr id="14400" name="Rectangle 172"/>
                <p:cNvSpPr>
                  <a:spLocks noChangeArrowheads="1"/>
                </p:cNvSpPr>
                <p:nvPr/>
              </p:nvSpPr>
              <p:spPr bwMode="auto">
                <a:xfrm>
                  <a:off x="3602" y="5107"/>
                  <a:ext cx="57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4342" name="Rectangle 173"/>
            <p:cNvSpPr>
              <a:spLocks noChangeArrowheads="1"/>
            </p:cNvSpPr>
            <p:nvPr/>
          </p:nvSpPr>
          <p:spPr bwMode="auto">
            <a:xfrm>
              <a:off x="-3" y="-3"/>
              <a:ext cx="4181" cy="551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98830" name="Picture 174" descr="mooreslawgraph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65238"/>
            <a:ext cx="83820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8830"/>
                                        </p:tgtEl>
                                        <p:attrNameLst>
                                          <p:attrName>style.visibility</p:attrName>
                                        </p:attrNameLst>
                                      </p:cBhvr>
                                      <p:to>
                                        <p:strVal val="visible"/>
                                      </p:to>
                                    </p:set>
                                    <p:anim calcmode="lin" valueType="num">
                                      <p:cBhvr additive="base">
                                        <p:cTn id="7" dur="500" fill="hold"/>
                                        <p:tgtEl>
                                          <p:spTgt spid="198830"/>
                                        </p:tgtEl>
                                        <p:attrNameLst>
                                          <p:attrName>ppt_x</p:attrName>
                                        </p:attrNameLst>
                                      </p:cBhvr>
                                      <p:tavLst>
                                        <p:tav tm="0">
                                          <p:val>
                                            <p:strVal val="0-#ppt_w/2"/>
                                          </p:val>
                                        </p:tav>
                                        <p:tav tm="100000">
                                          <p:val>
                                            <p:strVal val="#ppt_x"/>
                                          </p:val>
                                        </p:tav>
                                      </p:tavLst>
                                    </p:anim>
                                    <p:anim calcmode="lin" valueType="num">
                                      <p:cBhvr additive="base">
                                        <p:cTn id="8" dur="500" fill="hold"/>
                                        <p:tgtEl>
                                          <p:spTgt spid="198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From Intel Site</a:t>
            </a:r>
          </a:p>
        </p:txBody>
      </p:sp>
      <p:sp>
        <p:nvSpPr>
          <p:cNvPr id="15363" name="Rectangle 3"/>
          <p:cNvSpPr>
            <a:spLocks noChangeArrowheads="1"/>
          </p:cNvSpPr>
          <p:nvPr/>
        </p:nvSpPr>
        <p:spPr bwMode="auto">
          <a:xfrm>
            <a:off x="914400" y="1143000"/>
            <a:ext cx="743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a:t>http://www.intel.com/pressroom/archive/backgrnd/30thann_funfacts.htm</a:t>
            </a:r>
          </a:p>
        </p:txBody>
      </p:sp>
      <p:grpSp>
        <p:nvGrpSpPr>
          <p:cNvPr id="2" name="Group 4"/>
          <p:cNvGrpSpPr>
            <a:grpSpLocks/>
          </p:cNvGrpSpPr>
          <p:nvPr/>
        </p:nvGrpSpPr>
        <p:grpSpPr bwMode="auto">
          <a:xfrm>
            <a:off x="381000" y="914400"/>
            <a:ext cx="9448800" cy="5486400"/>
            <a:chOff x="0" y="0"/>
            <a:chExt cx="3274" cy="3169"/>
          </a:xfrm>
        </p:grpSpPr>
        <p:sp>
          <p:nvSpPr>
            <p:cNvPr id="15367" name="Rectangle 5"/>
            <p:cNvSpPr>
              <a:spLocks noChangeArrowheads="1"/>
            </p:cNvSpPr>
            <p:nvPr/>
          </p:nvSpPr>
          <p:spPr bwMode="auto">
            <a:xfrm>
              <a:off x="0" y="0"/>
              <a:ext cx="3274" cy="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endParaRPr lang="en-US"/>
            </a:p>
          </p:txBody>
        </p:sp>
        <p:grpSp>
          <p:nvGrpSpPr>
            <p:cNvPr id="15368" name="Group 6"/>
            <p:cNvGrpSpPr>
              <a:grpSpLocks/>
            </p:cNvGrpSpPr>
            <p:nvPr/>
          </p:nvGrpSpPr>
          <p:grpSpPr bwMode="auto">
            <a:xfrm>
              <a:off x="0" y="0"/>
              <a:ext cx="2925" cy="3169"/>
              <a:chOff x="0" y="0"/>
              <a:chExt cx="2925" cy="3169"/>
            </a:xfrm>
          </p:grpSpPr>
          <p:sp>
            <p:nvSpPr>
              <p:cNvPr id="15369" name="Rectangle 7"/>
              <p:cNvSpPr>
                <a:spLocks noChangeArrowheads="1"/>
              </p:cNvSpPr>
              <p:nvPr/>
            </p:nvSpPr>
            <p:spPr bwMode="auto">
              <a:xfrm>
                <a:off x="0" y="0"/>
                <a:ext cx="0" cy="316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endParaRPr lang="en-US"/>
              </a:p>
            </p:txBody>
          </p:sp>
          <p:grpSp>
            <p:nvGrpSpPr>
              <p:cNvPr id="15370" name="Group 8"/>
              <p:cNvGrpSpPr>
                <a:grpSpLocks/>
              </p:cNvGrpSpPr>
              <p:nvPr/>
            </p:nvGrpSpPr>
            <p:grpSpPr bwMode="auto">
              <a:xfrm>
                <a:off x="0" y="0"/>
                <a:ext cx="2925" cy="3169"/>
                <a:chOff x="0" y="0"/>
                <a:chExt cx="2925" cy="3169"/>
              </a:xfrm>
            </p:grpSpPr>
            <p:sp>
              <p:nvSpPr>
                <p:cNvPr id="15371" name="Rectangle 9"/>
                <p:cNvSpPr>
                  <a:spLocks noChangeArrowheads="1"/>
                </p:cNvSpPr>
                <p:nvPr/>
              </p:nvSpPr>
              <p:spPr bwMode="auto">
                <a:xfrm>
                  <a:off x="0" y="0"/>
                  <a:ext cx="2925"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en-US" sz="3200" b="1">
                      <a:latin typeface="Times New Roman" pitchFamily="18" charset="0"/>
                    </a:rPr>
                    <a:t>  </a:t>
                  </a:r>
                  <a:endParaRPr lang="en-US" sz="900" b="1">
                    <a:latin typeface="Times New Roman" pitchFamily="18" charset="0"/>
                  </a:endParaRPr>
                </a:p>
              </p:txBody>
            </p:sp>
            <p:sp>
              <p:nvSpPr>
                <p:cNvPr id="15372" name="Rectangle 10"/>
                <p:cNvSpPr>
                  <a:spLocks noChangeArrowheads="1"/>
                </p:cNvSpPr>
                <p:nvPr/>
              </p:nvSpPr>
              <p:spPr bwMode="auto">
                <a:xfrm>
                  <a:off x="0" y="288"/>
                  <a:ext cx="2925" cy="288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en-US" sz="1400" b="1">
                    <a:solidFill>
                      <a:srgbClr val="000000"/>
                    </a:solidFill>
                  </a:endParaRPr>
                </a:p>
                <a:p>
                  <a:pPr lvl="1">
                    <a:buFontTx/>
                    <a:buChar char="•"/>
                  </a:pPr>
                  <a:r>
                    <a:rPr lang="en-US" sz="1400" b="1">
                      <a:solidFill>
                        <a:srgbClr val="000000"/>
                      </a:solidFill>
                    </a:rPr>
                    <a:t>Today, there are 40 microprocessors in the average middle-class American household. The number increases to 50 when a PC and all the surrounding paraphernalia are added.</a:t>
                  </a:r>
                  <a:r>
                    <a:rPr lang="en-US" sz="1400" b="1" baseline="30000">
                      <a:solidFill>
                        <a:srgbClr val="000000"/>
                      </a:solidFill>
                    </a:rPr>
                    <a:t>1</a:t>
                  </a:r>
                  <a:r>
                    <a:rPr lang="en-US" sz="1400" b="1">
                      <a:solidFill>
                        <a:srgbClr val="000000"/>
                      </a:solidFill>
                    </a:rPr>
                    <a:t> </a:t>
                  </a:r>
                </a:p>
                <a:p>
                  <a:pPr lvl="1">
                    <a:buFontTx/>
                    <a:buChar char="•"/>
                  </a:pPr>
                  <a:r>
                    <a:rPr lang="en-US" sz="1400" b="1">
                      <a:solidFill>
                        <a:srgbClr val="000000"/>
                      </a:solidFill>
                    </a:rPr>
                    <a:t>These microprocessors are hidden in bathroom scales with digital readouts, irons with automatic shutdown switches and even the common electronic toothbrush that possesses some 3,000 lines of computer code.</a:t>
                  </a:r>
                  <a:r>
                    <a:rPr lang="en-US" sz="1400" b="1" baseline="30000">
                      <a:solidFill>
                        <a:srgbClr val="000000"/>
                      </a:solidFill>
                    </a:rPr>
                    <a:t>1</a:t>
                  </a:r>
                  <a:r>
                    <a:rPr lang="en-US" sz="1400" b="1">
                      <a:solidFill>
                        <a:srgbClr val="000000"/>
                      </a:solidFill>
                    </a:rPr>
                    <a:t> </a:t>
                  </a:r>
                </a:p>
                <a:p>
                  <a:pPr lvl="1">
                    <a:buFontTx/>
                    <a:buChar char="•"/>
                  </a:pPr>
                  <a:r>
                    <a:rPr lang="en-US" sz="1400" b="1">
                      <a:solidFill>
                        <a:srgbClr val="000000"/>
                      </a:solidFill>
                    </a:rPr>
                    <a:t>Today's automobiles have, on average, more than 50 microprocessors controlling things such as air bags, brakes, engines, windows, door locks and cruise control.</a:t>
                  </a:r>
                  <a:r>
                    <a:rPr lang="en-US" sz="1400" b="1" baseline="30000">
                      <a:solidFill>
                        <a:srgbClr val="000000"/>
                      </a:solidFill>
                    </a:rPr>
                    <a:t>2</a:t>
                  </a:r>
                  <a:r>
                    <a:rPr lang="en-US" sz="1400" b="1">
                      <a:solidFill>
                        <a:srgbClr val="000000"/>
                      </a:solidFill>
                    </a:rPr>
                    <a:t> </a:t>
                  </a:r>
                </a:p>
                <a:p>
                  <a:pPr lvl="1">
                    <a:buFontTx/>
                    <a:buChar char="•"/>
                  </a:pPr>
                  <a:r>
                    <a:rPr lang="en-US" sz="1400" b="1">
                      <a:solidFill>
                        <a:srgbClr val="000000"/>
                      </a:solidFill>
                    </a:rPr>
                    <a:t>Developed during the 1970s, the microprocessor became most visible as the central processor of the personal computer. Microprocessors also play supporting roles within larger computers as smart controllers for graphics displays, storage devices, and high-speed printers. However, the vast majority of microprocessors are used to control a broad array of devices from consumer appliances and PC-enhanced toys to satellites orbiting the earth.</a:t>
                  </a:r>
                  <a:r>
                    <a:rPr lang="en-US" sz="1400" b="1" baseline="30000">
                      <a:solidFill>
                        <a:srgbClr val="000000"/>
                      </a:solidFill>
                    </a:rPr>
                    <a:t>3</a:t>
                  </a:r>
                  <a:r>
                    <a:rPr lang="en-US" sz="1400" b="1">
                      <a:solidFill>
                        <a:srgbClr val="000000"/>
                      </a:solidFill>
                    </a:rPr>
                    <a:t> </a:t>
                  </a:r>
                </a:p>
                <a:p>
                  <a:pPr lvl="1">
                    <a:buFontTx/>
                    <a:buChar char="•"/>
                  </a:pPr>
                  <a:r>
                    <a:rPr lang="en-US" sz="1400" b="1">
                      <a:solidFill>
                        <a:srgbClr val="000000"/>
                      </a:solidFill>
                    </a:rPr>
                    <a:t>The microprocessor has made possible the inexpensive hand-held electronic calculator, the digital wristwatch, and the electronic game. Microprocessors are used to control consumer electronic devices, such as the programmable microwave oven and videocassette recorder; to regulate gasoline consumption and antilock brakes in automobiles; and to monitor alarm systems.</a:t>
                  </a:r>
                  <a:r>
                    <a:rPr lang="en-US" sz="1400" b="1" baseline="30000">
                      <a:solidFill>
                        <a:srgbClr val="000000"/>
                      </a:solidFill>
                    </a:rPr>
                    <a:t>3</a:t>
                  </a:r>
                  <a:r>
                    <a:rPr lang="en-US" sz="1400" b="1">
                      <a:solidFill>
                        <a:srgbClr val="000000"/>
                      </a:solidFill>
                    </a:rPr>
                    <a:t> </a:t>
                  </a:r>
                </a:p>
                <a:p>
                  <a:endParaRPr lang="en-US" sz="2400" b="1"/>
                </a:p>
              </p:txBody>
            </p:sp>
          </p:grpSp>
        </p:grpSp>
      </p:grpSp>
      <p:sp>
        <p:nvSpPr>
          <p:cNvPr id="15365" name="AutoShape 11" descr="spacer"/>
          <p:cNvSpPr>
            <a:spLocks noChangeAspect="1" noChangeArrowheads="1"/>
          </p:cNvSpPr>
          <p:nvPr/>
        </p:nvSpPr>
        <p:spPr bwMode="auto">
          <a:xfrm>
            <a:off x="2141538" y="960438"/>
            <a:ext cx="11112"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6" name="Rectangle 12"/>
          <p:cNvSpPr>
            <a:spLocks noChangeArrowheads="1"/>
          </p:cNvSpPr>
          <p:nvPr/>
        </p:nvSpPr>
        <p:spPr bwMode="auto">
          <a:xfrm>
            <a:off x="0" y="1546225"/>
            <a:ext cx="9144000" cy="4575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1" hangingPunct="1"/>
            <a:r>
              <a:rPr lang="en-US" sz="1400" b="1">
                <a:solidFill>
                  <a:srgbClr val="000000"/>
                </a:solidFill>
                <a:cs typeface="Arial" pitchFamily="34" charset="0"/>
              </a:rPr>
              <a:t>It all started 30 years ago, November 1971</a:t>
            </a:r>
            <a:endParaRPr lang="en-US" sz="1600" b="1">
              <a:solidFill>
                <a:srgbClr val="000000"/>
              </a:solidFill>
              <a:latin typeface="Arial Unicode MS" pitchFamily="34" charset="-128"/>
              <a:ea typeface="Arial Unicode MS" pitchFamily="34" charset="-128"/>
              <a:cs typeface="Arial Unicode MS" pitchFamily="34" charset="-128"/>
            </a:endParaRPr>
          </a:p>
          <a:p>
            <a:pPr lvl="1">
              <a:buFontTx/>
              <a:buChar char="•"/>
            </a:pPr>
            <a:r>
              <a:rPr lang="en-US" sz="1400" b="1">
                <a:cs typeface="Arial" pitchFamily="34" charset="0"/>
              </a:rPr>
              <a:t>Intel began development of the first microprocessor in 1969 as part of a project to design a set of chips for a family of programmable calculators from Japanese calculator manufacturer Busicom. </a:t>
            </a:r>
            <a:endParaRPr lang="en-US" sz="1500" b="1"/>
          </a:p>
          <a:p>
            <a:pPr lvl="1">
              <a:buFontTx/>
              <a:buChar char="•"/>
            </a:pPr>
            <a:r>
              <a:rPr lang="en-US" sz="1400" b="1">
                <a:cs typeface="Arial" pitchFamily="34" charset="0"/>
              </a:rPr>
              <a:t>Originally, Busicom owned the rights to the microprocessor having paid Intel $60,000. Realizing the potential for the "brain" chip, Intel offered to return the $60,000 in exchange for the rights to the microprocessor design. </a:t>
            </a:r>
            <a:endParaRPr lang="en-US" sz="1500" b="1"/>
          </a:p>
          <a:p>
            <a:pPr lvl="1">
              <a:buFontTx/>
              <a:buChar char="•"/>
            </a:pPr>
            <a:r>
              <a:rPr lang="en-US" sz="1400" b="1">
                <a:cs typeface="Arial" pitchFamily="34" charset="0"/>
              </a:rPr>
              <a:t>Busicom agreed and Intel introduced the 4004 to the worldwide market on November 15, 1971. The 4004 sold for $200 each. The key to the success of the microprocessor idea was to provide a software programmable device. Prior to the invention of the programmable microprocessor, chips were designed to perform specific "fixed" functions. </a:t>
            </a:r>
            <a:endParaRPr lang="en-US" sz="1500" b="1"/>
          </a:p>
          <a:p>
            <a:r>
              <a:rPr lang="en-US" sz="1400" b="1">
                <a:solidFill>
                  <a:srgbClr val="000000"/>
                </a:solidFill>
                <a:cs typeface="Arial" pitchFamily="34" charset="0"/>
              </a:rPr>
              <a:t>Today's state-of-the-art Pentium® 4 Processor</a:t>
            </a:r>
            <a:endParaRPr lang="en-US" sz="1600" b="1">
              <a:solidFill>
                <a:srgbClr val="000000"/>
              </a:solidFill>
              <a:latin typeface="Arial Unicode MS" pitchFamily="34" charset="-128"/>
              <a:ea typeface="Arial Unicode MS" pitchFamily="34" charset="-128"/>
              <a:cs typeface="Arial Unicode MS" pitchFamily="34" charset="-128"/>
            </a:endParaRPr>
          </a:p>
          <a:p>
            <a:pPr lvl="1">
              <a:buFontTx/>
              <a:buChar char="•"/>
            </a:pPr>
            <a:r>
              <a:rPr lang="en-US" sz="1400" b="1">
                <a:cs typeface="Arial" pitchFamily="34" charset="0"/>
              </a:rPr>
              <a:t>The latest direct descendant of the 4004 is the Intel® Pentium® 4 processor for desktop personal computers. </a:t>
            </a:r>
            <a:endParaRPr lang="en-US" sz="1500" b="1"/>
          </a:p>
          <a:p>
            <a:pPr lvl="1">
              <a:buFontTx/>
              <a:buChar char="•"/>
            </a:pPr>
            <a:r>
              <a:rPr lang="en-US" sz="1400" b="1">
                <a:cs typeface="Arial" pitchFamily="34" charset="0"/>
              </a:rPr>
              <a:t>Today's cutting edge Pentium 4 microprocessor operates at 2 billion cycles per second. </a:t>
            </a:r>
            <a:endParaRPr lang="en-US" sz="1500" b="1"/>
          </a:p>
          <a:p>
            <a:pPr lvl="1">
              <a:buFontTx/>
              <a:buChar char="•"/>
            </a:pPr>
            <a:r>
              <a:rPr lang="en-US" sz="1400" b="1">
                <a:solidFill>
                  <a:schemeClr val="hlink"/>
                </a:solidFill>
                <a:cs typeface="Arial" pitchFamily="34" charset="0"/>
              </a:rPr>
              <a:t>It took 28 years to go from a speed of 108,000 cycles per second performance in the 4004 brain chip to1 billion cycles per second (1 gigahertz) with the Intel® Pentium® III processor - and only 18 months to break the 2 gigahertz barrier with the August announcement of the latest Pentium 4 microprocessor</a:t>
            </a:r>
            <a:r>
              <a:rPr lang="en-US" sz="1400" b="1">
                <a:cs typeface="Arial" pitchFamily="34" charset="0"/>
              </a:rPr>
              <a:t>. </a:t>
            </a:r>
            <a:endParaRPr lang="en-US" sz="1500" b="1"/>
          </a:p>
          <a:p>
            <a:r>
              <a:rPr lang="en-US" sz="1400" b="1">
                <a:latin typeface="Times New Roman" pitchFamily="18" charset="0"/>
                <a:cs typeface="Times New Roman" pitchFamily="18" charset="0"/>
              </a:rPr>
              <a:t>Pentium 4 processor-based personal computers (at price points ranging from under $1,000 to $2,000) are fueling the latest trends in home computing - from digital music and home digital movie making to photo-realistic 3D images and visual environments delivered on and off the net in advanced games, education and shopping experiences.</a:t>
            </a:r>
            <a:r>
              <a:rPr lang="en-US" sz="1500" b="1">
                <a:latin typeface="Times New Roman" pitchFamily="18" charset="0"/>
              </a:rPr>
              <a:t> </a:t>
            </a:r>
            <a:endParaRPr lang="en-US" sz="32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716"/>
                                        </p:tgtEl>
                                        <p:attrNameLst>
                                          <p:attrName>style.visibility</p:attrName>
                                        </p:attrNameLst>
                                      </p:cBhvr>
                                      <p:to>
                                        <p:strVal val="visible"/>
                                      </p:to>
                                    </p:set>
                                    <p:anim calcmode="lin" valueType="num">
                                      <p:cBhvr additive="base">
                                        <p:cTn id="13" dur="500" fill="hold"/>
                                        <p:tgtEl>
                                          <p:spTgt spid="200716"/>
                                        </p:tgtEl>
                                        <p:attrNameLst>
                                          <p:attrName>ppt_x</p:attrName>
                                        </p:attrNameLst>
                                      </p:cBhvr>
                                      <p:tavLst>
                                        <p:tav tm="0">
                                          <p:val>
                                            <p:strVal val="0-#ppt_w/2"/>
                                          </p:val>
                                        </p:tav>
                                        <p:tav tm="100000">
                                          <p:val>
                                            <p:strVal val="#ppt_x"/>
                                          </p:val>
                                        </p:tav>
                                      </p:tavLst>
                                    </p:anim>
                                    <p:anim calcmode="lin" valueType="num">
                                      <p:cBhvr additive="base">
                                        <p:cTn id="14" dur="500" fill="hold"/>
                                        <p:tgtEl>
                                          <p:spTgt spid="2007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007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Numbering and Coding Systems</a:t>
            </a:r>
          </a:p>
        </p:txBody>
      </p:sp>
      <p:sp>
        <p:nvSpPr>
          <p:cNvPr id="209923" name="Rectangle 3"/>
          <p:cNvSpPr>
            <a:spLocks noGrp="1" noChangeArrowheads="1"/>
          </p:cNvSpPr>
          <p:nvPr>
            <p:ph type="body" idx="1"/>
          </p:nvPr>
        </p:nvSpPr>
        <p:spPr/>
        <p:txBody>
          <a:bodyPr/>
          <a:lstStyle/>
          <a:p>
            <a:pPr>
              <a:lnSpc>
                <a:spcPct val="110000"/>
              </a:lnSpc>
            </a:pPr>
            <a:r>
              <a:rPr lang="en-US" smtClean="0"/>
              <a:t>Decimal and binary systems</a:t>
            </a:r>
          </a:p>
          <a:p>
            <a:pPr>
              <a:lnSpc>
                <a:spcPct val="110000"/>
              </a:lnSpc>
            </a:pPr>
            <a:r>
              <a:rPr lang="en-US" smtClean="0"/>
              <a:t>Converting</a:t>
            </a:r>
          </a:p>
          <a:p>
            <a:pPr>
              <a:lnSpc>
                <a:spcPct val="110000"/>
              </a:lnSpc>
            </a:pPr>
            <a:r>
              <a:rPr lang="en-US" smtClean="0"/>
              <a:t>Hexadecimal and converting</a:t>
            </a:r>
          </a:p>
          <a:p>
            <a:pPr>
              <a:lnSpc>
                <a:spcPct val="110000"/>
              </a:lnSpc>
            </a:pPr>
            <a:r>
              <a:rPr lang="en-US" smtClean="0"/>
              <a:t>Counting and addition </a:t>
            </a:r>
          </a:p>
          <a:p>
            <a:pPr>
              <a:lnSpc>
                <a:spcPct val="110000"/>
              </a:lnSpc>
            </a:pPr>
            <a:r>
              <a:rPr lang="en-US" smtClean="0"/>
              <a:t>2’s complement and subtraction</a:t>
            </a:r>
          </a:p>
          <a:p>
            <a:pPr>
              <a:lnSpc>
                <a:spcPct val="110000"/>
              </a:lnSpc>
            </a:pPr>
            <a:r>
              <a:rPr lang="en-US" smtClean="0"/>
              <a:t>ASCII code, Unicode, utf-8</a:t>
            </a:r>
          </a:p>
          <a:p>
            <a:pPr>
              <a:lnSpc>
                <a:spcPct val="110000"/>
              </a:lnSpc>
            </a:pPr>
            <a:r>
              <a:rPr lang="en-US" smtClean="0"/>
              <a:t>Bit, Nibble, Byte, Word,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500" fill="hold"/>
                                        <p:tgtEl>
                                          <p:spTgt spid="209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3">
                                            <p:txEl>
                                              <p:pRg st="2" end="2"/>
                                            </p:txEl>
                                          </p:spTgt>
                                        </p:tgtEl>
                                        <p:attrNameLst>
                                          <p:attrName>style.visibility</p:attrName>
                                        </p:attrNameLst>
                                      </p:cBhvr>
                                      <p:to>
                                        <p:strVal val="visible"/>
                                      </p:to>
                                    </p:set>
                                    <p:anim calcmode="lin" valueType="num">
                                      <p:cBhvr additive="base">
                                        <p:cTn id="19" dur="500" fill="hold"/>
                                        <p:tgtEl>
                                          <p:spTgt spid="209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9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3">
                                            <p:txEl>
                                              <p:pRg st="3" end="3"/>
                                            </p:txEl>
                                          </p:spTgt>
                                        </p:tgtEl>
                                        <p:attrNameLst>
                                          <p:attrName>style.visibility</p:attrName>
                                        </p:attrNameLst>
                                      </p:cBhvr>
                                      <p:to>
                                        <p:strVal val="visible"/>
                                      </p:to>
                                    </p:set>
                                    <p:anim calcmode="lin" valueType="num">
                                      <p:cBhvr additive="base">
                                        <p:cTn id="25" dur="500" fill="hold"/>
                                        <p:tgtEl>
                                          <p:spTgt spid="209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9923">
                                            <p:txEl>
                                              <p:pRg st="4" end="4"/>
                                            </p:txEl>
                                          </p:spTgt>
                                        </p:tgtEl>
                                        <p:attrNameLst>
                                          <p:attrName>style.visibility</p:attrName>
                                        </p:attrNameLst>
                                      </p:cBhvr>
                                      <p:to>
                                        <p:strVal val="visible"/>
                                      </p:to>
                                    </p:set>
                                    <p:anim calcmode="lin" valueType="num">
                                      <p:cBhvr additive="base">
                                        <p:cTn id="31" dur="500" fill="hold"/>
                                        <p:tgtEl>
                                          <p:spTgt spid="2099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9923">
                                            <p:txEl>
                                              <p:pRg st="5" end="5"/>
                                            </p:txEl>
                                          </p:spTgt>
                                        </p:tgtEl>
                                        <p:attrNameLst>
                                          <p:attrName>style.visibility</p:attrName>
                                        </p:attrNameLst>
                                      </p:cBhvr>
                                      <p:to>
                                        <p:strVal val="visible"/>
                                      </p:to>
                                    </p:set>
                                    <p:anim calcmode="lin" valueType="num">
                                      <p:cBhvr additive="base">
                                        <p:cTn id="37" dur="500" fill="hold"/>
                                        <p:tgtEl>
                                          <p:spTgt spid="2099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9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9923">
                                            <p:txEl>
                                              <p:pRg st="6" end="6"/>
                                            </p:txEl>
                                          </p:spTgt>
                                        </p:tgtEl>
                                        <p:attrNameLst>
                                          <p:attrName>style.visibility</p:attrName>
                                        </p:attrNameLst>
                                      </p:cBhvr>
                                      <p:to>
                                        <p:strVal val="visible"/>
                                      </p:to>
                                    </p:set>
                                    <p:anim calcmode="lin" valueType="num">
                                      <p:cBhvr additive="base">
                                        <p:cTn id="43" dur="500" fill="hold"/>
                                        <p:tgtEl>
                                          <p:spTgt spid="2099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99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Computer modules</a:t>
            </a:r>
          </a:p>
        </p:txBody>
      </p:sp>
      <p:sp>
        <p:nvSpPr>
          <p:cNvPr id="210947" name="Rectangle 3"/>
          <p:cNvSpPr>
            <a:spLocks noChangeArrowheads="1"/>
          </p:cNvSpPr>
          <p:nvPr/>
        </p:nvSpPr>
        <p:spPr bwMode="auto">
          <a:xfrm>
            <a:off x="1228725" y="2797175"/>
            <a:ext cx="1371600" cy="1066800"/>
          </a:xfrm>
          <a:prstGeom prst="rect">
            <a:avLst/>
          </a:prstGeom>
          <a:solidFill>
            <a:schemeClr val="bg1"/>
          </a:solidFill>
          <a:ln w="12700">
            <a:solidFill>
              <a:schemeClr val="tx1"/>
            </a:solidFill>
            <a:miter lim="800000"/>
            <a:headEnd/>
            <a:tailEnd/>
          </a:ln>
        </p:spPr>
        <p:txBody>
          <a:bodyPr wrap="none" anchor="ctr"/>
          <a:lstStyle/>
          <a:p>
            <a:pPr algn="ctr"/>
            <a:r>
              <a:rPr lang="en-US"/>
              <a:t>CPU</a:t>
            </a:r>
          </a:p>
        </p:txBody>
      </p:sp>
      <p:sp>
        <p:nvSpPr>
          <p:cNvPr id="210948" name="Rectangle 4"/>
          <p:cNvSpPr>
            <a:spLocks noChangeArrowheads="1"/>
          </p:cNvSpPr>
          <p:nvPr/>
        </p:nvSpPr>
        <p:spPr bwMode="auto">
          <a:xfrm>
            <a:off x="3514725" y="2797175"/>
            <a:ext cx="1371600" cy="1066800"/>
          </a:xfrm>
          <a:prstGeom prst="rect">
            <a:avLst/>
          </a:prstGeom>
          <a:solidFill>
            <a:schemeClr val="bg1"/>
          </a:solidFill>
          <a:ln w="12700">
            <a:solidFill>
              <a:schemeClr val="tx1"/>
            </a:solidFill>
            <a:miter lim="800000"/>
            <a:headEnd/>
            <a:tailEnd/>
          </a:ln>
        </p:spPr>
        <p:txBody>
          <a:bodyPr wrap="none" anchor="ctr"/>
          <a:lstStyle/>
          <a:p>
            <a:pPr algn="ctr"/>
            <a:r>
              <a:rPr lang="en-US"/>
              <a:t>Memory</a:t>
            </a:r>
          </a:p>
          <a:p>
            <a:pPr algn="ctr"/>
            <a:r>
              <a:rPr lang="en-US"/>
              <a:t>(RAM, ROM)</a:t>
            </a:r>
          </a:p>
        </p:txBody>
      </p:sp>
      <p:sp>
        <p:nvSpPr>
          <p:cNvPr id="210949" name="Rectangle 5"/>
          <p:cNvSpPr>
            <a:spLocks noChangeArrowheads="1"/>
          </p:cNvSpPr>
          <p:nvPr/>
        </p:nvSpPr>
        <p:spPr bwMode="auto">
          <a:xfrm>
            <a:off x="6181725" y="2797175"/>
            <a:ext cx="1371600" cy="1066800"/>
          </a:xfrm>
          <a:prstGeom prst="rect">
            <a:avLst/>
          </a:prstGeom>
          <a:solidFill>
            <a:schemeClr val="bg1"/>
          </a:solidFill>
          <a:ln w="12700">
            <a:solidFill>
              <a:schemeClr val="tx1"/>
            </a:solidFill>
            <a:miter lim="800000"/>
            <a:headEnd/>
            <a:tailEnd/>
          </a:ln>
        </p:spPr>
        <p:txBody>
          <a:bodyPr wrap="none" anchor="ctr"/>
          <a:lstStyle/>
          <a:p>
            <a:pPr algn="ctr"/>
            <a:r>
              <a:rPr lang="en-US"/>
              <a:t>Peripherals</a:t>
            </a:r>
          </a:p>
          <a:p>
            <a:pPr algn="ctr"/>
            <a:r>
              <a:rPr lang="en-US"/>
              <a:t>(IO)</a:t>
            </a:r>
          </a:p>
        </p:txBody>
      </p:sp>
      <p:grpSp>
        <p:nvGrpSpPr>
          <p:cNvPr id="2" name="Group 6"/>
          <p:cNvGrpSpPr>
            <a:grpSpLocks/>
          </p:cNvGrpSpPr>
          <p:nvPr/>
        </p:nvGrpSpPr>
        <p:grpSpPr bwMode="auto">
          <a:xfrm>
            <a:off x="603250" y="3862388"/>
            <a:ext cx="6492875" cy="709612"/>
            <a:chOff x="182" y="2255"/>
            <a:chExt cx="4090" cy="447"/>
          </a:xfrm>
        </p:grpSpPr>
        <p:grpSp>
          <p:nvGrpSpPr>
            <p:cNvPr id="17432" name="Group 7"/>
            <p:cNvGrpSpPr>
              <a:grpSpLocks/>
            </p:cNvGrpSpPr>
            <p:nvPr/>
          </p:nvGrpSpPr>
          <p:grpSpPr bwMode="auto">
            <a:xfrm>
              <a:off x="912" y="2255"/>
              <a:ext cx="3360" cy="388"/>
              <a:chOff x="912" y="2255"/>
              <a:chExt cx="3360" cy="388"/>
            </a:xfrm>
          </p:grpSpPr>
          <p:sp>
            <p:nvSpPr>
              <p:cNvPr id="17434" name="Line 8"/>
              <p:cNvSpPr>
                <a:spLocks noChangeShapeType="1"/>
              </p:cNvSpPr>
              <p:nvPr/>
            </p:nvSpPr>
            <p:spPr bwMode="auto">
              <a:xfrm>
                <a:off x="912" y="2640"/>
                <a:ext cx="3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9"/>
              <p:cNvSpPr>
                <a:spLocks noChangeShapeType="1"/>
              </p:cNvSpPr>
              <p:nvPr/>
            </p:nvSpPr>
            <p:spPr bwMode="auto">
              <a:xfrm>
                <a:off x="1151" y="2257"/>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6" name="Line 10"/>
              <p:cNvSpPr>
                <a:spLocks noChangeShapeType="1"/>
              </p:cNvSpPr>
              <p:nvPr/>
            </p:nvSpPr>
            <p:spPr bwMode="auto">
              <a:xfrm>
                <a:off x="2352" y="2256"/>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7" name="Line 11"/>
              <p:cNvSpPr>
                <a:spLocks noChangeShapeType="1"/>
              </p:cNvSpPr>
              <p:nvPr/>
            </p:nvSpPr>
            <p:spPr bwMode="auto">
              <a:xfrm>
                <a:off x="3984" y="2255"/>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33" name="Text Box 12"/>
            <p:cNvSpPr txBox="1">
              <a:spLocks noChangeArrowheads="1"/>
            </p:cNvSpPr>
            <p:nvPr/>
          </p:nvSpPr>
          <p:spPr bwMode="auto">
            <a:xfrm>
              <a:off x="182" y="2471"/>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Data Bus</a:t>
              </a:r>
            </a:p>
          </p:txBody>
        </p:sp>
      </p:grpSp>
      <p:grpSp>
        <p:nvGrpSpPr>
          <p:cNvPr id="4" name="Group 13"/>
          <p:cNvGrpSpPr>
            <a:grpSpLocks/>
          </p:cNvGrpSpPr>
          <p:nvPr/>
        </p:nvGrpSpPr>
        <p:grpSpPr bwMode="auto">
          <a:xfrm>
            <a:off x="1457325" y="3857625"/>
            <a:ext cx="6696075" cy="1323975"/>
            <a:chOff x="720" y="2252"/>
            <a:chExt cx="4218" cy="834"/>
          </a:xfrm>
        </p:grpSpPr>
        <p:grpSp>
          <p:nvGrpSpPr>
            <p:cNvPr id="17426" name="Group 14"/>
            <p:cNvGrpSpPr>
              <a:grpSpLocks/>
            </p:cNvGrpSpPr>
            <p:nvPr/>
          </p:nvGrpSpPr>
          <p:grpSpPr bwMode="auto">
            <a:xfrm>
              <a:off x="720" y="2252"/>
              <a:ext cx="3360" cy="724"/>
              <a:chOff x="912" y="2255"/>
              <a:chExt cx="3360" cy="388"/>
            </a:xfrm>
          </p:grpSpPr>
          <p:sp>
            <p:nvSpPr>
              <p:cNvPr id="17428" name="Line 15"/>
              <p:cNvSpPr>
                <a:spLocks noChangeShapeType="1"/>
              </p:cNvSpPr>
              <p:nvPr/>
            </p:nvSpPr>
            <p:spPr bwMode="auto">
              <a:xfrm>
                <a:off x="912" y="2640"/>
                <a:ext cx="3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6"/>
              <p:cNvSpPr>
                <a:spLocks noChangeShapeType="1"/>
              </p:cNvSpPr>
              <p:nvPr/>
            </p:nvSpPr>
            <p:spPr bwMode="auto">
              <a:xfrm>
                <a:off x="1151" y="2257"/>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0" name="Line 17"/>
              <p:cNvSpPr>
                <a:spLocks noChangeShapeType="1"/>
              </p:cNvSpPr>
              <p:nvPr/>
            </p:nvSpPr>
            <p:spPr bwMode="auto">
              <a:xfrm>
                <a:off x="2352" y="2256"/>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1" name="Line 18"/>
              <p:cNvSpPr>
                <a:spLocks noChangeShapeType="1"/>
              </p:cNvSpPr>
              <p:nvPr/>
            </p:nvSpPr>
            <p:spPr bwMode="auto">
              <a:xfrm>
                <a:off x="3984" y="2255"/>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7" name="Text Box 19"/>
            <p:cNvSpPr txBox="1">
              <a:spLocks noChangeArrowheads="1"/>
            </p:cNvSpPr>
            <p:nvPr/>
          </p:nvSpPr>
          <p:spPr bwMode="auto">
            <a:xfrm>
              <a:off x="4070" y="2855"/>
              <a:ext cx="8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Control Bus</a:t>
              </a:r>
            </a:p>
          </p:txBody>
        </p:sp>
      </p:grpSp>
      <p:grpSp>
        <p:nvGrpSpPr>
          <p:cNvPr id="6" name="Group 20"/>
          <p:cNvGrpSpPr>
            <a:grpSpLocks/>
          </p:cNvGrpSpPr>
          <p:nvPr/>
        </p:nvGrpSpPr>
        <p:grpSpPr bwMode="auto">
          <a:xfrm>
            <a:off x="1762125" y="1766888"/>
            <a:ext cx="5334000" cy="1030287"/>
            <a:chOff x="912" y="935"/>
            <a:chExt cx="3360" cy="649"/>
          </a:xfrm>
        </p:grpSpPr>
        <p:grpSp>
          <p:nvGrpSpPr>
            <p:cNvPr id="17420" name="Group 21"/>
            <p:cNvGrpSpPr>
              <a:grpSpLocks/>
            </p:cNvGrpSpPr>
            <p:nvPr/>
          </p:nvGrpSpPr>
          <p:grpSpPr bwMode="auto">
            <a:xfrm flipV="1">
              <a:off x="912" y="1196"/>
              <a:ext cx="3360" cy="388"/>
              <a:chOff x="1008" y="860"/>
              <a:chExt cx="3360" cy="388"/>
            </a:xfrm>
          </p:grpSpPr>
          <p:sp>
            <p:nvSpPr>
              <p:cNvPr id="17422" name="Line 22"/>
              <p:cNvSpPr>
                <a:spLocks noChangeShapeType="1"/>
              </p:cNvSpPr>
              <p:nvPr/>
            </p:nvSpPr>
            <p:spPr bwMode="auto">
              <a:xfrm>
                <a:off x="1008" y="1245"/>
                <a:ext cx="3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23"/>
              <p:cNvSpPr>
                <a:spLocks noChangeShapeType="1"/>
              </p:cNvSpPr>
              <p:nvPr/>
            </p:nvSpPr>
            <p:spPr bwMode="auto">
              <a:xfrm>
                <a:off x="1247" y="862"/>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4" name="Line 24"/>
              <p:cNvSpPr>
                <a:spLocks noChangeShapeType="1"/>
              </p:cNvSpPr>
              <p:nvPr/>
            </p:nvSpPr>
            <p:spPr bwMode="auto">
              <a:xfrm>
                <a:off x="2448" y="861"/>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5" name="Line 25"/>
              <p:cNvSpPr>
                <a:spLocks noChangeShapeType="1"/>
              </p:cNvSpPr>
              <p:nvPr/>
            </p:nvSpPr>
            <p:spPr bwMode="auto">
              <a:xfrm>
                <a:off x="4080" y="860"/>
                <a:ext cx="0" cy="38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1" name="Text Box 26"/>
            <p:cNvSpPr txBox="1">
              <a:spLocks noChangeArrowheads="1"/>
            </p:cNvSpPr>
            <p:nvPr/>
          </p:nvSpPr>
          <p:spPr bwMode="auto">
            <a:xfrm>
              <a:off x="1142" y="935"/>
              <a:ext cx="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Address Bus</a:t>
              </a:r>
            </a:p>
          </p:txBody>
        </p:sp>
      </p:grpSp>
      <p:sp>
        <p:nvSpPr>
          <p:cNvPr id="210971" name="Text Box 27"/>
          <p:cNvSpPr txBox="1">
            <a:spLocks noChangeArrowheads="1"/>
          </p:cNvSpPr>
          <p:nvPr/>
        </p:nvSpPr>
        <p:spPr bwMode="auto">
          <a:xfrm>
            <a:off x="7772400" y="2603500"/>
            <a:ext cx="13779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Keyboard</a:t>
            </a:r>
          </a:p>
          <a:p>
            <a:r>
              <a:rPr lang="en-US"/>
              <a:t>Monitor</a:t>
            </a:r>
          </a:p>
          <a:p>
            <a:r>
              <a:rPr lang="en-US"/>
              <a:t>Printer</a:t>
            </a:r>
          </a:p>
          <a:p>
            <a:r>
              <a:rPr lang="en-US"/>
              <a:t>Mouse</a:t>
            </a:r>
          </a:p>
          <a:p>
            <a:r>
              <a:rPr lang="en-US"/>
              <a:t>Microphone</a:t>
            </a:r>
          </a:p>
          <a:p>
            <a:r>
              <a:rPr lang="en-US"/>
              <a:t>Disk</a:t>
            </a:r>
          </a:p>
        </p:txBody>
      </p:sp>
      <p:pic>
        <p:nvPicPr>
          <p:cNvPr id="21097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09675"/>
            <a:ext cx="75438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097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381000"/>
            <a:ext cx="9172576"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 calcmode="lin" valueType="num">
                                      <p:cBhvr additive="base">
                                        <p:cTn id="7" dur="500" fill="hold"/>
                                        <p:tgtEl>
                                          <p:spTgt spid="210947"/>
                                        </p:tgtEl>
                                        <p:attrNameLst>
                                          <p:attrName>ppt_x</p:attrName>
                                        </p:attrNameLst>
                                      </p:cBhvr>
                                      <p:tavLst>
                                        <p:tav tm="0">
                                          <p:val>
                                            <p:strVal val="0-#ppt_w/2"/>
                                          </p:val>
                                        </p:tav>
                                        <p:tav tm="100000">
                                          <p:val>
                                            <p:strVal val="#ppt_x"/>
                                          </p:val>
                                        </p:tav>
                                      </p:tavLst>
                                    </p:anim>
                                    <p:anim calcmode="lin" valueType="num">
                                      <p:cBhvr additive="base">
                                        <p:cTn id="8" dur="500" fill="hold"/>
                                        <p:tgtEl>
                                          <p:spTgt spid="2109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0949"/>
                                        </p:tgtEl>
                                        <p:attrNameLst>
                                          <p:attrName>style.visibility</p:attrName>
                                        </p:attrNameLst>
                                      </p:cBhvr>
                                      <p:to>
                                        <p:strVal val="visible"/>
                                      </p:to>
                                    </p:set>
                                    <p:anim calcmode="lin" valueType="num">
                                      <p:cBhvr additive="base">
                                        <p:cTn id="13" dur="500" fill="hold"/>
                                        <p:tgtEl>
                                          <p:spTgt spid="210949"/>
                                        </p:tgtEl>
                                        <p:attrNameLst>
                                          <p:attrName>ppt_x</p:attrName>
                                        </p:attrNameLst>
                                      </p:cBhvr>
                                      <p:tavLst>
                                        <p:tav tm="0">
                                          <p:val>
                                            <p:strVal val="0-#ppt_w/2"/>
                                          </p:val>
                                        </p:tav>
                                        <p:tav tm="100000">
                                          <p:val>
                                            <p:strVal val="#ppt_x"/>
                                          </p:val>
                                        </p:tav>
                                      </p:tavLst>
                                    </p:anim>
                                    <p:anim calcmode="lin" valueType="num">
                                      <p:cBhvr additive="base">
                                        <p:cTn id="14"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0948"/>
                                        </p:tgtEl>
                                        <p:attrNameLst>
                                          <p:attrName>style.visibility</p:attrName>
                                        </p:attrNameLst>
                                      </p:cBhvr>
                                      <p:to>
                                        <p:strVal val="visible"/>
                                      </p:to>
                                    </p:set>
                                    <p:anim calcmode="lin" valueType="num">
                                      <p:cBhvr additive="base">
                                        <p:cTn id="19" dur="500" fill="hold"/>
                                        <p:tgtEl>
                                          <p:spTgt spid="210948"/>
                                        </p:tgtEl>
                                        <p:attrNameLst>
                                          <p:attrName>ppt_x</p:attrName>
                                        </p:attrNameLst>
                                      </p:cBhvr>
                                      <p:tavLst>
                                        <p:tav tm="0">
                                          <p:val>
                                            <p:strVal val="0-#ppt_w/2"/>
                                          </p:val>
                                        </p:tav>
                                        <p:tav tm="100000">
                                          <p:val>
                                            <p:strVal val="#ppt_x"/>
                                          </p:val>
                                        </p:tav>
                                      </p:tavLst>
                                    </p:anim>
                                    <p:anim calcmode="lin" valueType="num">
                                      <p:cBhvr additive="base">
                                        <p:cTn id="20"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0971"/>
                                        </p:tgtEl>
                                        <p:attrNameLst>
                                          <p:attrName>style.visibility</p:attrName>
                                        </p:attrNameLst>
                                      </p:cBhvr>
                                      <p:to>
                                        <p:strVal val="visible"/>
                                      </p:to>
                                    </p:set>
                                    <p:anim calcmode="lin" valueType="num">
                                      <p:cBhvr additive="base">
                                        <p:cTn id="43" dur="500" fill="hold"/>
                                        <p:tgtEl>
                                          <p:spTgt spid="210971"/>
                                        </p:tgtEl>
                                        <p:attrNameLst>
                                          <p:attrName>ppt_x</p:attrName>
                                        </p:attrNameLst>
                                      </p:cBhvr>
                                      <p:tavLst>
                                        <p:tav tm="0">
                                          <p:val>
                                            <p:strVal val="0-#ppt_w/2"/>
                                          </p:val>
                                        </p:tav>
                                        <p:tav tm="100000">
                                          <p:val>
                                            <p:strVal val="#ppt_x"/>
                                          </p:val>
                                        </p:tav>
                                      </p:tavLst>
                                    </p:anim>
                                    <p:anim calcmode="lin" valueType="num">
                                      <p:cBhvr additive="base">
                                        <p:cTn id="44" dur="500" fill="hold"/>
                                        <p:tgtEl>
                                          <p:spTgt spid="21097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10972"/>
                                        </p:tgtEl>
                                        <p:attrNameLst>
                                          <p:attrName>style.visibility</p:attrName>
                                        </p:attrNameLst>
                                      </p:cBhvr>
                                      <p:to>
                                        <p:strVal val="visible"/>
                                      </p:to>
                                    </p:set>
                                    <p:anim calcmode="lin" valueType="num">
                                      <p:cBhvr additive="base">
                                        <p:cTn id="49" dur="500" fill="hold"/>
                                        <p:tgtEl>
                                          <p:spTgt spid="210972"/>
                                        </p:tgtEl>
                                        <p:attrNameLst>
                                          <p:attrName>ppt_x</p:attrName>
                                        </p:attrNameLst>
                                      </p:cBhvr>
                                      <p:tavLst>
                                        <p:tav tm="0">
                                          <p:val>
                                            <p:strVal val="0-#ppt_w/2"/>
                                          </p:val>
                                        </p:tav>
                                        <p:tav tm="100000">
                                          <p:val>
                                            <p:strVal val="#ppt_x"/>
                                          </p:val>
                                        </p:tav>
                                      </p:tavLst>
                                    </p:anim>
                                    <p:anim calcmode="lin" valueType="num">
                                      <p:cBhvr additive="base">
                                        <p:cTn id="50" dur="500" fill="hold"/>
                                        <p:tgtEl>
                                          <p:spTgt spid="21097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210973"/>
                                        </p:tgtEl>
                                        <p:attrNameLst>
                                          <p:attrName>style.visibility</p:attrName>
                                        </p:attrNameLst>
                                      </p:cBhvr>
                                      <p:to>
                                        <p:strVal val="visible"/>
                                      </p:to>
                                    </p:set>
                                    <p:animEffect transition="in" filter="box(in)">
                                      <p:cBhvr>
                                        <p:cTn id="55" dur="500"/>
                                        <p:tgtEl>
                                          <p:spTgt spid="21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autoUpdateAnimBg="0"/>
      <p:bldP spid="210948" grpId="0" animBg="1" autoUpdateAnimBg="0"/>
      <p:bldP spid="210949" grpId="0" animBg="1" autoUpdateAnimBg="0"/>
      <p:bldP spid="21097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8086/8 Internal Organization</a:t>
            </a:r>
          </a:p>
        </p:txBody>
      </p:sp>
      <p:sp>
        <p:nvSpPr>
          <p:cNvPr id="212995" name="Line 3"/>
          <p:cNvSpPr>
            <a:spLocks noChangeShapeType="1"/>
          </p:cNvSpPr>
          <p:nvPr/>
        </p:nvSpPr>
        <p:spPr bwMode="auto">
          <a:xfrm>
            <a:off x="4524375" y="2625725"/>
            <a:ext cx="0" cy="4232275"/>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grpSp>
        <p:nvGrpSpPr>
          <p:cNvPr id="2" name="Group 4"/>
          <p:cNvGrpSpPr>
            <a:grpSpLocks/>
          </p:cNvGrpSpPr>
          <p:nvPr/>
        </p:nvGrpSpPr>
        <p:grpSpPr bwMode="auto">
          <a:xfrm>
            <a:off x="3113088" y="5783263"/>
            <a:ext cx="1679575" cy="873125"/>
            <a:chOff x="1961" y="3643"/>
            <a:chExt cx="1058" cy="550"/>
          </a:xfrm>
        </p:grpSpPr>
        <p:sp>
          <p:nvSpPr>
            <p:cNvPr id="18521" name="Line 5"/>
            <p:cNvSpPr>
              <a:spLocks noChangeShapeType="1"/>
            </p:cNvSpPr>
            <p:nvPr/>
          </p:nvSpPr>
          <p:spPr bwMode="auto">
            <a:xfrm>
              <a:off x="2300" y="4066"/>
              <a:ext cx="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2" name="Line 6"/>
            <p:cNvSpPr>
              <a:spLocks noChangeShapeType="1"/>
            </p:cNvSpPr>
            <p:nvPr/>
          </p:nvSpPr>
          <p:spPr bwMode="auto">
            <a:xfrm flipH="1" flipV="1">
              <a:off x="2215" y="3855"/>
              <a:ext cx="85"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3" name="Line 7"/>
            <p:cNvSpPr>
              <a:spLocks noChangeShapeType="1"/>
            </p:cNvSpPr>
            <p:nvPr/>
          </p:nvSpPr>
          <p:spPr bwMode="auto">
            <a:xfrm flipH="1" flipV="1">
              <a:off x="2427" y="3855"/>
              <a:ext cx="42"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4" name="Line 8"/>
            <p:cNvSpPr>
              <a:spLocks noChangeShapeType="1"/>
            </p:cNvSpPr>
            <p:nvPr/>
          </p:nvSpPr>
          <p:spPr bwMode="auto">
            <a:xfrm flipH="1">
              <a:off x="2469" y="3855"/>
              <a:ext cx="42"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5" name="Line 9"/>
            <p:cNvSpPr>
              <a:spLocks noChangeShapeType="1"/>
            </p:cNvSpPr>
            <p:nvPr/>
          </p:nvSpPr>
          <p:spPr bwMode="auto">
            <a:xfrm flipH="1">
              <a:off x="2638" y="3855"/>
              <a:ext cx="85"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6" name="Line 10"/>
            <p:cNvSpPr>
              <a:spLocks noChangeShapeType="1"/>
            </p:cNvSpPr>
            <p:nvPr/>
          </p:nvSpPr>
          <p:spPr bwMode="auto">
            <a:xfrm>
              <a:off x="2215" y="3855"/>
              <a:ext cx="2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7" name="Line 11"/>
            <p:cNvSpPr>
              <a:spLocks noChangeShapeType="1"/>
            </p:cNvSpPr>
            <p:nvPr/>
          </p:nvSpPr>
          <p:spPr bwMode="auto">
            <a:xfrm>
              <a:off x="2511" y="3855"/>
              <a:ext cx="2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28" name="Line 12"/>
            <p:cNvSpPr>
              <a:spLocks noChangeShapeType="1"/>
            </p:cNvSpPr>
            <p:nvPr/>
          </p:nvSpPr>
          <p:spPr bwMode="auto">
            <a:xfrm>
              <a:off x="2300" y="3643"/>
              <a:ext cx="0" cy="2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529" name="Line 13"/>
            <p:cNvSpPr>
              <a:spLocks noChangeShapeType="1"/>
            </p:cNvSpPr>
            <p:nvPr/>
          </p:nvSpPr>
          <p:spPr bwMode="auto">
            <a:xfrm>
              <a:off x="2596" y="3643"/>
              <a:ext cx="0" cy="2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530" name="Line 14"/>
            <p:cNvSpPr>
              <a:spLocks noChangeShapeType="1"/>
            </p:cNvSpPr>
            <p:nvPr/>
          </p:nvSpPr>
          <p:spPr bwMode="auto">
            <a:xfrm>
              <a:off x="2553" y="4066"/>
              <a:ext cx="0" cy="1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31" name="Line 15"/>
            <p:cNvSpPr>
              <a:spLocks noChangeShapeType="1"/>
            </p:cNvSpPr>
            <p:nvPr/>
          </p:nvSpPr>
          <p:spPr bwMode="auto">
            <a:xfrm>
              <a:off x="2553" y="4193"/>
              <a:ext cx="4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32" name="Line 16"/>
            <p:cNvSpPr>
              <a:spLocks noChangeShapeType="1"/>
            </p:cNvSpPr>
            <p:nvPr/>
          </p:nvSpPr>
          <p:spPr bwMode="auto">
            <a:xfrm flipV="1">
              <a:off x="3019" y="3643"/>
              <a:ext cx="0" cy="5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533" name="Line 17"/>
            <p:cNvSpPr>
              <a:spLocks noChangeShapeType="1"/>
            </p:cNvSpPr>
            <p:nvPr/>
          </p:nvSpPr>
          <p:spPr bwMode="auto">
            <a:xfrm>
              <a:off x="2384" y="4066"/>
              <a:ext cx="0" cy="1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34" name="Line 18"/>
            <p:cNvSpPr>
              <a:spLocks noChangeShapeType="1"/>
            </p:cNvSpPr>
            <p:nvPr/>
          </p:nvSpPr>
          <p:spPr bwMode="auto">
            <a:xfrm flipH="1">
              <a:off x="1961" y="4193"/>
              <a:ext cx="42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535" name="Text Box 19"/>
            <p:cNvSpPr txBox="1">
              <a:spLocks noChangeArrowheads="1"/>
            </p:cNvSpPr>
            <p:nvPr/>
          </p:nvSpPr>
          <p:spPr bwMode="auto">
            <a:xfrm>
              <a:off x="2342" y="3939"/>
              <a:ext cx="26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rPr>
                <a:t>ALU</a:t>
              </a:r>
              <a:endParaRPr lang="en-US" sz="1600">
                <a:solidFill>
                  <a:srgbClr val="000000"/>
                </a:solidFill>
                <a:latin typeface="Gulim" pitchFamily="34" charset="-127"/>
                <a:ea typeface="Gulim" pitchFamily="34" charset="-127"/>
              </a:endParaRPr>
            </a:p>
          </p:txBody>
        </p:sp>
      </p:grpSp>
      <p:grpSp>
        <p:nvGrpSpPr>
          <p:cNvPr id="3" name="Group 20"/>
          <p:cNvGrpSpPr>
            <a:grpSpLocks/>
          </p:cNvGrpSpPr>
          <p:nvPr/>
        </p:nvGrpSpPr>
        <p:grpSpPr bwMode="auto">
          <a:xfrm>
            <a:off x="3516313" y="3365500"/>
            <a:ext cx="806450" cy="2149475"/>
            <a:chOff x="2215" y="2120"/>
            <a:chExt cx="508" cy="1354"/>
          </a:xfrm>
        </p:grpSpPr>
        <p:sp>
          <p:nvSpPr>
            <p:cNvPr id="18499" name="Rectangle 21"/>
            <p:cNvSpPr>
              <a:spLocks noChangeArrowheads="1"/>
            </p:cNvSpPr>
            <p:nvPr/>
          </p:nvSpPr>
          <p:spPr bwMode="auto">
            <a:xfrm>
              <a:off x="2215" y="2120"/>
              <a:ext cx="508" cy="12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0" name="Rectangle 22"/>
            <p:cNvSpPr>
              <a:spLocks noChangeArrowheads="1"/>
            </p:cNvSpPr>
            <p:nvPr/>
          </p:nvSpPr>
          <p:spPr bwMode="auto">
            <a:xfrm>
              <a:off x="2215" y="2247"/>
              <a:ext cx="508" cy="12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1" name="Rectangle 23"/>
            <p:cNvSpPr>
              <a:spLocks noChangeArrowheads="1"/>
            </p:cNvSpPr>
            <p:nvPr/>
          </p:nvSpPr>
          <p:spPr bwMode="auto">
            <a:xfrm>
              <a:off x="2215" y="2374"/>
              <a:ext cx="508"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2" name="Rectangle 24"/>
            <p:cNvSpPr>
              <a:spLocks noChangeArrowheads="1"/>
            </p:cNvSpPr>
            <p:nvPr/>
          </p:nvSpPr>
          <p:spPr bwMode="auto">
            <a:xfrm>
              <a:off x="2215" y="2500"/>
              <a:ext cx="508" cy="1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3" name="Rectangle 25"/>
            <p:cNvSpPr>
              <a:spLocks noChangeArrowheads="1"/>
            </p:cNvSpPr>
            <p:nvPr/>
          </p:nvSpPr>
          <p:spPr bwMode="auto">
            <a:xfrm>
              <a:off x="2215" y="2628"/>
              <a:ext cx="508"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4" name="Rectangle 26"/>
            <p:cNvSpPr>
              <a:spLocks noChangeArrowheads="1"/>
            </p:cNvSpPr>
            <p:nvPr/>
          </p:nvSpPr>
          <p:spPr bwMode="auto">
            <a:xfrm>
              <a:off x="2215" y="2755"/>
              <a:ext cx="508"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5" name="Rectangle 27"/>
            <p:cNvSpPr>
              <a:spLocks noChangeArrowheads="1"/>
            </p:cNvSpPr>
            <p:nvPr/>
          </p:nvSpPr>
          <p:spPr bwMode="auto">
            <a:xfrm>
              <a:off x="2215" y="2881"/>
              <a:ext cx="508" cy="1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6" name="Rectangle 28"/>
            <p:cNvSpPr>
              <a:spLocks noChangeArrowheads="1"/>
            </p:cNvSpPr>
            <p:nvPr/>
          </p:nvSpPr>
          <p:spPr bwMode="auto">
            <a:xfrm>
              <a:off x="2215" y="3009"/>
              <a:ext cx="508"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507" name="Line 29"/>
            <p:cNvSpPr>
              <a:spLocks noChangeShapeType="1"/>
            </p:cNvSpPr>
            <p:nvPr/>
          </p:nvSpPr>
          <p:spPr bwMode="auto">
            <a:xfrm>
              <a:off x="2469" y="2120"/>
              <a:ext cx="0" cy="5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508" name="Line 30"/>
            <p:cNvSpPr>
              <a:spLocks noChangeShapeType="1"/>
            </p:cNvSpPr>
            <p:nvPr/>
          </p:nvSpPr>
          <p:spPr bwMode="auto">
            <a:xfrm>
              <a:off x="2469" y="3135"/>
              <a:ext cx="0" cy="339"/>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509" name="Text Box 31"/>
            <p:cNvSpPr txBox="1">
              <a:spLocks noChangeArrowheads="1"/>
            </p:cNvSpPr>
            <p:nvPr/>
          </p:nvSpPr>
          <p:spPr bwMode="auto">
            <a:xfrm>
              <a:off x="2215" y="2120"/>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AH</a:t>
              </a:r>
              <a:endParaRPr lang="en-US" sz="1300">
                <a:solidFill>
                  <a:srgbClr val="000000"/>
                </a:solidFill>
                <a:latin typeface="Gulim" pitchFamily="34" charset="-127"/>
                <a:ea typeface="Gulim" pitchFamily="34" charset="-127"/>
              </a:endParaRPr>
            </a:p>
          </p:txBody>
        </p:sp>
        <p:sp>
          <p:nvSpPr>
            <p:cNvPr id="18510" name="Text Box 32"/>
            <p:cNvSpPr txBox="1">
              <a:spLocks noChangeArrowheads="1"/>
            </p:cNvSpPr>
            <p:nvPr/>
          </p:nvSpPr>
          <p:spPr bwMode="auto">
            <a:xfrm>
              <a:off x="2215" y="2247"/>
              <a:ext cx="20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BH</a:t>
              </a:r>
              <a:endParaRPr lang="en-US" sz="1300">
                <a:solidFill>
                  <a:srgbClr val="000000"/>
                </a:solidFill>
                <a:latin typeface="Gulim" pitchFamily="34" charset="-127"/>
                <a:ea typeface="Gulim" pitchFamily="34" charset="-127"/>
              </a:endParaRPr>
            </a:p>
          </p:txBody>
        </p:sp>
        <p:sp>
          <p:nvSpPr>
            <p:cNvPr id="18511" name="Text Box 33"/>
            <p:cNvSpPr txBox="1">
              <a:spLocks noChangeArrowheads="1"/>
            </p:cNvSpPr>
            <p:nvPr/>
          </p:nvSpPr>
          <p:spPr bwMode="auto">
            <a:xfrm>
              <a:off x="2215" y="2374"/>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CH</a:t>
              </a:r>
              <a:endParaRPr lang="en-US" sz="1300">
                <a:solidFill>
                  <a:srgbClr val="000000"/>
                </a:solidFill>
                <a:latin typeface="Gulim" pitchFamily="34" charset="-127"/>
                <a:ea typeface="Gulim" pitchFamily="34" charset="-127"/>
              </a:endParaRPr>
            </a:p>
          </p:txBody>
        </p:sp>
        <p:sp>
          <p:nvSpPr>
            <p:cNvPr id="18512" name="Text Box 34"/>
            <p:cNvSpPr txBox="1">
              <a:spLocks noChangeArrowheads="1"/>
            </p:cNvSpPr>
            <p:nvPr/>
          </p:nvSpPr>
          <p:spPr bwMode="auto">
            <a:xfrm>
              <a:off x="2469" y="212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AL</a:t>
              </a:r>
              <a:endParaRPr lang="en-US" sz="1300">
                <a:solidFill>
                  <a:srgbClr val="000000"/>
                </a:solidFill>
                <a:latin typeface="Gulim" pitchFamily="34" charset="-127"/>
                <a:ea typeface="Gulim" pitchFamily="34" charset="-127"/>
              </a:endParaRPr>
            </a:p>
          </p:txBody>
        </p:sp>
        <p:sp>
          <p:nvSpPr>
            <p:cNvPr id="18513" name="Text Box 35"/>
            <p:cNvSpPr txBox="1">
              <a:spLocks noChangeArrowheads="1"/>
            </p:cNvSpPr>
            <p:nvPr/>
          </p:nvSpPr>
          <p:spPr bwMode="auto">
            <a:xfrm>
              <a:off x="2469" y="224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BL</a:t>
              </a:r>
              <a:endParaRPr lang="en-US" sz="1300">
                <a:solidFill>
                  <a:srgbClr val="000000"/>
                </a:solidFill>
                <a:latin typeface="Gulim" pitchFamily="34" charset="-127"/>
                <a:ea typeface="Gulim" pitchFamily="34" charset="-127"/>
              </a:endParaRPr>
            </a:p>
          </p:txBody>
        </p:sp>
        <p:sp>
          <p:nvSpPr>
            <p:cNvPr id="18514" name="Text Box 36"/>
            <p:cNvSpPr txBox="1">
              <a:spLocks noChangeArrowheads="1"/>
            </p:cNvSpPr>
            <p:nvPr/>
          </p:nvSpPr>
          <p:spPr bwMode="auto">
            <a:xfrm>
              <a:off x="2469" y="2374"/>
              <a:ext cx="1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CL</a:t>
              </a:r>
              <a:endParaRPr lang="en-US" sz="1300">
                <a:solidFill>
                  <a:srgbClr val="000000"/>
                </a:solidFill>
                <a:latin typeface="Gulim" pitchFamily="34" charset="-127"/>
                <a:ea typeface="Gulim" pitchFamily="34" charset="-127"/>
              </a:endParaRPr>
            </a:p>
          </p:txBody>
        </p:sp>
        <p:sp>
          <p:nvSpPr>
            <p:cNvPr id="18515" name="Text Box 37"/>
            <p:cNvSpPr txBox="1">
              <a:spLocks noChangeArrowheads="1"/>
            </p:cNvSpPr>
            <p:nvPr/>
          </p:nvSpPr>
          <p:spPr bwMode="auto">
            <a:xfrm>
              <a:off x="2469" y="2500"/>
              <a:ext cx="1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DL</a:t>
              </a:r>
              <a:endParaRPr lang="en-US" sz="1300">
                <a:solidFill>
                  <a:srgbClr val="000000"/>
                </a:solidFill>
                <a:latin typeface="Gulim" pitchFamily="34" charset="-127"/>
                <a:ea typeface="Gulim" pitchFamily="34" charset="-127"/>
              </a:endParaRPr>
            </a:p>
          </p:txBody>
        </p:sp>
        <p:sp>
          <p:nvSpPr>
            <p:cNvPr id="18516" name="Text Box 38"/>
            <p:cNvSpPr txBox="1">
              <a:spLocks noChangeArrowheads="1"/>
            </p:cNvSpPr>
            <p:nvPr/>
          </p:nvSpPr>
          <p:spPr bwMode="auto">
            <a:xfrm>
              <a:off x="2342" y="2628"/>
              <a:ext cx="1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BP</a:t>
              </a:r>
              <a:endParaRPr lang="en-US" sz="1300">
                <a:solidFill>
                  <a:srgbClr val="000000"/>
                </a:solidFill>
                <a:latin typeface="Gulim" pitchFamily="34" charset="-127"/>
                <a:ea typeface="Gulim" pitchFamily="34" charset="-127"/>
              </a:endParaRPr>
            </a:p>
          </p:txBody>
        </p:sp>
        <p:sp>
          <p:nvSpPr>
            <p:cNvPr id="18517" name="Text Box 39"/>
            <p:cNvSpPr txBox="1">
              <a:spLocks noChangeArrowheads="1"/>
            </p:cNvSpPr>
            <p:nvPr/>
          </p:nvSpPr>
          <p:spPr bwMode="auto">
            <a:xfrm>
              <a:off x="2342" y="2755"/>
              <a:ext cx="1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DI</a:t>
              </a:r>
              <a:endParaRPr lang="en-US" sz="1300">
                <a:solidFill>
                  <a:srgbClr val="000000"/>
                </a:solidFill>
                <a:latin typeface="Gulim" pitchFamily="34" charset="-127"/>
                <a:ea typeface="Gulim" pitchFamily="34" charset="-127"/>
              </a:endParaRPr>
            </a:p>
          </p:txBody>
        </p:sp>
        <p:sp>
          <p:nvSpPr>
            <p:cNvPr id="18518" name="Text Box 40"/>
            <p:cNvSpPr txBox="1">
              <a:spLocks noChangeArrowheads="1"/>
            </p:cNvSpPr>
            <p:nvPr/>
          </p:nvSpPr>
          <p:spPr bwMode="auto">
            <a:xfrm>
              <a:off x="2342" y="2881"/>
              <a:ext cx="1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SI</a:t>
              </a:r>
              <a:endParaRPr lang="en-US" sz="1300">
                <a:solidFill>
                  <a:srgbClr val="000000"/>
                </a:solidFill>
                <a:latin typeface="Gulim" pitchFamily="34" charset="-127"/>
                <a:ea typeface="Gulim" pitchFamily="34" charset="-127"/>
              </a:endParaRPr>
            </a:p>
          </p:txBody>
        </p:sp>
        <p:sp>
          <p:nvSpPr>
            <p:cNvPr id="18519" name="Text Box 41"/>
            <p:cNvSpPr txBox="1">
              <a:spLocks noChangeArrowheads="1"/>
            </p:cNvSpPr>
            <p:nvPr/>
          </p:nvSpPr>
          <p:spPr bwMode="auto">
            <a:xfrm>
              <a:off x="2342" y="3009"/>
              <a:ext cx="1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SP</a:t>
              </a:r>
              <a:endParaRPr lang="en-US" sz="1300">
                <a:solidFill>
                  <a:srgbClr val="000000"/>
                </a:solidFill>
                <a:latin typeface="Gulim" pitchFamily="34" charset="-127"/>
                <a:ea typeface="Gulim" pitchFamily="34" charset="-127"/>
              </a:endParaRPr>
            </a:p>
          </p:txBody>
        </p:sp>
        <p:sp>
          <p:nvSpPr>
            <p:cNvPr id="18520" name="Text Box 42"/>
            <p:cNvSpPr txBox="1">
              <a:spLocks noChangeArrowheads="1"/>
            </p:cNvSpPr>
            <p:nvPr/>
          </p:nvSpPr>
          <p:spPr bwMode="auto">
            <a:xfrm>
              <a:off x="2215" y="2500"/>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DH</a:t>
              </a:r>
              <a:endParaRPr lang="en-US" sz="1300">
                <a:solidFill>
                  <a:srgbClr val="000000"/>
                </a:solidFill>
                <a:latin typeface="Gulim" pitchFamily="34" charset="-127"/>
                <a:ea typeface="Gulim" pitchFamily="34" charset="-127"/>
              </a:endParaRPr>
            </a:p>
          </p:txBody>
        </p:sp>
      </p:grpSp>
      <p:grpSp>
        <p:nvGrpSpPr>
          <p:cNvPr id="4" name="Group 43"/>
          <p:cNvGrpSpPr>
            <a:grpSpLocks/>
          </p:cNvGrpSpPr>
          <p:nvPr/>
        </p:nvGrpSpPr>
        <p:grpSpPr bwMode="auto">
          <a:xfrm>
            <a:off x="2306638" y="5783263"/>
            <a:ext cx="806450" cy="954087"/>
            <a:chOff x="1453" y="3643"/>
            <a:chExt cx="508" cy="601"/>
          </a:xfrm>
        </p:grpSpPr>
        <p:sp>
          <p:nvSpPr>
            <p:cNvPr id="18496" name="Rectangle 44"/>
            <p:cNvSpPr>
              <a:spLocks noChangeArrowheads="1"/>
            </p:cNvSpPr>
            <p:nvPr/>
          </p:nvSpPr>
          <p:spPr bwMode="auto">
            <a:xfrm>
              <a:off x="1453" y="4109"/>
              <a:ext cx="508"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97" name="Line 45"/>
            <p:cNvSpPr>
              <a:spLocks noChangeShapeType="1"/>
            </p:cNvSpPr>
            <p:nvPr/>
          </p:nvSpPr>
          <p:spPr bwMode="auto">
            <a:xfrm flipV="1">
              <a:off x="1707" y="3643"/>
              <a:ext cx="0" cy="466"/>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98" name="Text Box 46"/>
            <p:cNvSpPr txBox="1">
              <a:spLocks noChangeArrowheads="1"/>
            </p:cNvSpPr>
            <p:nvPr/>
          </p:nvSpPr>
          <p:spPr bwMode="auto">
            <a:xfrm>
              <a:off x="1580" y="4109"/>
              <a:ext cx="33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FLAGS</a:t>
              </a:r>
              <a:endParaRPr lang="en-US" sz="1300">
                <a:solidFill>
                  <a:srgbClr val="000000"/>
                </a:solidFill>
                <a:latin typeface="Gulim" pitchFamily="34" charset="-127"/>
                <a:ea typeface="Gulim" pitchFamily="34" charset="-127"/>
              </a:endParaRPr>
            </a:p>
          </p:txBody>
        </p:sp>
      </p:grpSp>
      <p:grpSp>
        <p:nvGrpSpPr>
          <p:cNvPr id="5" name="Group 47"/>
          <p:cNvGrpSpPr>
            <a:grpSpLocks/>
          </p:cNvGrpSpPr>
          <p:nvPr/>
        </p:nvGrpSpPr>
        <p:grpSpPr bwMode="auto">
          <a:xfrm>
            <a:off x="2173288" y="3968750"/>
            <a:ext cx="5575300" cy="1814513"/>
            <a:chOff x="1369" y="2500"/>
            <a:chExt cx="3512" cy="1143"/>
          </a:xfrm>
        </p:grpSpPr>
        <p:sp>
          <p:nvSpPr>
            <p:cNvPr id="18491" name="Text Box 48"/>
            <p:cNvSpPr txBox="1">
              <a:spLocks noChangeArrowheads="1"/>
            </p:cNvSpPr>
            <p:nvPr/>
          </p:nvSpPr>
          <p:spPr bwMode="auto">
            <a:xfrm>
              <a:off x="2924" y="3490"/>
              <a:ext cx="75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Internal Data Bus</a:t>
              </a:r>
              <a:endParaRPr lang="en-US" altLang="ko-KR" sz="1300">
                <a:solidFill>
                  <a:srgbClr val="000000"/>
                </a:solidFill>
                <a:latin typeface="Gulim" pitchFamily="34" charset="-127"/>
                <a:ea typeface="Gulim" pitchFamily="34" charset="-127"/>
              </a:endParaRPr>
            </a:p>
          </p:txBody>
        </p:sp>
        <p:grpSp>
          <p:nvGrpSpPr>
            <p:cNvPr id="18492" name="Group 49"/>
            <p:cNvGrpSpPr>
              <a:grpSpLocks/>
            </p:cNvGrpSpPr>
            <p:nvPr/>
          </p:nvGrpSpPr>
          <p:grpSpPr bwMode="auto">
            <a:xfrm>
              <a:off x="1369" y="2500"/>
              <a:ext cx="3512" cy="1143"/>
              <a:chOff x="1369" y="2500"/>
              <a:chExt cx="3512" cy="1143"/>
            </a:xfrm>
          </p:grpSpPr>
          <p:sp>
            <p:nvSpPr>
              <p:cNvPr id="18493" name="Line 50"/>
              <p:cNvSpPr>
                <a:spLocks noChangeShapeType="1"/>
              </p:cNvSpPr>
              <p:nvPr/>
            </p:nvSpPr>
            <p:spPr bwMode="auto">
              <a:xfrm>
                <a:off x="1369" y="3474"/>
                <a:ext cx="35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94" name="Line 51"/>
              <p:cNvSpPr>
                <a:spLocks noChangeShapeType="1"/>
              </p:cNvSpPr>
              <p:nvPr/>
            </p:nvSpPr>
            <p:spPr bwMode="auto">
              <a:xfrm>
                <a:off x="1369" y="3643"/>
                <a:ext cx="35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95" name="Text Box 52"/>
              <p:cNvSpPr txBox="1">
                <a:spLocks noChangeArrowheads="1"/>
              </p:cNvSpPr>
              <p:nvPr/>
            </p:nvSpPr>
            <p:spPr bwMode="auto">
              <a:xfrm>
                <a:off x="1496" y="2500"/>
                <a:ext cx="3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600" i="1">
                    <a:solidFill>
                      <a:srgbClr val="000000"/>
                    </a:solidFill>
                    <a:latin typeface="Gulim" pitchFamily="34" charset="-127"/>
                    <a:ea typeface="Gulim" pitchFamily="34" charset="-127"/>
                  </a:rPr>
                  <a:t>EU</a:t>
                </a:r>
                <a:endParaRPr lang="en-US" sz="1300">
                  <a:solidFill>
                    <a:srgbClr val="000000"/>
                  </a:solidFill>
                  <a:latin typeface="Gulim" pitchFamily="34" charset="-127"/>
                  <a:ea typeface="Gulim" pitchFamily="34" charset="-127"/>
                </a:endParaRPr>
              </a:p>
            </p:txBody>
          </p:sp>
        </p:grpSp>
      </p:grpSp>
      <p:grpSp>
        <p:nvGrpSpPr>
          <p:cNvPr id="7" name="Group 53"/>
          <p:cNvGrpSpPr>
            <a:grpSpLocks/>
          </p:cNvGrpSpPr>
          <p:nvPr/>
        </p:nvGrpSpPr>
        <p:grpSpPr bwMode="auto">
          <a:xfrm>
            <a:off x="4591050" y="1887538"/>
            <a:ext cx="3617913" cy="3627437"/>
            <a:chOff x="2892" y="1189"/>
            <a:chExt cx="2279" cy="2285"/>
          </a:xfrm>
        </p:grpSpPr>
        <p:grpSp>
          <p:nvGrpSpPr>
            <p:cNvPr id="18442" name="Group 54"/>
            <p:cNvGrpSpPr>
              <a:grpSpLocks/>
            </p:cNvGrpSpPr>
            <p:nvPr/>
          </p:nvGrpSpPr>
          <p:grpSpPr bwMode="auto">
            <a:xfrm>
              <a:off x="3019" y="1189"/>
              <a:ext cx="2152" cy="2285"/>
              <a:chOff x="3019" y="1189"/>
              <a:chExt cx="2152" cy="2285"/>
            </a:xfrm>
          </p:grpSpPr>
          <p:sp>
            <p:nvSpPr>
              <p:cNvPr id="18444" name="Line 55"/>
              <p:cNvSpPr>
                <a:spLocks noChangeShapeType="1"/>
              </p:cNvSpPr>
              <p:nvPr/>
            </p:nvSpPr>
            <p:spPr bwMode="auto">
              <a:xfrm flipH="1" flipV="1">
                <a:off x="3273" y="2204"/>
                <a:ext cx="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45" name="Line 56"/>
              <p:cNvSpPr>
                <a:spLocks noChangeShapeType="1"/>
              </p:cNvSpPr>
              <p:nvPr/>
            </p:nvSpPr>
            <p:spPr bwMode="auto">
              <a:xfrm>
                <a:off x="3611" y="2204"/>
                <a:ext cx="85" cy="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46" name="Line 57"/>
              <p:cNvSpPr>
                <a:spLocks noChangeShapeType="1"/>
              </p:cNvSpPr>
              <p:nvPr/>
            </p:nvSpPr>
            <p:spPr bwMode="auto">
              <a:xfrm>
                <a:off x="3442" y="2331"/>
                <a:ext cx="42" cy="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47" name="Line 58"/>
              <p:cNvSpPr>
                <a:spLocks noChangeShapeType="1"/>
              </p:cNvSpPr>
              <p:nvPr/>
            </p:nvSpPr>
            <p:spPr bwMode="auto">
              <a:xfrm flipV="1">
                <a:off x="3400" y="2331"/>
                <a:ext cx="42" cy="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48" name="Line 59"/>
              <p:cNvSpPr>
                <a:spLocks noChangeShapeType="1"/>
              </p:cNvSpPr>
              <p:nvPr/>
            </p:nvSpPr>
            <p:spPr bwMode="auto">
              <a:xfrm flipV="1">
                <a:off x="3188" y="2204"/>
                <a:ext cx="85" cy="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49" name="Line 60"/>
              <p:cNvSpPr>
                <a:spLocks noChangeShapeType="1"/>
              </p:cNvSpPr>
              <p:nvPr/>
            </p:nvSpPr>
            <p:spPr bwMode="auto">
              <a:xfrm flipH="1" flipV="1">
                <a:off x="3484" y="2416"/>
                <a:ext cx="2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50" name="Line 61"/>
              <p:cNvSpPr>
                <a:spLocks noChangeShapeType="1"/>
              </p:cNvSpPr>
              <p:nvPr/>
            </p:nvSpPr>
            <p:spPr bwMode="auto">
              <a:xfrm flipH="1" flipV="1">
                <a:off x="3188" y="2416"/>
                <a:ext cx="2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51" name="Rectangle 62"/>
              <p:cNvSpPr>
                <a:spLocks noChangeArrowheads="1"/>
              </p:cNvSpPr>
              <p:nvPr/>
            </p:nvSpPr>
            <p:spPr bwMode="auto">
              <a:xfrm>
                <a:off x="3188" y="2670"/>
                <a:ext cx="508" cy="12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52" name="Rectangle 63"/>
              <p:cNvSpPr>
                <a:spLocks noChangeArrowheads="1"/>
              </p:cNvSpPr>
              <p:nvPr/>
            </p:nvSpPr>
            <p:spPr bwMode="auto">
              <a:xfrm>
                <a:off x="3188" y="2797"/>
                <a:ext cx="508" cy="12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53" name="Rectangle 64"/>
              <p:cNvSpPr>
                <a:spLocks noChangeArrowheads="1"/>
              </p:cNvSpPr>
              <p:nvPr/>
            </p:nvSpPr>
            <p:spPr bwMode="auto">
              <a:xfrm>
                <a:off x="3188" y="2924"/>
                <a:ext cx="508"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54" name="Rectangle 65"/>
              <p:cNvSpPr>
                <a:spLocks noChangeArrowheads="1"/>
              </p:cNvSpPr>
              <p:nvPr/>
            </p:nvSpPr>
            <p:spPr bwMode="auto">
              <a:xfrm>
                <a:off x="3188" y="3050"/>
                <a:ext cx="508" cy="1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55" name="Rectangle 66"/>
              <p:cNvSpPr>
                <a:spLocks noChangeArrowheads="1"/>
              </p:cNvSpPr>
              <p:nvPr/>
            </p:nvSpPr>
            <p:spPr bwMode="auto">
              <a:xfrm>
                <a:off x="3188" y="3178"/>
                <a:ext cx="508" cy="12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56" name="Line 67"/>
              <p:cNvSpPr>
                <a:spLocks noChangeShapeType="1"/>
              </p:cNvSpPr>
              <p:nvPr/>
            </p:nvSpPr>
            <p:spPr bwMode="auto">
              <a:xfrm flipV="1">
                <a:off x="3273" y="2416"/>
                <a:ext cx="0" cy="2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57" name="Line 68"/>
              <p:cNvSpPr>
                <a:spLocks noChangeShapeType="1"/>
              </p:cNvSpPr>
              <p:nvPr/>
            </p:nvSpPr>
            <p:spPr bwMode="auto">
              <a:xfrm flipV="1">
                <a:off x="3611" y="2416"/>
                <a:ext cx="0" cy="2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58" name="Rectangle 69"/>
              <p:cNvSpPr>
                <a:spLocks noChangeArrowheads="1"/>
              </p:cNvSpPr>
              <p:nvPr/>
            </p:nvSpPr>
            <p:spPr bwMode="auto">
              <a:xfrm>
                <a:off x="4288" y="2374"/>
                <a:ext cx="339"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59" name="Rectangle 70"/>
              <p:cNvSpPr>
                <a:spLocks noChangeArrowheads="1"/>
              </p:cNvSpPr>
              <p:nvPr/>
            </p:nvSpPr>
            <p:spPr bwMode="auto">
              <a:xfrm>
                <a:off x="4288" y="2500"/>
                <a:ext cx="339" cy="1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60" name="Rectangle 71"/>
              <p:cNvSpPr>
                <a:spLocks noChangeArrowheads="1"/>
              </p:cNvSpPr>
              <p:nvPr/>
            </p:nvSpPr>
            <p:spPr bwMode="auto">
              <a:xfrm>
                <a:off x="4288" y="2628"/>
                <a:ext cx="339"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61" name="Rectangle 72"/>
              <p:cNvSpPr>
                <a:spLocks noChangeArrowheads="1"/>
              </p:cNvSpPr>
              <p:nvPr/>
            </p:nvSpPr>
            <p:spPr bwMode="auto">
              <a:xfrm>
                <a:off x="4288" y="2755"/>
                <a:ext cx="339"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62" name="Rectangle 73"/>
              <p:cNvSpPr>
                <a:spLocks noChangeArrowheads="1"/>
              </p:cNvSpPr>
              <p:nvPr/>
            </p:nvSpPr>
            <p:spPr bwMode="auto">
              <a:xfrm>
                <a:off x="4288" y="2881"/>
                <a:ext cx="339" cy="1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63" name="Rectangle 74"/>
              <p:cNvSpPr>
                <a:spLocks noChangeArrowheads="1"/>
              </p:cNvSpPr>
              <p:nvPr/>
            </p:nvSpPr>
            <p:spPr bwMode="auto">
              <a:xfrm>
                <a:off x="4288" y="3009"/>
                <a:ext cx="339" cy="1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64" name="Rectangle 75"/>
              <p:cNvSpPr>
                <a:spLocks noChangeArrowheads="1"/>
              </p:cNvSpPr>
              <p:nvPr/>
            </p:nvSpPr>
            <p:spPr bwMode="auto">
              <a:xfrm>
                <a:off x="3146" y="1612"/>
                <a:ext cx="592" cy="3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465" name="Line 76"/>
              <p:cNvSpPr>
                <a:spLocks noChangeShapeType="1"/>
              </p:cNvSpPr>
              <p:nvPr/>
            </p:nvSpPr>
            <p:spPr bwMode="auto">
              <a:xfrm flipV="1">
                <a:off x="3442" y="1950"/>
                <a:ext cx="0" cy="2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66" name="Line 77"/>
              <p:cNvSpPr>
                <a:spLocks noChangeShapeType="1"/>
              </p:cNvSpPr>
              <p:nvPr/>
            </p:nvSpPr>
            <p:spPr bwMode="auto">
              <a:xfrm>
                <a:off x="3442" y="2120"/>
                <a:ext cx="1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67" name="Line 78"/>
              <p:cNvSpPr>
                <a:spLocks noChangeShapeType="1"/>
              </p:cNvSpPr>
              <p:nvPr/>
            </p:nvSpPr>
            <p:spPr bwMode="auto">
              <a:xfrm>
                <a:off x="3823" y="2120"/>
                <a:ext cx="0" cy="4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468" name="Line 79"/>
              <p:cNvSpPr>
                <a:spLocks noChangeShapeType="1"/>
              </p:cNvSpPr>
              <p:nvPr/>
            </p:nvSpPr>
            <p:spPr bwMode="auto">
              <a:xfrm flipH="1">
                <a:off x="3611" y="2543"/>
                <a:ext cx="21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69" name="Line 80"/>
              <p:cNvSpPr>
                <a:spLocks noChangeShapeType="1"/>
              </p:cNvSpPr>
              <p:nvPr/>
            </p:nvSpPr>
            <p:spPr bwMode="auto">
              <a:xfrm>
                <a:off x="4458" y="2120"/>
                <a:ext cx="0" cy="2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70" name="Line 81"/>
              <p:cNvSpPr>
                <a:spLocks noChangeShapeType="1"/>
              </p:cNvSpPr>
              <p:nvPr/>
            </p:nvSpPr>
            <p:spPr bwMode="auto">
              <a:xfrm flipV="1">
                <a:off x="3273" y="1358"/>
                <a:ext cx="0" cy="2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71" name="Line 82"/>
              <p:cNvSpPr>
                <a:spLocks noChangeShapeType="1"/>
              </p:cNvSpPr>
              <p:nvPr/>
            </p:nvSpPr>
            <p:spPr bwMode="auto">
              <a:xfrm flipV="1">
                <a:off x="3611" y="1358"/>
                <a:ext cx="0" cy="2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72" name="Line 83"/>
              <p:cNvSpPr>
                <a:spLocks noChangeShapeType="1"/>
              </p:cNvSpPr>
              <p:nvPr/>
            </p:nvSpPr>
            <p:spPr bwMode="auto">
              <a:xfrm>
                <a:off x="3019" y="1781"/>
                <a:ext cx="12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73" name="Line 84"/>
              <p:cNvSpPr>
                <a:spLocks noChangeShapeType="1"/>
              </p:cNvSpPr>
              <p:nvPr/>
            </p:nvSpPr>
            <p:spPr bwMode="auto">
              <a:xfrm>
                <a:off x="3019" y="1781"/>
                <a:ext cx="0" cy="169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74" name="Line 85"/>
              <p:cNvSpPr>
                <a:spLocks noChangeShapeType="1"/>
              </p:cNvSpPr>
              <p:nvPr/>
            </p:nvSpPr>
            <p:spPr bwMode="auto">
              <a:xfrm>
                <a:off x="4458" y="3135"/>
                <a:ext cx="0" cy="33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8475" name="Text Box 86"/>
              <p:cNvSpPr txBox="1">
                <a:spLocks noChangeArrowheads="1"/>
              </p:cNvSpPr>
              <p:nvPr/>
            </p:nvSpPr>
            <p:spPr bwMode="auto">
              <a:xfrm>
                <a:off x="3315" y="2204"/>
                <a:ext cx="28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ADD</a:t>
                </a:r>
                <a:endParaRPr lang="en-US" sz="1600">
                  <a:solidFill>
                    <a:srgbClr val="000000"/>
                  </a:solidFill>
                  <a:latin typeface="Gulim" pitchFamily="34" charset="-127"/>
                  <a:ea typeface="Gulim" pitchFamily="34" charset="-127"/>
                </a:endParaRPr>
              </a:p>
            </p:txBody>
          </p:sp>
          <p:sp>
            <p:nvSpPr>
              <p:cNvPr id="18476" name="Text Box 87"/>
              <p:cNvSpPr txBox="1">
                <a:spLocks noChangeArrowheads="1"/>
              </p:cNvSpPr>
              <p:nvPr/>
            </p:nvSpPr>
            <p:spPr bwMode="auto">
              <a:xfrm>
                <a:off x="3315" y="2670"/>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CS</a:t>
                </a:r>
                <a:endParaRPr lang="en-US" sz="1300">
                  <a:solidFill>
                    <a:srgbClr val="000000"/>
                  </a:solidFill>
                  <a:latin typeface="Gulim" pitchFamily="34" charset="-127"/>
                  <a:ea typeface="Gulim" pitchFamily="34" charset="-127"/>
                </a:endParaRPr>
              </a:p>
            </p:txBody>
          </p:sp>
          <p:sp>
            <p:nvSpPr>
              <p:cNvPr id="18477" name="Text Box 88"/>
              <p:cNvSpPr txBox="1">
                <a:spLocks noChangeArrowheads="1"/>
              </p:cNvSpPr>
              <p:nvPr/>
            </p:nvSpPr>
            <p:spPr bwMode="auto">
              <a:xfrm>
                <a:off x="3315" y="2797"/>
                <a:ext cx="1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ES</a:t>
                </a:r>
                <a:endParaRPr lang="en-US" sz="1300">
                  <a:solidFill>
                    <a:srgbClr val="000000"/>
                  </a:solidFill>
                  <a:latin typeface="Gulim" pitchFamily="34" charset="-127"/>
                  <a:ea typeface="Gulim" pitchFamily="34" charset="-127"/>
                </a:endParaRPr>
              </a:p>
            </p:txBody>
          </p:sp>
          <p:sp>
            <p:nvSpPr>
              <p:cNvPr id="18478" name="Text Box 89"/>
              <p:cNvSpPr txBox="1">
                <a:spLocks noChangeArrowheads="1"/>
              </p:cNvSpPr>
              <p:nvPr/>
            </p:nvSpPr>
            <p:spPr bwMode="auto">
              <a:xfrm>
                <a:off x="3315" y="2924"/>
                <a:ext cx="1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SS</a:t>
                </a:r>
                <a:endParaRPr lang="en-US" sz="1300">
                  <a:solidFill>
                    <a:srgbClr val="000000"/>
                  </a:solidFill>
                  <a:latin typeface="Gulim" pitchFamily="34" charset="-127"/>
                  <a:ea typeface="Gulim" pitchFamily="34" charset="-127"/>
                </a:endParaRPr>
              </a:p>
            </p:txBody>
          </p:sp>
          <p:sp>
            <p:nvSpPr>
              <p:cNvPr id="18479" name="Text Box 90"/>
              <p:cNvSpPr txBox="1">
                <a:spLocks noChangeArrowheads="1"/>
              </p:cNvSpPr>
              <p:nvPr/>
            </p:nvSpPr>
            <p:spPr bwMode="auto">
              <a:xfrm>
                <a:off x="3315" y="3050"/>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DS</a:t>
                </a:r>
                <a:endParaRPr lang="en-US" sz="1300">
                  <a:solidFill>
                    <a:srgbClr val="000000"/>
                  </a:solidFill>
                  <a:latin typeface="Gulim" pitchFamily="34" charset="-127"/>
                  <a:ea typeface="Gulim" pitchFamily="34" charset="-127"/>
                </a:endParaRPr>
              </a:p>
            </p:txBody>
          </p:sp>
          <p:sp>
            <p:nvSpPr>
              <p:cNvPr id="18480" name="Text Box 91"/>
              <p:cNvSpPr txBox="1">
                <a:spLocks noChangeArrowheads="1"/>
              </p:cNvSpPr>
              <p:nvPr/>
            </p:nvSpPr>
            <p:spPr bwMode="auto">
              <a:xfrm>
                <a:off x="3315" y="3178"/>
                <a:ext cx="1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IP</a:t>
                </a:r>
                <a:endParaRPr lang="en-US" sz="1300">
                  <a:solidFill>
                    <a:srgbClr val="000000"/>
                  </a:solidFill>
                  <a:latin typeface="Gulim" pitchFamily="34" charset="-127"/>
                  <a:ea typeface="Gulim" pitchFamily="34" charset="-127"/>
                </a:endParaRPr>
              </a:p>
            </p:txBody>
          </p:sp>
          <p:sp>
            <p:nvSpPr>
              <p:cNvPr id="18481" name="Text Box 92"/>
              <p:cNvSpPr txBox="1">
                <a:spLocks noChangeArrowheads="1"/>
              </p:cNvSpPr>
              <p:nvPr/>
            </p:nvSpPr>
            <p:spPr bwMode="auto">
              <a:xfrm>
                <a:off x="3156" y="1654"/>
                <a:ext cx="6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Addr generation</a:t>
                </a:r>
              </a:p>
              <a:p>
                <a:r>
                  <a:rPr lang="en-US" sz="800">
                    <a:solidFill>
                      <a:srgbClr val="000000"/>
                    </a:solidFill>
                    <a:latin typeface="Gulim" pitchFamily="34" charset="-127"/>
                    <a:ea typeface="Gulim" pitchFamily="34" charset="-127"/>
                  </a:rPr>
                  <a:t>Bus Controller</a:t>
                </a:r>
                <a:endParaRPr lang="en-US" sz="1300">
                  <a:solidFill>
                    <a:srgbClr val="000000"/>
                  </a:solidFill>
                  <a:latin typeface="Gulim" pitchFamily="34" charset="-127"/>
                  <a:ea typeface="Gulim" pitchFamily="34" charset="-127"/>
                </a:endParaRPr>
              </a:p>
            </p:txBody>
          </p:sp>
          <p:sp>
            <p:nvSpPr>
              <p:cNvPr id="18482" name="Text Box 93"/>
              <p:cNvSpPr txBox="1">
                <a:spLocks noChangeArrowheads="1"/>
              </p:cNvSpPr>
              <p:nvPr/>
            </p:nvSpPr>
            <p:spPr bwMode="auto">
              <a:xfrm>
                <a:off x="4331" y="2374"/>
                <a:ext cx="1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800">
                    <a:solidFill>
                      <a:srgbClr val="000000"/>
                    </a:solidFill>
                    <a:latin typeface="Gulim" pitchFamily="34" charset="-127"/>
                    <a:ea typeface="Gulim" pitchFamily="34" charset="-127"/>
                  </a:rPr>
                  <a:t>1</a:t>
                </a:r>
                <a:endParaRPr lang="en-US" altLang="ko-KR" sz="1300">
                  <a:solidFill>
                    <a:srgbClr val="000000"/>
                  </a:solidFill>
                  <a:latin typeface="Gulim" pitchFamily="34" charset="-127"/>
                  <a:ea typeface="Gulim" pitchFamily="34" charset="-127"/>
                </a:endParaRPr>
              </a:p>
            </p:txBody>
          </p:sp>
          <p:sp>
            <p:nvSpPr>
              <p:cNvPr id="18483" name="Text Box 94"/>
              <p:cNvSpPr txBox="1">
                <a:spLocks noChangeArrowheads="1"/>
              </p:cNvSpPr>
              <p:nvPr/>
            </p:nvSpPr>
            <p:spPr bwMode="auto">
              <a:xfrm>
                <a:off x="4331" y="2500"/>
                <a:ext cx="1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800">
                    <a:solidFill>
                      <a:srgbClr val="000000"/>
                    </a:solidFill>
                    <a:latin typeface="Gulim" pitchFamily="34" charset="-127"/>
                    <a:ea typeface="Gulim" pitchFamily="34" charset="-127"/>
                  </a:rPr>
                  <a:t>2</a:t>
                </a:r>
                <a:endParaRPr lang="en-US" altLang="ko-KR" sz="1300">
                  <a:solidFill>
                    <a:srgbClr val="000000"/>
                  </a:solidFill>
                  <a:latin typeface="Gulim" pitchFamily="34" charset="-127"/>
                  <a:ea typeface="Gulim" pitchFamily="34" charset="-127"/>
                </a:endParaRPr>
              </a:p>
            </p:txBody>
          </p:sp>
          <p:sp>
            <p:nvSpPr>
              <p:cNvPr id="18484" name="Text Box 95"/>
              <p:cNvSpPr txBox="1">
                <a:spLocks noChangeArrowheads="1"/>
              </p:cNvSpPr>
              <p:nvPr/>
            </p:nvSpPr>
            <p:spPr bwMode="auto">
              <a:xfrm>
                <a:off x="4331" y="2628"/>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800">
                    <a:solidFill>
                      <a:srgbClr val="000000"/>
                    </a:solidFill>
                    <a:latin typeface="Gulim" pitchFamily="34" charset="-127"/>
                    <a:ea typeface="Gulim" pitchFamily="34" charset="-127"/>
                  </a:rPr>
                  <a:t>3</a:t>
                </a:r>
                <a:endParaRPr lang="en-US" altLang="ko-KR" sz="1300">
                  <a:solidFill>
                    <a:srgbClr val="000000"/>
                  </a:solidFill>
                  <a:latin typeface="Gulim" pitchFamily="34" charset="-127"/>
                  <a:ea typeface="Gulim" pitchFamily="34" charset="-127"/>
                </a:endParaRPr>
              </a:p>
            </p:txBody>
          </p:sp>
          <p:sp>
            <p:nvSpPr>
              <p:cNvPr id="18485" name="Text Box 96"/>
              <p:cNvSpPr txBox="1">
                <a:spLocks noChangeArrowheads="1"/>
              </p:cNvSpPr>
              <p:nvPr/>
            </p:nvSpPr>
            <p:spPr bwMode="auto">
              <a:xfrm>
                <a:off x="4331" y="2755"/>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800">
                    <a:solidFill>
                      <a:srgbClr val="000000"/>
                    </a:solidFill>
                    <a:latin typeface="Gulim" pitchFamily="34" charset="-127"/>
                    <a:ea typeface="Gulim" pitchFamily="34" charset="-127"/>
                  </a:rPr>
                  <a:t>4</a:t>
                </a:r>
                <a:endParaRPr lang="en-US" altLang="ko-KR" sz="1300">
                  <a:solidFill>
                    <a:srgbClr val="000000"/>
                  </a:solidFill>
                  <a:latin typeface="Gulim" pitchFamily="34" charset="-127"/>
                  <a:ea typeface="Gulim" pitchFamily="34" charset="-127"/>
                </a:endParaRPr>
              </a:p>
            </p:txBody>
          </p:sp>
          <p:sp>
            <p:nvSpPr>
              <p:cNvPr id="18486" name="Text Box 97"/>
              <p:cNvSpPr txBox="1">
                <a:spLocks noChangeArrowheads="1"/>
              </p:cNvSpPr>
              <p:nvPr/>
            </p:nvSpPr>
            <p:spPr bwMode="auto">
              <a:xfrm>
                <a:off x="4331" y="2881"/>
                <a:ext cx="1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800">
                    <a:solidFill>
                      <a:srgbClr val="000000"/>
                    </a:solidFill>
                    <a:latin typeface="Gulim" pitchFamily="34" charset="-127"/>
                    <a:ea typeface="Gulim" pitchFamily="34" charset="-127"/>
                  </a:rPr>
                  <a:t>5</a:t>
                </a:r>
                <a:endParaRPr lang="en-US" altLang="ko-KR" sz="1300">
                  <a:solidFill>
                    <a:srgbClr val="000000"/>
                  </a:solidFill>
                  <a:latin typeface="Gulim" pitchFamily="34" charset="-127"/>
                  <a:ea typeface="Gulim" pitchFamily="34" charset="-127"/>
                </a:endParaRPr>
              </a:p>
            </p:txBody>
          </p:sp>
          <p:sp>
            <p:nvSpPr>
              <p:cNvPr id="18487" name="Text Box 98"/>
              <p:cNvSpPr txBox="1">
                <a:spLocks noChangeArrowheads="1"/>
              </p:cNvSpPr>
              <p:nvPr/>
            </p:nvSpPr>
            <p:spPr bwMode="auto">
              <a:xfrm>
                <a:off x="4331" y="3009"/>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800">
                    <a:solidFill>
                      <a:srgbClr val="000000"/>
                    </a:solidFill>
                    <a:latin typeface="Gulim" pitchFamily="34" charset="-127"/>
                    <a:ea typeface="Gulim" pitchFamily="34" charset="-127"/>
                  </a:rPr>
                  <a:t>6</a:t>
                </a:r>
                <a:endParaRPr lang="en-US" altLang="ko-KR" sz="1300">
                  <a:solidFill>
                    <a:srgbClr val="000000"/>
                  </a:solidFill>
                  <a:latin typeface="Gulim" pitchFamily="34" charset="-127"/>
                  <a:ea typeface="Gulim" pitchFamily="34" charset="-127"/>
                </a:endParaRPr>
              </a:p>
            </p:txBody>
          </p:sp>
          <p:sp>
            <p:nvSpPr>
              <p:cNvPr id="18488" name="Text Box 99"/>
              <p:cNvSpPr txBox="1">
                <a:spLocks noChangeArrowheads="1"/>
              </p:cNvSpPr>
              <p:nvPr/>
            </p:nvSpPr>
            <p:spPr bwMode="auto">
              <a:xfrm>
                <a:off x="4679" y="2614"/>
                <a:ext cx="49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800">
                    <a:solidFill>
                      <a:srgbClr val="000000"/>
                    </a:solidFill>
                    <a:latin typeface="Gulim" pitchFamily="34" charset="-127"/>
                    <a:ea typeface="Gulim" pitchFamily="34" charset="-127"/>
                  </a:rPr>
                  <a:t>Instruction</a:t>
                </a:r>
              </a:p>
              <a:p>
                <a:pPr algn="ctr"/>
                <a:r>
                  <a:rPr lang="en-US" sz="800">
                    <a:solidFill>
                      <a:srgbClr val="000000"/>
                    </a:solidFill>
                    <a:latin typeface="Gulim" pitchFamily="34" charset="-127"/>
                    <a:ea typeface="Gulim" pitchFamily="34" charset="-127"/>
                  </a:rPr>
                  <a:t>Queue</a:t>
                </a:r>
                <a:endParaRPr lang="en-US" sz="1300">
                  <a:solidFill>
                    <a:srgbClr val="000000"/>
                  </a:solidFill>
                  <a:latin typeface="Gulim" pitchFamily="34" charset="-127"/>
                  <a:ea typeface="Gulim" pitchFamily="34" charset="-127"/>
                </a:endParaRPr>
              </a:p>
            </p:txBody>
          </p:sp>
          <p:sp>
            <p:nvSpPr>
              <p:cNvPr id="18489" name="Text Box 100"/>
              <p:cNvSpPr txBox="1">
                <a:spLocks noChangeArrowheads="1"/>
              </p:cNvSpPr>
              <p:nvPr/>
            </p:nvSpPr>
            <p:spPr bwMode="auto">
              <a:xfrm>
                <a:off x="4204" y="1612"/>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600" i="1">
                    <a:solidFill>
                      <a:srgbClr val="000000"/>
                    </a:solidFill>
                    <a:latin typeface="Gulim" pitchFamily="34" charset="-127"/>
                    <a:ea typeface="Gulim" pitchFamily="34" charset="-127"/>
                  </a:rPr>
                  <a:t>BIU</a:t>
                </a:r>
                <a:endParaRPr lang="en-US" sz="1300">
                  <a:solidFill>
                    <a:srgbClr val="000000"/>
                  </a:solidFill>
                  <a:latin typeface="Gulim" pitchFamily="34" charset="-127"/>
                  <a:ea typeface="Gulim" pitchFamily="34" charset="-127"/>
                </a:endParaRPr>
              </a:p>
            </p:txBody>
          </p:sp>
          <p:sp>
            <p:nvSpPr>
              <p:cNvPr id="18490" name="Text Box 101"/>
              <p:cNvSpPr txBox="1">
                <a:spLocks noChangeArrowheads="1"/>
              </p:cNvSpPr>
              <p:nvPr/>
            </p:nvSpPr>
            <p:spPr bwMode="auto">
              <a:xfrm>
                <a:off x="3527" y="1189"/>
                <a:ext cx="44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800">
                    <a:solidFill>
                      <a:srgbClr val="000000"/>
                    </a:solidFill>
                    <a:latin typeface="Gulim" pitchFamily="34" charset="-127"/>
                    <a:ea typeface="Gulim" pitchFamily="34" charset="-127"/>
                  </a:rPr>
                  <a:t>Data Bus</a:t>
                </a:r>
                <a:endParaRPr lang="en-US" sz="1300">
                  <a:solidFill>
                    <a:srgbClr val="000000"/>
                  </a:solidFill>
                  <a:latin typeface="Gulim" pitchFamily="34" charset="-127"/>
                  <a:ea typeface="Gulim" pitchFamily="34" charset="-127"/>
                </a:endParaRPr>
              </a:p>
            </p:txBody>
          </p:sp>
        </p:grpSp>
        <p:sp>
          <p:nvSpPr>
            <p:cNvPr id="18443" name="Text Box 102"/>
            <p:cNvSpPr txBox="1">
              <a:spLocks noChangeArrowheads="1"/>
            </p:cNvSpPr>
            <p:nvPr/>
          </p:nvSpPr>
          <p:spPr bwMode="auto">
            <a:xfrm>
              <a:off x="2892" y="1189"/>
              <a:ext cx="58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800">
                  <a:solidFill>
                    <a:srgbClr val="000000"/>
                  </a:solidFill>
                  <a:latin typeface="Gulim" pitchFamily="34" charset="-127"/>
                  <a:ea typeface="Gulim" pitchFamily="34" charset="-127"/>
                </a:rPr>
                <a:t>Address Bus</a:t>
              </a:r>
              <a:endParaRPr lang="en-US" sz="1300">
                <a:solidFill>
                  <a:srgbClr val="000000"/>
                </a:solidFill>
                <a:latin typeface="Gulim" pitchFamily="34" charset="-127"/>
                <a:ea typeface="Gulim" pitchFamily="34" charset="-127"/>
              </a:endParaRPr>
            </a:p>
          </p:txBody>
        </p:sp>
      </p:grpSp>
      <p:sp>
        <p:nvSpPr>
          <p:cNvPr id="18441" name="Rectangle 103"/>
          <p:cNvSpPr>
            <a:spLocks noChangeArrowheads="1"/>
          </p:cNvSpPr>
          <p:nvPr/>
        </p:nvSpPr>
        <p:spPr bwMode="auto">
          <a:xfrm>
            <a:off x="1143000" y="1998663"/>
            <a:ext cx="1966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179" tIns="31090" rIns="62179" bIns="31090"/>
          <a:lstStyle/>
          <a:p>
            <a:r>
              <a:rPr lang="en-US" sz="1300" b="1">
                <a:solidFill>
                  <a:srgbClr val="000000"/>
                </a:solidFill>
                <a:latin typeface="Gulim" pitchFamily="34" charset="-127"/>
                <a:ea typeface="Gulim" pitchFamily="34" charset="-127"/>
              </a:rPr>
              <a:t>Processor Model</a:t>
            </a:r>
            <a:endParaRPr lang="en-US" altLang="ko-KR" sz="1300" b="1">
              <a:solidFill>
                <a:srgbClr val="000000"/>
              </a:solidFill>
              <a:latin typeface="Gulim" pitchFamily="34" charset="-127"/>
              <a:ea typeface="Guli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2995"/>
                                        </p:tgtEl>
                                        <p:attrNameLst>
                                          <p:attrName>style.visibility</p:attrName>
                                        </p:attrNameLst>
                                      </p:cBhvr>
                                      <p:to>
                                        <p:strVal val="visible"/>
                                      </p:to>
                                    </p:set>
                                    <p:anim calcmode="lin" valueType="num">
                                      <p:cBhvr additive="base">
                                        <p:cTn id="31" dur="500" fill="hold"/>
                                        <p:tgtEl>
                                          <p:spTgt spid="212995"/>
                                        </p:tgtEl>
                                        <p:attrNameLst>
                                          <p:attrName>ppt_x</p:attrName>
                                        </p:attrNameLst>
                                      </p:cBhvr>
                                      <p:tavLst>
                                        <p:tav tm="0">
                                          <p:val>
                                            <p:strVal val="0-#ppt_w/2"/>
                                          </p:val>
                                        </p:tav>
                                        <p:tav tm="100000">
                                          <p:val>
                                            <p:strVal val="#ppt_x"/>
                                          </p:val>
                                        </p:tav>
                                      </p:tavLst>
                                    </p:anim>
                                    <p:anim calcmode="lin" valueType="num">
                                      <p:cBhvr additive="base">
                                        <p:cTn id="32" dur="500" fill="hold"/>
                                        <p:tgtEl>
                                          <p:spTgt spid="21299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How does a CPU work?</a:t>
            </a:r>
          </a:p>
        </p:txBody>
      </p:sp>
      <p:sp>
        <p:nvSpPr>
          <p:cNvPr id="215043" name="Rectangle 3"/>
          <p:cNvSpPr>
            <a:spLocks noGrp="1" noChangeArrowheads="1"/>
          </p:cNvSpPr>
          <p:nvPr>
            <p:ph type="body" idx="1"/>
          </p:nvPr>
        </p:nvSpPr>
        <p:spPr/>
        <p:txBody>
          <a:bodyPr/>
          <a:lstStyle/>
          <a:p>
            <a:pPr>
              <a:lnSpc>
                <a:spcPct val="80000"/>
              </a:lnSpc>
            </a:pPr>
            <a:r>
              <a:rPr lang="en-US" smtClean="0"/>
              <a:t>Combinational or sequential?</a:t>
            </a:r>
          </a:p>
          <a:p>
            <a:pPr lvl="1">
              <a:lnSpc>
                <a:spcPct val="80000"/>
              </a:lnSpc>
            </a:pPr>
            <a:r>
              <a:rPr lang="en-US" sz="1800" smtClean="0"/>
              <a:t>Hybrid </a:t>
            </a:r>
            <a:r>
              <a:rPr lang="en-US" sz="1800" smtClean="0">
                <a:sym typeface="Wingdings" pitchFamily="2" charset="2"/>
              </a:rPr>
              <a:t> sequential</a:t>
            </a:r>
          </a:p>
          <a:p>
            <a:pPr>
              <a:lnSpc>
                <a:spcPct val="80000"/>
              </a:lnSpc>
            </a:pPr>
            <a:r>
              <a:rPr lang="en-US" smtClean="0"/>
              <a:t>Inputs to the state machine (sequential circuit)?</a:t>
            </a:r>
          </a:p>
          <a:p>
            <a:pPr lvl="1">
              <a:lnSpc>
                <a:spcPct val="80000"/>
              </a:lnSpc>
            </a:pPr>
            <a:r>
              <a:rPr lang="en-US" sz="1800" smtClean="0"/>
              <a:t>Clock</a:t>
            </a:r>
          </a:p>
          <a:p>
            <a:pPr lvl="1">
              <a:lnSpc>
                <a:spcPct val="80000"/>
              </a:lnSpc>
            </a:pPr>
            <a:r>
              <a:rPr lang="en-US" sz="1800" smtClean="0"/>
              <a:t>Program</a:t>
            </a:r>
          </a:p>
          <a:p>
            <a:pPr>
              <a:lnSpc>
                <a:spcPct val="80000"/>
              </a:lnSpc>
            </a:pPr>
            <a:r>
              <a:rPr lang="en-US" smtClean="0"/>
              <a:t>What it does with a program?</a:t>
            </a:r>
          </a:p>
          <a:p>
            <a:pPr lvl="1">
              <a:lnSpc>
                <a:spcPct val="80000"/>
              </a:lnSpc>
            </a:pPr>
            <a:r>
              <a:rPr lang="en-US" sz="1800" smtClean="0"/>
              <a:t>Reads from memory, where?</a:t>
            </a:r>
          </a:p>
          <a:p>
            <a:pPr lvl="1">
              <a:lnSpc>
                <a:spcPct val="80000"/>
              </a:lnSpc>
            </a:pPr>
            <a:r>
              <a:rPr lang="en-US" sz="1800" smtClean="0"/>
              <a:t>Program counter, Instruction pointer (IP)</a:t>
            </a:r>
          </a:p>
          <a:p>
            <a:pPr lvl="1">
              <a:lnSpc>
                <a:spcPct val="80000"/>
              </a:lnSpc>
            </a:pPr>
            <a:r>
              <a:rPr lang="en-US" sz="1800" smtClean="0"/>
              <a:t>Understands it (decode), then?</a:t>
            </a:r>
          </a:p>
          <a:p>
            <a:pPr lvl="1">
              <a:lnSpc>
                <a:spcPct val="80000"/>
              </a:lnSpc>
            </a:pPr>
            <a:r>
              <a:rPr lang="en-US" sz="1800" smtClean="0"/>
              <a:t>Execute, then?</a:t>
            </a:r>
          </a:p>
          <a:p>
            <a:pPr lvl="1">
              <a:lnSpc>
                <a:spcPct val="80000"/>
              </a:lnSpc>
            </a:pPr>
            <a:r>
              <a:rPr lang="en-US" sz="1800" smtClean="0"/>
              <a:t>Next instruction</a:t>
            </a:r>
          </a:p>
          <a:p>
            <a:pPr lvl="1">
              <a:lnSpc>
                <a:spcPct val="80000"/>
              </a:lnSpc>
            </a:pPr>
            <a:endParaRPr lang="en-US" sz="1800" smtClean="0"/>
          </a:p>
          <a:p>
            <a:pPr>
              <a:lnSpc>
                <a:spcPct val="8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500" fill="hold"/>
                                        <p:tgtEl>
                                          <p:spTgt spid="215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anim calcmode="lin" valueType="num">
                                      <p:cBhvr additive="base">
                                        <p:cTn id="13" dur="500" fill="hold"/>
                                        <p:tgtEl>
                                          <p:spTgt spid="215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3">
                                            <p:txEl>
                                              <p:pRg st="2" end="2"/>
                                            </p:txEl>
                                          </p:spTgt>
                                        </p:tgtEl>
                                        <p:attrNameLst>
                                          <p:attrName>style.visibility</p:attrName>
                                        </p:attrNameLst>
                                      </p:cBhvr>
                                      <p:to>
                                        <p:strVal val="visible"/>
                                      </p:to>
                                    </p:set>
                                    <p:anim calcmode="lin" valueType="num">
                                      <p:cBhvr additive="base">
                                        <p:cTn id="19" dur="500" fill="hold"/>
                                        <p:tgtEl>
                                          <p:spTgt spid="215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43">
                                            <p:txEl>
                                              <p:pRg st="3" end="3"/>
                                            </p:txEl>
                                          </p:spTgt>
                                        </p:tgtEl>
                                        <p:attrNameLst>
                                          <p:attrName>style.visibility</p:attrName>
                                        </p:attrNameLst>
                                      </p:cBhvr>
                                      <p:to>
                                        <p:strVal val="visible"/>
                                      </p:to>
                                    </p:set>
                                    <p:anim calcmode="lin" valueType="num">
                                      <p:cBhvr additive="base">
                                        <p:cTn id="25" dur="500" fill="hold"/>
                                        <p:tgtEl>
                                          <p:spTgt spid="215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43">
                                            <p:txEl>
                                              <p:pRg st="4" end="4"/>
                                            </p:txEl>
                                          </p:spTgt>
                                        </p:tgtEl>
                                        <p:attrNameLst>
                                          <p:attrName>style.visibility</p:attrName>
                                        </p:attrNameLst>
                                      </p:cBhvr>
                                      <p:to>
                                        <p:strVal val="visible"/>
                                      </p:to>
                                    </p:set>
                                    <p:anim calcmode="lin" valueType="num">
                                      <p:cBhvr additive="base">
                                        <p:cTn id="31" dur="500" fill="hold"/>
                                        <p:tgtEl>
                                          <p:spTgt spid="215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5043">
                                            <p:txEl>
                                              <p:pRg st="5" end="5"/>
                                            </p:txEl>
                                          </p:spTgt>
                                        </p:tgtEl>
                                        <p:attrNameLst>
                                          <p:attrName>style.visibility</p:attrName>
                                        </p:attrNameLst>
                                      </p:cBhvr>
                                      <p:to>
                                        <p:strVal val="visible"/>
                                      </p:to>
                                    </p:set>
                                    <p:anim calcmode="lin" valueType="num">
                                      <p:cBhvr additive="base">
                                        <p:cTn id="37" dur="500" fill="hold"/>
                                        <p:tgtEl>
                                          <p:spTgt spid="215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5043">
                                            <p:txEl>
                                              <p:pRg st="6" end="6"/>
                                            </p:txEl>
                                          </p:spTgt>
                                        </p:tgtEl>
                                        <p:attrNameLst>
                                          <p:attrName>style.visibility</p:attrName>
                                        </p:attrNameLst>
                                      </p:cBhvr>
                                      <p:to>
                                        <p:strVal val="visible"/>
                                      </p:to>
                                    </p:set>
                                    <p:anim calcmode="lin" valueType="num">
                                      <p:cBhvr additive="base">
                                        <p:cTn id="43" dur="500" fill="hold"/>
                                        <p:tgtEl>
                                          <p:spTgt spid="2150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50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043">
                                            <p:txEl>
                                              <p:pRg st="7" end="7"/>
                                            </p:txEl>
                                          </p:spTgt>
                                        </p:tgtEl>
                                        <p:attrNameLst>
                                          <p:attrName>style.visibility</p:attrName>
                                        </p:attrNameLst>
                                      </p:cBhvr>
                                      <p:to>
                                        <p:strVal val="visible"/>
                                      </p:to>
                                    </p:set>
                                    <p:anim calcmode="lin" valueType="num">
                                      <p:cBhvr additive="base">
                                        <p:cTn id="49" dur="500" fill="hold"/>
                                        <p:tgtEl>
                                          <p:spTgt spid="2150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50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5043">
                                            <p:txEl>
                                              <p:pRg st="8" end="8"/>
                                            </p:txEl>
                                          </p:spTgt>
                                        </p:tgtEl>
                                        <p:attrNameLst>
                                          <p:attrName>style.visibility</p:attrName>
                                        </p:attrNameLst>
                                      </p:cBhvr>
                                      <p:to>
                                        <p:strVal val="visible"/>
                                      </p:to>
                                    </p:set>
                                    <p:anim calcmode="lin" valueType="num">
                                      <p:cBhvr additive="base">
                                        <p:cTn id="55" dur="500" fill="hold"/>
                                        <p:tgtEl>
                                          <p:spTgt spid="2150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50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5043">
                                            <p:txEl>
                                              <p:pRg st="9" end="9"/>
                                            </p:txEl>
                                          </p:spTgt>
                                        </p:tgtEl>
                                        <p:attrNameLst>
                                          <p:attrName>style.visibility</p:attrName>
                                        </p:attrNameLst>
                                      </p:cBhvr>
                                      <p:to>
                                        <p:strVal val="visible"/>
                                      </p:to>
                                    </p:set>
                                    <p:anim calcmode="lin" valueType="num">
                                      <p:cBhvr additive="base">
                                        <p:cTn id="61" dur="500" fill="hold"/>
                                        <p:tgtEl>
                                          <p:spTgt spid="2150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50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67" dur="500" fill="hold"/>
                                        <p:tgtEl>
                                          <p:spTgt spid="2150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1504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Outline</a:t>
            </a:r>
          </a:p>
        </p:txBody>
      </p:sp>
      <p:sp>
        <p:nvSpPr>
          <p:cNvPr id="182275" name="Rectangle 3"/>
          <p:cNvSpPr>
            <a:spLocks noGrp="1" noChangeArrowheads="1"/>
          </p:cNvSpPr>
          <p:nvPr>
            <p:ph type="body" idx="1"/>
          </p:nvPr>
        </p:nvSpPr>
        <p:spPr/>
        <p:txBody>
          <a:bodyPr/>
          <a:lstStyle/>
          <a:p>
            <a:pPr>
              <a:lnSpc>
                <a:spcPct val="140000"/>
              </a:lnSpc>
            </a:pPr>
            <a:r>
              <a:rPr lang="en-US" smtClean="0"/>
              <a:t>Objectives</a:t>
            </a:r>
          </a:p>
          <a:p>
            <a:pPr>
              <a:lnSpc>
                <a:spcPct val="140000"/>
              </a:lnSpc>
            </a:pPr>
            <a:r>
              <a:rPr lang="en-US" smtClean="0"/>
              <a:t>Administration</a:t>
            </a:r>
          </a:p>
          <a:p>
            <a:pPr>
              <a:lnSpc>
                <a:spcPct val="140000"/>
              </a:lnSpc>
            </a:pPr>
            <a:r>
              <a:rPr lang="en-US" smtClean="0"/>
              <a:t>Digital System Design</a:t>
            </a:r>
          </a:p>
          <a:p>
            <a:pPr>
              <a:lnSpc>
                <a:spcPct val="140000"/>
              </a:lnSpc>
            </a:pPr>
            <a:r>
              <a:rPr lang="en-US" smtClean="0"/>
              <a:t>Microprocessors - History</a:t>
            </a:r>
          </a:p>
          <a:p>
            <a:pPr>
              <a:lnSpc>
                <a:spcPct val="140000"/>
              </a:lnSpc>
            </a:pPr>
            <a:r>
              <a:rPr lang="en-US" smtClean="0"/>
              <a:t>Structure, Registers</a:t>
            </a:r>
          </a:p>
          <a:p>
            <a:pPr>
              <a:lnSpc>
                <a:spcPct val="140000"/>
              </a:lnSpc>
            </a:pPr>
            <a:r>
              <a:rPr lang="en-US" smtClean="0"/>
              <a:t>Assembly language, Programming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 calcmode="lin" valueType="num">
                                      <p:cBhvr additive="base">
                                        <p:cTn id="13"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5">
                                            <p:txEl>
                                              <p:pRg st="2" end="2"/>
                                            </p:txEl>
                                          </p:spTgt>
                                        </p:tgtEl>
                                        <p:attrNameLst>
                                          <p:attrName>style.visibility</p:attrName>
                                        </p:attrNameLst>
                                      </p:cBhvr>
                                      <p:to>
                                        <p:strVal val="visible"/>
                                      </p:to>
                                    </p:set>
                                    <p:anim calcmode="lin" valueType="num">
                                      <p:cBhvr additive="base">
                                        <p:cTn id="19" dur="5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anim calcmode="lin" valueType="num">
                                      <p:cBhvr additive="base">
                                        <p:cTn id="25" dur="500" fill="hold"/>
                                        <p:tgtEl>
                                          <p:spTgt spid="182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275">
                                            <p:txEl>
                                              <p:pRg st="4" end="4"/>
                                            </p:txEl>
                                          </p:spTgt>
                                        </p:tgtEl>
                                        <p:attrNameLst>
                                          <p:attrName>style.visibility</p:attrName>
                                        </p:attrNameLst>
                                      </p:cBhvr>
                                      <p:to>
                                        <p:strVal val="visible"/>
                                      </p:to>
                                    </p:set>
                                    <p:anim calcmode="lin" valueType="num">
                                      <p:cBhvr additive="base">
                                        <p:cTn id="31" dur="500" fill="hold"/>
                                        <p:tgtEl>
                                          <p:spTgt spid="1822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275">
                                            <p:txEl>
                                              <p:pRg st="5" end="5"/>
                                            </p:txEl>
                                          </p:spTgt>
                                        </p:tgtEl>
                                        <p:attrNameLst>
                                          <p:attrName>style.visibility</p:attrName>
                                        </p:attrNameLst>
                                      </p:cBhvr>
                                      <p:to>
                                        <p:strVal val="visible"/>
                                      </p:to>
                                    </p:set>
                                    <p:anim calcmode="lin" valueType="num">
                                      <p:cBhvr additive="base">
                                        <p:cTn id="37" dur="500" fill="hold"/>
                                        <p:tgtEl>
                                          <p:spTgt spid="1822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22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A Simple Program</a:t>
            </a:r>
          </a:p>
        </p:txBody>
      </p:sp>
      <p:sp>
        <p:nvSpPr>
          <p:cNvPr id="216067" name="Rectangle 3"/>
          <p:cNvSpPr>
            <a:spLocks noGrp="1" noChangeArrowheads="1"/>
          </p:cNvSpPr>
          <p:nvPr>
            <p:ph type="body" idx="1"/>
          </p:nvPr>
        </p:nvSpPr>
        <p:spPr/>
        <p:txBody>
          <a:bodyPr/>
          <a:lstStyle/>
          <a:p>
            <a:r>
              <a:rPr lang="en-US" sz="2000" smtClean="0"/>
              <a:t>Program:</a:t>
            </a:r>
          </a:p>
          <a:p>
            <a:pPr lvl="1"/>
            <a:r>
              <a:rPr lang="en-US" sz="1600" smtClean="0"/>
              <a:t>Move value 21H into register AL</a:t>
            </a:r>
          </a:p>
          <a:p>
            <a:pPr lvl="1"/>
            <a:r>
              <a:rPr lang="en-US" sz="1600" smtClean="0"/>
              <a:t>Add value 42H to register AL</a:t>
            </a:r>
          </a:p>
          <a:p>
            <a:pPr lvl="1"/>
            <a:r>
              <a:rPr lang="en-US" sz="1600" smtClean="0"/>
              <a:t>Store AL in memory location 33D0H</a:t>
            </a:r>
          </a:p>
          <a:p>
            <a:r>
              <a:rPr lang="en-US" sz="2000" smtClean="0"/>
              <a:t>Memory contents (instruction part)</a:t>
            </a:r>
          </a:p>
          <a:p>
            <a:pPr lvl="1"/>
            <a:r>
              <a:rPr lang="en-US" sz="1600" smtClean="0"/>
              <a:t>1500  	B0</a:t>
            </a:r>
          </a:p>
          <a:p>
            <a:pPr lvl="1"/>
            <a:r>
              <a:rPr lang="en-US" sz="1600" smtClean="0"/>
              <a:t>1501  	21</a:t>
            </a:r>
          </a:p>
          <a:p>
            <a:pPr lvl="1"/>
            <a:r>
              <a:rPr lang="en-US" sz="1600" smtClean="0"/>
              <a:t>1502	04</a:t>
            </a:r>
          </a:p>
          <a:p>
            <a:pPr lvl="1"/>
            <a:r>
              <a:rPr lang="en-US" sz="1600" smtClean="0"/>
              <a:t>1503	42</a:t>
            </a:r>
          </a:p>
          <a:p>
            <a:pPr lvl="1"/>
            <a:r>
              <a:rPr lang="en-US" sz="1600" smtClean="0"/>
              <a:t>1504	35 (A2 in pentium)</a:t>
            </a:r>
          </a:p>
          <a:p>
            <a:pPr lvl="1"/>
            <a:r>
              <a:rPr lang="en-US" sz="1600" smtClean="0"/>
              <a:t>1505	D0</a:t>
            </a:r>
          </a:p>
          <a:p>
            <a:pPr lvl="1"/>
            <a:r>
              <a:rPr lang="en-US" sz="1600" smtClean="0"/>
              <a:t>1506	33</a:t>
            </a:r>
          </a:p>
          <a:p>
            <a:r>
              <a:rPr lang="en-US" sz="2000" smtClean="0"/>
              <a:t>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6067">
                                            <p:txEl>
                                              <p:pRg st="3" end="3"/>
                                            </p:txEl>
                                          </p:spTgt>
                                        </p:tgtEl>
                                        <p:attrNameLst>
                                          <p:attrName>style.visibility</p:attrName>
                                        </p:attrNameLst>
                                      </p:cBhvr>
                                      <p:to>
                                        <p:strVal val="visible"/>
                                      </p:to>
                                    </p:set>
                                    <p:anim calcmode="lin" valueType="num">
                                      <p:cBhvr additive="base">
                                        <p:cTn id="25" dur="500" fill="hold"/>
                                        <p:tgtEl>
                                          <p:spTgt spid="216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6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 calcmode="lin" valueType="num">
                                      <p:cBhvr additive="base">
                                        <p:cTn id="31" dur="500" fill="hold"/>
                                        <p:tgtEl>
                                          <p:spTgt spid="216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6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6067">
                                            <p:txEl>
                                              <p:pRg st="5" end="5"/>
                                            </p:txEl>
                                          </p:spTgt>
                                        </p:tgtEl>
                                        <p:attrNameLst>
                                          <p:attrName>style.visibility</p:attrName>
                                        </p:attrNameLst>
                                      </p:cBhvr>
                                      <p:to>
                                        <p:strVal val="visible"/>
                                      </p:to>
                                    </p:set>
                                    <p:anim calcmode="lin" valueType="num">
                                      <p:cBhvr additive="base">
                                        <p:cTn id="37" dur="500" fill="hold"/>
                                        <p:tgtEl>
                                          <p:spTgt spid="216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6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6067">
                                            <p:txEl>
                                              <p:pRg st="6" end="6"/>
                                            </p:txEl>
                                          </p:spTgt>
                                        </p:tgtEl>
                                        <p:attrNameLst>
                                          <p:attrName>style.visibility</p:attrName>
                                        </p:attrNameLst>
                                      </p:cBhvr>
                                      <p:to>
                                        <p:strVal val="visible"/>
                                      </p:to>
                                    </p:set>
                                    <p:anim calcmode="lin" valueType="num">
                                      <p:cBhvr additive="base">
                                        <p:cTn id="43" dur="500" fill="hold"/>
                                        <p:tgtEl>
                                          <p:spTgt spid="216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6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6067">
                                            <p:txEl>
                                              <p:pRg st="7" end="7"/>
                                            </p:txEl>
                                          </p:spTgt>
                                        </p:tgtEl>
                                        <p:attrNameLst>
                                          <p:attrName>style.visibility</p:attrName>
                                        </p:attrNameLst>
                                      </p:cBhvr>
                                      <p:to>
                                        <p:strVal val="visible"/>
                                      </p:to>
                                    </p:set>
                                    <p:anim calcmode="lin" valueType="num">
                                      <p:cBhvr additive="base">
                                        <p:cTn id="49" dur="500" fill="hold"/>
                                        <p:tgtEl>
                                          <p:spTgt spid="2160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60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6067">
                                            <p:txEl>
                                              <p:pRg st="8" end="8"/>
                                            </p:txEl>
                                          </p:spTgt>
                                        </p:tgtEl>
                                        <p:attrNameLst>
                                          <p:attrName>style.visibility</p:attrName>
                                        </p:attrNameLst>
                                      </p:cBhvr>
                                      <p:to>
                                        <p:strVal val="visible"/>
                                      </p:to>
                                    </p:set>
                                    <p:anim calcmode="lin" valueType="num">
                                      <p:cBhvr additive="base">
                                        <p:cTn id="55" dur="500" fill="hold"/>
                                        <p:tgtEl>
                                          <p:spTgt spid="21606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60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6067">
                                            <p:txEl>
                                              <p:pRg st="9" end="9"/>
                                            </p:txEl>
                                          </p:spTgt>
                                        </p:tgtEl>
                                        <p:attrNameLst>
                                          <p:attrName>style.visibility</p:attrName>
                                        </p:attrNameLst>
                                      </p:cBhvr>
                                      <p:to>
                                        <p:strVal val="visible"/>
                                      </p:to>
                                    </p:set>
                                    <p:anim calcmode="lin" valueType="num">
                                      <p:cBhvr additive="base">
                                        <p:cTn id="61" dur="500" fill="hold"/>
                                        <p:tgtEl>
                                          <p:spTgt spid="21606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606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6067">
                                            <p:txEl>
                                              <p:pRg st="10" end="10"/>
                                            </p:txEl>
                                          </p:spTgt>
                                        </p:tgtEl>
                                        <p:attrNameLst>
                                          <p:attrName>style.visibility</p:attrName>
                                        </p:attrNameLst>
                                      </p:cBhvr>
                                      <p:to>
                                        <p:strVal val="visible"/>
                                      </p:to>
                                    </p:set>
                                    <p:anim calcmode="lin" valueType="num">
                                      <p:cBhvr additive="base">
                                        <p:cTn id="67" dur="500" fill="hold"/>
                                        <p:tgtEl>
                                          <p:spTgt spid="21606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1606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16067">
                                            <p:txEl>
                                              <p:pRg st="11" end="11"/>
                                            </p:txEl>
                                          </p:spTgt>
                                        </p:tgtEl>
                                        <p:attrNameLst>
                                          <p:attrName>style.visibility</p:attrName>
                                        </p:attrNameLst>
                                      </p:cBhvr>
                                      <p:to>
                                        <p:strVal val="visible"/>
                                      </p:to>
                                    </p:set>
                                    <p:anim calcmode="lin" valueType="num">
                                      <p:cBhvr additive="base">
                                        <p:cTn id="73" dur="500" fill="hold"/>
                                        <p:tgtEl>
                                          <p:spTgt spid="21606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1606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16067">
                                            <p:txEl>
                                              <p:pRg st="12" end="12"/>
                                            </p:txEl>
                                          </p:spTgt>
                                        </p:tgtEl>
                                        <p:attrNameLst>
                                          <p:attrName>style.visibility</p:attrName>
                                        </p:attrNameLst>
                                      </p:cBhvr>
                                      <p:to>
                                        <p:strVal val="visible"/>
                                      </p:to>
                                    </p:set>
                                    <p:anim calcmode="lin" valueType="num">
                                      <p:cBhvr additive="base">
                                        <p:cTn id="79" dur="500" fill="hold"/>
                                        <p:tgtEl>
                                          <p:spTgt spid="21606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1606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Registers</a:t>
            </a:r>
            <a:br>
              <a:rPr lang="en-US" smtClean="0"/>
            </a:br>
            <a:r>
              <a:rPr lang="en-US" smtClean="0"/>
              <a:t>(Temporary Storage)</a:t>
            </a:r>
          </a:p>
        </p:txBody>
      </p:sp>
      <p:sp>
        <p:nvSpPr>
          <p:cNvPr id="21507" name="Rectangle 3"/>
          <p:cNvSpPr>
            <a:spLocks noGrp="1" noChangeArrowheads="1"/>
          </p:cNvSpPr>
          <p:nvPr>
            <p:ph type="body" idx="1"/>
          </p:nvPr>
        </p:nvSpPr>
        <p:spPr/>
        <p:txBody>
          <a:bodyPr/>
          <a:lstStyle/>
          <a:p>
            <a:pPr>
              <a:lnSpc>
                <a:spcPct val="80000"/>
              </a:lnSpc>
            </a:pPr>
            <a:r>
              <a:rPr lang="en-US" smtClean="0"/>
              <a:t>One or two bytes (in 8088)</a:t>
            </a:r>
          </a:p>
          <a:p>
            <a:pPr>
              <a:lnSpc>
                <a:spcPct val="80000"/>
              </a:lnSpc>
            </a:pPr>
            <a:r>
              <a:rPr lang="en-US" smtClean="0"/>
              <a:t>8-bit register:</a:t>
            </a:r>
          </a:p>
          <a:p>
            <a:pPr>
              <a:lnSpc>
                <a:spcPct val="80000"/>
              </a:lnSpc>
            </a:pPr>
            <a:endParaRPr lang="en-US" smtClean="0"/>
          </a:p>
          <a:p>
            <a:pPr>
              <a:lnSpc>
                <a:spcPct val="80000"/>
              </a:lnSpc>
            </a:pPr>
            <a:endParaRPr lang="en-US" smtClean="0"/>
          </a:p>
          <a:p>
            <a:pPr>
              <a:lnSpc>
                <a:spcPct val="80000"/>
              </a:lnSpc>
            </a:pPr>
            <a:r>
              <a:rPr lang="en-US" smtClean="0"/>
              <a:t>16-bit register:</a:t>
            </a:r>
          </a:p>
          <a:p>
            <a:pPr>
              <a:lnSpc>
                <a:spcPct val="80000"/>
              </a:lnSpc>
            </a:pPr>
            <a:endParaRPr lang="en-US" smtClean="0"/>
          </a:p>
          <a:p>
            <a:pPr>
              <a:lnSpc>
                <a:spcPct val="80000"/>
              </a:lnSpc>
            </a:pPr>
            <a:endParaRPr lang="en-US" smtClean="0"/>
          </a:p>
          <a:p>
            <a:pPr>
              <a:lnSpc>
                <a:spcPct val="80000"/>
              </a:lnSpc>
            </a:pPr>
            <a:r>
              <a:rPr lang="en-US" smtClean="0"/>
              <a:t>Registers:</a:t>
            </a:r>
          </a:p>
          <a:p>
            <a:pPr lvl="1">
              <a:lnSpc>
                <a:spcPct val="80000"/>
              </a:lnSpc>
            </a:pPr>
            <a:r>
              <a:rPr lang="en-US" sz="1800" smtClean="0"/>
              <a:t>AX, BX, CX, DX</a:t>
            </a:r>
          </a:p>
          <a:p>
            <a:pPr lvl="1">
              <a:lnSpc>
                <a:spcPct val="80000"/>
              </a:lnSpc>
            </a:pPr>
            <a:r>
              <a:rPr lang="en-US" sz="1800" smtClean="0"/>
              <a:t>AH, AL, BH, BL, CH, CL, DH, DL</a:t>
            </a:r>
          </a:p>
          <a:p>
            <a:pPr lvl="1">
              <a:lnSpc>
                <a:spcPct val="80000"/>
              </a:lnSpc>
            </a:pPr>
            <a:endParaRPr lang="en-US" sz="1800" smtClean="0"/>
          </a:p>
        </p:txBody>
      </p:sp>
      <p:grpSp>
        <p:nvGrpSpPr>
          <p:cNvPr id="21508" name="Group 4"/>
          <p:cNvGrpSpPr>
            <a:grpSpLocks/>
          </p:cNvGrpSpPr>
          <p:nvPr/>
        </p:nvGrpSpPr>
        <p:grpSpPr bwMode="auto">
          <a:xfrm>
            <a:off x="2209800" y="4267200"/>
            <a:ext cx="5486400" cy="538163"/>
            <a:chOff x="192" y="1440"/>
            <a:chExt cx="5376" cy="528"/>
          </a:xfrm>
        </p:grpSpPr>
        <p:sp>
          <p:nvSpPr>
            <p:cNvPr id="21520" name="Rectangle 5"/>
            <p:cNvSpPr>
              <a:spLocks noChangeArrowheads="1"/>
            </p:cNvSpPr>
            <p:nvPr/>
          </p:nvSpPr>
          <p:spPr bwMode="auto">
            <a:xfrm>
              <a:off x="192"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700">
                  <a:solidFill>
                    <a:srgbClr val="000000"/>
                  </a:solidFill>
                  <a:latin typeface="Gulim" pitchFamily="34" charset="-127"/>
                  <a:ea typeface="Gulim" pitchFamily="34" charset="-127"/>
                </a:rPr>
                <a:t>D15</a:t>
              </a:r>
            </a:p>
          </p:txBody>
        </p:sp>
        <p:sp>
          <p:nvSpPr>
            <p:cNvPr id="21521" name="Rectangle 6"/>
            <p:cNvSpPr>
              <a:spLocks noChangeArrowheads="1"/>
            </p:cNvSpPr>
            <p:nvPr/>
          </p:nvSpPr>
          <p:spPr bwMode="auto">
            <a:xfrm>
              <a:off x="528"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800">
                  <a:solidFill>
                    <a:srgbClr val="000000"/>
                  </a:solidFill>
                  <a:latin typeface="Gulim" pitchFamily="34" charset="-127"/>
                  <a:ea typeface="Gulim" pitchFamily="34" charset="-127"/>
                </a:rPr>
                <a:t>D14</a:t>
              </a:r>
            </a:p>
          </p:txBody>
        </p:sp>
        <p:sp>
          <p:nvSpPr>
            <p:cNvPr id="21522" name="Rectangle 7"/>
            <p:cNvSpPr>
              <a:spLocks noChangeArrowheads="1"/>
            </p:cNvSpPr>
            <p:nvPr/>
          </p:nvSpPr>
          <p:spPr bwMode="auto">
            <a:xfrm>
              <a:off x="864"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3" name="Rectangle 8"/>
            <p:cNvSpPr>
              <a:spLocks noChangeArrowheads="1"/>
            </p:cNvSpPr>
            <p:nvPr/>
          </p:nvSpPr>
          <p:spPr bwMode="auto">
            <a:xfrm>
              <a:off x="1200"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4" name="Rectangle 9"/>
            <p:cNvSpPr>
              <a:spLocks noChangeArrowheads="1"/>
            </p:cNvSpPr>
            <p:nvPr/>
          </p:nvSpPr>
          <p:spPr bwMode="auto">
            <a:xfrm>
              <a:off x="1536"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5" name="Rectangle 10"/>
            <p:cNvSpPr>
              <a:spLocks noChangeArrowheads="1"/>
            </p:cNvSpPr>
            <p:nvPr/>
          </p:nvSpPr>
          <p:spPr bwMode="auto">
            <a:xfrm>
              <a:off x="1872"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6" name="Rectangle 11"/>
            <p:cNvSpPr>
              <a:spLocks noChangeArrowheads="1"/>
            </p:cNvSpPr>
            <p:nvPr/>
          </p:nvSpPr>
          <p:spPr bwMode="auto">
            <a:xfrm>
              <a:off x="2208"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7" name="Rectangle 12"/>
            <p:cNvSpPr>
              <a:spLocks noChangeArrowheads="1"/>
            </p:cNvSpPr>
            <p:nvPr/>
          </p:nvSpPr>
          <p:spPr bwMode="auto">
            <a:xfrm>
              <a:off x="2544"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8" name="Rectangle 13"/>
            <p:cNvSpPr>
              <a:spLocks noChangeArrowheads="1"/>
            </p:cNvSpPr>
            <p:nvPr/>
          </p:nvSpPr>
          <p:spPr bwMode="auto">
            <a:xfrm>
              <a:off x="2880"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29" name="Rectangle 14"/>
            <p:cNvSpPr>
              <a:spLocks noChangeArrowheads="1"/>
            </p:cNvSpPr>
            <p:nvPr/>
          </p:nvSpPr>
          <p:spPr bwMode="auto">
            <a:xfrm>
              <a:off x="3216"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30" name="Rectangle 15"/>
            <p:cNvSpPr>
              <a:spLocks noChangeArrowheads="1"/>
            </p:cNvSpPr>
            <p:nvPr/>
          </p:nvSpPr>
          <p:spPr bwMode="auto">
            <a:xfrm>
              <a:off x="3552"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31" name="Rectangle 16"/>
            <p:cNvSpPr>
              <a:spLocks noChangeArrowheads="1"/>
            </p:cNvSpPr>
            <p:nvPr/>
          </p:nvSpPr>
          <p:spPr bwMode="auto">
            <a:xfrm>
              <a:off x="3888"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32" name="Rectangle 17"/>
            <p:cNvSpPr>
              <a:spLocks noChangeArrowheads="1"/>
            </p:cNvSpPr>
            <p:nvPr/>
          </p:nvSpPr>
          <p:spPr bwMode="auto">
            <a:xfrm>
              <a:off x="4224"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33" name="Rectangle 18"/>
            <p:cNvSpPr>
              <a:spLocks noChangeArrowheads="1"/>
            </p:cNvSpPr>
            <p:nvPr/>
          </p:nvSpPr>
          <p:spPr bwMode="auto">
            <a:xfrm>
              <a:off x="4560"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1100">
                  <a:solidFill>
                    <a:srgbClr val="000000"/>
                  </a:solidFill>
                  <a:latin typeface="Gulim" pitchFamily="34" charset="-127"/>
                  <a:ea typeface="Gulim" pitchFamily="34" charset="-127"/>
                </a:rPr>
                <a:t>D2</a:t>
              </a:r>
            </a:p>
          </p:txBody>
        </p:sp>
        <p:sp>
          <p:nvSpPr>
            <p:cNvPr id="21534" name="Rectangle 19"/>
            <p:cNvSpPr>
              <a:spLocks noChangeArrowheads="1"/>
            </p:cNvSpPr>
            <p:nvPr/>
          </p:nvSpPr>
          <p:spPr bwMode="auto">
            <a:xfrm>
              <a:off x="4896"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800">
                  <a:solidFill>
                    <a:srgbClr val="000000"/>
                  </a:solidFill>
                  <a:latin typeface="Gulim" pitchFamily="34" charset="-127"/>
                  <a:ea typeface="Gulim" pitchFamily="34" charset="-127"/>
                </a:rPr>
                <a:t>D1</a:t>
              </a:r>
            </a:p>
          </p:txBody>
        </p:sp>
        <p:sp>
          <p:nvSpPr>
            <p:cNvPr id="21535" name="Rectangle 20"/>
            <p:cNvSpPr>
              <a:spLocks noChangeArrowheads="1"/>
            </p:cNvSpPr>
            <p:nvPr/>
          </p:nvSpPr>
          <p:spPr bwMode="auto">
            <a:xfrm>
              <a:off x="5232" y="1680"/>
              <a:ext cx="336" cy="288"/>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1100">
                  <a:solidFill>
                    <a:srgbClr val="000000"/>
                  </a:solidFill>
                  <a:latin typeface="Gulim" pitchFamily="34" charset="-127"/>
                  <a:ea typeface="Gulim" pitchFamily="34" charset="-127"/>
                </a:rPr>
                <a:t>D0</a:t>
              </a:r>
            </a:p>
          </p:txBody>
        </p:sp>
        <p:sp>
          <p:nvSpPr>
            <p:cNvPr id="21536" name="Text Box 21"/>
            <p:cNvSpPr txBox="1">
              <a:spLocks noChangeArrowheads="1"/>
            </p:cNvSpPr>
            <p:nvPr/>
          </p:nvSpPr>
          <p:spPr bwMode="auto">
            <a:xfrm>
              <a:off x="5328" y="144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522" tIns="29261" rIns="58522" bIns="29261"/>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0</a:t>
              </a:r>
              <a:endParaRPr lang="en-US" sz="1100">
                <a:solidFill>
                  <a:srgbClr val="000000"/>
                </a:solidFill>
                <a:latin typeface="Gulim" pitchFamily="34" charset="-127"/>
                <a:ea typeface="Gulim" pitchFamily="34" charset="-127"/>
              </a:endParaRPr>
            </a:p>
          </p:txBody>
        </p:sp>
        <p:sp>
          <p:nvSpPr>
            <p:cNvPr id="21537" name="Text Box 22"/>
            <p:cNvSpPr txBox="1">
              <a:spLocks noChangeArrowheads="1"/>
            </p:cNvSpPr>
            <p:nvPr/>
          </p:nvSpPr>
          <p:spPr bwMode="auto">
            <a:xfrm>
              <a:off x="240" y="1440"/>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522" tIns="29261" rIns="58522" bIns="29261"/>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15</a:t>
              </a:r>
              <a:endParaRPr lang="en-US" sz="1100">
                <a:solidFill>
                  <a:srgbClr val="000000"/>
                </a:solidFill>
                <a:latin typeface="Gulim" pitchFamily="34" charset="-127"/>
                <a:ea typeface="Gulim" pitchFamily="34" charset="-127"/>
              </a:endParaRPr>
            </a:p>
          </p:txBody>
        </p:sp>
      </p:grpSp>
      <p:grpSp>
        <p:nvGrpSpPr>
          <p:cNvPr id="21509" name="Group 23"/>
          <p:cNvGrpSpPr>
            <a:grpSpLocks/>
          </p:cNvGrpSpPr>
          <p:nvPr/>
        </p:nvGrpSpPr>
        <p:grpSpPr bwMode="auto">
          <a:xfrm>
            <a:off x="2514600" y="2890838"/>
            <a:ext cx="2743200" cy="538162"/>
            <a:chOff x="3216" y="1776"/>
            <a:chExt cx="1728" cy="339"/>
          </a:xfrm>
        </p:grpSpPr>
        <p:sp>
          <p:nvSpPr>
            <p:cNvPr id="21510" name="Rectangle 24"/>
            <p:cNvSpPr>
              <a:spLocks noChangeArrowheads="1"/>
            </p:cNvSpPr>
            <p:nvPr/>
          </p:nvSpPr>
          <p:spPr bwMode="auto">
            <a:xfrm>
              <a:off x="3216"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1100">
                  <a:solidFill>
                    <a:srgbClr val="000000"/>
                  </a:solidFill>
                  <a:latin typeface="Gulim" pitchFamily="34" charset="-127"/>
                  <a:ea typeface="Gulim" pitchFamily="34" charset="-127"/>
                </a:rPr>
                <a:t>D7</a:t>
              </a:r>
            </a:p>
          </p:txBody>
        </p:sp>
        <p:sp>
          <p:nvSpPr>
            <p:cNvPr id="21511" name="Rectangle 25"/>
            <p:cNvSpPr>
              <a:spLocks noChangeArrowheads="1"/>
            </p:cNvSpPr>
            <p:nvPr/>
          </p:nvSpPr>
          <p:spPr bwMode="auto">
            <a:xfrm>
              <a:off x="3432"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12" name="Rectangle 26"/>
            <p:cNvSpPr>
              <a:spLocks noChangeArrowheads="1"/>
            </p:cNvSpPr>
            <p:nvPr/>
          </p:nvSpPr>
          <p:spPr bwMode="auto">
            <a:xfrm>
              <a:off x="3648"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13" name="Rectangle 27"/>
            <p:cNvSpPr>
              <a:spLocks noChangeArrowheads="1"/>
            </p:cNvSpPr>
            <p:nvPr/>
          </p:nvSpPr>
          <p:spPr bwMode="auto">
            <a:xfrm>
              <a:off x="3864"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14" name="Rectangle 28"/>
            <p:cNvSpPr>
              <a:spLocks noChangeArrowheads="1"/>
            </p:cNvSpPr>
            <p:nvPr/>
          </p:nvSpPr>
          <p:spPr bwMode="auto">
            <a:xfrm>
              <a:off x="4080"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endParaRPr lang="en-US" sz="1100">
                <a:solidFill>
                  <a:srgbClr val="000000"/>
                </a:solidFill>
                <a:latin typeface="Gulim" pitchFamily="34" charset="-127"/>
                <a:ea typeface="Gulim" pitchFamily="34" charset="-127"/>
              </a:endParaRPr>
            </a:p>
          </p:txBody>
        </p:sp>
        <p:sp>
          <p:nvSpPr>
            <p:cNvPr id="21515" name="Rectangle 29"/>
            <p:cNvSpPr>
              <a:spLocks noChangeArrowheads="1"/>
            </p:cNvSpPr>
            <p:nvPr/>
          </p:nvSpPr>
          <p:spPr bwMode="auto">
            <a:xfrm>
              <a:off x="4296"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1100">
                  <a:solidFill>
                    <a:srgbClr val="000000"/>
                  </a:solidFill>
                  <a:latin typeface="Gulim" pitchFamily="34" charset="-127"/>
                  <a:ea typeface="Gulim" pitchFamily="34" charset="-127"/>
                </a:rPr>
                <a:t>D2</a:t>
              </a:r>
            </a:p>
          </p:txBody>
        </p:sp>
        <p:sp>
          <p:nvSpPr>
            <p:cNvPr id="21516" name="Rectangle 30"/>
            <p:cNvSpPr>
              <a:spLocks noChangeArrowheads="1"/>
            </p:cNvSpPr>
            <p:nvPr/>
          </p:nvSpPr>
          <p:spPr bwMode="auto">
            <a:xfrm>
              <a:off x="4512"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800">
                  <a:solidFill>
                    <a:srgbClr val="000000"/>
                  </a:solidFill>
                  <a:latin typeface="Gulim" pitchFamily="34" charset="-127"/>
                  <a:ea typeface="Gulim" pitchFamily="34" charset="-127"/>
                </a:rPr>
                <a:t>D1</a:t>
              </a:r>
            </a:p>
          </p:txBody>
        </p:sp>
        <p:sp>
          <p:nvSpPr>
            <p:cNvPr id="21517" name="Rectangle 31"/>
            <p:cNvSpPr>
              <a:spLocks noChangeArrowheads="1"/>
            </p:cNvSpPr>
            <p:nvPr/>
          </p:nvSpPr>
          <p:spPr bwMode="auto">
            <a:xfrm>
              <a:off x="4728" y="1930"/>
              <a:ext cx="216" cy="185"/>
            </a:xfrm>
            <a:prstGeom prst="rect">
              <a:avLst/>
            </a:prstGeom>
            <a:solidFill>
              <a:srgbClr val="FFFFFF"/>
            </a:solidFill>
            <a:ln w="19050">
              <a:solidFill>
                <a:srgbClr val="000000"/>
              </a:solidFill>
              <a:miter lim="800000"/>
              <a:headEnd/>
              <a:tailEnd/>
            </a:ln>
          </p:spPr>
          <p:txBody>
            <a:bodyPr lIns="58522" tIns="29261" rIns="58522" bIns="29261" anchor="ctr"/>
            <a:lstStyle/>
            <a:p>
              <a:pPr algn="ctr"/>
              <a:r>
                <a:rPr lang="en-US" sz="1100">
                  <a:solidFill>
                    <a:srgbClr val="000000"/>
                  </a:solidFill>
                  <a:latin typeface="Gulim" pitchFamily="34" charset="-127"/>
                  <a:ea typeface="Gulim" pitchFamily="34" charset="-127"/>
                </a:rPr>
                <a:t>D0</a:t>
              </a:r>
            </a:p>
          </p:txBody>
        </p:sp>
        <p:sp>
          <p:nvSpPr>
            <p:cNvPr id="21518" name="Text Box 32"/>
            <p:cNvSpPr txBox="1">
              <a:spLocks noChangeArrowheads="1"/>
            </p:cNvSpPr>
            <p:nvPr/>
          </p:nvSpPr>
          <p:spPr bwMode="auto">
            <a:xfrm>
              <a:off x="4790" y="1776"/>
              <a:ext cx="12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522" tIns="29261" rIns="58522" bIns="29261"/>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0</a:t>
              </a:r>
              <a:endParaRPr lang="en-US" sz="1100">
                <a:solidFill>
                  <a:srgbClr val="000000"/>
                </a:solidFill>
                <a:latin typeface="Gulim" pitchFamily="34" charset="-127"/>
                <a:ea typeface="Gulim" pitchFamily="34" charset="-127"/>
              </a:endParaRPr>
            </a:p>
          </p:txBody>
        </p:sp>
        <p:sp>
          <p:nvSpPr>
            <p:cNvPr id="21519" name="Text Box 33"/>
            <p:cNvSpPr txBox="1">
              <a:spLocks noChangeArrowheads="1"/>
            </p:cNvSpPr>
            <p:nvPr/>
          </p:nvSpPr>
          <p:spPr bwMode="auto">
            <a:xfrm>
              <a:off x="3242" y="1776"/>
              <a:ext cx="1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522" tIns="29261" rIns="58522" bIns="29261"/>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800">
                  <a:solidFill>
                    <a:srgbClr val="000000"/>
                  </a:solidFill>
                  <a:latin typeface="Gulim" pitchFamily="34" charset="-127"/>
                  <a:ea typeface="Gulim" pitchFamily="34" charset="-127"/>
                </a:rPr>
                <a:t>7</a:t>
              </a:r>
              <a:endParaRPr lang="en-US" sz="1100">
                <a:solidFill>
                  <a:srgbClr val="000000"/>
                </a:solidFill>
                <a:latin typeface="Gulim" pitchFamily="34" charset="-127"/>
                <a:ea typeface="Gulim" pitchFamily="34" charset="-127"/>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Registers by Category</a:t>
            </a:r>
          </a:p>
        </p:txBody>
      </p:sp>
      <p:graphicFrame>
        <p:nvGraphicFramePr>
          <p:cNvPr id="219139" name="Group 3"/>
          <p:cNvGraphicFramePr>
            <a:graphicFrameLocks noGrp="1"/>
          </p:cNvGraphicFramePr>
          <p:nvPr>
            <p:ph type="tbl" idx="1"/>
          </p:nvPr>
        </p:nvGraphicFramePr>
        <p:xfrm>
          <a:off x="914400" y="1752600"/>
          <a:ext cx="7162800" cy="4514850"/>
        </p:xfrm>
        <a:graphic>
          <a:graphicData uri="http://schemas.openxmlformats.org/drawingml/2006/table">
            <a:tbl>
              <a:tblPr/>
              <a:tblGrid>
                <a:gridCol w="1524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Category</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28575" cap="flat" cmpd="sng" algn="ctr">
                      <a:solidFill>
                        <a:schemeClr val="tx1"/>
                      </a:solidFill>
                      <a:prstDash val="solid"/>
                      <a:round/>
                      <a:headEnd type="triangle" w="med" len="med"/>
                      <a:tailEnd type="triangle" w="med" len="med"/>
                    </a:lnT>
                    <a:lnB w="381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Bits</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28575" cap="flat" cmpd="sng" algn="ctr">
                      <a:solidFill>
                        <a:schemeClr val="tx1"/>
                      </a:solidFill>
                      <a:prstDash val="solid"/>
                      <a:round/>
                      <a:headEnd type="triangle" w="med" len="med"/>
                      <a:tailEnd type="triangle" w="med" len="med"/>
                    </a:lnT>
                    <a:lnB w="381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Register Names</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28575" cap="flat" cmpd="sng" algn="ctr">
                      <a:solidFill>
                        <a:schemeClr val="tx1"/>
                      </a:solidFill>
                      <a:prstDash val="solid"/>
                      <a:round/>
                      <a:headEnd type="triangle" w="med" len="med"/>
                      <a:tailEnd type="triangle" w="med" len="med"/>
                    </a:lnT>
                    <a:lnB w="381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General</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381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381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AX, BX, CX, DX</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381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AH, AL, BH, BL, CH, CL, DH, DL</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Pointer</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SP (stack pointer), BP (base pointer)</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Index</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SI (source index), DI (destination index)</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Segment</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CS (code segment), DS (data segment), SS (stack segment), ES (extra segment)</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Instruction</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IP (instruction pointer)</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Flag</a:t>
                      </a:r>
                    </a:p>
                  </a:txBody>
                  <a:tcPr horzOverflow="overflow">
                    <a:lnL w="28575"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triangle" w="med" len="med"/>
                      <a:tailEnd type="triangle" w="med" len="med"/>
                    </a:lnL>
                    <a:lnR w="12700"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Arial" pitchFamily="34" charset="0"/>
                        </a:rPr>
                        <a:t>FR (flag register)</a:t>
                      </a:r>
                    </a:p>
                  </a:txBody>
                  <a:tcPr horzOverflow="overflow">
                    <a:lnL w="12700" cap="flat" cmpd="sng" algn="ctr">
                      <a:solidFill>
                        <a:schemeClr val="tx1"/>
                      </a:solidFill>
                      <a:prstDash val="solid"/>
                      <a:round/>
                      <a:headEnd type="triangle" w="med" len="med"/>
                      <a:tailEnd type="triangle" w="med" len="med"/>
                    </a:lnL>
                    <a:lnR w="28575" cap="flat" cmpd="sng" algn="ctr">
                      <a:solidFill>
                        <a:schemeClr val="tx1"/>
                      </a:solidFill>
                      <a:prstDash val="solid"/>
                      <a:round/>
                      <a:headEnd type="triangle" w="med" len="med"/>
                      <a:tailEnd type="triangle" w="med" len="med"/>
                    </a:lnR>
                    <a:lnT w="12700" cap="flat" cmpd="sng" algn="ctr">
                      <a:solidFill>
                        <a:schemeClr val="tx1"/>
                      </a:solidFill>
                      <a:prstDash val="solid"/>
                      <a:round/>
                      <a:headEnd type="triangle" w="med" len="med"/>
                      <a:tailEnd type="triangle" w="med" len="med"/>
                    </a:lnT>
                    <a:lnB w="12700" cap="flat" cmpd="sng" algn="ctr">
                      <a:solidFill>
                        <a:schemeClr val="tx1"/>
                      </a:solidFill>
                      <a:prstDash val="solid"/>
                      <a:round/>
                      <a:headEnd type="triangle" w="med" len="med"/>
                      <a:tailEnd type="triangl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Assembly Programming</a:t>
            </a:r>
          </a:p>
        </p:txBody>
      </p:sp>
      <p:sp>
        <p:nvSpPr>
          <p:cNvPr id="220163" name="Rectangle 3"/>
          <p:cNvSpPr>
            <a:spLocks noGrp="1" noChangeArrowheads="1"/>
          </p:cNvSpPr>
          <p:nvPr>
            <p:ph type="body" idx="1"/>
          </p:nvPr>
        </p:nvSpPr>
        <p:spPr/>
        <p:txBody>
          <a:bodyPr/>
          <a:lstStyle/>
          <a:p>
            <a:r>
              <a:rPr lang="en-US" smtClean="0"/>
              <a:t>CPU works in binary</a:t>
            </a:r>
          </a:p>
          <a:p>
            <a:r>
              <a:rPr lang="en-US" smtClean="0"/>
              <a:t>All instructions, data are in binary</a:t>
            </a:r>
          </a:p>
          <a:p>
            <a:r>
              <a:rPr lang="en-US" smtClean="0"/>
              <a:t>Binary instructions (0, 1) are Machine Language</a:t>
            </a:r>
          </a:p>
          <a:p>
            <a:pPr lvl="1"/>
            <a:r>
              <a:rPr lang="en-US" sz="1800" smtClean="0"/>
              <a:t>Or even hexadecimal representation</a:t>
            </a:r>
          </a:p>
          <a:p>
            <a:r>
              <a:rPr lang="en-US" smtClean="0"/>
              <a:t>Assembly language</a:t>
            </a:r>
          </a:p>
          <a:p>
            <a:pPr lvl="1"/>
            <a:r>
              <a:rPr lang="en-US" sz="1800" smtClean="0"/>
              <a:t>Mnemonics</a:t>
            </a:r>
          </a:p>
          <a:p>
            <a:pPr lvl="1"/>
            <a:r>
              <a:rPr lang="en-US" sz="1800" smtClean="0"/>
              <a:t>Low level</a:t>
            </a:r>
          </a:p>
          <a:p>
            <a:r>
              <a:rPr lang="en-US" smtClean="0"/>
              <a:t>Assembler</a:t>
            </a:r>
          </a:p>
          <a:p>
            <a:r>
              <a:rPr lang="en-US" smtClean="0"/>
              <a:t>Linker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3">
                                            <p:txEl>
                                              <p:pRg st="1" end="1"/>
                                            </p:txEl>
                                          </p:spTgt>
                                        </p:tgtEl>
                                        <p:attrNameLst>
                                          <p:attrName>style.visibility</p:attrName>
                                        </p:attrNameLst>
                                      </p:cBhvr>
                                      <p:to>
                                        <p:strVal val="visible"/>
                                      </p:to>
                                    </p:set>
                                    <p:anim calcmode="lin" valueType="num">
                                      <p:cBhvr additive="base">
                                        <p:cTn id="13" dur="500" fill="hold"/>
                                        <p:tgtEl>
                                          <p:spTgt spid="220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3">
                                            <p:txEl>
                                              <p:pRg st="2" end="2"/>
                                            </p:txEl>
                                          </p:spTgt>
                                        </p:tgtEl>
                                        <p:attrNameLst>
                                          <p:attrName>style.visibility</p:attrName>
                                        </p:attrNameLst>
                                      </p:cBhvr>
                                      <p:to>
                                        <p:strVal val="visible"/>
                                      </p:to>
                                    </p:set>
                                    <p:anim calcmode="lin" valueType="num">
                                      <p:cBhvr additive="base">
                                        <p:cTn id="19" dur="500" fill="hold"/>
                                        <p:tgtEl>
                                          <p:spTgt spid="220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016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0163">
                                            <p:txEl>
                                              <p:pRg st="3" end="3"/>
                                            </p:txEl>
                                          </p:spTgt>
                                        </p:tgtEl>
                                        <p:attrNameLst>
                                          <p:attrName>style.visibility</p:attrName>
                                        </p:attrNameLst>
                                      </p:cBhvr>
                                      <p:to>
                                        <p:strVal val="visible"/>
                                      </p:to>
                                    </p:set>
                                    <p:anim calcmode="lin" valueType="num">
                                      <p:cBhvr additive="base">
                                        <p:cTn id="23" dur="500" fill="hold"/>
                                        <p:tgtEl>
                                          <p:spTgt spid="22016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20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20163">
                                            <p:txEl>
                                              <p:pRg st="4" end="4"/>
                                            </p:txEl>
                                          </p:spTgt>
                                        </p:tgtEl>
                                        <p:attrNameLst>
                                          <p:attrName>style.visibility</p:attrName>
                                        </p:attrNameLst>
                                      </p:cBhvr>
                                      <p:to>
                                        <p:strVal val="visible"/>
                                      </p:to>
                                    </p:set>
                                    <p:anim calcmode="lin" valueType="num">
                                      <p:cBhvr additive="base">
                                        <p:cTn id="29" dur="500" fill="hold"/>
                                        <p:tgtEl>
                                          <p:spTgt spid="22016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016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20163">
                                            <p:txEl>
                                              <p:pRg st="5" end="5"/>
                                            </p:txEl>
                                          </p:spTgt>
                                        </p:tgtEl>
                                        <p:attrNameLst>
                                          <p:attrName>style.visibility</p:attrName>
                                        </p:attrNameLst>
                                      </p:cBhvr>
                                      <p:to>
                                        <p:strVal val="visible"/>
                                      </p:to>
                                    </p:set>
                                    <p:anim calcmode="lin" valueType="num">
                                      <p:cBhvr additive="base">
                                        <p:cTn id="33" dur="500" fill="hold"/>
                                        <p:tgtEl>
                                          <p:spTgt spid="22016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016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20163">
                                            <p:txEl>
                                              <p:pRg st="6" end="6"/>
                                            </p:txEl>
                                          </p:spTgt>
                                        </p:tgtEl>
                                        <p:attrNameLst>
                                          <p:attrName>style.visibility</p:attrName>
                                        </p:attrNameLst>
                                      </p:cBhvr>
                                      <p:to>
                                        <p:strVal val="visible"/>
                                      </p:to>
                                    </p:set>
                                    <p:anim calcmode="lin" valueType="num">
                                      <p:cBhvr additive="base">
                                        <p:cTn id="37" dur="500" fill="hold"/>
                                        <p:tgtEl>
                                          <p:spTgt spid="2201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0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0163">
                                            <p:txEl>
                                              <p:pRg st="7" end="7"/>
                                            </p:txEl>
                                          </p:spTgt>
                                        </p:tgtEl>
                                        <p:attrNameLst>
                                          <p:attrName>style.visibility</p:attrName>
                                        </p:attrNameLst>
                                      </p:cBhvr>
                                      <p:to>
                                        <p:strVal val="visible"/>
                                      </p:to>
                                    </p:set>
                                    <p:anim calcmode="lin" valueType="num">
                                      <p:cBhvr additive="base">
                                        <p:cTn id="43" dur="500" fill="hold"/>
                                        <p:tgtEl>
                                          <p:spTgt spid="22016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0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0163">
                                            <p:txEl>
                                              <p:pRg st="8" end="8"/>
                                            </p:txEl>
                                          </p:spTgt>
                                        </p:tgtEl>
                                        <p:attrNameLst>
                                          <p:attrName>style.visibility</p:attrName>
                                        </p:attrNameLst>
                                      </p:cBhvr>
                                      <p:to>
                                        <p:strVal val="visible"/>
                                      </p:to>
                                    </p:set>
                                    <p:anim calcmode="lin" valueType="num">
                                      <p:cBhvr additive="base">
                                        <p:cTn id="49" dur="500" fill="hold"/>
                                        <p:tgtEl>
                                          <p:spTgt spid="22016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016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Gulim" pitchFamily="34" charset="-127"/>
              </a:rPr>
              <a:t>Assembler versus Machine Code</a:t>
            </a:r>
          </a:p>
        </p:txBody>
      </p:sp>
      <p:sp>
        <p:nvSpPr>
          <p:cNvPr id="24579" name="Text Box 3"/>
          <p:cNvSpPr txBox="1">
            <a:spLocks noChangeArrowheads="1"/>
          </p:cNvSpPr>
          <p:nvPr/>
        </p:nvSpPr>
        <p:spPr bwMode="auto">
          <a:xfrm>
            <a:off x="457200" y="914400"/>
            <a:ext cx="82613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000" b="1">
                <a:latin typeface="Courier New" pitchFamily="49" charset="0"/>
                <a:ea typeface="Gulim" pitchFamily="34" charset="-127"/>
              </a:rPr>
              <a:t>ADD	AX, BX	;AX gets value AX+BX</a:t>
            </a:r>
          </a:p>
          <a:p>
            <a:r>
              <a:rPr lang="en-US" altLang="ko-KR" sz="2000" b="1">
                <a:latin typeface="Courier New" pitchFamily="49" charset="0"/>
                <a:ea typeface="Gulim" pitchFamily="34" charset="-127"/>
              </a:rPr>
              <a:t>SUB	AX, BX	;AX gets value AX-BX</a:t>
            </a:r>
          </a:p>
          <a:p>
            <a:r>
              <a:rPr lang="en-US" altLang="ko-KR" sz="2000" b="1">
                <a:latin typeface="Courier New" pitchFamily="49" charset="0"/>
                <a:ea typeface="Gulim" pitchFamily="34" charset="-127"/>
              </a:rPr>
              <a:t>AND	AX, BX	;AX gets bitwise AND of AX and BX</a:t>
            </a:r>
          </a:p>
          <a:p>
            <a:r>
              <a:rPr lang="en-US" altLang="ko-KR" sz="2000" b="1">
                <a:latin typeface="Courier New" pitchFamily="49" charset="0"/>
                <a:ea typeface="Gulim" pitchFamily="34" charset="-127"/>
              </a:rPr>
              <a:t>INC	AX		;AX gets its original value plus 1</a:t>
            </a:r>
          </a:p>
          <a:p>
            <a:r>
              <a:rPr lang="en-US" altLang="ko-KR" sz="2000" b="1">
                <a:latin typeface="Courier New" pitchFamily="49" charset="0"/>
                <a:ea typeface="Gulim" pitchFamily="34" charset="-127"/>
              </a:rPr>
              <a:t>DEC	BX		;BX gets its original value minus 1</a:t>
            </a:r>
          </a:p>
          <a:p>
            <a:r>
              <a:rPr lang="en-US" altLang="ko-KR" sz="2000" b="1">
                <a:latin typeface="Courier New" pitchFamily="49" charset="0"/>
                <a:ea typeface="Gulim" pitchFamily="34" charset="-127"/>
              </a:rPr>
              <a:t>MOV	AX, BX	;AX gets values in BX</a:t>
            </a:r>
          </a:p>
        </p:txBody>
      </p:sp>
      <p:sp>
        <p:nvSpPr>
          <p:cNvPr id="221188" name="Text Box 4"/>
          <p:cNvSpPr txBox="1">
            <a:spLocks noChangeArrowheads="1"/>
          </p:cNvSpPr>
          <p:nvPr/>
        </p:nvSpPr>
        <p:spPr bwMode="auto">
          <a:xfrm>
            <a:off x="1219200" y="3886200"/>
            <a:ext cx="9461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ko-KR" altLang="en-US" sz="2000" b="1">
                <a:latin typeface="Courier New" pitchFamily="49" charset="0"/>
                <a:ea typeface="Gulim" pitchFamily="34" charset="-127"/>
              </a:rPr>
              <a:t>01 </a:t>
            </a:r>
            <a:r>
              <a:rPr lang="en-US" altLang="ko-KR" sz="2000" b="1">
                <a:latin typeface="Courier New" pitchFamily="49" charset="0"/>
                <a:ea typeface="Gulim" pitchFamily="34" charset="-127"/>
              </a:rPr>
              <a:t>D8</a:t>
            </a:r>
          </a:p>
          <a:p>
            <a:r>
              <a:rPr lang="en-US" altLang="ko-KR" sz="2000" b="1">
                <a:latin typeface="Courier New" pitchFamily="49" charset="0"/>
                <a:ea typeface="Gulim" pitchFamily="34" charset="-127"/>
              </a:rPr>
              <a:t>29 D8</a:t>
            </a:r>
          </a:p>
          <a:p>
            <a:r>
              <a:rPr lang="en-US" altLang="ko-KR" sz="2000" b="1">
                <a:latin typeface="Courier New" pitchFamily="49" charset="0"/>
                <a:ea typeface="Gulim" pitchFamily="34" charset="-127"/>
              </a:rPr>
              <a:t>21 D8</a:t>
            </a:r>
          </a:p>
          <a:p>
            <a:r>
              <a:rPr lang="en-US" altLang="ko-KR" sz="2000" b="1">
                <a:latin typeface="Courier New" pitchFamily="49" charset="0"/>
                <a:ea typeface="Gulim" pitchFamily="34" charset="-127"/>
              </a:rPr>
              <a:t>40</a:t>
            </a:r>
          </a:p>
          <a:p>
            <a:r>
              <a:rPr lang="en-US" altLang="ko-KR" sz="2000" b="1">
                <a:latin typeface="Courier New" pitchFamily="49" charset="0"/>
                <a:ea typeface="Gulim" pitchFamily="34" charset="-127"/>
              </a:rPr>
              <a:t>4B</a:t>
            </a:r>
          </a:p>
          <a:p>
            <a:r>
              <a:rPr lang="en-US" altLang="ko-KR" sz="2000" b="1">
                <a:latin typeface="Courier New" pitchFamily="49" charset="0"/>
                <a:ea typeface="Gulim" pitchFamily="34" charset="-127"/>
              </a:rPr>
              <a:t>8B C3</a:t>
            </a:r>
          </a:p>
        </p:txBody>
      </p:sp>
      <p:sp>
        <p:nvSpPr>
          <p:cNvPr id="221189" name="Text Box 5"/>
          <p:cNvSpPr txBox="1">
            <a:spLocks noChangeArrowheads="1"/>
          </p:cNvSpPr>
          <p:nvPr/>
        </p:nvSpPr>
        <p:spPr bwMode="auto">
          <a:xfrm>
            <a:off x="3505200" y="3886200"/>
            <a:ext cx="9461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ko-KR" altLang="en-US" sz="2000" b="1">
                <a:latin typeface="Courier New" pitchFamily="49" charset="0"/>
                <a:ea typeface="Gulim" pitchFamily="34" charset="-127"/>
              </a:rPr>
              <a:t>01 </a:t>
            </a:r>
            <a:r>
              <a:rPr lang="en-US" altLang="ko-KR" sz="2000" b="1">
                <a:latin typeface="Courier New" pitchFamily="49" charset="0"/>
                <a:ea typeface="Gulim" pitchFamily="34" charset="-127"/>
              </a:rPr>
              <a:t>D8</a:t>
            </a:r>
          </a:p>
          <a:p>
            <a:r>
              <a:rPr lang="en-US" altLang="ko-KR" sz="2000" b="1">
                <a:latin typeface="Courier New" pitchFamily="49" charset="0"/>
                <a:ea typeface="Gulim" pitchFamily="34" charset="-127"/>
              </a:rPr>
              <a:t>29 D8</a:t>
            </a:r>
          </a:p>
          <a:p>
            <a:r>
              <a:rPr lang="en-US" altLang="ko-KR" sz="2000" b="1">
                <a:latin typeface="Courier New" pitchFamily="49" charset="0"/>
                <a:ea typeface="Gulim" pitchFamily="34" charset="-127"/>
              </a:rPr>
              <a:t>21 D8</a:t>
            </a:r>
          </a:p>
          <a:p>
            <a:r>
              <a:rPr lang="en-US" altLang="ko-KR" sz="2000" b="1">
                <a:latin typeface="Courier New" pitchFamily="49" charset="0"/>
                <a:ea typeface="Gulim" pitchFamily="34" charset="-127"/>
              </a:rPr>
              <a:t>40</a:t>
            </a:r>
          </a:p>
          <a:p>
            <a:r>
              <a:rPr lang="en-US" altLang="ko-KR" sz="2000" b="1">
                <a:latin typeface="Courier New" pitchFamily="49" charset="0"/>
                <a:ea typeface="Gulim" pitchFamily="34" charset="-127"/>
              </a:rPr>
              <a:t>4B</a:t>
            </a:r>
          </a:p>
          <a:p>
            <a:r>
              <a:rPr lang="en-US" altLang="ko-KR" sz="2000" b="1">
                <a:latin typeface="Courier New" pitchFamily="49" charset="0"/>
                <a:ea typeface="Gulim" pitchFamily="34" charset="-127"/>
              </a:rPr>
              <a:t>8B C3</a:t>
            </a:r>
          </a:p>
        </p:txBody>
      </p:sp>
      <p:grpSp>
        <p:nvGrpSpPr>
          <p:cNvPr id="2" name="Group 6"/>
          <p:cNvGrpSpPr>
            <a:grpSpLocks/>
          </p:cNvGrpSpPr>
          <p:nvPr/>
        </p:nvGrpSpPr>
        <p:grpSpPr bwMode="auto">
          <a:xfrm>
            <a:off x="5562600" y="2971800"/>
            <a:ext cx="3200400" cy="3565525"/>
            <a:chOff x="3504" y="1872"/>
            <a:chExt cx="2016" cy="2246"/>
          </a:xfrm>
        </p:grpSpPr>
        <p:sp>
          <p:nvSpPr>
            <p:cNvPr id="24592" name="Rectangle 7"/>
            <p:cNvSpPr>
              <a:spLocks noChangeArrowheads="1"/>
            </p:cNvSpPr>
            <p:nvPr/>
          </p:nvSpPr>
          <p:spPr bwMode="auto">
            <a:xfrm>
              <a:off x="4560" y="1872"/>
              <a:ext cx="336" cy="19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3" name="Text Box 8"/>
            <p:cNvSpPr txBox="1">
              <a:spLocks noChangeArrowheads="1"/>
            </p:cNvSpPr>
            <p:nvPr/>
          </p:nvSpPr>
          <p:spPr bwMode="auto">
            <a:xfrm>
              <a:off x="4560" y="1872"/>
              <a:ext cx="308"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ko-KR" altLang="en-US" sz="2000" b="1">
                  <a:latin typeface="Courier New" pitchFamily="49" charset="0"/>
                  <a:ea typeface="Gulim" pitchFamily="34" charset="-127"/>
                </a:rPr>
                <a:t>01</a:t>
              </a:r>
            </a:p>
            <a:p>
              <a:r>
                <a:rPr lang="en-US" altLang="ko-KR" sz="2000" b="1">
                  <a:latin typeface="Courier New" pitchFamily="49" charset="0"/>
                  <a:ea typeface="Gulim" pitchFamily="34" charset="-127"/>
                </a:rPr>
                <a:t>D8</a:t>
              </a:r>
            </a:p>
            <a:p>
              <a:r>
                <a:rPr lang="en-US" altLang="ko-KR" sz="2000" b="1">
                  <a:latin typeface="Courier New" pitchFamily="49" charset="0"/>
                  <a:ea typeface="Gulim" pitchFamily="34" charset="-127"/>
                </a:rPr>
                <a:t>29</a:t>
              </a:r>
            </a:p>
            <a:p>
              <a:r>
                <a:rPr lang="en-US" altLang="ko-KR" sz="2000" b="1">
                  <a:latin typeface="Courier New" pitchFamily="49" charset="0"/>
                  <a:ea typeface="Gulim" pitchFamily="34" charset="-127"/>
                </a:rPr>
                <a:t>D8</a:t>
              </a:r>
            </a:p>
            <a:p>
              <a:r>
                <a:rPr lang="en-US" altLang="ko-KR" sz="2000" b="1">
                  <a:latin typeface="Courier New" pitchFamily="49" charset="0"/>
                  <a:ea typeface="Gulim" pitchFamily="34" charset="-127"/>
                </a:rPr>
                <a:t>21</a:t>
              </a:r>
            </a:p>
            <a:p>
              <a:r>
                <a:rPr lang="en-US" altLang="ko-KR" sz="2000" b="1">
                  <a:latin typeface="Courier New" pitchFamily="49" charset="0"/>
                  <a:ea typeface="Gulim" pitchFamily="34" charset="-127"/>
                </a:rPr>
                <a:t>D8</a:t>
              </a:r>
            </a:p>
            <a:p>
              <a:r>
                <a:rPr lang="en-US" altLang="ko-KR" sz="2000" b="1">
                  <a:latin typeface="Courier New" pitchFamily="49" charset="0"/>
                  <a:ea typeface="Gulim" pitchFamily="34" charset="-127"/>
                </a:rPr>
                <a:t>40</a:t>
              </a:r>
            </a:p>
            <a:p>
              <a:r>
                <a:rPr lang="en-US" altLang="ko-KR" sz="2000" b="1">
                  <a:latin typeface="Courier New" pitchFamily="49" charset="0"/>
                  <a:ea typeface="Gulim" pitchFamily="34" charset="-127"/>
                </a:rPr>
                <a:t>4B</a:t>
              </a:r>
            </a:p>
            <a:p>
              <a:r>
                <a:rPr lang="en-US" altLang="ko-KR" sz="2000" b="1">
                  <a:latin typeface="Courier New" pitchFamily="49" charset="0"/>
                  <a:ea typeface="Gulim" pitchFamily="34" charset="-127"/>
                </a:rPr>
                <a:t>8B</a:t>
              </a:r>
            </a:p>
            <a:p>
              <a:r>
                <a:rPr lang="en-US" altLang="ko-KR" sz="2000" b="1">
                  <a:latin typeface="Courier New" pitchFamily="49" charset="0"/>
                  <a:ea typeface="Gulim" pitchFamily="34" charset="-127"/>
                </a:rPr>
                <a:t>C3</a:t>
              </a:r>
            </a:p>
          </p:txBody>
        </p:sp>
        <p:sp>
          <p:nvSpPr>
            <p:cNvPr id="24594" name="Line 9"/>
            <p:cNvSpPr>
              <a:spLocks noChangeShapeType="1"/>
            </p:cNvSpPr>
            <p:nvPr/>
          </p:nvSpPr>
          <p:spPr bwMode="auto">
            <a:xfrm>
              <a:off x="4560" y="2064"/>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10"/>
            <p:cNvSpPr>
              <a:spLocks noChangeShapeType="1"/>
            </p:cNvSpPr>
            <p:nvPr/>
          </p:nvSpPr>
          <p:spPr bwMode="auto">
            <a:xfrm>
              <a:off x="4560" y="225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11"/>
            <p:cNvSpPr>
              <a:spLocks noChangeShapeType="1"/>
            </p:cNvSpPr>
            <p:nvPr/>
          </p:nvSpPr>
          <p:spPr bwMode="auto">
            <a:xfrm>
              <a:off x="4560" y="244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12"/>
            <p:cNvSpPr>
              <a:spLocks noChangeShapeType="1"/>
            </p:cNvSpPr>
            <p:nvPr/>
          </p:nvSpPr>
          <p:spPr bwMode="auto">
            <a:xfrm>
              <a:off x="4560"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13"/>
            <p:cNvSpPr>
              <a:spLocks noChangeShapeType="1"/>
            </p:cNvSpPr>
            <p:nvPr/>
          </p:nvSpPr>
          <p:spPr bwMode="auto">
            <a:xfrm>
              <a:off x="4560" y="283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14"/>
            <p:cNvSpPr>
              <a:spLocks noChangeShapeType="1"/>
            </p:cNvSpPr>
            <p:nvPr/>
          </p:nvSpPr>
          <p:spPr bwMode="auto">
            <a:xfrm>
              <a:off x="4560" y="3024"/>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15"/>
            <p:cNvSpPr>
              <a:spLocks noChangeShapeType="1"/>
            </p:cNvSpPr>
            <p:nvPr/>
          </p:nvSpPr>
          <p:spPr bwMode="auto">
            <a:xfrm>
              <a:off x="4560" y="321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1" name="Line 16"/>
            <p:cNvSpPr>
              <a:spLocks noChangeShapeType="1"/>
            </p:cNvSpPr>
            <p:nvPr/>
          </p:nvSpPr>
          <p:spPr bwMode="auto">
            <a:xfrm>
              <a:off x="4560" y="340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2" name="Line 17"/>
            <p:cNvSpPr>
              <a:spLocks noChangeShapeType="1"/>
            </p:cNvSpPr>
            <p:nvPr/>
          </p:nvSpPr>
          <p:spPr bwMode="auto">
            <a:xfrm>
              <a:off x="4560" y="360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3" name="Text Box 18"/>
            <p:cNvSpPr txBox="1">
              <a:spLocks noChangeArrowheads="1"/>
            </p:cNvSpPr>
            <p:nvPr/>
          </p:nvSpPr>
          <p:spPr bwMode="auto">
            <a:xfrm>
              <a:off x="4896" y="1872"/>
              <a:ext cx="624"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000" b="1">
                  <a:latin typeface="Courier New" pitchFamily="49" charset="0"/>
                  <a:ea typeface="Gulim" pitchFamily="34" charset="-127"/>
                </a:rPr>
                <a:t>a19fe</a:t>
              </a:r>
            </a:p>
            <a:p>
              <a:r>
                <a:rPr lang="en-US" altLang="ko-KR" sz="2000" b="1">
                  <a:latin typeface="Courier New" pitchFamily="49" charset="0"/>
                  <a:ea typeface="Gulim" pitchFamily="34" charset="-127"/>
                </a:rPr>
                <a:t>a19ff</a:t>
              </a:r>
            </a:p>
            <a:p>
              <a:r>
                <a:rPr lang="en-US" altLang="ko-KR" sz="2000" b="1">
                  <a:latin typeface="Courier New" pitchFamily="49" charset="0"/>
                  <a:ea typeface="Gulim" pitchFamily="34" charset="-127"/>
                </a:rPr>
                <a:t>a1a00</a:t>
              </a:r>
            </a:p>
            <a:p>
              <a:r>
                <a:rPr lang="en-US" altLang="ko-KR" sz="2000" b="1">
                  <a:latin typeface="Courier New" pitchFamily="49" charset="0"/>
                  <a:ea typeface="Gulim" pitchFamily="34" charset="-127"/>
                </a:rPr>
                <a:t>a1a01</a:t>
              </a:r>
            </a:p>
            <a:p>
              <a:r>
                <a:rPr lang="en-US" altLang="ko-KR" sz="2000" b="1">
                  <a:latin typeface="Courier New" pitchFamily="49" charset="0"/>
                  <a:ea typeface="Gulim" pitchFamily="34" charset="-127"/>
                </a:rPr>
                <a:t>a1a02</a:t>
              </a:r>
            </a:p>
            <a:p>
              <a:r>
                <a:rPr lang="en-US" altLang="ko-KR" sz="2000" b="1">
                  <a:latin typeface="Courier New" pitchFamily="49" charset="0"/>
                  <a:ea typeface="Gulim" pitchFamily="34" charset="-127"/>
                </a:rPr>
                <a:t>a1a03</a:t>
              </a:r>
            </a:p>
            <a:p>
              <a:r>
                <a:rPr lang="en-US" altLang="ko-KR" sz="2000" b="1">
                  <a:latin typeface="Courier New" pitchFamily="49" charset="0"/>
                  <a:ea typeface="Gulim" pitchFamily="34" charset="-127"/>
                </a:rPr>
                <a:t>a1a04</a:t>
              </a:r>
            </a:p>
            <a:p>
              <a:r>
                <a:rPr lang="en-US" altLang="ko-KR" sz="2000" b="1">
                  <a:latin typeface="Courier New" pitchFamily="49" charset="0"/>
                  <a:ea typeface="Gulim" pitchFamily="34" charset="-127"/>
                </a:rPr>
                <a:t>a1a05</a:t>
              </a:r>
            </a:p>
            <a:p>
              <a:r>
                <a:rPr lang="en-US" altLang="ko-KR" sz="2000" b="1">
                  <a:latin typeface="Courier New" pitchFamily="49" charset="0"/>
                  <a:ea typeface="Gulim" pitchFamily="34" charset="-127"/>
                </a:rPr>
                <a:t>a1a06</a:t>
              </a:r>
            </a:p>
            <a:p>
              <a:r>
                <a:rPr lang="en-US" altLang="ko-KR" sz="2000" b="1">
                  <a:latin typeface="Courier New" pitchFamily="49" charset="0"/>
                  <a:ea typeface="Gulim" pitchFamily="34" charset="-127"/>
                </a:rPr>
                <a:t>a1a07</a:t>
              </a:r>
            </a:p>
          </p:txBody>
        </p:sp>
        <p:sp>
          <p:nvSpPr>
            <p:cNvPr id="24604" name="Text Box 19"/>
            <p:cNvSpPr txBox="1">
              <a:spLocks noChangeArrowheads="1"/>
            </p:cNvSpPr>
            <p:nvPr/>
          </p:nvSpPr>
          <p:spPr bwMode="auto">
            <a:xfrm>
              <a:off x="3504" y="1872"/>
              <a:ext cx="1008"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ko-KR" altLang="en-US" sz="2000" b="1">
                  <a:latin typeface="Courier New" pitchFamily="49" charset="0"/>
                  <a:ea typeface="Gulim" pitchFamily="34" charset="-127"/>
                </a:rPr>
                <a:t>93</a:t>
              </a:r>
              <a:r>
                <a:rPr lang="en-US" altLang="ko-KR" sz="2000" b="1">
                  <a:latin typeface="Courier New" pitchFamily="49" charset="0"/>
                  <a:ea typeface="Gulim" pitchFamily="34" charset="-127"/>
                </a:rPr>
                <a:t>ee:db1e</a:t>
              </a:r>
            </a:p>
            <a:p>
              <a:r>
                <a:rPr lang="en-US" altLang="ko-KR" sz="2000" b="1">
                  <a:latin typeface="Courier New" pitchFamily="49" charset="0"/>
                  <a:ea typeface="Gulim" pitchFamily="34" charset="-127"/>
                </a:rPr>
                <a:t>93ee:db1f</a:t>
              </a:r>
            </a:p>
            <a:p>
              <a:r>
                <a:rPr lang="en-US" altLang="ko-KR" sz="2000" b="1">
                  <a:latin typeface="Courier New" pitchFamily="49" charset="0"/>
                  <a:ea typeface="Gulim" pitchFamily="34" charset="-127"/>
                </a:rPr>
                <a:t>93ee:db20</a:t>
              </a:r>
            </a:p>
            <a:p>
              <a:r>
                <a:rPr lang="en-US" altLang="ko-KR" sz="2000" b="1">
                  <a:latin typeface="Courier New" pitchFamily="49" charset="0"/>
                  <a:ea typeface="Gulim" pitchFamily="34" charset="-127"/>
                </a:rPr>
                <a:t>93ee:db21</a:t>
              </a:r>
            </a:p>
            <a:p>
              <a:r>
                <a:rPr lang="en-US" altLang="ko-KR" sz="2000" b="1">
                  <a:latin typeface="Courier New" pitchFamily="49" charset="0"/>
                  <a:ea typeface="Gulim" pitchFamily="34" charset="-127"/>
                </a:rPr>
                <a:t>93ee:db22</a:t>
              </a:r>
            </a:p>
            <a:p>
              <a:r>
                <a:rPr lang="en-US" altLang="ko-KR" sz="2000" b="1">
                  <a:latin typeface="Courier New" pitchFamily="49" charset="0"/>
                  <a:ea typeface="Gulim" pitchFamily="34" charset="-127"/>
                </a:rPr>
                <a:t>93ee:db23</a:t>
              </a:r>
            </a:p>
            <a:p>
              <a:r>
                <a:rPr lang="en-US" altLang="ko-KR" sz="2000" b="1">
                  <a:latin typeface="Courier New" pitchFamily="49" charset="0"/>
                  <a:ea typeface="Gulim" pitchFamily="34" charset="-127"/>
                </a:rPr>
                <a:t>93ee:db24</a:t>
              </a:r>
            </a:p>
            <a:p>
              <a:r>
                <a:rPr lang="en-US" altLang="ko-KR" sz="2000" b="1">
                  <a:latin typeface="Courier New" pitchFamily="49" charset="0"/>
                  <a:ea typeface="Gulim" pitchFamily="34" charset="-127"/>
                </a:rPr>
                <a:t>93ee:db25</a:t>
              </a:r>
            </a:p>
            <a:p>
              <a:r>
                <a:rPr lang="en-US" altLang="ko-KR" sz="2000" b="1">
                  <a:latin typeface="Courier New" pitchFamily="49" charset="0"/>
                  <a:ea typeface="Gulim" pitchFamily="34" charset="-127"/>
                </a:rPr>
                <a:t>93ee:db26</a:t>
              </a:r>
            </a:p>
            <a:p>
              <a:r>
                <a:rPr lang="en-US" altLang="ko-KR" sz="2000" b="1">
                  <a:latin typeface="Courier New" pitchFamily="49" charset="0"/>
                  <a:ea typeface="Gulim" pitchFamily="34" charset="-127"/>
                </a:rPr>
                <a:t>93ee:db27</a:t>
              </a:r>
            </a:p>
          </p:txBody>
        </p:sp>
        <p:sp>
          <p:nvSpPr>
            <p:cNvPr id="24605" name="Text Box 20"/>
            <p:cNvSpPr txBox="1">
              <a:spLocks noChangeArrowheads="1"/>
            </p:cNvSpPr>
            <p:nvPr/>
          </p:nvSpPr>
          <p:spPr bwMode="auto">
            <a:xfrm>
              <a:off x="3747" y="3792"/>
              <a:ext cx="51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400" i="1">
                  <a:ea typeface="Gulim" pitchFamily="34" charset="-127"/>
                </a:rPr>
                <a:t>logical</a:t>
              </a:r>
            </a:p>
            <a:p>
              <a:pPr algn="ctr"/>
              <a:r>
                <a:rPr lang="en-US" altLang="ko-KR" sz="1400" i="1">
                  <a:ea typeface="Gulim" pitchFamily="34" charset="-127"/>
                </a:rPr>
                <a:t>address</a:t>
              </a:r>
              <a:endParaRPr lang="en-US" altLang="ko-KR" sz="2400">
                <a:latin typeface="Times New Roman" pitchFamily="18" charset="0"/>
                <a:ea typeface="Gulim" pitchFamily="34" charset="-127"/>
              </a:endParaRPr>
            </a:p>
          </p:txBody>
        </p:sp>
        <p:sp>
          <p:nvSpPr>
            <p:cNvPr id="24606" name="Text Box 21"/>
            <p:cNvSpPr txBox="1">
              <a:spLocks noChangeArrowheads="1"/>
            </p:cNvSpPr>
            <p:nvPr/>
          </p:nvSpPr>
          <p:spPr bwMode="auto">
            <a:xfrm>
              <a:off x="4464" y="3792"/>
              <a:ext cx="520" cy="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400" i="1">
                  <a:ea typeface="Gulim" pitchFamily="34" charset="-127"/>
                </a:rPr>
                <a:t>physical</a:t>
              </a:r>
            </a:p>
            <a:p>
              <a:pPr algn="ctr"/>
              <a:r>
                <a:rPr lang="en-US" altLang="ko-KR" sz="1400" i="1">
                  <a:ea typeface="Gulim" pitchFamily="34" charset="-127"/>
                </a:rPr>
                <a:t>memory</a:t>
              </a:r>
              <a:endParaRPr lang="en-US" altLang="ko-KR" sz="2400">
                <a:latin typeface="Times New Roman" pitchFamily="18" charset="0"/>
                <a:ea typeface="Gulim" pitchFamily="34" charset="-127"/>
              </a:endParaRPr>
            </a:p>
          </p:txBody>
        </p:sp>
        <p:sp>
          <p:nvSpPr>
            <p:cNvPr id="24607" name="Text Box 22"/>
            <p:cNvSpPr txBox="1">
              <a:spLocks noChangeArrowheads="1"/>
            </p:cNvSpPr>
            <p:nvPr/>
          </p:nvSpPr>
          <p:spPr bwMode="auto">
            <a:xfrm>
              <a:off x="4992" y="3792"/>
              <a:ext cx="520" cy="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400" i="1">
                  <a:ea typeface="Gulim" pitchFamily="34" charset="-127"/>
                </a:rPr>
                <a:t>physical</a:t>
              </a:r>
            </a:p>
            <a:p>
              <a:pPr algn="ctr"/>
              <a:r>
                <a:rPr lang="en-US" altLang="ko-KR" sz="1400" i="1">
                  <a:ea typeface="Gulim" pitchFamily="34" charset="-127"/>
                </a:rPr>
                <a:t>address</a:t>
              </a:r>
              <a:endParaRPr lang="en-US" altLang="ko-KR" sz="2400">
                <a:latin typeface="Times New Roman" pitchFamily="18" charset="0"/>
                <a:ea typeface="Gulim" pitchFamily="34" charset="-127"/>
              </a:endParaRPr>
            </a:p>
          </p:txBody>
        </p:sp>
      </p:grpSp>
      <p:grpSp>
        <p:nvGrpSpPr>
          <p:cNvPr id="3" name="Group 23"/>
          <p:cNvGrpSpPr>
            <a:grpSpLocks/>
          </p:cNvGrpSpPr>
          <p:nvPr/>
        </p:nvGrpSpPr>
        <p:grpSpPr bwMode="auto">
          <a:xfrm>
            <a:off x="1524000" y="2895600"/>
            <a:ext cx="1349375" cy="838200"/>
            <a:chOff x="960" y="1824"/>
            <a:chExt cx="850" cy="528"/>
          </a:xfrm>
        </p:grpSpPr>
        <p:sp>
          <p:nvSpPr>
            <p:cNvPr id="24590" name="Line 24"/>
            <p:cNvSpPr>
              <a:spLocks noChangeShapeType="1"/>
            </p:cNvSpPr>
            <p:nvPr/>
          </p:nvSpPr>
          <p:spPr bwMode="auto">
            <a:xfrm>
              <a:off x="960" y="1824"/>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Text Box 25"/>
            <p:cNvSpPr txBox="1">
              <a:spLocks noChangeArrowheads="1"/>
            </p:cNvSpPr>
            <p:nvPr/>
          </p:nvSpPr>
          <p:spPr bwMode="auto">
            <a:xfrm>
              <a:off x="1008" y="1968"/>
              <a:ext cx="8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400" i="1">
                  <a:ea typeface="Gulim" pitchFamily="34" charset="-127"/>
                </a:rPr>
                <a:t>ASSEMBLER</a:t>
              </a:r>
              <a:endParaRPr lang="en-US" altLang="ko-KR" sz="2400">
                <a:latin typeface="Times New Roman" pitchFamily="18" charset="0"/>
                <a:ea typeface="Gulim" pitchFamily="34" charset="-127"/>
              </a:endParaRPr>
            </a:p>
          </p:txBody>
        </p:sp>
      </p:grpSp>
      <p:grpSp>
        <p:nvGrpSpPr>
          <p:cNvPr id="4" name="Group 26"/>
          <p:cNvGrpSpPr>
            <a:grpSpLocks/>
          </p:cNvGrpSpPr>
          <p:nvPr/>
        </p:nvGrpSpPr>
        <p:grpSpPr bwMode="auto">
          <a:xfrm>
            <a:off x="2286000" y="4267200"/>
            <a:ext cx="990600" cy="457200"/>
            <a:chOff x="1440" y="2688"/>
            <a:chExt cx="624" cy="288"/>
          </a:xfrm>
        </p:grpSpPr>
        <p:sp>
          <p:nvSpPr>
            <p:cNvPr id="24588" name="Line 27"/>
            <p:cNvSpPr>
              <a:spLocks noChangeShapeType="1"/>
            </p:cNvSpPr>
            <p:nvPr/>
          </p:nvSpPr>
          <p:spPr bwMode="auto">
            <a:xfrm>
              <a:off x="1440" y="2976"/>
              <a:ext cx="6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9" name="Text Box 28"/>
            <p:cNvSpPr txBox="1">
              <a:spLocks noChangeArrowheads="1"/>
            </p:cNvSpPr>
            <p:nvPr/>
          </p:nvSpPr>
          <p:spPr bwMode="auto">
            <a:xfrm>
              <a:off x="1440" y="2688"/>
              <a:ext cx="5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400" i="1">
                  <a:ea typeface="Gulim" pitchFamily="34" charset="-127"/>
                </a:rPr>
                <a:t>LINKER</a:t>
              </a:r>
              <a:endParaRPr lang="en-US" altLang="ko-KR" sz="2400">
                <a:latin typeface="Times New Roman" pitchFamily="18" charset="0"/>
                <a:ea typeface="Gulim" pitchFamily="34" charset="-127"/>
              </a:endParaRPr>
            </a:p>
          </p:txBody>
        </p:sp>
      </p:grpSp>
      <p:grpSp>
        <p:nvGrpSpPr>
          <p:cNvPr id="5" name="Group 29"/>
          <p:cNvGrpSpPr>
            <a:grpSpLocks/>
          </p:cNvGrpSpPr>
          <p:nvPr/>
        </p:nvGrpSpPr>
        <p:grpSpPr bwMode="auto">
          <a:xfrm>
            <a:off x="4419600" y="4267200"/>
            <a:ext cx="990600" cy="457200"/>
            <a:chOff x="2784" y="2688"/>
            <a:chExt cx="624" cy="288"/>
          </a:xfrm>
        </p:grpSpPr>
        <p:sp>
          <p:nvSpPr>
            <p:cNvPr id="24586" name="Line 30"/>
            <p:cNvSpPr>
              <a:spLocks noChangeShapeType="1"/>
            </p:cNvSpPr>
            <p:nvPr/>
          </p:nvSpPr>
          <p:spPr bwMode="auto">
            <a:xfrm>
              <a:off x="2832" y="2976"/>
              <a:ext cx="5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7" name="Text Box 31"/>
            <p:cNvSpPr txBox="1">
              <a:spLocks noChangeArrowheads="1"/>
            </p:cNvSpPr>
            <p:nvPr/>
          </p:nvSpPr>
          <p:spPr bwMode="auto">
            <a:xfrm>
              <a:off x="2784" y="2688"/>
              <a:ext cx="5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400" i="1">
                  <a:ea typeface="Gulim" pitchFamily="34" charset="-127"/>
                </a:rPr>
                <a:t>LOADER</a:t>
              </a:r>
              <a:endParaRPr lang="en-US" altLang="ko-KR" sz="2400">
                <a:latin typeface="Times New Roman" pitchFamily="18" charset="0"/>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88"/>
                                        </p:tgtEl>
                                        <p:attrNameLst>
                                          <p:attrName>style.visibility</p:attrName>
                                        </p:attrNameLst>
                                      </p:cBhvr>
                                      <p:to>
                                        <p:strVal val="visible"/>
                                      </p:to>
                                    </p:set>
                                    <p:anim calcmode="lin" valueType="num">
                                      <p:cBhvr additive="base">
                                        <p:cTn id="13" dur="500" fill="hold"/>
                                        <p:tgtEl>
                                          <p:spTgt spid="221188"/>
                                        </p:tgtEl>
                                        <p:attrNameLst>
                                          <p:attrName>ppt_x</p:attrName>
                                        </p:attrNameLst>
                                      </p:cBhvr>
                                      <p:tavLst>
                                        <p:tav tm="0">
                                          <p:val>
                                            <p:strVal val="0-#ppt_w/2"/>
                                          </p:val>
                                        </p:tav>
                                        <p:tav tm="100000">
                                          <p:val>
                                            <p:strVal val="#ppt_x"/>
                                          </p:val>
                                        </p:tav>
                                      </p:tavLst>
                                    </p:anim>
                                    <p:anim calcmode="lin" valueType="num">
                                      <p:cBhvr additive="base">
                                        <p:cTn id="14" dur="500" fill="hold"/>
                                        <p:tgtEl>
                                          <p:spTgt spid="2211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1189"/>
                                        </p:tgtEl>
                                        <p:attrNameLst>
                                          <p:attrName>style.visibility</p:attrName>
                                        </p:attrNameLst>
                                      </p:cBhvr>
                                      <p:to>
                                        <p:strVal val="visible"/>
                                      </p:to>
                                    </p:set>
                                    <p:anim calcmode="lin" valueType="num">
                                      <p:cBhvr additive="base">
                                        <p:cTn id="25" dur="500" fill="hold"/>
                                        <p:tgtEl>
                                          <p:spTgt spid="221189"/>
                                        </p:tgtEl>
                                        <p:attrNameLst>
                                          <p:attrName>ppt_x</p:attrName>
                                        </p:attrNameLst>
                                      </p:cBhvr>
                                      <p:tavLst>
                                        <p:tav tm="0">
                                          <p:val>
                                            <p:strVal val="0-#ppt_w/2"/>
                                          </p:val>
                                        </p:tav>
                                        <p:tav tm="100000">
                                          <p:val>
                                            <p:strVal val="#ppt_x"/>
                                          </p:val>
                                        </p:tav>
                                      </p:tavLst>
                                    </p:anim>
                                    <p:anim calcmode="lin" valueType="num">
                                      <p:cBhvr additive="base">
                                        <p:cTn id="26" dur="500" fill="hold"/>
                                        <p:tgtEl>
                                          <p:spTgt spid="22118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Summary</a:t>
            </a:r>
          </a:p>
        </p:txBody>
      </p:sp>
      <p:sp>
        <p:nvSpPr>
          <p:cNvPr id="25603" name="Rectangle 3"/>
          <p:cNvSpPr>
            <a:spLocks noGrp="1" noChangeArrowheads="1"/>
          </p:cNvSpPr>
          <p:nvPr>
            <p:ph type="body" idx="1"/>
          </p:nvPr>
        </p:nvSpPr>
        <p:spPr/>
        <p:txBody>
          <a:bodyPr/>
          <a:lstStyle/>
          <a:p>
            <a:pPr>
              <a:lnSpc>
                <a:spcPct val="140000"/>
              </a:lnSpc>
            </a:pPr>
            <a:r>
              <a:rPr lang="en-US" sz="1800" smtClean="0"/>
              <a:t>Digital System Design</a:t>
            </a:r>
          </a:p>
          <a:p>
            <a:pPr lvl="1">
              <a:lnSpc>
                <a:spcPct val="140000"/>
              </a:lnSpc>
            </a:pPr>
            <a:r>
              <a:rPr lang="en-US" sz="1600" smtClean="0"/>
              <a:t>Microprocessor based</a:t>
            </a:r>
          </a:p>
          <a:p>
            <a:pPr lvl="1">
              <a:lnSpc>
                <a:spcPct val="140000"/>
              </a:lnSpc>
            </a:pPr>
            <a:r>
              <a:rPr lang="en-US" sz="1600" smtClean="0"/>
              <a:t>Hardware, software and firmware</a:t>
            </a:r>
          </a:p>
          <a:p>
            <a:pPr>
              <a:lnSpc>
                <a:spcPct val="140000"/>
              </a:lnSpc>
            </a:pPr>
            <a:r>
              <a:rPr lang="en-US" sz="1800" smtClean="0"/>
              <a:t>Microprocessors</a:t>
            </a:r>
          </a:p>
          <a:p>
            <a:pPr>
              <a:lnSpc>
                <a:spcPct val="140000"/>
              </a:lnSpc>
            </a:pPr>
            <a:r>
              <a:rPr lang="en-US" sz="1800" smtClean="0"/>
              <a:t>History</a:t>
            </a:r>
          </a:p>
          <a:p>
            <a:pPr>
              <a:lnSpc>
                <a:spcPct val="140000"/>
              </a:lnSpc>
            </a:pPr>
            <a:r>
              <a:rPr lang="en-US" sz="1800" smtClean="0"/>
              <a:t>Numbering systems</a:t>
            </a:r>
          </a:p>
          <a:p>
            <a:pPr>
              <a:lnSpc>
                <a:spcPct val="140000"/>
              </a:lnSpc>
            </a:pPr>
            <a:r>
              <a:rPr lang="en-US" sz="1800" smtClean="0"/>
              <a:t>Internal Organization</a:t>
            </a:r>
          </a:p>
          <a:p>
            <a:pPr>
              <a:lnSpc>
                <a:spcPct val="140000"/>
              </a:lnSpc>
            </a:pPr>
            <a:r>
              <a:rPr lang="en-US" sz="1800" smtClean="0"/>
              <a:t>Registers, segments</a:t>
            </a:r>
          </a:p>
          <a:p>
            <a:pPr>
              <a:lnSpc>
                <a:spcPct val="140000"/>
              </a:lnSpc>
            </a:pPr>
            <a:r>
              <a:rPr lang="en-US" sz="1800" smtClean="0"/>
              <a:t>Assembly language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Objectives</a:t>
            </a:r>
          </a:p>
        </p:txBody>
      </p:sp>
      <p:sp>
        <p:nvSpPr>
          <p:cNvPr id="183299" name="Rectangle 3"/>
          <p:cNvSpPr>
            <a:spLocks noGrp="1" noChangeArrowheads="1"/>
          </p:cNvSpPr>
          <p:nvPr>
            <p:ph type="body" idx="1"/>
          </p:nvPr>
        </p:nvSpPr>
        <p:spPr>
          <a:xfrm>
            <a:off x="990600" y="1371600"/>
            <a:ext cx="7162800" cy="4876800"/>
          </a:xfrm>
        </p:spPr>
        <p:txBody>
          <a:bodyPr/>
          <a:lstStyle/>
          <a:p>
            <a:r>
              <a:rPr lang="en-US" dirty="0" smtClean="0"/>
              <a:t>Basic understanding of the operation of microprocessors.</a:t>
            </a:r>
          </a:p>
          <a:p>
            <a:pPr lvl="1"/>
            <a:r>
              <a:rPr lang="en-US" sz="2000" dirty="0" smtClean="0"/>
              <a:t>Assembly language for control and interfacing applications</a:t>
            </a:r>
          </a:p>
          <a:p>
            <a:r>
              <a:rPr lang="en-US" dirty="0" smtClean="0"/>
              <a:t>Basic Techniques for using microprocessors.</a:t>
            </a:r>
          </a:p>
          <a:p>
            <a:r>
              <a:rPr lang="en-US" dirty="0" smtClean="0"/>
              <a:t>Intel 80x86 family </a:t>
            </a:r>
          </a:p>
          <a:p>
            <a:r>
              <a:rPr lang="en-US" dirty="0" smtClean="0"/>
              <a:t>Microcontrollers and embedded design</a:t>
            </a:r>
          </a:p>
          <a:p>
            <a:r>
              <a:rPr lang="en-US" dirty="0" smtClean="0"/>
              <a:t>AVR, 8051 , PIC, ARM based microcontrollers</a:t>
            </a:r>
          </a:p>
          <a:p>
            <a:r>
              <a:rPr lang="en-US" dirty="0" smtClean="0"/>
              <a:t>Interfacing</a:t>
            </a:r>
          </a:p>
          <a:p>
            <a:r>
              <a:rPr lang="en-US" dirty="0" smtClean="0"/>
              <a:t>Embedded and real-time system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3299">
                                            <p:txEl>
                                              <p:pRg st="1" end="1"/>
                                            </p:txEl>
                                          </p:spTgt>
                                        </p:tgtEl>
                                        <p:attrNameLst>
                                          <p:attrName>style.visibility</p:attrName>
                                        </p:attrNameLst>
                                      </p:cBhvr>
                                      <p:to>
                                        <p:strVal val="visible"/>
                                      </p:to>
                                    </p:set>
                                    <p:anim calcmode="lin" valueType="num">
                                      <p:cBhvr additive="base">
                                        <p:cTn id="11"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 calcmode="lin" valueType="num">
                                      <p:cBhvr additive="base">
                                        <p:cTn id="17"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83299">
                                            <p:txEl>
                                              <p:pRg st="3" end="3"/>
                                            </p:txEl>
                                          </p:spTgt>
                                        </p:tgtEl>
                                        <p:attrNameLst>
                                          <p:attrName>style.visibility</p:attrName>
                                        </p:attrNameLst>
                                      </p:cBhvr>
                                      <p:to>
                                        <p:strVal val="visible"/>
                                      </p:to>
                                    </p:set>
                                    <p:anim calcmode="lin" valueType="num">
                                      <p:cBhvr additive="base">
                                        <p:cTn id="23" dur="500" fill="hold"/>
                                        <p:tgtEl>
                                          <p:spTgt spid="1832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3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83299">
                                            <p:txEl>
                                              <p:pRg st="4" end="4"/>
                                            </p:txEl>
                                          </p:spTgt>
                                        </p:tgtEl>
                                        <p:attrNameLst>
                                          <p:attrName>style.visibility</p:attrName>
                                        </p:attrNameLst>
                                      </p:cBhvr>
                                      <p:to>
                                        <p:strVal val="visible"/>
                                      </p:to>
                                    </p:set>
                                    <p:anim calcmode="lin" valueType="num">
                                      <p:cBhvr additive="base">
                                        <p:cTn id="29" dur="500" fill="hold"/>
                                        <p:tgtEl>
                                          <p:spTgt spid="18329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3299">
                                            <p:txEl>
                                              <p:pRg st="5" end="5"/>
                                            </p:txEl>
                                          </p:spTgt>
                                        </p:tgtEl>
                                        <p:attrNameLst>
                                          <p:attrName>style.visibility</p:attrName>
                                        </p:attrNameLst>
                                      </p:cBhvr>
                                      <p:to>
                                        <p:strVal val="visible"/>
                                      </p:to>
                                    </p:set>
                                    <p:anim calcmode="lin" valueType="num">
                                      <p:cBhvr additive="base">
                                        <p:cTn id="35" dur="500" fill="hold"/>
                                        <p:tgtEl>
                                          <p:spTgt spid="18329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3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83299">
                                            <p:txEl>
                                              <p:pRg st="6" end="6"/>
                                            </p:txEl>
                                          </p:spTgt>
                                        </p:tgtEl>
                                        <p:attrNameLst>
                                          <p:attrName>style.visibility</p:attrName>
                                        </p:attrNameLst>
                                      </p:cBhvr>
                                      <p:to>
                                        <p:strVal val="visible"/>
                                      </p:to>
                                    </p:set>
                                    <p:anim calcmode="lin" valueType="num">
                                      <p:cBhvr additive="base">
                                        <p:cTn id="41" dur="500" fill="hold"/>
                                        <p:tgtEl>
                                          <p:spTgt spid="18329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32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83299">
                                            <p:txEl>
                                              <p:pRg st="7" end="7"/>
                                            </p:txEl>
                                          </p:spTgt>
                                        </p:tgtEl>
                                        <p:attrNameLst>
                                          <p:attrName>style.visibility</p:attrName>
                                        </p:attrNameLst>
                                      </p:cBhvr>
                                      <p:to>
                                        <p:strVal val="visible"/>
                                      </p:to>
                                    </p:set>
                                    <p:anim calcmode="lin" valueType="num">
                                      <p:cBhvr additive="base">
                                        <p:cTn id="47" dur="500" fill="hold"/>
                                        <p:tgtEl>
                                          <p:spTgt spid="18329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832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Administration</a:t>
            </a:r>
          </a:p>
        </p:txBody>
      </p:sp>
      <p:sp>
        <p:nvSpPr>
          <p:cNvPr id="184323" name="Rectangle 3"/>
          <p:cNvSpPr>
            <a:spLocks noGrp="1" noChangeArrowheads="1"/>
          </p:cNvSpPr>
          <p:nvPr>
            <p:ph type="body" idx="1"/>
          </p:nvPr>
        </p:nvSpPr>
        <p:spPr>
          <a:xfrm>
            <a:off x="990600" y="914400"/>
            <a:ext cx="7162800" cy="5486400"/>
          </a:xfrm>
        </p:spPr>
        <p:txBody>
          <a:bodyPr>
            <a:normAutofit lnSpcReduction="10000"/>
          </a:bodyPr>
          <a:lstStyle/>
          <a:p>
            <a:pPr>
              <a:lnSpc>
                <a:spcPct val="70000"/>
              </a:lnSpc>
            </a:pPr>
            <a:r>
              <a:rPr lang="en-US" sz="2000" dirty="0" smtClean="0"/>
              <a:t>Text book: </a:t>
            </a:r>
          </a:p>
          <a:p>
            <a:pPr lvl="1">
              <a:lnSpc>
                <a:spcPct val="70000"/>
              </a:lnSpc>
            </a:pPr>
            <a:r>
              <a:rPr lang="en-US" sz="1600" dirty="0" smtClean="0">
                <a:cs typeface="Times New Roman" pitchFamily="18" charset="0"/>
              </a:rPr>
              <a:t>The 80x86 IBM PC and Compatible Computers (Vol. 1 and 2) </a:t>
            </a:r>
          </a:p>
          <a:p>
            <a:pPr lvl="1">
              <a:lnSpc>
                <a:spcPct val="70000"/>
              </a:lnSpc>
            </a:pPr>
            <a:r>
              <a:rPr lang="en-US" sz="1600" dirty="0" smtClean="0">
                <a:cs typeface="Times New Roman" pitchFamily="18" charset="0"/>
              </a:rPr>
              <a:t>ARM</a:t>
            </a:r>
          </a:p>
          <a:p>
            <a:pPr lvl="1">
              <a:lnSpc>
                <a:spcPct val="70000"/>
              </a:lnSpc>
            </a:pPr>
            <a:r>
              <a:rPr lang="en-US" sz="1600" dirty="0" smtClean="0">
                <a:cs typeface="Times New Roman" pitchFamily="18" charset="0"/>
              </a:rPr>
              <a:t>AVR Microcontroller and Embedded Systems</a:t>
            </a:r>
          </a:p>
          <a:p>
            <a:pPr>
              <a:lnSpc>
                <a:spcPct val="85000"/>
              </a:lnSpc>
              <a:spcBef>
                <a:spcPct val="100000"/>
              </a:spcBef>
            </a:pPr>
            <a:r>
              <a:rPr lang="en-US" sz="2000" dirty="0" smtClean="0"/>
              <a:t>Instructor:	Omid Fatemi (omid@fatemi.net)</a:t>
            </a:r>
          </a:p>
          <a:p>
            <a:pPr>
              <a:lnSpc>
                <a:spcPct val="85000"/>
              </a:lnSpc>
              <a:spcBef>
                <a:spcPct val="45000"/>
              </a:spcBef>
              <a:buFontTx/>
              <a:buNone/>
            </a:pPr>
            <a:r>
              <a:rPr lang="en-US" sz="2000" dirty="0" smtClean="0"/>
              <a:t>	Office: new building, room 608</a:t>
            </a:r>
          </a:p>
          <a:p>
            <a:pPr>
              <a:lnSpc>
                <a:spcPct val="85000"/>
              </a:lnSpc>
              <a:spcBef>
                <a:spcPct val="45000"/>
              </a:spcBef>
              <a:buFontTx/>
              <a:buNone/>
            </a:pPr>
            <a:r>
              <a:rPr lang="en-US" sz="2000" dirty="0" smtClean="0"/>
              <a:t>	Office Hours:  Sat. 11:00 – 12:00 or by appt.</a:t>
            </a:r>
          </a:p>
          <a:p>
            <a:pPr>
              <a:lnSpc>
                <a:spcPct val="70000"/>
              </a:lnSpc>
            </a:pPr>
            <a:r>
              <a:rPr lang="en-US" sz="2000" dirty="0">
                <a:cs typeface="Times New Roman" pitchFamily="18" charset="0"/>
              </a:rPr>
              <a:t>Web: http://mec.ut.ac.ir/course/view.php?id=17449</a:t>
            </a:r>
            <a:endParaRPr lang="en-US" sz="2000" dirty="0" smtClean="0">
              <a:cs typeface="Times New Roman" pitchFamily="18" charset="0"/>
            </a:endParaRPr>
          </a:p>
          <a:p>
            <a:pPr>
              <a:lnSpc>
                <a:spcPct val="70000"/>
              </a:lnSpc>
            </a:pPr>
            <a:r>
              <a:rPr lang="en-US" sz="2000" dirty="0" smtClean="0">
                <a:cs typeface="Times New Roman" pitchFamily="18" charset="0"/>
              </a:rPr>
              <a:t>Course: </a:t>
            </a:r>
            <a:r>
              <a:rPr lang="fa-IR" sz="2000" dirty="0" smtClean="0">
                <a:cs typeface="Times New Roman" pitchFamily="18" charset="0"/>
              </a:rPr>
              <a:t>ریز پردازنده 1 </a:t>
            </a:r>
            <a:r>
              <a:rPr lang="en-US" sz="2000" dirty="0">
                <a:cs typeface="Times New Roman" pitchFamily="18" charset="0"/>
              </a:rPr>
              <a:t> </a:t>
            </a:r>
            <a:r>
              <a:rPr lang="en-US" sz="2000" dirty="0" smtClean="0">
                <a:cs typeface="Times New Roman" pitchFamily="18" charset="0"/>
              </a:rPr>
              <a:t>3961810120701</a:t>
            </a:r>
          </a:p>
          <a:p>
            <a:pPr algn="r" rtl="1">
              <a:lnSpc>
                <a:spcPct val="70000"/>
              </a:lnSpc>
            </a:pPr>
            <a:r>
              <a:rPr lang="ar-SA" dirty="0" smtClean="0"/>
              <a:t>شماره </a:t>
            </a:r>
            <a:r>
              <a:rPr lang="ar-SA" dirty="0"/>
              <a:t>دانشجویی خود به عنوان نام کاربری و کد ملی به عنوان گذرواژه</a:t>
            </a:r>
            <a:endParaRPr lang="en-US" dirty="0"/>
          </a:p>
          <a:p>
            <a:pPr lvl="1" algn="r" rtl="1"/>
            <a:r>
              <a:rPr lang="ar-SA" sz="2400" dirty="0">
                <a:ea typeface="+mn-ea"/>
                <a:cs typeface="+mn-cs"/>
              </a:rPr>
              <a:t>دانشجویانی که از ترم گذشته در سامانه ثبت بوده اند باید با همان نام کاربری و گذرواژه قبلی وارد سامانه شوند. </a:t>
            </a:r>
            <a:endParaRPr lang="en-US" sz="2400" dirty="0">
              <a:ea typeface="+mn-ea"/>
              <a:cs typeface="+mn-cs"/>
            </a:endParaRPr>
          </a:p>
          <a:p>
            <a:pPr lvl="1" algn="r" rtl="1"/>
            <a:r>
              <a:rPr lang="ar-SA" sz="2400" dirty="0">
                <a:ea typeface="+mn-ea"/>
                <a:cs typeface="+mn-cs"/>
              </a:rPr>
              <a:t>دانشجویانی که مشخصات آنها از قبیل شماره تماس و کدپستی در گلستان کامل نباشد در سامانه آموزش الکترونیکی ثبت نخواهند شد. </a:t>
            </a:r>
            <a:endParaRPr lang="en-US" sz="2400" dirty="0">
              <a:ea typeface="+mn-ea"/>
              <a:cs typeface="+mn-cs"/>
            </a:endParaRPr>
          </a:p>
          <a:p>
            <a:pPr lvl="1" algn="r" rtl="1"/>
            <a:r>
              <a:rPr lang="ar-SA" dirty="0"/>
              <a:t>راهنما</a:t>
            </a:r>
            <a:r>
              <a:rPr lang="en-US" dirty="0"/>
              <a:t>:</a:t>
            </a:r>
            <a:r>
              <a:rPr lang="ar-SA" dirty="0"/>
              <a:t> </a:t>
            </a:r>
            <a:r>
              <a:rPr lang="en-US" u="sng" dirty="0">
                <a:hlinkClick r:id="rId3"/>
              </a:rPr>
              <a:t>http://utec.ut.ac.ir/web/offering/166</a:t>
            </a:r>
            <a:r>
              <a:rPr lang="ar-SA" dirty="0"/>
              <a:t> </a:t>
            </a:r>
            <a:endParaRPr lang="en-US" dirty="0"/>
          </a:p>
          <a:p>
            <a:pPr marL="0" indent="0">
              <a:lnSpc>
                <a:spcPct val="70000"/>
              </a:lnSpc>
              <a:buNone/>
            </a:pPr>
            <a:endParaRPr lang="en-US" sz="2000" dirty="0" smtClean="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anim calcmode="lin" valueType="num">
                                      <p:cBhvr additive="base">
                                        <p:cTn id="11"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43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anim calcmode="lin" valueType="num">
                                      <p:cBhvr additive="base">
                                        <p:cTn id="15"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43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anim calcmode="lin" valueType="num">
                                      <p:cBhvr additive="base">
                                        <p:cTn id="19"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23">
                                            <p:txEl>
                                              <p:pRg st="4" end="4"/>
                                            </p:txEl>
                                          </p:spTgt>
                                        </p:tgtEl>
                                        <p:attrNameLst>
                                          <p:attrName>style.visibility</p:attrName>
                                        </p:attrNameLst>
                                      </p:cBhvr>
                                      <p:to>
                                        <p:strVal val="visible"/>
                                      </p:to>
                                    </p:set>
                                    <p:anim calcmode="lin" valueType="num">
                                      <p:cBhvr additive="base">
                                        <p:cTn id="25" dur="500" fill="hold"/>
                                        <p:tgtEl>
                                          <p:spTgt spid="1843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23">
                                            <p:txEl>
                                              <p:pRg st="5" end="5"/>
                                            </p:txEl>
                                          </p:spTgt>
                                        </p:tgtEl>
                                        <p:attrNameLst>
                                          <p:attrName>style.visibility</p:attrName>
                                        </p:attrNameLst>
                                      </p:cBhvr>
                                      <p:to>
                                        <p:strVal val="visible"/>
                                      </p:to>
                                    </p:set>
                                    <p:anim calcmode="lin" valueType="num">
                                      <p:cBhvr additive="base">
                                        <p:cTn id="31" dur="500" fill="hold"/>
                                        <p:tgtEl>
                                          <p:spTgt spid="1843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23">
                                            <p:txEl>
                                              <p:pRg st="6" end="6"/>
                                            </p:txEl>
                                          </p:spTgt>
                                        </p:tgtEl>
                                        <p:attrNameLst>
                                          <p:attrName>style.visibility</p:attrName>
                                        </p:attrNameLst>
                                      </p:cBhvr>
                                      <p:to>
                                        <p:strVal val="visible"/>
                                      </p:to>
                                    </p:set>
                                    <p:anim calcmode="lin" valueType="num">
                                      <p:cBhvr additive="base">
                                        <p:cTn id="37" dur="500" fill="hold"/>
                                        <p:tgtEl>
                                          <p:spTgt spid="1843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23">
                                            <p:txEl>
                                              <p:pRg st="7" end="7"/>
                                            </p:txEl>
                                          </p:spTgt>
                                        </p:tgtEl>
                                        <p:attrNameLst>
                                          <p:attrName>style.visibility</p:attrName>
                                        </p:attrNameLst>
                                      </p:cBhvr>
                                      <p:to>
                                        <p:strVal val="visible"/>
                                      </p:to>
                                    </p:set>
                                    <p:anim calcmode="lin" valueType="num">
                                      <p:cBhvr additive="base">
                                        <p:cTn id="43" dur="500" fill="hold"/>
                                        <p:tgtEl>
                                          <p:spTgt spid="18432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323">
                                            <p:txEl>
                                              <p:pRg st="8" end="8"/>
                                            </p:txEl>
                                          </p:spTgt>
                                        </p:tgtEl>
                                        <p:attrNameLst>
                                          <p:attrName>style.visibility</p:attrName>
                                        </p:attrNameLst>
                                      </p:cBhvr>
                                      <p:to>
                                        <p:strVal val="visible"/>
                                      </p:to>
                                    </p:set>
                                    <p:anim calcmode="lin" valueType="num">
                                      <p:cBhvr additive="base">
                                        <p:cTn id="49" dur="500" fill="hold"/>
                                        <p:tgtEl>
                                          <p:spTgt spid="18432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323">
                                            <p:txEl>
                                              <p:pRg st="9" end="9"/>
                                            </p:txEl>
                                          </p:spTgt>
                                        </p:tgtEl>
                                        <p:attrNameLst>
                                          <p:attrName>style.visibility</p:attrName>
                                        </p:attrNameLst>
                                      </p:cBhvr>
                                      <p:to>
                                        <p:strVal val="visible"/>
                                      </p:to>
                                    </p:set>
                                    <p:anim calcmode="lin" valueType="num">
                                      <p:cBhvr additive="base">
                                        <p:cTn id="55" dur="500" fill="hold"/>
                                        <p:tgtEl>
                                          <p:spTgt spid="18432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23">
                                            <p:txEl>
                                              <p:pRg st="9" end="9"/>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84323">
                                            <p:txEl>
                                              <p:pRg st="10" end="10"/>
                                            </p:txEl>
                                          </p:spTgt>
                                        </p:tgtEl>
                                        <p:attrNameLst>
                                          <p:attrName>style.visibility</p:attrName>
                                        </p:attrNameLst>
                                      </p:cBhvr>
                                      <p:to>
                                        <p:strVal val="visible"/>
                                      </p:to>
                                    </p:set>
                                    <p:anim calcmode="lin" valueType="num">
                                      <p:cBhvr additive="base">
                                        <p:cTn id="59" dur="500" fill="hold"/>
                                        <p:tgtEl>
                                          <p:spTgt spid="184323">
                                            <p:txEl>
                                              <p:pRg st="10" end="1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84323">
                                            <p:txEl>
                                              <p:pRg st="10" end="10"/>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84323">
                                            <p:txEl>
                                              <p:pRg st="11" end="11"/>
                                            </p:txEl>
                                          </p:spTgt>
                                        </p:tgtEl>
                                        <p:attrNameLst>
                                          <p:attrName>style.visibility</p:attrName>
                                        </p:attrNameLst>
                                      </p:cBhvr>
                                      <p:to>
                                        <p:strVal val="visible"/>
                                      </p:to>
                                    </p:set>
                                    <p:anim calcmode="lin" valueType="num">
                                      <p:cBhvr additive="base">
                                        <p:cTn id="63" dur="500" fill="hold"/>
                                        <p:tgtEl>
                                          <p:spTgt spid="184323">
                                            <p:txEl>
                                              <p:pRg st="11" end="11"/>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84323">
                                            <p:txEl>
                                              <p:pRg st="11" end="11"/>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84323">
                                            <p:txEl>
                                              <p:pRg st="12" end="12"/>
                                            </p:txEl>
                                          </p:spTgt>
                                        </p:tgtEl>
                                        <p:attrNameLst>
                                          <p:attrName>style.visibility</p:attrName>
                                        </p:attrNameLst>
                                      </p:cBhvr>
                                      <p:to>
                                        <p:strVal val="visible"/>
                                      </p:to>
                                    </p:set>
                                    <p:anim calcmode="lin" valueType="num">
                                      <p:cBhvr additive="base">
                                        <p:cTn id="67" dur="500" fill="hold"/>
                                        <p:tgtEl>
                                          <p:spTgt spid="184323">
                                            <p:txEl>
                                              <p:pRg st="12" end="1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2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Administration (2)</a:t>
            </a:r>
          </a:p>
        </p:txBody>
      </p:sp>
      <p:sp>
        <p:nvSpPr>
          <p:cNvPr id="185347" name="Rectangle 3"/>
          <p:cNvSpPr>
            <a:spLocks noGrp="1" noChangeArrowheads="1"/>
          </p:cNvSpPr>
          <p:nvPr>
            <p:ph type="body" idx="1"/>
          </p:nvPr>
        </p:nvSpPr>
        <p:spPr>
          <a:xfrm>
            <a:off x="990600" y="1066800"/>
            <a:ext cx="7162800" cy="5029200"/>
          </a:xfrm>
        </p:spPr>
        <p:txBody>
          <a:bodyPr>
            <a:normAutofit lnSpcReduction="10000"/>
          </a:bodyPr>
          <a:lstStyle/>
          <a:p>
            <a:r>
              <a:rPr lang="en-US" dirty="0" smtClean="0"/>
              <a:t>Class </a:t>
            </a:r>
            <a:r>
              <a:rPr lang="en-US" dirty="0" smtClean="0"/>
              <a:t>is flipped</a:t>
            </a:r>
          </a:p>
          <a:p>
            <a:pPr lvl="1"/>
            <a:r>
              <a:rPr lang="en-US" dirty="0" smtClean="0"/>
              <a:t>Lectures: out of class</a:t>
            </a:r>
          </a:p>
          <a:p>
            <a:pPr lvl="1"/>
            <a:r>
              <a:rPr lang="en-US" dirty="0" smtClean="0"/>
              <a:t>Fast review in class</a:t>
            </a:r>
          </a:p>
          <a:p>
            <a:r>
              <a:rPr lang="en-US" dirty="0" smtClean="0"/>
              <a:t>Class work:</a:t>
            </a:r>
          </a:p>
          <a:p>
            <a:pPr lvl="1"/>
            <a:r>
              <a:rPr lang="en-US" dirty="0" smtClean="0"/>
              <a:t>In group.</a:t>
            </a:r>
          </a:p>
          <a:p>
            <a:pPr lvl="1"/>
            <a:r>
              <a:rPr lang="en-US" dirty="0" smtClean="0"/>
              <a:t>Discussion is allowed</a:t>
            </a:r>
          </a:p>
          <a:p>
            <a:pPr lvl="1"/>
            <a:r>
              <a:rPr lang="en-US" dirty="0" smtClean="0"/>
              <a:t>Writing should be own work.</a:t>
            </a:r>
          </a:p>
          <a:p>
            <a:r>
              <a:rPr lang="en-US" dirty="0" smtClean="0"/>
              <a:t>Quiz:</a:t>
            </a:r>
            <a:endParaRPr lang="fa-IR" dirty="0" smtClean="0"/>
          </a:p>
          <a:p>
            <a:pPr lvl="1"/>
            <a:r>
              <a:rPr lang="en-US" dirty="0" smtClean="0"/>
              <a:t>Closed book, no discussion and talking.</a:t>
            </a:r>
          </a:p>
          <a:p>
            <a:pPr lvl="1"/>
            <a:r>
              <a:rPr lang="en-US" dirty="0" smtClean="0"/>
              <a:t>Copying, looking at other’s work is not allowed</a:t>
            </a:r>
          </a:p>
          <a:p>
            <a:r>
              <a:rPr lang="en-US" dirty="0" smtClean="0"/>
              <a:t>Everything is in site. </a:t>
            </a:r>
          </a:p>
          <a:p>
            <a:r>
              <a:rPr lang="en-US" dirty="0" smtClean="0"/>
              <a:t>Next session: </a:t>
            </a:r>
          </a:p>
          <a:p>
            <a:pPr lvl="1"/>
            <a:r>
              <a:rPr lang="en-US" dirty="0" smtClean="0"/>
              <a:t>Because of watching video and assignment: </a:t>
            </a:r>
            <a:r>
              <a:rPr lang="en-US" dirty="0" smtClean="0"/>
              <a:t>Monday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 calcmode="lin" valueType="num">
                                      <p:cBhvr additive="base">
                                        <p:cTn id="13" dur="500" fill="hold"/>
                                        <p:tgtEl>
                                          <p:spTgt spid="185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7">
                                            <p:txEl>
                                              <p:pRg st="2" end="2"/>
                                            </p:txEl>
                                          </p:spTgt>
                                        </p:tgtEl>
                                        <p:attrNameLst>
                                          <p:attrName>style.visibility</p:attrName>
                                        </p:attrNameLst>
                                      </p:cBhvr>
                                      <p:to>
                                        <p:strVal val="visible"/>
                                      </p:to>
                                    </p:set>
                                    <p:anim calcmode="lin" valueType="num">
                                      <p:cBhvr additive="base">
                                        <p:cTn id="19" dur="500" fill="hold"/>
                                        <p:tgtEl>
                                          <p:spTgt spid="185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47">
                                            <p:txEl>
                                              <p:pRg st="3" end="3"/>
                                            </p:txEl>
                                          </p:spTgt>
                                        </p:tgtEl>
                                        <p:attrNameLst>
                                          <p:attrName>style.visibility</p:attrName>
                                        </p:attrNameLst>
                                      </p:cBhvr>
                                      <p:to>
                                        <p:strVal val="visible"/>
                                      </p:to>
                                    </p:set>
                                    <p:anim calcmode="lin" valueType="num">
                                      <p:cBhvr additive="base">
                                        <p:cTn id="25" dur="500" fill="hold"/>
                                        <p:tgtEl>
                                          <p:spTgt spid="185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5347">
                                            <p:txEl>
                                              <p:pRg st="4" end="4"/>
                                            </p:txEl>
                                          </p:spTgt>
                                        </p:tgtEl>
                                        <p:attrNameLst>
                                          <p:attrName>style.visibility</p:attrName>
                                        </p:attrNameLst>
                                      </p:cBhvr>
                                      <p:to>
                                        <p:strVal val="visible"/>
                                      </p:to>
                                    </p:set>
                                    <p:anim calcmode="lin" valueType="num">
                                      <p:cBhvr additive="base">
                                        <p:cTn id="31" dur="500" fill="hold"/>
                                        <p:tgtEl>
                                          <p:spTgt spid="1853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5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5347">
                                            <p:txEl>
                                              <p:pRg st="5" end="5"/>
                                            </p:txEl>
                                          </p:spTgt>
                                        </p:tgtEl>
                                        <p:attrNameLst>
                                          <p:attrName>style.visibility</p:attrName>
                                        </p:attrNameLst>
                                      </p:cBhvr>
                                      <p:to>
                                        <p:strVal val="visible"/>
                                      </p:to>
                                    </p:set>
                                    <p:anim calcmode="lin" valueType="num">
                                      <p:cBhvr additive="base">
                                        <p:cTn id="37" dur="500" fill="hold"/>
                                        <p:tgtEl>
                                          <p:spTgt spid="1853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53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5347">
                                            <p:txEl>
                                              <p:pRg st="6" end="6"/>
                                            </p:txEl>
                                          </p:spTgt>
                                        </p:tgtEl>
                                        <p:attrNameLst>
                                          <p:attrName>style.visibility</p:attrName>
                                        </p:attrNameLst>
                                      </p:cBhvr>
                                      <p:to>
                                        <p:strVal val="visible"/>
                                      </p:to>
                                    </p:set>
                                    <p:anim calcmode="lin" valueType="num">
                                      <p:cBhvr additive="base">
                                        <p:cTn id="43" dur="500" fill="hold"/>
                                        <p:tgtEl>
                                          <p:spTgt spid="1853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53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5347">
                                            <p:txEl>
                                              <p:pRg st="7" end="7"/>
                                            </p:txEl>
                                          </p:spTgt>
                                        </p:tgtEl>
                                        <p:attrNameLst>
                                          <p:attrName>style.visibility</p:attrName>
                                        </p:attrNameLst>
                                      </p:cBhvr>
                                      <p:to>
                                        <p:strVal val="visible"/>
                                      </p:to>
                                    </p:set>
                                    <p:anim calcmode="lin" valueType="num">
                                      <p:cBhvr additive="base">
                                        <p:cTn id="49" dur="500" fill="hold"/>
                                        <p:tgtEl>
                                          <p:spTgt spid="18534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53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5347">
                                            <p:txEl>
                                              <p:pRg st="8" end="8"/>
                                            </p:txEl>
                                          </p:spTgt>
                                        </p:tgtEl>
                                        <p:attrNameLst>
                                          <p:attrName>style.visibility</p:attrName>
                                        </p:attrNameLst>
                                      </p:cBhvr>
                                      <p:to>
                                        <p:strVal val="visible"/>
                                      </p:to>
                                    </p:set>
                                    <p:anim calcmode="lin" valueType="num">
                                      <p:cBhvr additive="base">
                                        <p:cTn id="55" dur="500" fill="hold"/>
                                        <p:tgtEl>
                                          <p:spTgt spid="18534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53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5347">
                                            <p:txEl>
                                              <p:pRg st="9" end="9"/>
                                            </p:txEl>
                                          </p:spTgt>
                                        </p:tgtEl>
                                        <p:attrNameLst>
                                          <p:attrName>style.visibility</p:attrName>
                                        </p:attrNameLst>
                                      </p:cBhvr>
                                      <p:to>
                                        <p:strVal val="visible"/>
                                      </p:to>
                                    </p:set>
                                    <p:anim calcmode="lin" valueType="num">
                                      <p:cBhvr additive="base">
                                        <p:cTn id="61" dur="500" fill="hold"/>
                                        <p:tgtEl>
                                          <p:spTgt spid="18534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53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5347">
                                            <p:txEl>
                                              <p:pRg st="10" end="10"/>
                                            </p:txEl>
                                          </p:spTgt>
                                        </p:tgtEl>
                                        <p:attrNameLst>
                                          <p:attrName>style.visibility</p:attrName>
                                        </p:attrNameLst>
                                      </p:cBhvr>
                                      <p:to>
                                        <p:strVal val="visible"/>
                                      </p:to>
                                    </p:set>
                                    <p:anim calcmode="lin" valueType="num">
                                      <p:cBhvr additive="base">
                                        <p:cTn id="67" dur="500" fill="hold"/>
                                        <p:tgtEl>
                                          <p:spTgt spid="18534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53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5347">
                                            <p:txEl>
                                              <p:pRg st="11" end="11"/>
                                            </p:txEl>
                                          </p:spTgt>
                                        </p:tgtEl>
                                        <p:attrNameLst>
                                          <p:attrName>style.visibility</p:attrName>
                                        </p:attrNameLst>
                                      </p:cBhvr>
                                      <p:to>
                                        <p:strVal val="visible"/>
                                      </p:to>
                                    </p:set>
                                    <p:anim calcmode="lin" valueType="num">
                                      <p:cBhvr additive="base">
                                        <p:cTn id="73" dur="500" fill="hold"/>
                                        <p:tgtEl>
                                          <p:spTgt spid="18534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53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85347">
                                            <p:txEl>
                                              <p:pRg st="12" end="12"/>
                                            </p:txEl>
                                          </p:spTgt>
                                        </p:tgtEl>
                                        <p:attrNameLst>
                                          <p:attrName>style.visibility</p:attrName>
                                        </p:attrNameLst>
                                      </p:cBhvr>
                                      <p:to>
                                        <p:strVal val="visible"/>
                                      </p:to>
                                    </p:set>
                                    <p:anim calcmode="lin" valueType="num">
                                      <p:cBhvr additive="base">
                                        <p:cTn id="79" dur="500" fill="hold"/>
                                        <p:tgtEl>
                                          <p:spTgt spid="18534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53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Times New Roman" pitchFamily="18" charset="0"/>
              </a:defRPr>
            </a:lvl1pPr>
            <a:lvl2pPr marL="742950" indent="-285750">
              <a:defRPr>
                <a:solidFill>
                  <a:schemeClr val="tx1"/>
                </a:solidFill>
                <a:latin typeface="Arial" charset="0"/>
                <a:cs typeface="Times New Roman" pitchFamily="18" charset="0"/>
              </a:defRPr>
            </a:lvl2pPr>
            <a:lvl3pPr marL="1143000" indent="-228600">
              <a:defRPr>
                <a:solidFill>
                  <a:schemeClr val="tx1"/>
                </a:solidFill>
                <a:latin typeface="Arial" charset="0"/>
                <a:cs typeface="Times New Roman" pitchFamily="18" charset="0"/>
              </a:defRPr>
            </a:lvl3pPr>
            <a:lvl4pPr marL="1600200" indent="-228600">
              <a:defRPr>
                <a:solidFill>
                  <a:schemeClr val="tx1"/>
                </a:solidFill>
                <a:latin typeface="Arial" charset="0"/>
                <a:cs typeface="Times New Roman" pitchFamily="18" charset="0"/>
              </a:defRPr>
            </a:lvl4pPr>
            <a:lvl5pPr marL="2057400" indent="-22860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r>
              <a:rPr lang="en-US" altLang="en-US" dirty="0" smtClean="0">
                <a:latin typeface="Times New Roman" pitchFamily="18" charset="0"/>
              </a:rPr>
              <a:t>Advanced Computer Architecture</a:t>
            </a:r>
          </a:p>
        </p:txBody>
      </p:sp>
      <p:sp>
        <p:nvSpPr>
          <p:cNvPr id="1741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Times New Roman" pitchFamily="18" charset="0"/>
              </a:defRPr>
            </a:lvl1pPr>
            <a:lvl2pPr marL="742950" indent="-285750">
              <a:defRPr>
                <a:solidFill>
                  <a:schemeClr val="tx1"/>
                </a:solidFill>
                <a:latin typeface="Arial" charset="0"/>
                <a:cs typeface="Times New Roman" pitchFamily="18" charset="0"/>
              </a:defRPr>
            </a:lvl2pPr>
            <a:lvl3pPr marL="1143000" indent="-228600">
              <a:defRPr>
                <a:solidFill>
                  <a:schemeClr val="tx1"/>
                </a:solidFill>
                <a:latin typeface="Arial" charset="0"/>
                <a:cs typeface="Times New Roman" pitchFamily="18" charset="0"/>
              </a:defRPr>
            </a:lvl3pPr>
            <a:lvl4pPr marL="1600200" indent="-228600">
              <a:defRPr>
                <a:solidFill>
                  <a:schemeClr val="tx1"/>
                </a:solidFill>
                <a:latin typeface="Arial" charset="0"/>
                <a:cs typeface="Times New Roman" pitchFamily="18" charset="0"/>
              </a:defRPr>
            </a:lvl4pPr>
            <a:lvl5pPr marL="2057400" indent="-22860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r>
              <a:rPr lang="en-US" altLang="en-US" dirty="0" smtClean="0">
                <a:latin typeface="Times New Roman" pitchFamily="18" charset="0"/>
              </a:rPr>
              <a:t>Fatemi </a:t>
            </a:r>
            <a:fld id="{7B847DF2-5EAB-4C63-95A5-E44C4D25669E}" type="slidenum">
              <a:rPr lang="en-US" altLang="en-US" smtClean="0">
                <a:latin typeface="Times New Roman" pitchFamily="18" charset="0"/>
              </a:rPr>
              <a:pPr/>
              <a:t>6</a:t>
            </a:fld>
            <a:endParaRPr lang="en-US" altLang="en-US" dirty="0" smtClean="0">
              <a:latin typeface="Times New Roman" pitchFamily="18" charset="0"/>
            </a:endParaRPr>
          </a:p>
        </p:txBody>
      </p:sp>
      <p:sp>
        <p:nvSpPr>
          <p:cNvPr id="17412" name="Rectangle 2"/>
          <p:cNvSpPr>
            <a:spLocks noGrp="1" noChangeArrowheads="1"/>
          </p:cNvSpPr>
          <p:nvPr>
            <p:ph type="title"/>
          </p:nvPr>
        </p:nvSpPr>
        <p:spPr>
          <a:xfrm>
            <a:off x="990600" y="381000"/>
            <a:ext cx="7162800" cy="1143000"/>
          </a:xfrm>
          <a:noFill/>
        </p:spPr>
        <p:txBody>
          <a:bodyPr/>
          <a:lstStyle/>
          <a:p>
            <a:r>
              <a:rPr lang="en-US" altLang="en-US" smtClean="0"/>
              <a:t>Grading</a:t>
            </a:r>
          </a:p>
        </p:txBody>
      </p:sp>
      <p:sp>
        <p:nvSpPr>
          <p:cNvPr id="14341" name="Rectangle 3"/>
          <p:cNvSpPr>
            <a:spLocks noGrp="1" noChangeArrowheads="1"/>
          </p:cNvSpPr>
          <p:nvPr>
            <p:ph type="body" idx="1"/>
          </p:nvPr>
        </p:nvSpPr>
        <p:spPr>
          <a:xfrm>
            <a:off x="533400" y="1428750"/>
            <a:ext cx="7734300" cy="4819650"/>
          </a:xfrm>
        </p:spPr>
        <p:txBody>
          <a:bodyPr/>
          <a:lstStyle/>
          <a:p>
            <a:pPr>
              <a:lnSpc>
                <a:spcPct val="80000"/>
              </a:lnSpc>
              <a:defRPr/>
            </a:pPr>
            <a:r>
              <a:rPr lang="en-US" altLang="en-US" sz="3200" dirty="0" smtClean="0"/>
              <a:t>Class is flipped</a:t>
            </a:r>
          </a:p>
          <a:p>
            <a:pPr>
              <a:lnSpc>
                <a:spcPct val="80000"/>
              </a:lnSpc>
              <a:defRPr/>
            </a:pPr>
            <a:r>
              <a:rPr lang="en-US" altLang="en-US" sz="3200" dirty="0" smtClean="0"/>
              <a:t>5% </a:t>
            </a:r>
            <a:r>
              <a:rPr lang="en-US" altLang="en-US" sz="3200" dirty="0" smtClean="0"/>
              <a:t>Video watching (how to assess? Closed </a:t>
            </a:r>
            <a:r>
              <a:rPr lang="en-US" altLang="en-US" sz="3200" dirty="0" smtClean="0"/>
              <a:t>quiz, class </a:t>
            </a:r>
            <a:r>
              <a:rPr lang="en-US" altLang="en-US" sz="3200" dirty="0" smtClean="0"/>
              <a:t>work and </a:t>
            </a:r>
            <a:r>
              <a:rPr lang="en-US" altLang="en-US" sz="3200" dirty="0" smtClean="0"/>
              <a:t>quiz)</a:t>
            </a:r>
            <a:endParaRPr lang="en-US" altLang="en-US" sz="3200" dirty="0" smtClean="0"/>
          </a:p>
          <a:p>
            <a:pPr>
              <a:lnSpc>
                <a:spcPct val="80000"/>
              </a:lnSpc>
              <a:defRPr/>
            </a:pPr>
            <a:r>
              <a:rPr lang="en-US" altLang="en-US" sz="3200" dirty="0" smtClean="0"/>
              <a:t>15% </a:t>
            </a:r>
            <a:r>
              <a:rPr lang="en-US" altLang="en-US" sz="3200" dirty="0" smtClean="0"/>
              <a:t>lab work (</a:t>
            </a:r>
            <a:r>
              <a:rPr lang="en-US" altLang="en-US" sz="3200" dirty="0"/>
              <a:t>bring your laptops. Possible</a:t>
            </a:r>
            <a:r>
              <a:rPr lang="en-US" altLang="en-US" sz="3200" dirty="0" smtClean="0"/>
              <a:t>?)</a:t>
            </a:r>
          </a:p>
          <a:p>
            <a:pPr>
              <a:lnSpc>
                <a:spcPct val="80000"/>
              </a:lnSpc>
              <a:defRPr/>
            </a:pPr>
            <a:r>
              <a:rPr lang="en-US" altLang="en-US" sz="3200" dirty="0" smtClean="0"/>
              <a:t>Projects (5) – 25% </a:t>
            </a:r>
            <a:r>
              <a:rPr lang="en-US" altLang="en-US" sz="3200" dirty="0" smtClean="0"/>
              <a:t>(</a:t>
            </a:r>
            <a:r>
              <a:rPr lang="en-US" altLang="en-US" sz="3200" dirty="0"/>
              <a:t>bonus: 10%)</a:t>
            </a:r>
          </a:p>
          <a:p>
            <a:pPr lvl="1">
              <a:lnSpc>
                <a:spcPct val="80000"/>
              </a:lnSpc>
              <a:defRPr/>
            </a:pPr>
            <a:r>
              <a:rPr lang="en-US" altLang="en-US" sz="2800" dirty="0" smtClean="0"/>
              <a:t>PCB should be designed</a:t>
            </a:r>
            <a:endParaRPr lang="en-US" altLang="en-US" sz="2800" dirty="0"/>
          </a:p>
          <a:p>
            <a:pPr lvl="1">
              <a:lnSpc>
                <a:spcPct val="80000"/>
              </a:lnSpc>
              <a:defRPr/>
            </a:pPr>
            <a:r>
              <a:rPr lang="en-US" altLang="en-US" sz="2800" dirty="0"/>
              <a:t>written </a:t>
            </a:r>
            <a:r>
              <a:rPr lang="en-US" altLang="en-US" sz="2800" dirty="0" smtClean="0"/>
              <a:t>report</a:t>
            </a:r>
            <a:endParaRPr lang="en-US" altLang="en-US" sz="2800" dirty="0"/>
          </a:p>
          <a:p>
            <a:pPr>
              <a:lnSpc>
                <a:spcPct val="80000"/>
              </a:lnSpc>
              <a:defRPr/>
            </a:pPr>
            <a:r>
              <a:rPr lang="en-US" altLang="en-US" sz="3200" dirty="0" smtClean="0"/>
              <a:t>55% </a:t>
            </a:r>
            <a:r>
              <a:rPr lang="en-US" altLang="en-US" sz="3200" dirty="0" smtClean="0"/>
              <a:t>Final Exam and Mid-term</a:t>
            </a:r>
          </a:p>
          <a:p>
            <a:pPr>
              <a:lnSpc>
                <a:spcPct val="80000"/>
              </a:lnSpc>
              <a:defRPr/>
            </a:pPr>
            <a:r>
              <a:rPr lang="en-US" altLang="en-US" sz="3200" dirty="0"/>
              <a:t>5</a:t>
            </a:r>
            <a:r>
              <a:rPr lang="en-US" altLang="en-US" sz="3200" dirty="0" smtClean="0"/>
              <a:t>% bonus for </a:t>
            </a:r>
            <a:r>
              <a:rPr lang="en-US" altLang="en-US" sz="3200" dirty="0" smtClean="0"/>
              <a:t>class material</a:t>
            </a:r>
            <a:endParaRPr lang="en-US" altLang="en-US" sz="3200" dirty="0" smtClean="0"/>
          </a:p>
          <a:p>
            <a:pPr marL="0" indent="0">
              <a:lnSpc>
                <a:spcPct val="80000"/>
              </a:lnSpc>
              <a:buFontTx/>
              <a:buNone/>
              <a:defRPr/>
            </a:pPr>
            <a:endParaRPr lang="en-US" altLang="en-US" sz="3200" dirty="0" smtClean="0"/>
          </a:p>
        </p:txBody>
      </p:sp>
    </p:spTree>
    <p:extLst>
      <p:ext uri="{BB962C8B-B14F-4D97-AF65-F5344CB8AC3E}">
        <p14:creationId xmlns:p14="http://schemas.microsoft.com/office/powerpoint/2010/main" val="3382835524"/>
      </p:ext>
    </p:extLst>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Digital System Design  Applications</a:t>
            </a:r>
          </a:p>
        </p:txBody>
      </p:sp>
      <p:sp>
        <p:nvSpPr>
          <p:cNvPr id="186371" name="Rectangle 3"/>
          <p:cNvSpPr>
            <a:spLocks noGrp="1" noChangeArrowheads="1"/>
          </p:cNvSpPr>
          <p:nvPr>
            <p:ph type="body" idx="1"/>
          </p:nvPr>
        </p:nvSpPr>
        <p:spPr/>
        <p:txBody>
          <a:bodyPr/>
          <a:lstStyle/>
          <a:p>
            <a:pPr>
              <a:lnSpc>
                <a:spcPct val="100000"/>
              </a:lnSpc>
            </a:pPr>
            <a:r>
              <a:rPr lang="en-US" smtClean="0"/>
              <a:t>Signal processing</a:t>
            </a:r>
          </a:p>
          <a:p>
            <a:pPr>
              <a:lnSpc>
                <a:spcPct val="100000"/>
              </a:lnSpc>
            </a:pPr>
            <a:r>
              <a:rPr lang="en-US" smtClean="0"/>
              <a:t>Control systems</a:t>
            </a:r>
          </a:p>
          <a:p>
            <a:pPr>
              <a:lnSpc>
                <a:spcPct val="100000"/>
              </a:lnSpc>
            </a:pPr>
            <a:r>
              <a:rPr lang="en-US" smtClean="0"/>
              <a:t>Communications</a:t>
            </a:r>
          </a:p>
          <a:p>
            <a:pPr>
              <a:lnSpc>
                <a:spcPct val="100000"/>
              </a:lnSpc>
            </a:pPr>
            <a:r>
              <a:rPr lang="en-US" smtClean="0"/>
              <a:t>Micro-computers</a:t>
            </a:r>
          </a:p>
          <a:p>
            <a:pPr>
              <a:lnSpc>
                <a:spcPct val="100000"/>
              </a:lnSpc>
            </a:pPr>
            <a:r>
              <a:rPr lang="en-US" smtClean="0"/>
              <a:t>Robotics</a:t>
            </a:r>
          </a:p>
          <a:p>
            <a:pPr>
              <a:lnSpc>
                <a:spcPct val="100000"/>
              </a:lnSpc>
            </a:pPr>
            <a:r>
              <a:rPr lang="en-US" smtClean="0"/>
              <a:t>Multimedia</a:t>
            </a:r>
          </a:p>
          <a:p>
            <a:pPr>
              <a:lnSpc>
                <a:spcPct val="100000"/>
              </a:lnSpc>
            </a:pPr>
            <a:r>
              <a:rPr lang="en-US" smtClean="0"/>
              <a:t>Internet , Distance learning </a:t>
            </a:r>
          </a:p>
          <a:p>
            <a:pPr>
              <a:lnSpc>
                <a:spcPct val="10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6371">
                                            <p:txEl>
                                              <p:pRg st="5" end="5"/>
                                            </p:txEl>
                                          </p:spTgt>
                                        </p:tgtEl>
                                        <p:attrNameLst>
                                          <p:attrName>style.visibility</p:attrName>
                                        </p:attrNameLst>
                                      </p:cBhvr>
                                      <p:to>
                                        <p:strVal val="visible"/>
                                      </p:to>
                                    </p:set>
                                    <p:anim calcmode="lin" valueType="num">
                                      <p:cBhvr additive="base">
                                        <p:cTn id="37" dur="5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6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6371">
                                            <p:txEl>
                                              <p:pRg st="6" end="6"/>
                                            </p:txEl>
                                          </p:spTgt>
                                        </p:tgtEl>
                                        <p:attrNameLst>
                                          <p:attrName>style.visibility</p:attrName>
                                        </p:attrNameLst>
                                      </p:cBhvr>
                                      <p:to>
                                        <p:strVal val="visible"/>
                                      </p:to>
                                    </p:set>
                                    <p:anim calcmode="lin" valueType="num">
                                      <p:cBhvr additive="base">
                                        <p:cTn id="43"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Solutions</a:t>
            </a:r>
          </a:p>
        </p:txBody>
      </p:sp>
      <p:sp>
        <p:nvSpPr>
          <p:cNvPr id="187395" name="Rectangle 3"/>
          <p:cNvSpPr>
            <a:spLocks noGrp="1" noChangeArrowheads="1"/>
          </p:cNvSpPr>
          <p:nvPr>
            <p:ph type="body" idx="1"/>
          </p:nvPr>
        </p:nvSpPr>
        <p:spPr/>
        <p:txBody>
          <a:bodyPr/>
          <a:lstStyle/>
          <a:p>
            <a:pPr>
              <a:lnSpc>
                <a:spcPct val="80000"/>
              </a:lnSpc>
            </a:pPr>
            <a:r>
              <a:rPr lang="en-US" smtClean="0"/>
              <a:t>LSI chips</a:t>
            </a:r>
          </a:p>
          <a:p>
            <a:pPr lvl="1">
              <a:lnSpc>
                <a:spcPct val="80000"/>
              </a:lnSpc>
            </a:pPr>
            <a:r>
              <a:rPr lang="en-US" sz="1800" smtClean="0"/>
              <a:t>PCB, 74 series</a:t>
            </a:r>
          </a:p>
          <a:p>
            <a:pPr>
              <a:lnSpc>
                <a:spcPct val="80000"/>
              </a:lnSpc>
            </a:pPr>
            <a:r>
              <a:rPr lang="en-US" smtClean="0"/>
              <a:t>VLSI design (ASIC)</a:t>
            </a:r>
          </a:p>
          <a:p>
            <a:pPr lvl="1">
              <a:lnSpc>
                <a:spcPct val="80000"/>
              </a:lnSpc>
            </a:pPr>
            <a:r>
              <a:rPr lang="en-US" sz="1800" smtClean="0"/>
              <a:t>Standard cells</a:t>
            </a:r>
          </a:p>
          <a:p>
            <a:pPr lvl="1">
              <a:lnSpc>
                <a:spcPct val="80000"/>
              </a:lnSpc>
            </a:pPr>
            <a:r>
              <a:rPr lang="en-US" sz="1800" smtClean="0"/>
              <a:t>Gate arrays</a:t>
            </a:r>
          </a:p>
          <a:p>
            <a:pPr lvl="1">
              <a:lnSpc>
                <a:spcPct val="80000"/>
              </a:lnSpc>
            </a:pPr>
            <a:r>
              <a:rPr lang="en-US" sz="1800" smtClean="0"/>
              <a:t>FPGA</a:t>
            </a:r>
          </a:p>
          <a:p>
            <a:pPr>
              <a:lnSpc>
                <a:spcPct val="80000"/>
              </a:lnSpc>
            </a:pPr>
            <a:r>
              <a:rPr lang="en-US" smtClean="0"/>
              <a:t>Embedded micro controllers, Real-time Operating systems</a:t>
            </a:r>
          </a:p>
          <a:p>
            <a:pPr>
              <a:lnSpc>
                <a:spcPct val="80000"/>
              </a:lnSpc>
            </a:pPr>
            <a:r>
              <a:rPr lang="en-US" smtClean="0"/>
              <a:t>General purpose processors</a:t>
            </a:r>
          </a:p>
          <a:p>
            <a:pPr>
              <a:lnSpc>
                <a:spcPct val="80000"/>
              </a:lnSpc>
            </a:pPr>
            <a:r>
              <a:rPr lang="en-US" smtClean="0"/>
              <a:t>Special purpose processors</a:t>
            </a:r>
          </a:p>
          <a:p>
            <a:pPr>
              <a:lnSpc>
                <a:spcPct val="80000"/>
              </a:lnSpc>
            </a:pPr>
            <a:r>
              <a:rPr lang="en-US" smtClean="0"/>
              <a:t>System on a chip (SoC)</a:t>
            </a:r>
          </a:p>
          <a:p>
            <a:pPr>
              <a:lnSpc>
                <a:spcPct val="80000"/>
              </a:lnSpc>
            </a:pPr>
            <a:r>
              <a:rPr lang="en-US" smtClean="0"/>
              <a:t>Hardware, Firmware and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anim calcmode="lin" valueType="num">
                                      <p:cBhvr additive="base">
                                        <p:cTn id="11"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 calcmode="lin" valueType="num">
                                      <p:cBhvr additive="base">
                                        <p:cTn id="17"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739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7395">
                                            <p:txEl>
                                              <p:pRg st="3" end="3"/>
                                            </p:txEl>
                                          </p:spTgt>
                                        </p:tgtEl>
                                        <p:attrNameLst>
                                          <p:attrName>style.visibility</p:attrName>
                                        </p:attrNameLst>
                                      </p:cBhvr>
                                      <p:to>
                                        <p:strVal val="visible"/>
                                      </p:to>
                                    </p:set>
                                    <p:anim calcmode="lin" valueType="num">
                                      <p:cBhvr additive="base">
                                        <p:cTn id="21" dur="500" fill="hold"/>
                                        <p:tgtEl>
                                          <p:spTgt spid="1873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73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 calcmode="lin" valueType="num">
                                      <p:cBhvr additive="base">
                                        <p:cTn id="25" dur="500" fill="hold"/>
                                        <p:tgtEl>
                                          <p:spTgt spid="187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73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anim calcmode="lin" valueType="num">
                                      <p:cBhvr additive="base">
                                        <p:cTn id="29" dur="500" fill="hold"/>
                                        <p:tgtEl>
                                          <p:spTgt spid="1873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7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7395">
                                            <p:txEl>
                                              <p:pRg st="6" end="6"/>
                                            </p:txEl>
                                          </p:spTgt>
                                        </p:tgtEl>
                                        <p:attrNameLst>
                                          <p:attrName>style.visibility</p:attrName>
                                        </p:attrNameLst>
                                      </p:cBhvr>
                                      <p:to>
                                        <p:strVal val="visible"/>
                                      </p:to>
                                    </p:set>
                                    <p:anim calcmode="lin" valueType="num">
                                      <p:cBhvr additive="base">
                                        <p:cTn id="35" dur="500" fill="hold"/>
                                        <p:tgtEl>
                                          <p:spTgt spid="18739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7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87395">
                                            <p:txEl>
                                              <p:pRg st="7" end="7"/>
                                            </p:txEl>
                                          </p:spTgt>
                                        </p:tgtEl>
                                        <p:attrNameLst>
                                          <p:attrName>style.visibility</p:attrName>
                                        </p:attrNameLst>
                                      </p:cBhvr>
                                      <p:to>
                                        <p:strVal val="visible"/>
                                      </p:to>
                                    </p:set>
                                    <p:anim calcmode="lin" valueType="num">
                                      <p:cBhvr additive="base">
                                        <p:cTn id="41" dur="500" fill="hold"/>
                                        <p:tgtEl>
                                          <p:spTgt spid="18739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73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87395">
                                            <p:txEl>
                                              <p:pRg st="8" end="8"/>
                                            </p:txEl>
                                          </p:spTgt>
                                        </p:tgtEl>
                                        <p:attrNameLst>
                                          <p:attrName>style.visibility</p:attrName>
                                        </p:attrNameLst>
                                      </p:cBhvr>
                                      <p:to>
                                        <p:strVal val="visible"/>
                                      </p:to>
                                    </p:set>
                                    <p:anim calcmode="lin" valueType="num">
                                      <p:cBhvr additive="base">
                                        <p:cTn id="47" dur="500" fill="hold"/>
                                        <p:tgtEl>
                                          <p:spTgt spid="18739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873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87395">
                                            <p:txEl>
                                              <p:pRg st="9" end="9"/>
                                            </p:txEl>
                                          </p:spTgt>
                                        </p:tgtEl>
                                        <p:attrNameLst>
                                          <p:attrName>style.visibility</p:attrName>
                                        </p:attrNameLst>
                                      </p:cBhvr>
                                      <p:to>
                                        <p:strVal val="visible"/>
                                      </p:to>
                                    </p:set>
                                    <p:anim calcmode="lin" valueType="num">
                                      <p:cBhvr additive="base">
                                        <p:cTn id="53" dur="500" fill="hold"/>
                                        <p:tgtEl>
                                          <p:spTgt spid="187395">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8739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87395">
                                            <p:txEl>
                                              <p:pRg st="10" end="10"/>
                                            </p:txEl>
                                          </p:spTgt>
                                        </p:tgtEl>
                                        <p:attrNameLst>
                                          <p:attrName>style.visibility</p:attrName>
                                        </p:attrNameLst>
                                      </p:cBhvr>
                                      <p:to>
                                        <p:strVal val="visible"/>
                                      </p:to>
                                    </p:set>
                                    <p:anim calcmode="lin" valueType="num">
                                      <p:cBhvr additive="base">
                                        <p:cTn id="59" dur="500" fill="hold"/>
                                        <p:tgtEl>
                                          <p:spTgt spid="187395">
                                            <p:txEl>
                                              <p:pRg st="10" end="1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8739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Microprocessor Based</a:t>
            </a:r>
          </a:p>
        </p:txBody>
      </p:sp>
      <p:sp>
        <p:nvSpPr>
          <p:cNvPr id="188419" name="Rectangle 3"/>
          <p:cNvSpPr>
            <a:spLocks noGrp="1" noChangeArrowheads="1"/>
          </p:cNvSpPr>
          <p:nvPr>
            <p:ph type="body" idx="1"/>
          </p:nvPr>
        </p:nvSpPr>
        <p:spPr/>
        <p:txBody>
          <a:bodyPr/>
          <a:lstStyle/>
          <a:p>
            <a:r>
              <a:rPr lang="en-US" smtClean="0">
                <a:ea typeface="Arial Unicode MS" pitchFamily="34" charset="-128"/>
                <a:cs typeface="Arial Unicode MS" pitchFamily="34" charset="-128"/>
              </a:rPr>
              <a:t>More reliable</a:t>
            </a:r>
          </a:p>
          <a:p>
            <a:r>
              <a:rPr lang="en-US" smtClean="0">
                <a:ea typeface="Arial Unicode MS" pitchFamily="34" charset="-128"/>
                <a:cs typeface="Arial Unicode MS" pitchFamily="34" charset="-128"/>
              </a:rPr>
              <a:t>Less expensive</a:t>
            </a:r>
          </a:p>
          <a:p>
            <a:r>
              <a:rPr lang="en-US" smtClean="0">
                <a:ea typeface="Arial Unicode MS" pitchFamily="34" charset="-128"/>
                <a:cs typeface="Arial Unicode MS" pitchFamily="34" charset="-128"/>
              </a:rPr>
              <a:t>Easier to debug</a:t>
            </a:r>
          </a:p>
          <a:p>
            <a:r>
              <a:rPr lang="en-US" smtClean="0">
                <a:ea typeface="Arial Unicode MS" pitchFamily="34" charset="-128"/>
                <a:cs typeface="Arial Unicode MS" pitchFamily="34" charset="-128"/>
              </a:rPr>
              <a:t>Easier to maintain</a:t>
            </a:r>
          </a:p>
          <a:p>
            <a:r>
              <a:rPr lang="en-US" smtClean="0">
                <a:ea typeface="Arial Unicode MS" pitchFamily="34" charset="-128"/>
                <a:cs typeface="Arial Unicode MS" pitchFamily="34" charset="-128"/>
              </a:rPr>
              <a:t>Easier to upgrade</a:t>
            </a:r>
          </a:p>
          <a:p>
            <a:endParaRPr lang="en-US" smtClean="0">
              <a:ea typeface="Arial Unicode MS" pitchFamily="34" charset="-128"/>
              <a:cs typeface="Arial Unicode MS" pitchFamily="34" charset="-128"/>
            </a:endParaRPr>
          </a:p>
          <a:p>
            <a:r>
              <a:rPr lang="en-US" smtClean="0">
                <a:ea typeface="Arial Unicode MS" pitchFamily="34" charset="-128"/>
                <a:cs typeface="Arial Unicode MS" pitchFamily="34" charset="-128"/>
              </a:rPr>
              <a:t>Disadvantage:</a:t>
            </a:r>
          </a:p>
          <a:p>
            <a:pPr lvl="1"/>
            <a:r>
              <a:rPr lang="en-US" sz="1800" smtClean="0">
                <a:ea typeface="Arial Unicode MS" pitchFamily="34" charset="-128"/>
                <a:cs typeface="Arial Unicode MS" pitchFamily="34" charset="-128"/>
              </a:rPr>
              <a:t>Speed</a:t>
            </a:r>
          </a:p>
          <a:p>
            <a:pPr lvl="1"/>
            <a:r>
              <a:rPr lang="en-US" sz="1800" smtClean="0">
                <a:ea typeface="Arial Unicode MS" pitchFamily="34" charset="-128"/>
                <a:cs typeface="Arial Unicode MS" pitchFamily="34" charset="-128"/>
              </a:rPr>
              <a:t>Less flexible in terms of signals</a:t>
            </a:r>
          </a:p>
          <a:p>
            <a:pPr lvl="1"/>
            <a:r>
              <a:rPr lang="en-US" sz="1800" smtClean="0">
                <a:ea typeface="Arial Unicode MS" pitchFamily="34" charset="-128"/>
                <a:cs typeface="Arial Unicode MS" pitchFamily="34" charset="-128"/>
              </a:rPr>
              <a:t>More power consumption</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 calcmode="lin" valueType="num">
                                      <p:cBhvr additive="base">
                                        <p:cTn id="13" dur="500" fill="hold"/>
                                        <p:tgtEl>
                                          <p:spTgt spid="188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419">
                                            <p:txEl>
                                              <p:pRg st="2" end="2"/>
                                            </p:txEl>
                                          </p:spTgt>
                                        </p:tgtEl>
                                        <p:attrNameLst>
                                          <p:attrName>style.visibility</p:attrName>
                                        </p:attrNameLst>
                                      </p:cBhvr>
                                      <p:to>
                                        <p:strVal val="visible"/>
                                      </p:to>
                                    </p:set>
                                    <p:anim calcmode="lin" valueType="num">
                                      <p:cBhvr additive="base">
                                        <p:cTn id="19" dur="500" fill="hold"/>
                                        <p:tgtEl>
                                          <p:spTgt spid="188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 calcmode="lin" valueType="num">
                                      <p:cBhvr additive="base">
                                        <p:cTn id="25" dur="500" fill="hold"/>
                                        <p:tgtEl>
                                          <p:spTgt spid="188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8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8419">
                                            <p:txEl>
                                              <p:pRg st="4" end="4"/>
                                            </p:txEl>
                                          </p:spTgt>
                                        </p:tgtEl>
                                        <p:attrNameLst>
                                          <p:attrName>style.visibility</p:attrName>
                                        </p:attrNameLst>
                                      </p:cBhvr>
                                      <p:to>
                                        <p:strVal val="visible"/>
                                      </p:to>
                                    </p:set>
                                    <p:anim calcmode="lin" valueType="num">
                                      <p:cBhvr additive="base">
                                        <p:cTn id="31" dur="500" fill="hold"/>
                                        <p:tgtEl>
                                          <p:spTgt spid="188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8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19">
                                            <p:txEl>
                                              <p:pRg st="6" end="6"/>
                                            </p:txEl>
                                          </p:spTgt>
                                        </p:tgtEl>
                                        <p:attrNameLst>
                                          <p:attrName>style.visibility</p:attrName>
                                        </p:attrNameLst>
                                      </p:cBhvr>
                                      <p:to>
                                        <p:strVal val="visible"/>
                                      </p:to>
                                    </p:set>
                                    <p:anim calcmode="lin" valueType="num">
                                      <p:cBhvr additive="base">
                                        <p:cTn id="37" dur="500" fill="hold"/>
                                        <p:tgtEl>
                                          <p:spTgt spid="1884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8419">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88419">
                                            <p:txEl>
                                              <p:pRg st="7" end="7"/>
                                            </p:txEl>
                                          </p:spTgt>
                                        </p:tgtEl>
                                        <p:attrNameLst>
                                          <p:attrName>style.visibility</p:attrName>
                                        </p:attrNameLst>
                                      </p:cBhvr>
                                      <p:to>
                                        <p:strVal val="visible"/>
                                      </p:to>
                                    </p:set>
                                    <p:anim calcmode="lin" valueType="num">
                                      <p:cBhvr additive="base">
                                        <p:cTn id="41" dur="500" fill="hold"/>
                                        <p:tgtEl>
                                          <p:spTgt spid="188419">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8419">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88419">
                                            <p:txEl>
                                              <p:pRg st="8" end="8"/>
                                            </p:txEl>
                                          </p:spTgt>
                                        </p:tgtEl>
                                        <p:attrNameLst>
                                          <p:attrName>style.visibility</p:attrName>
                                        </p:attrNameLst>
                                      </p:cBhvr>
                                      <p:to>
                                        <p:strVal val="visible"/>
                                      </p:to>
                                    </p:set>
                                    <p:anim calcmode="lin" valueType="num">
                                      <p:cBhvr additive="base">
                                        <p:cTn id="45" dur="500" fill="hold"/>
                                        <p:tgtEl>
                                          <p:spTgt spid="188419">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88419">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8419">
                                            <p:txEl>
                                              <p:pRg st="9" end="9"/>
                                            </p:txEl>
                                          </p:spTgt>
                                        </p:tgtEl>
                                        <p:attrNameLst>
                                          <p:attrName>style.visibility</p:attrName>
                                        </p:attrNameLst>
                                      </p:cBhvr>
                                      <p:to>
                                        <p:strVal val="visible"/>
                                      </p:to>
                                    </p:set>
                                    <p:anim calcmode="lin" valueType="num">
                                      <p:cBhvr additive="base">
                                        <p:cTn id="49" dur="500" fill="hold"/>
                                        <p:tgtEl>
                                          <p:spTgt spid="188419">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84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mid">
      <a:majorFont>
        <a:latin typeface="Calibri Light"/>
        <a:ea typeface=""/>
        <a:cs typeface="B Titr"/>
      </a:majorFont>
      <a:minorFont>
        <a:latin typeface="Calibri"/>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3902</TotalTime>
  <Pages>78</Pages>
  <Words>1565</Words>
  <Application>Microsoft Office PowerPoint</Application>
  <PresentationFormat>Letter Paper (8.5x11 in)</PresentationFormat>
  <Paragraphs>410</Paragraphs>
  <Slides>25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Arial Unicode MS</vt:lpstr>
      <vt:lpstr>B Nazanin</vt:lpstr>
      <vt:lpstr>B Titr</vt:lpstr>
      <vt:lpstr>Calibri</vt:lpstr>
      <vt:lpstr>Calibri Light</vt:lpstr>
      <vt:lpstr>Courier New</vt:lpstr>
      <vt:lpstr>Geneva</vt:lpstr>
      <vt:lpstr>Gulim</vt:lpstr>
      <vt:lpstr>Times New Roman</vt:lpstr>
      <vt:lpstr>Wingdings</vt:lpstr>
      <vt:lpstr>Default Design</vt:lpstr>
      <vt:lpstr>Microprocessor System Design</vt:lpstr>
      <vt:lpstr>Outline</vt:lpstr>
      <vt:lpstr>Objectives</vt:lpstr>
      <vt:lpstr>Administration</vt:lpstr>
      <vt:lpstr>Administration (2)</vt:lpstr>
      <vt:lpstr>Grading</vt:lpstr>
      <vt:lpstr>Digital System Design  Applications</vt:lpstr>
      <vt:lpstr>Solutions</vt:lpstr>
      <vt:lpstr>Microprocessor Based</vt:lpstr>
      <vt:lpstr>Design Process</vt:lpstr>
      <vt:lpstr>Design Process Steps</vt:lpstr>
      <vt:lpstr>Microprocessors</vt:lpstr>
      <vt:lpstr>History</vt:lpstr>
      <vt:lpstr>Intel’s Microprocessors and Moore’s law</vt:lpstr>
      <vt:lpstr>From Intel Site</vt:lpstr>
      <vt:lpstr>Numbering and Coding Systems</vt:lpstr>
      <vt:lpstr>Computer modules</vt:lpstr>
      <vt:lpstr>8086/8 Internal Organization</vt:lpstr>
      <vt:lpstr>How does a CPU work?</vt:lpstr>
      <vt:lpstr>A Simple Program</vt:lpstr>
      <vt:lpstr>Registers (Temporary Storage)</vt:lpstr>
      <vt:lpstr>Registers by Category</vt:lpstr>
      <vt:lpstr>Assembly Programming</vt:lpstr>
      <vt:lpstr>Assembler versus Machine Code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Input OUtput design</dc:title>
  <dc:creator>Omid Fatemi</dc:creator>
  <cp:lastModifiedBy>S. Omid Fatemi</cp:lastModifiedBy>
  <cp:revision>226</cp:revision>
  <cp:lastPrinted>1998-01-22T21:50:54Z</cp:lastPrinted>
  <dcterms:created xsi:type="dcterms:W3CDTF">1995-08-12T11:37:26Z</dcterms:created>
  <dcterms:modified xsi:type="dcterms:W3CDTF">2017-09-23T04:51:18Z</dcterms:modified>
</cp:coreProperties>
</file>