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97" r:id="rId4"/>
    <p:sldId id="298" r:id="rId5"/>
    <p:sldId id="299" r:id="rId6"/>
    <p:sldId id="300" r:id="rId7"/>
    <p:sldId id="295" r:id="rId8"/>
    <p:sldId id="296" r:id="rId9"/>
    <p:sldId id="279" r:id="rId10"/>
    <p:sldId id="284" r:id="rId11"/>
    <p:sldId id="282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3" r:id="rId22"/>
    <p:sldId id="274" r:id="rId23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0929"/>
  </p:normalViewPr>
  <p:slideViewPr>
    <p:cSldViewPr>
      <p:cViewPr varScale="1">
        <p:scale>
          <a:sx n="94" d="100"/>
          <a:sy n="94" d="100"/>
        </p:scale>
        <p:origin x="7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E964D65D-3291-424B-9E49-AC5CD576CBE6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8CF9D5D3-7607-4560-A6A4-3FFEF371F7DA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Use debug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2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61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81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5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53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5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F330227F-BE73-4F44-AA93-BF7A4F71467B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Machine Language Programming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Segmented Memory</a:t>
            </a:r>
          </a:p>
        </p:txBody>
      </p:sp>
      <p:sp>
        <p:nvSpPr>
          <p:cNvPr id="7171" name="AutoShape 4"/>
          <p:cNvSpPr>
            <a:spLocks noChangeAspect="1" noChangeArrowheads="1" noTextEdit="1"/>
          </p:cNvSpPr>
          <p:nvPr/>
        </p:nvSpPr>
        <p:spPr bwMode="auto">
          <a:xfrm>
            <a:off x="1143000" y="1557338"/>
            <a:ext cx="7019925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60463" y="3079750"/>
            <a:ext cx="793750" cy="1984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160463" y="3278188"/>
            <a:ext cx="793750" cy="1984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160463" y="3476625"/>
            <a:ext cx="793750" cy="1984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160463" y="3675063"/>
            <a:ext cx="793750" cy="1984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357313" y="3079750"/>
            <a:ext cx="2651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CS</a:t>
            </a:r>
            <a:endParaRPr lang="en-US" altLang="en-US" sz="13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357313" y="3278188"/>
            <a:ext cx="2603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ES</a:t>
            </a:r>
            <a:endParaRPr lang="en-US" altLang="en-US" sz="13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1357313" y="3476625"/>
            <a:ext cx="2603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SS</a:t>
            </a:r>
            <a:endParaRPr lang="en-US" altLang="en-US" sz="13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357313" y="3673475"/>
            <a:ext cx="2651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DS</a:t>
            </a:r>
            <a:endParaRPr lang="en-US" altLang="en-US" sz="13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3144838" y="1624013"/>
            <a:ext cx="793750" cy="4233862"/>
          </a:xfrm>
          <a:prstGeom prst="rect">
            <a:avLst/>
          </a:prstGeom>
          <a:solidFill>
            <a:srgbClr val="D8D8E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3144838" y="4468813"/>
            <a:ext cx="793750" cy="5286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3144838" y="3543300"/>
            <a:ext cx="793750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3144838" y="2881313"/>
            <a:ext cx="793750" cy="4619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3144838" y="1954213"/>
            <a:ext cx="793750" cy="7286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1954213" y="3144838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V="1">
            <a:off x="2217738" y="2682875"/>
            <a:ext cx="0" cy="461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2217738" y="2682875"/>
            <a:ext cx="927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>
            <a:off x="2217738" y="4997450"/>
            <a:ext cx="927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2547938" y="4006850"/>
            <a:ext cx="596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1954213" y="3343275"/>
            <a:ext cx="1190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1954213" y="3740150"/>
            <a:ext cx="263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 flipV="1">
            <a:off x="2217738" y="3740150"/>
            <a:ext cx="0" cy="125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>
            <a:off x="1954213" y="3543300"/>
            <a:ext cx="593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>
            <a:off x="2547938" y="3543300"/>
            <a:ext cx="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3238500" y="44688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Data</a:t>
            </a:r>
          </a:p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Segment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6" name="Text Box 29"/>
          <p:cNvSpPr txBox="1">
            <a:spLocks noChangeArrowheads="1"/>
          </p:cNvSpPr>
          <p:nvPr/>
        </p:nvSpPr>
        <p:spPr bwMode="auto">
          <a:xfrm>
            <a:off x="3238500" y="3543300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Stack</a:t>
            </a:r>
          </a:p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Segment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3238500" y="28813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Extra</a:t>
            </a:r>
          </a:p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Segment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8" name="Text Box 31"/>
          <p:cNvSpPr txBox="1">
            <a:spLocks noChangeArrowheads="1"/>
          </p:cNvSpPr>
          <p:nvPr/>
        </p:nvSpPr>
        <p:spPr bwMode="auto">
          <a:xfrm>
            <a:off x="3238500" y="2085975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Code</a:t>
            </a:r>
          </a:p>
          <a:p>
            <a:pPr algn="ctr"/>
            <a:r>
              <a:rPr lang="en-US" altLang="en-US" sz="9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Segment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1241425" y="2549525"/>
            <a:ext cx="606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 i="1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Segment</a:t>
            </a:r>
          </a:p>
          <a:p>
            <a:pPr algn="ctr"/>
            <a:r>
              <a:rPr lang="en-US" altLang="en-US" sz="900" i="1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Registers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0" name="Text Box 33"/>
          <p:cNvSpPr txBox="1">
            <a:spLocks noChangeArrowheads="1"/>
          </p:cNvSpPr>
          <p:nvPr/>
        </p:nvSpPr>
        <p:spPr bwMode="auto">
          <a:xfrm>
            <a:off x="4335463" y="1847850"/>
            <a:ext cx="45799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ts val="2400"/>
              <a:buFontTx/>
              <a:buChar char="•"/>
            </a:pPr>
            <a:r>
              <a:rPr lang="en-US" altLang="ko-KR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Logical, Segmented Address:</a:t>
            </a:r>
          </a:p>
          <a:p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0FE6:012Bh</a:t>
            </a:r>
          </a:p>
          <a:p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  <a:p>
            <a:pPr>
              <a:buSzPts val="2400"/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Offset, Index Address:</a:t>
            </a:r>
          </a:p>
          <a:p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012Bh</a:t>
            </a:r>
          </a:p>
          <a:p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  <a:p>
            <a:pPr>
              <a:buSzPts val="2400"/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Physical Address:</a:t>
            </a:r>
          </a:p>
          <a:p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0FE60h  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Symbol" panose="05050102010706020507" pitchFamily="18" charset="2"/>
              </a:rPr>
              <a:t>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 65120</a:t>
            </a:r>
          </a:p>
          <a:p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+ 012Bh  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Symbol" panose="05050102010706020507" pitchFamily="18" charset="2"/>
              </a:rPr>
              <a:t>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     299 </a:t>
            </a:r>
          </a:p>
          <a:p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0FF8Bh  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  <a:sym typeface="Symbol" panose="05050102010706020507" pitchFamily="18" charset="2"/>
              </a:rPr>
              <a:t></a:t>
            </a:r>
            <a:r>
              <a:rPr lang="en-US" altLang="en-US" sz="16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  65149</a:t>
            </a:r>
            <a:endParaRPr lang="en-US" altLang="en-US" sz="13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3213100" y="5857875"/>
            <a:ext cx="536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00" i="1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System</a:t>
            </a:r>
          </a:p>
          <a:p>
            <a:pPr algn="ctr"/>
            <a:r>
              <a:rPr lang="en-US" altLang="en-US" sz="900" i="1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Memory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3938588" y="5727700"/>
            <a:ext cx="466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00000</a:t>
            </a:r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h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3937000" y="1557338"/>
            <a:ext cx="490538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179" tIns="31090" rIns="62179" bIns="310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Gulim" pitchFamily="34" charset="-127"/>
                <a:ea typeface="Gulim" pitchFamily="34" charset="-127"/>
              </a:rPr>
              <a:t>FFFFFh</a:t>
            </a:r>
            <a:endParaRPr lang="en-US" altLang="en-US" sz="16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>
            <a:off x="5059363" y="5038725"/>
            <a:ext cx="2176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Segments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62800" cy="4724400"/>
          </a:xfrm>
        </p:spPr>
        <p:txBody>
          <a:bodyPr/>
          <a:lstStyle/>
          <a:p>
            <a:r>
              <a:rPr lang="en-US" altLang="en-US" smtClean="0"/>
              <a:t>Code</a:t>
            </a:r>
          </a:p>
          <a:p>
            <a:r>
              <a:rPr lang="en-US" altLang="en-US" smtClean="0"/>
              <a:t>Data</a:t>
            </a:r>
          </a:p>
          <a:p>
            <a:r>
              <a:rPr lang="en-US" altLang="en-US" smtClean="0"/>
              <a:t>Stack</a:t>
            </a:r>
          </a:p>
          <a:p>
            <a:r>
              <a:rPr lang="en-US" altLang="en-US" smtClean="0"/>
              <a:t>80x86 segment registers</a:t>
            </a:r>
          </a:p>
          <a:p>
            <a:pPr lvl="1"/>
            <a:r>
              <a:rPr lang="en-US" altLang="en-US" sz="2000" smtClean="0"/>
              <a:t>DS, CS, SS, ES</a:t>
            </a:r>
          </a:p>
          <a:p>
            <a:r>
              <a:rPr lang="en-US" altLang="en-US" smtClean="0"/>
              <a:t>Logical address, physical address</a:t>
            </a:r>
          </a:p>
          <a:p>
            <a:pPr lvl="1"/>
            <a:r>
              <a:rPr lang="en-US" altLang="en-US" sz="2000" smtClean="0"/>
              <a:t>Physical: 20bit</a:t>
            </a:r>
          </a:p>
          <a:p>
            <a:pPr lvl="1"/>
            <a:r>
              <a:rPr lang="en-US" altLang="en-US" sz="2000" smtClean="0"/>
              <a:t>Offset: 16 bit</a:t>
            </a:r>
          </a:p>
          <a:p>
            <a:pPr lvl="1"/>
            <a:r>
              <a:rPr lang="en-US" altLang="en-US" sz="2000" smtClean="0"/>
              <a:t>Logical: segment+offset</a:t>
            </a:r>
          </a:p>
          <a:p>
            <a:r>
              <a:rPr lang="en-US" altLang="en-US" smtClean="0"/>
              <a:t>How to convert?</a:t>
            </a:r>
          </a:p>
          <a:p>
            <a:r>
              <a:rPr lang="en-US" altLang="en-US" smtClean="0"/>
              <a:t>Examples of code and data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858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The Stack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mtClean="0">
                <a:ea typeface="Gulim" pitchFamily="34" charset="-127"/>
              </a:rPr>
              <a:t>The stack is a memory area intended for storing temporary values.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ea typeface="Gulim" pitchFamily="34" charset="-127"/>
              </a:rPr>
              <a:t>The stack is accessed by the SS:SP segment/offset combination (StackSegment: StackPointer)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ea typeface="Gulim" pitchFamily="34" charset="-127"/>
              </a:rPr>
              <a:t>Some instructions make use of the stack area during execution (</a:t>
            </a:r>
            <a:r>
              <a:rPr lang="en-US" altLang="ko-KR" i="1" smtClean="0">
                <a:ea typeface="Gulim" pitchFamily="34" charset="-127"/>
              </a:rPr>
              <a:t>push</a:t>
            </a:r>
            <a:r>
              <a:rPr lang="en-US" altLang="ko-KR" smtClean="0">
                <a:ea typeface="Gulim" pitchFamily="34" charset="-127"/>
              </a:rPr>
              <a:t>, </a:t>
            </a:r>
            <a:r>
              <a:rPr lang="en-US" altLang="ko-KR" i="1" smtClean="0">
                <a:ea typeface="Gulim" pitchFamily="34" charset="-127"/>
              </a:rPr>
              <a:t>pop</a:t>
            </a:r>
            <a:r>
              <a:rPr lang="en-US" altLang="ko-KR" smtClean="0">
                <a:ea typeface="Gulim" pitchFamily="34" charset="-127"/>
              </a:rPr>
              <a:t>, </a:t>
            </a:r>
            <a:r>
              <a:rPr lang="en-US" altLang="ko-KR" i="1" smtClean="0">
                <a:ea typeface="Gulim" pitchFamily="34" charset="-127"/>
              </a:rPr>
              <a:t>call</a:t>
            </a:r>
            <a:r>
              <a:rPr lang="en-US" altLang="ko-KR" smtClean="0">
                <a:ea typeface="Gulim" pitchFamily="34" charset="-127"/>
              </a:rPr>
              <a:t>, </a:t>
            </a:r>
            <a:r>
              <a:rPr lang="en-US" altLang="ko-KR" i="1" smtClean="0">
                <a:ea typeface="Gulim" pitchFamily="34" charset="-127"/>
              </a:rPr>
              <a:t>ret</a:t>
            </a:r>
            <a:r>
              <a:rPr lang="en-US" altLang="ko-KR" smtClean="0">
                <a:ea typeface="Gulim" pitchFamily="34" charset="-127"/>
              </a:rPr>
              <a:t>, many others)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ea typeface="Gulim" pitchFamily="34" charset="-127"/>
              </a:rPr>
              <a:t>If you need to store temporary values in memory, the stack is the best place to do 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6096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Data Storage via the Stack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001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The word ‘</a:t>
            </a:r>
            <a:r>
              <a:rPr lang="en-US" altLang="ko-KR" sz="2400" i="1">
                <a:latin typeface="Times New Roman" panose="02020603050405020304" pitchFamily="18" charset="0"/>
                <a:ea typeface="Gulim" pitchFamily="34" charset="-127"/>
              </a:rPr>
              <a:t>stack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’ is used because storage/retrieval of words in the stack memory area is the same as accessing items from a stack of items.</a:t>
            </a:r>
          </a:p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Visualize a stack of boxes.  To build a stack, you place box A, then box B, then box C.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A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38400" y="3886200"/>
            <a:ext cx="1981200" cy="923925"/>
            <a:chOff x="1536" y="2448"/>
            <a:chExt cx="1248" cy="582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2064" y="273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</a:t>
              </a:r>
            </a:p>
          </p:txBody>
        </p:sp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2064" y="244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B</a:t>
              </a:r>
            </a:p>
          </p:txBody>
        </p:sp>
        <p:sp>
          <p:nvSpPr>
            <p:cNvPr id="10254" name="AutoShape 10"/>
            <p:cNvSpPr>
              <a:spLocks noChangeArrowheads="1"/>
            </p:cNvSpPr>
            <p:nvPr/>
          </p:nvSpPr>
          <p:spPr bwMode="auto">
            <a:xfrm>
              <a:off x="1536" y="264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76800" y="3352800"/>
            <a:ext cx="1981200" cy="1381125"/>
            <a:chOff x="3072" y="2112"/>
            <a:chExt cx="1248" cy="870"/>
          </a:xfrm>
        </p:grpSpPr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3600" y="268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3600" y="2400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B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3600" y="211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C</a:t>
              </a:r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3072" y="259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533400" y="5181600"/>
            <a:ext cx="7620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Notice that you only have access to the last item placed on the stack (the Top of Stack – TOS).   You retrieve the boxes from the stack in reverse order (C then B then 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30404" grpId="0" animBg="1" autoUpdateAnimBg="0"/>
      <p:bldP spid="2304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Storing data on X86 stack via PUSH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The SP (Stack Pointer) register is used to access items on the stack.  The SP register points to the LAST value put on the stack.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The PUSH operation stores a value to the stack:</a:t>
            </a:r>
            <a:b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   PUSH  AX        ;   SP= SP-2,   M[SP]  </a:t>
            </a: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  <a:sym typeface="Symbol" panose="05050102010706020507" pitchFamily="18" charset="2"/>
              </a:rPr>
              <a:t></a:t>
            </a: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   AX  </a:t>
            </a:r>
            <a:b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</a:br>
            <a:endParaRPr lang="en-US" altLang="ko-KR" sz="2000" b="0" smtClean="0">
              <a:latin typeface="Times New Roman" panose="02020603050405020304" pitchFamily="18" charset="0"/>
              <a:ea typeface="Gulim" pitchFamily="34" charset="-127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The “push AX” instruction is equivalent to:</a:t>
            </a:r>
            <a:b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   sub  SP, 2          ; decrement SP by 2 for word operation</a:t>
            </a:r>
            <a:b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   mov [SP], AX   ; write value to stack.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ko-KR" sz="2000" b="0" smtClean="0">
                <a:latin typeface="Times New Roman" panose="02020603050405020304" pitchFamily="18" charset="0"/>
                <a:ea typeface="Gulim" pitchFamily="34" charset="-127"/>
              </a:rPr>
              <a:t>Stack access only supports 16-bit or 32-bit operations</a:t>
            </a:r>
            <a:endParaRPr lang="en-US" altLang="en-US" sz="2000" b="0" smtClean="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848600" cy="9144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Visualizing the PUSH operation</a:t>
            </a:r>
          </a:p>
        </p:txBody>
      </p:sp>
      <p:grpSp>
        <p:nvGrpSpPr>
          <p:cNvPr id="12291" name="Group 33"/>
          <p:cNvGrpSpPr>
            <a:grpSpLocks/>
          </p:cNvGrpSpPr>
          <p:nvPr/>
        </p:nvGrpSpPr>
        <p:grpSpPr bwMode="auto">
          <a:xfrm>
            <a:off x="152400" y="990600"/>
            <a:ext cx="3505200" cy="5449888"/>
            <a:chOff x="96" y="624"/>
            <a:chExt cx="2208" cy="3433"/>
          </a:xfrm>
        </p:grpSpPr>
        <p:grpSp>
          <p:nvGrpSpPr>
            <p:cNvPr id="12308" name="Group 3"/>
            <p:cNvGrpSpPr>
              <a:grpSpLocks/>
            </p:cNvGrpSpPr>
            <p:nvPr/>
          </p:nvGrpSpPr>
          <p:grpSpPr bwMode="auto">
            <a:xfrm>
              <a:off x="624" y="1200"/>
              <a:ext cx="720" cy="2598"/>
              <a:chOff x="624" y="1200"/>
              <a:chExt cx="720" cy="2598"/>
            </a:xfrm>
          </p:grpSpPr>
          <p:sp>
            <p:nvSpPr>
              <p:cNvPr id="12313" name="Text Box 4"/>
              <p:cNvSpPr txBox="1">
                <a:spLocks noChangeArrowheads="1"/>
              </p:cNvSpPr>
              <p:nvPr/>
            </p:nvSpPr>
            <p:spPr bwMode="auto">
              <a:xfrm>
                <a:off x="624" y="1200"/>
                <a:ext cx="720" cy="52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b="1">
                    <a:latin typeface="Times New Roman" panose="02020603050405020304" pitchFamily="18" charset="0"/>
                    <a:ea typeface="Gulim" pitchFamily="34" charset="-127"/>
                  </a:rPr>
                  <a:t>lastvalue</a:t>
                </a:r>
              </a:p>
            </p:txBody>
          </p:sp>
          <p:sp>
            <p:nvSpPr>
              <p:cNvPr id="12314" name="Text Box 5"/>
              <p:cNvSpPr txBox="1">
                <a:spLocks noChangeArrowheads="1"/>
              </p:cNvSpPr>
              <p:nvPr/>
            </p:nvSpPr>
            <p:spPr bwMode="auto">
              <a:xfrm>
                <a:off x="624" y="1488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15" name="Text Box 6"/>
              <p:cNvSpPr txBox="1">
                <a:spLocks noChangeArrowheads="1"/>
              </p:cNvSpPr>
              <p:nvPr/>
            </p:nvSpPr>
            <p:spPr bwMode="auto">
              <a:xfrm>
                <a:off x="624" y="1776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16" name="Text Box 7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17" name="Text Box 8"/>
              <p:cNvSpPr txBox="1">
                <a:spLocks noChangeArrowheads="1"/>
              </p:cNvSpPr>
              <p:nvPr/>
            </p:nvSpPr>
            <p:spPr bwMode="auto">
              <a:xfrm>
                <a:off x="624" y="2352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18" name="Text Box 9"/>
              <p:cNvSpPr txBox="1">
                <a:spLocks noChangeArrowheads="1"/>
              </p:cNvSpPr>
              <p:nvPr/>
            </p:nvSpPr>
            <p:spPr bwMode="auto">
              <a:xfrm>
                <a:off x="624" y="2640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19" name="Text Box 10"/>
              <p:cNvSpPr txBox="1">
                <a:spLocks noChangeArrowheads="1"/>
              </p:cNvSpPr>
              <p:nvPr/>
            </p:nvSpPr>
            <p:spPr bwMode="auto">
              <a:xfrm>
                <a:off x="624" y="2928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20" name="Text Box 11"/>
              <p:cNvSpPr txBox="1">
                <a:spLocks noChangeArrowheads="1"/>
              </p:cNvSpPr>
              <p:nvPr/>
            </p:nvSpPr>
            <p:spPr bwMode="auto">
              <a:xfrm>
                <a:off x="624" y="3216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21" name="Text Box 12"/>
              <p:cNvSpPr txBox="1">
                <a:spLocks noChangeArrowheads="1"/>
              </p:cNvSpPr>
              <p:nvPr/>
            </p:nvSpPr>
            <p:spPr bwMode="auto">
              <a:xfrm>
                <a:off x="624" y="3504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</p:grpSp>
        <p:sp>
          <p:nvSpPr>
            <p:cNvPr id="12309" name="Text Box 13"/>
            <p:cNvSpPr txBox="1">
              <a:spLocks noChangeArrowheads="1"/>
            </p:cNvSpPr>
            <p:nvPr/>
          </p:nvSpPr>
          <p:spPr bwMode="auto">
            <a:xfrm>
              <a:off x="96" y="91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high memory</a:t>
              </a:r>
            </a:p>
          </p:txBody>
        </p:sp>
        <p:sp>
          <p:nvSpPr>
            <p:cNvPr id="12310" name="Text Box 14"/>
            <p:cNvSpPr txBox="1">
              <a:spLocks noChangeArrowheads="1"/>
            </p:cNvSpPr>
            <p:nvPr/>
          </p:nvSpPr>
          <p:spPr bwMode="auto">
            <a:xfrm>
              <a:off x="118" y="3769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low memory</a:t>
              </a:r>
            </a:p>
          </p:txBody>
        </p:sp>
        <p:sp>
          <p:nvSpPr>
            <p:cNvPr id="12311" name="Text Box 15"/>
            <p:cNvSpPr txBox="1">
              <a:spLocks noChangeArrowheads="1"/>
            </p:cNvSpPr>
            <p:nvPr/>
          </p:nvSpPr>
          <p:spPr bwMode="auto">
            <a:xfrm>
              <a:off x="1344" y="120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 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  <a:sym typeface="Symbol" panose="05050102010706020507" pitchFamily="18" charset="2"/>
                </a:rPr>
                <a:t>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</a:t>
              </a: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SP</a:t>
              </a:r>
            </a:p>
          </p:txBody>
        </p:sp>
        <p:sp>
          <p:nvSpPr>
            <p:cNvPr id="12312" name="Text Box 16"/>
            <p:cNvSpPr txBox="1">
              <a:spLocks noChangeArrowheads="1"/>
            </p:cNvSpPr>
            <p:nvPr/>
          </p:nvSpPr>
          <p:spPr bwMode="auto">
            <a:xfrm>
              <a:off x="288" y="62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before PUSH AX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105400" y="990600"/>
            <a:ext cx="3505200" cy="5449888"/>
            <a:chOff x="3216" y="624"/>
            <a:chExt cx="2208" cy="3433"/>
          </a:xfrm>
        </p:grpSpPr>
        <p:grpSp>
          <p:nvGrpSpPr>
            <p:cNvPr id="12294" name="Group 17"/>
            <p:cNvGrpSpPr>
              <a:grpSpLocks/>
            </p:cNvGrpSpPr>
            <p:nvPr/>
          </p:nvGrpSpPr>
          <p:grpSpPr bwMode="auto">
            <a:xfrm>
              <a:off x="3744" y="1200"/>
              <a:ext cx="720" cy="2598"/>
              <a:chOff x="3744" y="1248"/>
              <a:chExt cx="720" cy="2598"/>
            </a:xfrm>
          </p:grpSpPr>
          <p:sp>
            <p:nvSpPr>
              <p:cNvPr id="12299" name="Text Box 18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720" cy="52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b="1">
                    <a:latin typeface="Times New Roman" panose="02020603050405020304" pitchFamily="18" charset="0"/>
                    <a:ea typeface="Gulim" pitchFamily="34" charset="-127"/>
                  </a:rPr>
                  <a:t>lastvalue</a:t>
                </a:r>
              </a:p>
            </p:txBody>
          </p:sp>
          <p:sp>
            <p:nvSpPr>
              <p:cNvPr id="12300" name="Text Box 19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sz="2400" b="1">
                    <a:latin typeface="Times New Roman" panose="02020603050405020304" pitchFamily="18" charset="0"/>
                    <a:ea typeface="Gulim" pitchFamily="34" charset="-127"/>
                  </a:rPr>
                  <a:t>ahal</a:t>
                </a:r>
              </a:p>
            </p:txBody>
          </p:sp>
          <p:sp>
            <p:nvSpPr>
              <p:cNvPr id="12301" name="Text Box 20"/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2" name="Text Box 21"/>
              <p:cNvSpPr txBox="1">
                <a:spLocks noChangeArrowheads="1"/>
              </p:cNvSpPr>
              <p:nvPr/>
            </p:nvSpPr>
            <p:spPr bwMode="auto">
              <a:xfrm>
                <a:off x="3744" y="2112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3" name="Text Box 22"/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4" name="Text Box 23"/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5" name="Text Box 24"/>
              <p:cNvSpPr txBox="1">
                <a:spLocks noChangeArrowheads="1"/>
              </p:cNvSpPr>
              <p:nvPr/>
            </p:nvSpPr>
            <p:spPr bwMode="auto">
              <a:xfrm>
                <a:off x="3744" y="2976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6" name="Text Box 25"/>
              <p:cNvSpPr txBox="1">
                <a:spLocks noChangeArrowheads="1"/>
              </p:cNvSpPr>
              <p:nvPr/>
            </p:nvSpPr>
            <p:spPr bwMode="auto">
              <a:xfrm>
                <a:off x="3744" y="3264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  <p:sp>
            <p:nvSpPr>
              <p:cNvPr id="12307" name="Text Box 26"/>
              <p:cNvSpPr txBox="1">
                <a:spLocks noChangeArrowheads="1"/>
              </p:cNvSpPr>
              <p:nvPr/>
            </p:nvSpPr>
            <p:spPr bwMode="auto">
              <a:xfrm>
                <a:off x="3744" y="3552"/>
                <a:ext cx="720" cy="29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ko-KR" altLang="en-US" sz="2400" b="1">
                    <a:latin typeface="Times New Roman" panose="02020603050405020304" pitchFamily="18" charset="0"/>
                    <a:ea typeface="Gulim" pitchFamily="34" charset="-127"/>
                  </a:rPr>
                  <a:t>????</a:t>
                </a:r>
              </a:p>
            </p:txBody>
          </p:sp>
        </p:grpSp>
        <p:sp>
          <p:nvSpPr>
            <p:cNvPr id="12295" name="Text Box 27"/>
            <p:cNvSpPr txBox="1">
              <a:spLocks noChangeArrowheads="1"/>
            </p:cNvSpPr>
            <p:nvPr/>
          </p:nvSpPr>
          <p:spPr bwMode="auto">
            <a:xfrm>
              <a:off x="3216" y="91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high memory</a:t>
              </a:r>
            </a:p>
          </p:txBody>
        </p:sp>
        <p:sp>
          <p:nvSpPr>
            <p:cNvPr id="12296" name="Text Box 28"/>
            <p:cNvSpPr txBox="1">
              <a:spLocks noChangeArrowheads="1"/>
            </p:cNvSpPr>
            <p:nvPr/>
          </p:nvSpPr>
          <p:spPr bwMode="auto">
            <a:xfrm>
              <a:off x="3264" y="3769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low memory</a:t>
              </a:r>
            </a:p>
          </p:txBody>
        </p:sp>
        <p:sp>
          <p:nvSpPr>
            <p:cNvPr id="12297" name="Text Box 29"/>
            <p:cNvSpPr txBox="1">
              <a:spLocks noChangeArrowheads="1"/>
            </p:cNvSpPr>
            <p:nvPr/>
          </p:nvSpPr>
          <p:spPr bwMode="auto">
            <a:xfrm>
              <a:off x="4464" y="1488"/>
              <a:ext cx="9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 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  <a:sym typeface="Symbol" panose="05050102010706020507" pitchFamily="18" charset="2"/>
                </a:rPr>
                <a:t>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</a:t>
              </a: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SP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(new SP = old SP-2)</a:t>
              </a:r>
            </a:p>
          </p:txBody>
        </p:sp>
        <p:sp>
          <p:nvSpPr>
            <p:cNvPr id="12298" name="Text Box 30"/>
            <p:cNvSpPr txBox="1">
              <a:spLocks noChangeArrowheads="1"/>
            </p:cNvSpPr>
            <p:nvPr/>
          </p:nvSpPr>
          <p:spPr bwMode="auto">
            <a:xfrm>
              <a:off x="3408" y="62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after PUSH AX</a:t>
              </a:r>
            </a:p>
          </p:txBody>
        </p:sp>
      </p:grpSp>
      <p:sp>
        <p:nvSpPr>
          <p:cNvPr id="12293" name="Text Box 31"/>
          <p:cNvSpPr txBox="1">
            <a:spLocks noChangeArrowheads="1"/>
          </p:cNvSpPr>
          <p:nvPr/>
        </p:nvSpPr>
        <p:spPr bwMode="auto">
          <a:xfrm>
            <a:off x="2590800" y="2743200"/>
            <a:ext cx="2286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View memory as being 16 bits wide since stack operations are always 16 bit or 32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6096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Multiple Pushes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1143000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lastvalue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90600" y="2819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90600" y="3276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90600" y="37338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90600" y="41910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90600" y="46482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990600" y="5562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52400" y="1447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high memory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28600" y="59737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low memory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133600" y="1905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 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  <a:sym typeface="Symbol" panose="05050102010706020507" pitchFamily="18" charset="2"/>
              </a:rPr>
              <a:t>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SP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57200" y="990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before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943600" y="1981200"/>
            <a:ext cx="1143000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lastvalue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943600" y="2438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ax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943600" y="2895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bx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943600" y="33528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cx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943600" y="38100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943600" y="42672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943600" y="4724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943600" y="5181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943600" y="56388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5105400" y="1524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high memory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7010400" y="3352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 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  <a:sym typeface="Symbol" panose="05050102010706020507" pitchFamily="18" charset="2"/>
              </a:rPr>
              <a:t>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SP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5410200" y="990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after all pushes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590800" y="2743200"/>
            <a:ext cx="2286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PUSH AX</a:t>
            </a:r>
            <a:b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PUSH BX</a:t>
            </a:r>
            <a:b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PUSH CX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5240338" y="60039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low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Reading Data from X86 stack via POP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7620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The POP operation retrieves a value from the stack:</a:t>
            </a:r>
            <a:b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   POP  AX       ; AX 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  <a:sym typeface="Symbol" panose="05050102010706020507" pitchFamily="18" charset="2"/>
              </a:rPr>
              <a:t>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  M[SP] , SP= SP+2   </a:t>
            </a:r>
          </a:p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The “pop AX” instruction is equivalent to:</a:t>
            </a:r>
            <a:b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   mov AX, [SP]       ; read value from top of stack</a:t>
            </a:r>
            <a:b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</a:b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   add  sp, 2               ; increment SP by 2 for word operation</a:t>
            </a:r>
          </a:p>
          <a:p>
            <a:pPr>
              <a:spcBef>
                <a:spcPct val="50000"/>
              </a:spcBef>
            </a:pP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848600" cy="9144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Visualizing the POP operation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FF65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23</a:t>
            </a:r>
            <a:r>
              <a:rPr lang="en-US" altLang="ko-KR" sz="2400" b="1">
                <a:latin typeface="Times New Roman" panose="02020603050405020304" pitchFamily="18" charset="0"/>
                <a:ea typeface="Gulim" pitchFamily="34" charset="-127"/>
              </a:rPr>
              <a:t>AB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90600" y="2819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3276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90600" y="37338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90600" y="41910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990600" y="46482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990600" y="5562600"/>
            <a:ext cx="11430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400" b="1">
                <a:latin typeface="Times New Roman" panose="02020603050405020304" pitchFamily="18" charset="0"/>
                <a:ea typeface="Gulim" pitchFamily="34" charset="-127"/>
              </a:rPr>
              <a:t>????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52400" y="1447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high memory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28600" y="6096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low memory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133600" y="2286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 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  <a:sym typeface="Symbol" panose="05050102010706020507" pitchFamily="18" charset="2"/>
              </a:rPr>
              <a:t></a:t>
            </a:r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SP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57200" y="990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before POP AX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105400" y="1066800"/>
            <a:ext cx="3733800" cy="5489575"/>
            <a:chOff x="3216" y="672"/>
            <a:chExt cx="2352" cy="3458"/>
          </a:xfrm>
        </p:grpSpPr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3744" y="124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FF65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23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AB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3744" y="182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auto">
            <a:xfrm>
              <a:off x="3744" y="211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auto">
            <a:xfrm>
              <a:off x="3744" y="2400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3744" y="268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4" name="Text Box 22"/>
            <p:cNvSpPr txBox="1">
              <a:spLocks noChangeArrowheads="1"/>
            </p:cNvSpPr>
            <p:nvPr/>
          </p:nvSpPr>
          <p:spPr bwMode="auto">
            <a:xfrm>
              <a:off x="3744" y="297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5" name="Text Box 23"/>
            <p:cNvSpPr txBox="1">
              <a:spLocks noChangeArrowheads="1"/>
            </p:cNvSpPr>
            <p:nvPr/>
          </p:nvSpPr>
          <p:spPr bwMode="auto">
            <a:xfrm>
              <a:off x="3744" y="326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6" name="Text Box 24"/>
            <p:cNvSpPr txBox="1">
              <a:spLocks noChangeArrowheads="1"/>
            </p:cNvSpPr>
            <p:nvPr/>
          </p:nvSpPr>
          <p:spPr bwMode="auto">
            <a:xfrm>
              <a:off x="3744" y="355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5387" name="Text Box 25"/>
            <p:cNvSpPr txBox="1">
              <a:spLocks noChangeArrowheads="1"/>
            </p:cNvSpPr>
            <p:nvPr/>
          </p:nvSpPr>
          <p:spPr bwMode="auto">
            <a:xfrm>
              <a:off x="3216" y="960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high memory</a:t>
              </a:r>
            </a:p>
          </p:txBody>
        </p:sp>
        <p:sp>
          <p:nvSpPr>
            <p:cNvPr id="15388" name="Text Box 26"/>
            <p:cNvSpPr txBox="1">
              <a:spLocks noChangeArrowheads="1"/>
            </p:cNvSpPr>
            <p:nvPr/>
          </p:nvSpPr>
          <p:spPr bwMode="auto">
            <a:xfrm>
              <a:off x="3257" y="384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low memory</a:t>
              </a:r>
            </a:p>
          </p:txBody>
        </p:sp>
        <p:sp>
          <p:nvSpPr>
            <p:cNvPr id="15389" name="Text Box 27"/>
            <p:cNvSpPr txBox="1">
              <a:spLocks noChangeArrowheads="1"/>
            </p:cNvSpPr>
            <p:nvPr/>
          </p:nvSpPr>
          <p:spPr bwMode="auto">
            <a:xfrm>
              <a:off x="4416" y="1296"/>
              <a:ext cx="1152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 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  <a:sym typeface="Symbol" panose="05050102010706020507" pitchFamily="18" charset="2"/>
                </a:rPr>
                <a:t>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</a:t>
              </a: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SP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 AX = 23AB</a:t>
              </a:r>
            </a:p>
          </p:txBody>
        </p:sp>
        <p:sp>
          <p:nvSpPr>
            <p:cNvPr id="15390" name="Text Box 28"/>
            <p:cNvSpPr txBox="1">
              <a:spLocks noChangeArrowheads="1"/>
            </p:cNvSpPr>
            <p:nvPr/>
          </p:nvSpPr>
          <p:spPr bwMode="auto">
            <a:xfrm>
              <a:off x="3408" y="67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after POP AX</a:t>
              </a:r>
            </a:p>
          </p:txBody>
        </p:sp>
      </p:grpSp>
      <p:sp>
        <p:nvSpPr>
          <p:cNvPr id="15377" name="Text Box 29"/>
          <p:cNvSpPr txBox="1">
            <a:spLocks noChangeArrowheads="1"/>
          </p:cNvSpPr>
          <p:nvPr/>
        </p:nvSpPr>
        <p:spPr bwMode="auto">
          <a:xfrm>
            <a:off x="2590800" y="2743200"/>
            <a:ext cx="2286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ea typeface="Gulim" pitchFamily="34" charset="-127"/>
              </a:rPr>
              <a:t>View memory as being 16 bits wide since stack operations are always 16 bit or 32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5113"/>
            <a:ext cx="8686800" cy="420687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Visualizing multiple POP operations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05400" y="1066800"/>
            <a:ext cx="3733800" cy="5480050"/>
            <a:chOff x="3216" y="672"/>
            <a:chExt cx="2352" cy="3452"/>
          </a:xfrm>
        </p:grpSpPr>
        <p:sp>
          <p:nvSpPr>
            <p:cNvPr id="16404" name="Text Box 16"/>
            <p:cNvSpPr txBox="1">
              <a:spLocks noChangeArrowheads="1"/>
            </p:cNvSpPr>
            <p:nvPr/>
          </p:nvSpPr>
          <p:spPr bwMode="auto">
            <a:xfrm>
              <a:off x="3744" y="124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FF65</a:t>
              </a:r>
            </a:p>
          </p:txBody>
        </p:sp>
        <p:sp>
          <p:nvSpPr>
            <p:cNvPr id="16405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23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AB</a:t>
              </a:r>
            </a:p>
          </p:txBody>
        </p:sp>
        <p:sp>
          <p:nvSpPr>
            <p:cNvPr id="16406" name="Text Box 18"/>
            <p:cNvSpPr txBox="1">
              <a:spLocks noChangeArrowheads="1"/>
            </p:cNvSpPr>
            <p:nvPr/>
          </p:nvSpPr>
          <p:spPr bwMode="auto">
            <a:xfrm>
              <a:off x="3744" y="182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357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</a:t>
              </a:r>
            </a:p>
          </p:txBody>
        </p:sp>
        <p:sp>
          <p:nvSpPr>
            <p:cNvPr id="16407" name="Text Box 19"/>
            <p:cNvSpPr txBox="1">
              <a:spLocks noChangeArrowheads="1"/>
            </p:cNvSpPr>
            <p:nvPr/>
          </p:nvSpPr>
          <p:spPr bwMode="auto">
            <a:xfrm>
              <a:off x="3744" y="211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D21B</a:t>
              </a:r>
            </a:p>
          </p:txBody>
        </p:sp>
        <p:sp>
          <p:nvSpPr>
            <p:cNvPr id="16408" name="Text Box 20"/>
            <p:cNvSpPr txBox="1">
              <a:spLocks noChangeArrowheads="1"/>
            </p:cNvSpPr>
            <p:nvPr/>
          </p:nvSpPr>
          <p:spPr bwMode="auto">
            <a:xfrm>
              <a:off x="3744" y="2400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38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AC</a:t>
              </a:r>
            </a:p>
          </p:txBody>
        </p:sp>
        <p:sp>
          <p:nvSpPr>
            <p:cNvPr id="16409" name="Text Box 21"/>
            <p:cNvSpPr txBox="1">
              <a:spLocks noChangeArrowheads="1"/>
            </p:cNvSpPr>
            <p:nvPr/>
          </p:nvSpPr>
          <p:spPr bwMode="auto">
            <a:xfrm>
              <a:off x="3744" y="268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23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F4</a:t>
              </a:r>
            </a:p>
          </p:txBody>
        </p:sp>
        <p:sp>
          <p:nvSpPr>
            <p:cNvPr id="16410" name="Text Box 22"/>
            <p:cNvSpPr txBox="1">
              <a:spLocks noChangeArrowheads="1"/>
            </p:cNvSpPr>
            <p:nvPr/>
          </p:nvSpPr>
          <p:spPr bwMode="auto">
            <a:xfrm>
              <a:off x="3744" y="297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411" name="Text Box 23"/>
            <p:cNvSpPr txBox="1">
              <a:spLocks noChangeArrowheads="1"/>
            </p:cNvSpPr>
            <p:nvPr/>
          </p:nvSpPr>
          <p:spPr bwMode="auto">
            <a:xfrm>
              <a:off x="3744" y="326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412" name="Text Box 24"/>
            <p:cNvSpPr txBox="1">
              <a:spLocks noChangeArrowheads="1"/>
            </p:cNvSpPr>
            <p:nvPr/>
          </p:nvSpPr>
          <p:spPr bwMode="auto">
            <a:xfrm>
              <a:off x="3744" y="355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413" name="Text Box 25"/>
            <p:cNvSpPr txBox="1">
              <a:spLocks noChangeArrowheads="1"/>
            </p:cNvSpPr>
            <p:nvPr/>
          </p:nvSpPr>
          <p:spPr bwMode="auto">
            <a:xfrm>
              <a:off x="3216" y="960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high memory</a:t>
              </a:r>
            </a:p>
          </p:txBody>
        </p:sp>
        <p:sp>
          <p:nvSpPr>
            <p:cNvPr id="16414" name="Text Box 26"/>
            <p:cNvSpPr txBox="1">
              <a:spLocks noChangeArrowheads="1"/>
            </p:cNvSpPr>
            <p:nvPr/>
          </p:nvSpPr>
          <p:spPr bwMode="auto">
            <a:xfrm>
              <a:off x="3264" y="383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low memory</a:t>
              </a:r>
            </a:p>
          </p:txBody>
        </p:sp>
        <p:sp>
          <p:nvSpPr>
            <p:cNvPr id="16415" name="Text Box 27"/>
            <p:cNvSpPr txBox="1">
              <a:spLocks noChangeArrowheads="1"/>
            </p:cNvSpPr>
            <p:nvPr/>
          </p:nvSpPr>
          <p:spPr bwMode="auto">
            <a:xfrm>
              <a:off x="4416" y="1536"/>
              <a:ext cx="1152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 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  <a:sym typeface="Symbol" panose="05050102010706020507" pitchFamily="18" charset="2"/>
                </a:rPr>
                <a:t>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</a:t>
              </a: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SP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 AX = 38AC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 BX = D21B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 CX = 357F</a:t>
              </a:r>
            </a:p>
          </p:txBody>
        </p:sp>
        <p:sp>
          <p:nvSpPr>
            <p:cNvPr id="16416" name="Text Box 28"/>
            <p:cNvSpPr txBox="1">
              <a:spLocks noChangeArrowheads="1"/>
            </p:cNvSpPr>
            <p:nvPr/>
          </p:nvSpPr>
          <p:spPr bwMode="auto">
            <a:xfrm>
              <a:off x="3408" y="67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after all POPs</a:t>
              </a:r>
            </a:p>
          </p:txBody>
        </p:sp>
      </p:grpSp>
      <p:grpSp>
        <p:nvGrpSpPr>
          <p:cNvPr id="16388" name="Group 31"/>
          <p:cNvGrpSpPr>
            <a:grpSpLocks/>
          </p:cNvGrpSpPr>
          <p:nvPr/>
        </p:nvGrpSpPr>
        <p:grpSpPr bwMode="auto">
          <a:xfrm>
            <a:off x="152400" y="990600"/>
            <a:ext cx="4724400" cy="5562600"/>
            <a:chOff x="96" y="624"/>
            <a:chExt cx="2976" cy="3504"/>
          </a:xfrm>
        </p:grpSpPr>
        <p:sp>
          <p:nvSpPr>
            <p:cNvPr id="16389" name="Text Box 3"/>
            <p:cNvSpPr txBox="1">
              <a:spLocks noChangeArrowheads="1"/>
            </p:cNvSpPr>
            <p:nvPr/>
          </p:nvSpPr>
          <p:spPr bwMode="auto">
            <a:xfrm>
              <a:off x="624" y="1200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FF65</a:t>
              </a:r>
            </a:p>
          </p:txBody>
        </p:sp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624" y="148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23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AB</a:t>
              </a:r>
            </a:p>
          </p:txBody>
        </p:sp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624" y="177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357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</a:t>
              </a: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624" y="206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D21B</a:t>
              </a: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38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AC</a:t>
              </a:r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624" y="2640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23</a:t>
              </a:r>
              <a:r>
                <a:rPr lang="en-US" altLang="ko-KR" sz="2400" b="1">
                  <a:latin typeface="Times New Roman" panose="02020603050405020304" pitchFamily="18" charset="0"/>
                  <a:ea typeface="Gulim" pitchFamily="34" charset="-127"/>
                </a:rPr>
                <a:t>F4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624" y="2928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624" y="3216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624" y="3504"/>
              <a:ext cx="720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400" b="1">
                  <a:latin typeface="Times New Roman" panose="02020603050405020304" pitchFamily="18" charset="0"/>
                  <a:ea typeface="Gulim" pitchFamily="34" charset="-127"/>
                </a:rPr>
                <a:t>????</a:t>
              </a:r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96" y="91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high memory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144" y="3840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low memory</a:t>
              </a:r>
            </a:p>
          </p:txBody>
        </p: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1344" y="235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 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  <a:sym typeface="Symbol" panose="05050102010706020507" pitchFamily="18" charset="2"/>
                </a:rPr>
                <a:t></a:t>
              </a:r>
              <a:r>
                <a:rPr lang="ko-KR" altLang="en-US" sz="2400">
                  <a:latin typeface="Times New Roman" panose="02020603050405020304" pitchFamily="18" charset="0"/>
                  <a:ea typeface="Gulim" pitchFamily="34" charset="-127"/>
                </a:rPr>
                <a:t> </a:t>
              </a: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SP</a:t>
              </a:r>
            </a:p>
          </p:txBody>
        </p:sp>
        <p:sp>
          <p:nvSpPr>
            <p:cNvPr id="16401" name="Text Box 15"/>
            <p:cNvSpPr txBox="1">
              <a:spLocks noChangeArrowheads="1"/>
            </p:cNvSpPr>
            <p:nvPr/>
          </p:nvSpPr>
          <p:spPr bwMode="auto">
            <a:xfrm>
              <a:off x="288" y="62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before </a:t>
              </a:r>
            </a:p>
          </p:txBody>
        </p:sp>
        <p:sp>
          <p:nvSpPr>
            <p:cNvPr id="16402" name="Text Box 29"/>
            <p:cNvSpPr txBox="1">
              <a:spLocks noChangeArrowheads="1"/>
            </p:cNvSpPr>
            <p:nvPr/>
          </p:nvSpPr>
          <p:spPr bwMode="auto">
            <a:xfrm>
              <a:off x="1584" y="115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3" name="Text Box 30"/>
            <p:cNvSpPr txBox="1">
              <a:spLocks noChangeArrowheads="1"/>
            </p:cNvSpPr>
            <p:nvPr/>
          </p:nvSpPr>
          <p:spPr bwMode="auto">
            <a:xfrm>
              <a:off x="1536" y="1440"/>
              <a:ext cx="153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pop AX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pop BX</a:t>
              </a:r>
              <a:b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</a:br>
              <a:r>
                <a:rPr lang="en-US" altLang="ko-KR" sz="2400">
                  <a:latin typeface="Times New Roman" panose="02020603050405020304" pitchFamily="18" charset="0"/>
                  <a:ea typeface="Gulim" pitchFamily="34" charset="-127"/>
                </a:rPr>
                <a:t>pop CX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162800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 smtClean="0"/>
              <a:t>Assembly programming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/>
              <a:t>Instruction </a:t>
            </a:r>
            <a:r>
              <a:rPr lang="en-US" altLang="en-US" dirty="0" smtClean="0"/>
              <a:t>set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/>
              <a:t>Simple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38213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Stack Overflow, Underflow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518160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altLang="ko-KR" smtClean="0">
                <a:ea typeface="Gulim" pitchFamily="34" charset="-127"/>
              </a:rPr>
              <a:t>If you keep pushing data on the stack without taking data off the stack, then the stack can eventually grow larger than your allocated space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ko-KR" smtClean="0">
                <a:ea typeface="Gulim" pitchFamily="34" charset="-127"/>
              </a:rPr>
              <a:t>Can begin writing to memory area that your code is in or other non-stack data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ko-KR" smtClean="0">
                <a:ea typeface="Gulim" pitchFamily="34" charset="-127"/>
              </a:rPr>
              <a:t>This is called stack OVERFLOW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ko-KR" smtClean="0">
                <a:ea typeface="Gulim" pitchFamily="34" charset="-127"/>
              </a:rPr>
              <a:t>If you take off more data than you placed on the stack, then stack pointer can increment past the </a:t>
            </a:r>
            <a:r>
              <a:rPr lang="en-US" altLang="ko-KR" smtClean="0">
                <a:latin typeface="Times New Roman" panose="02020603050405020304" pitchFamily="18" charset="0"/>
                <a:ea typeface="Gulim" pitchFamily="34" charset="-127"/>
              </a:rPr>
              <a:t>‘</a:t>
            </a:r>
            <a:r>
              <a:rPr lang="en-US" altLang="ko-KR" smtClean="0">
                <a:ea typeface="Gulim" pitchFamily="34" charset="-127"/>
              </a:rPr>
              <a:t>start</a:t>
            </a:r>
            <a:r>
              <a:rPr lang="en-US" altLang="ko-KR" smtClean="0">
                <a:latin typeface="Times New Roman" panose="02020603050405020304" pitchFamily="18" charset="0"/>
                <a:ea typeface="Gulim" pitchFamily="34" charset="-127"/>
              </a:rPr>
              <a:t>’</a:t>
            </a:r>
            <a:r>
              <a:rPr lang="en-US" altLang="ko-KR" smtClean="0">
                <a:ea typeface="Gulim" pitchFamily="34" charset="-127"/>
              </a:rPr>
              <a:t> of the stack.   This is stack UNDERFLOW. 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ko-KR" smtClean="0">
                <a:ea typeface="Gulim" pitchFamily="34" charset="-127"/>
              </a:rPr>
              <a:t> Bottom line:  You should allocate sufficient memory for your stack needs, and pop off the same amount of data as pushed 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(summary)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162800" cy="4419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mtClean="0"/>
              <a:t>Temporary storage</a:t>
            </a:r>
          </a:p>
          <a:p>
            <a:pPr>
              <a:lnSpc>
                <a:spcPct val="160000"/>
              </a:lnSpc>
            </a:pPr>
            <a:r>
              <a:rPr lang="en-US" altLang="en-US" smtClean="0"/>
              <a:t>Segment and pointer SS:SP</a:t>
            </a:r>
          </a:p>
          <a:p>
            <a:pPr>
              <a:lnSpc>
                <a:spcPct val="160000"/>
              </a:lnSpc>
            </a:pPr>
            <a:r>
              <a:rPr lang="en-US" altLang="en-US" smtClean="0"/>
              <a:t>Push and Pop  (LIFO)</a:t>
            </a:r>
          </a:p>
          <a:p>
            <a:pPr>
              <a:lnSpc>
                <a:spcPct val="160000"/>
              </a:lnSpc>
            </a:pPr>
            <a:r>
              <a:rPr lang="en-US" altLang="en-US" smtClean="0"/>
              <a:t>SP : top of the stack</a:t>
            </a:r>
          </a:p>
          <a:p>
            <a:pPr>
              <a:lnSpc>
                <a:spcPct val="160000"/>
              </a:lnSpc>
            </a:pPr>
            <a:r>
              <a:rPr lang="en-US" altLang="en-US" smtClean="0"/>
              <a:t>After push SP is decremented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Programs for 80x86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Machine language, Assembly, …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Registers, segments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Instruction set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Debug program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Programming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CPU works in binary</a:t>
            </a:r>
          </a:p>
          <a:p>
            <a:r>
              <a:rPr lang="en-US" smtClean="0"/>
              <a:t>All instructions, data are in binary</a:t>
            </a:r>
          </a:p>
          <a:p>
            <a:r>
              <a:rPr lang="en-US" smtClean="0"/>
              <a:t>Binary instructions (0, 1) are Machine Language</a:t>
            </a:r>
          </a:p>
          <a:p>
            <a:pPr lvl="1"/>
            <a:r>
              <a:rPr lang="en-US" sz="1800" smtClean="0"/>
              <a:t>Or even hexadecimal representation</a:t>
            </a:r>
          </a:p>
          <a:p>
            <a:r>
              <a:rPr lang="en-US" smtClean="0"/>
              <a:t>Assembly language</a:t>
            </a:r>
          </a:p>
          <a:p>
            <a:pPr lvl="1"/>
            <a:r>
              <a:rPr lang="en-US" sz="1800" smtClean="0"/>
              <a:t>Mnemonics</a:t>
            </a:r>
          </a:p>
          <a:p>
            <a:pPr lvl="1"/>
            <a:r>
              <a:rPr lang="en-US" sz="1800" smtClean="0"/>
              <a:t>Low level</a:t>
            </a:r>
          </a:p>
          <a:p>
            <a:r>
              <a:rPr lang="en-US" smtClean="0"/>
              <a:t>Assembler</a:t>
            </a:r>
          </a:p>
          <a:p>
            <a:r>
              <a:rPr lang="en-US" smtClean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5243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Assembler versus Machine Code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261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ADD	AX, BX	;AX gets value AX+BX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SUB	AX, BX	;AX gets value AX-BX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AND	AX, BX	;AX gets bitwise AND of AX and BX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INC	AX		;AX gets its original value plus 1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DEC	BX		;BX gets its original value minus 1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MOV	AX, BX	;AX gets values in BX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1219200" y="3886200"/>
            <a:ext cx="94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000" b="1">
                <a:latin typeface="Courier New" pitchFamily="49" charset="0"/>
                <a:ea typeface="Gulim" pitchFamily="34" charset="-127"/>
              </a:rPr>
              <a:t>01 </a:t>
            </a:r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29 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21 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40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4B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8B C3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3505200" y="3886200"/>
            <a:ext cx="94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000" b="1">
                <a:latin typeface="Courier New" pitchFamily="49" charset="0"/>
                <a:ea typeface="Gulim" pitchFamily="34" charset="-127"/>
              </a:rPr>
              <a:t>01 </a:t>
            </a:r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29 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21 D8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40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4B</a:t>
            </a:r>
          </a:p>
          <a:p>
            <a:r>
              <a:rPr lang="en-US" altLang="ko-KR" sz="2000" b="1">
                <a:latin typeface="Courier New" pitchFamily="49" charset="0"/>
                <a:ea typeface="Gulim" pitchFamily="34" charset="-127"/>
              </a:rPr>
              <a:t>8B C3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2971800"/>
            <a:ext cx="3200400" cy="3565525"/>
            <a:chOff x="3504" y="1872"/>
            <a:chExt cx="2016" cy="2246"/>
          </a:xfrm>
        </p:grpSpPr>
        <p:sp>
          <p:nvSpPr>
            <p:cNvPr id="24592" name="Rectangle 7"/>
            <p:cNvSpPr>
              <a:spLocks noChangeArrowheads="1"/>
            </p:cNvSpPr>
            <p:nvPr/>
          </p:nvSpPr>
          <p:spPr bwMode="auto">
            <a:xfrm>
              <a:off x="4560" y="1872"/>
              <a:ext cx="336" cy="1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8"/>
            <p:cNvSpPr txBox="1">
              <a:spLocks noChangeArrowheads="1"/>
            </p:cNvSpPr>
            <p:nvPr/>
          </p:nvSpPr>
          <p:spPr bwMode="auto">
            <a:xfrm>
              <a:off x="4560" y="1872"/>
              <a:ext cx="308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ko-KR" altLang="en-US" sz="2000" b="1">
                  <a:latin typeface="Courier New" pitchFamily="49" charset="0"/>
                  <a:ea typeface="Gulim" pitchFamily="34" charset="-127"/>
                </a:rPr>
                <a:t>01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D8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29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D8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21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D8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40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4B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8B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C3</a:t>
              </a:r>
            </a:p>
          </p:txBody>
        </p:sp>
        <p:sp>
          <p:nvSpPr>
            <p:cNvPr id="24594" name="Line 9"/>
            <p:cNvSpPr>
              <a:spLocks noChangeShapeType="1"/>
            </p:cNvSpPr>
            <p:nvPr/>
          </p:nvSpPr>
          <p:spPr bwMode="auto">
            <a:xfrm>
              <a:off x="4560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0"/>
            <p:cNvSpPr>
              <a:spLocks noChangeShapeType="1"/>
            </p:cNvSpPr>
            <p:nvPr/>
          </p:nvSpPr>
          <p:spPr bwMode="auto">
            <a:xfrm>
              <a:off x="45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11"/>
            <p:cNvSpPr>
              <a:spLocks noChangeShapeType="1"/>
            </p:cNvSpPr>
            <p:nvPr/>
          </p:nvSpPr>
          <p:spPr bwMode="auto">
            <a:xfrm>
              <a:off x="4560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12"/>
            <p:cNvSpPr>
              <a:spLocks noChangeShapeType="1"/>
            </p:cNvSpPr>
            <p:nvPr/>
          </p:nvSpPr>
          <p:spPr bwMode="auto">
            <a:xfrm>
              <a:off x="4560" y="26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13"/>
            <p:cNvSpPr>
              <a:spLocks noChangeShapeType="1"/>
            </p:cNvSpPr>
            <p:nvPr/>
          </p:nvSpPr>
          <p:spPr bwMode="auto">
            <a:xfrm>
              <a:off x="4560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14"/>
            <p:cNvSpPr>
              <a:spLocks noChangeShapeType="1"/>
            </p:cNvSpPr>
            <p:nvPr/>
          </p:nvSpPr>
          <p:spPr bwMode="auto">
            <a:xfrm>
              <a:off x="456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15"/>
            <p:cNvSpPr>
              <a:spLocks noChangeShapeType="1"/>
            </p:cNvSpPr>
            <p:nvPr/>
          </p:nvSpPr>
          <p:spPr bwMode="auto">
            <a:xfrm>
              <a:off x="4560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16"/>
            <p:cNvSpPr>
              <a:spLocks noChangeShapeType="1"/>
            </p:cNvSpPr>
            <p:nvPr/>
          </p:nvSpPr>
          <p:spPr bwMode="auto">
            <a:xfrm>
              <a:off x="4560" y="34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17"/>
            <p:cNvSpPr>
              <a:spLocks noChangeShapeType="1"/>
            </p:cNvSpPr>
            <p:nvPr/>
          </p:nvSpPr>
          <p:spPr bwMode="auto">
            <a:xfrm>
              <a:off x="4560" y="36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Text Box 18"/>
            <p:cNvSpPr txBox="1">
              <a:spLocks noChangeArrowheads="1"/>
            </p:cNvSpPr>
            <p:nvPr/>
          </p:nvSpPr>
          <p:spPr bwMode="auto">
            <a:xfrm>
              <a:off x="4896" y="1872"/>
              <a:ext cx="624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a19fe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a19ff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a1a00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a1a01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a1a02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a1a03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a1a04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a1a05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a1a06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a1a07</a:t>
              </a:r>
            </a:p>
          </p:txBody>
        </p:sp>
        <p:sp>
          <p:nvSpPr>
            <p:cNvPr id="24604" name="Text Box 19"/>
            <p:cNvSpPr txBox="1">
              <a:spLocks noChangeArrowheads="1"/>
            </p:cNvSpPr>
            <p:nvPr/>
          </p:nvSpPr>
          <p:spPr bwMode="auto">
            <a:xfrm>
              <a:off x="3504" y="1872"/>
              <a:ext cx="1008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ko-KR" altLang="en-US" sz="2000" b="1">
                  <a:latin typeface="Courier New" pitchFamily="49" charset="0"/>
                  <a:ea typeface="Gulim" pitchFamily="34" charset="-127"/>
                </a:rPr>
                <a:t>93</a:t>
              </a:r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ee:db1e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93ee:db1f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93ee:db20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93ee:db21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93ee:db22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93ee:db23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93ee:db24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93ee:db25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93ee:db26</a:t>
              </a:r>
            </a:p>
            <a:p>
              <a:r>
                <a:rPr lang="en-US" altLang="ko-KR" sz="2000" b="1">
                  <a:latin typeface="Courier New" pitchFamily="49" charset="0"/>
                  <a:ea typeface="Gulim" pitchFamily="34" charset="-127"/>
                </a:rPr>
                <a:t>93ee:db27</a:t>
              </a:r>
            </a:p>
          </p:txBody>
        </p:sp>
        <p:sp>
          <p:nvSpPr>
            <p:cNvPr id="24605" name="Text Box 20"/>
            <p:cNvSpPr txBox="1">
              <a:spLocks noChangeArrowheads="1"/>
            </p:cNvSpPr>
            <p:nvPr/>
          </p:nvSpPr>
          <p:spPr bwMode="auto">
            <a:xfrm>
              <a:off x="3747" y="3792"/>
              <a:ext cx="51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logical</a:t>
              </a:r>
            </a:p>
            <a:p>
              <a:pPr algn="ctr"/>
              <a:r>
                <a:rPr lang="en-US" altLang="ko-KR" sz="1400" i="1">
                  <a:ea typeface="Gulim" pitchFamily="34" charset="-127"/>
                </a:rPr>
                <a:t>address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24606" name="Text Box 21"/>
            <p:cNvSpPr txBox="1">
              <a:spLocks noChangeArrowheads="1"/>
            </p:cNvSpPr>
            <p:nvPr/>
          </p:nvSpPr>
          <p:spPr bwMode="auto">
            <a:xfrm>
              <a:off x="4464" y="3792"/>
              <a:ext cx="520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physical</a:t>
              </a:r>
            </a:p>
            <a:p>
              <a:pPr algn="ctr"/>
              <a:r>
                <a:rPr lang="en-US" altLang="ko-KR" sz="1400" i="1">
                  <a:ea typeface="Gulim" pitchFamily="34" charset="-127"/>
                </a:rPr>
                <a:t>memory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24607" name="Text Box 22"/>
            <p:cNvSpPr txBox="1">
              <a:spLocks noChangeArrowheads="1"/>
            </p:cNvSpPr>
            <p:nvPr/>
          </p:nvSpPr>
          <p:spPr bwMode="auto">
            <a:xfrm>
              <a:off x="4992" y="3792"/>
              <a:ext cx="520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physical</a:t>
              </a:r>
            </a:p>
            <a:p>
              <a:pPr algn="ctr"/>
              <a:r>
                <a:rPr lang="en-US" altLang="ko-KR" sz="1400" i="1">
                  <a:ea typeface="Gulim" pitchFamily="34" charset="-127"/>
                </a:rPr>
                <a:t>address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4000" y="2895600"/>
            <a:ext cx="1349375" cy="838200"/>
            <a:chOff x="960" y="1824"/>
            <a:chExt cx="850" cy="528"/>
          </a:xfrm>
        </p:grpSpPr>
        <p:sp>
          <p:nvSpPr>
            <p:cNvPr id="24590" name="Line 24"/>
            <p:cNvSpPr>
              <a:spLocks noChangeShapeType="1"/>
            </p:cNvSpPr>
            <p:nvPr/>
          </p:nvSpPr>
          <p:spPr bwMode="auto">
            <a:xfrm>
              <a:off x="960" y="18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25"/>
            <p:cNvSpPr txBox="1">
              <a:spLocks noChangeArrowheads="1"/>
            </p:cNvSpPr>
            <p:nvPr/>
          </p:nvSpPr>
          <p:spPr bwMode="auto">
            <a:xfrm>
              <a:off x="1008" y="1968"/>
              <a:ext cx="8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ASSEMBLER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0" y="4267200"/>
            <a:ext cx="990600" cy="457200"/>
            <a:chOff x="1440" y="2688"/>
            <a:chExt cx="624" cy="288"/>
          </a:xfrm>
        </p:grpSpPr>
        <p:sp>
          <p:nvSpPr>
            <p:cNvPr id="24588" name="Line 27"/>
            <p:cNvSpPr>
              <a:spLocks noChangeShapeType="1"/>
            </p:cNvSpPr>
            <p:nvPr/>
          </p:nvSpPr>
          <p:spPr bwMode="auto">
            <a:xfrm>
              <a:off x="1440" y="297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28"/>
            <p:cNvSpPr txBox="1">
              <a:spLocks noChangeArrowheads="1"/>
            </p:cNvSpPr>
            <p:nvPr/>
          </p:nvSpPr>
          <p:spPr bwMode="auto">
            <a:xfrm>
              <a:off x="1440" y="2688"/>
              <a:ext cx="5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LINKER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19600" y="4267200"/>
            <a:ext cx="990600" cy="457200"/>
            <a:chOff x="2784" y="2688"/>
            <a:chExt cx="624" cy="288"/>
          </a:xfrm>
        </p:grpSpPr>
        <p:sp>
          <p:nvSpPr>
            <p:cNvPr id="24586" name="Line 30"/>
            <p:cNvSpPr>
              <a:spLocks noChangeShapeType="1"/>
            </p:cNvSpPr>
            <p:nvPr/>
          </p:nvSpPr>
          <p:spPr bwMode="auto">
            <a:xfrm>
              <a:off x="2832" y="29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31"/>
            <p:cNvSpPr txBox="1">
              <a:spLocks noChangeArrowheads="1"/>
            </p:cNvSpPr>
            <p:nvPr/>
          </p:nvSpPr>
          <p:spPr bwMode="auto">
            <a:xfrm>
              <a:off x="2784" y="2688"/>
              <a:ext cx="5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1400" i="1">
                  <a:ea typeface="Gulim" pitchFamily="34" charset="-127"/>
                </a:rPr>
                <a:t>LOADER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9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  <p:bldP spid="2211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(AVR)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Syntax: 			Operands: 			Program Counter:</a:t>
            </a:r>
          </a:p>
          <a:p>
            <a:pPr marL="0" indent="0">
              <a:buNone/>
            </a:pPr>
            <a:r>
              <a:rPr lang="en-US" sz="1100" dirty="0"/>
              <a:t>ADC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ADD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AND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ANDI 	Rd, K 		16 ≤ d ≤ 31, 0 ≤ K ≤ 255 		</a:t>
            </a:r>
            <a:r>
              <a:rPr lang="en-US" sz="1100" dirty="0" smtClean="0"/>
              <a:t>	PC </a:t>
            </a:r>
            <a:r>
              <a:rPr lang="en-US" sz="1100" dirty="0"/>
              <a:t>← PC + 1</a:t>
            </a:r>
          </a:p>
          <a:p>
            <a:pPr marL="0" indent="0">
              <a:buNone/>
            </a:pPr>
            <a:r>
              <a:rPr lang="en-US" sz="1100" dirty="0"/>
              <a:t>BREQ 	k		 -64 ≤ k ≤ +63 		</a:t>
            </a:r>
            <a:r>
              <a:rPr lang="en-US" sz="1100" dirty="0" smtClean="0"/>
              <a:t>PC </a:t>
            </a:r>
            <a:r>
              <a:rPr lang="en-US" sz="1100" dirty="0"/>
              <a:t>← PC + k + </a:t>
            </a:r>
            <a:r>
              <a:rPr lang="en-US" sz="1100" dirty="0" smtClean="0"/>
              <a:t>1</a:t>
            </a:r>
            <a:r>
              <a:rPr lang="en-US" sz="1100" dirty="0"/>
              <a:t> </a:t>
            </a:r>
            <a:r>
              <a:rPr lang="en-US" sz="1100" dirty="0" smtClean="0"/>
              <a:t>PC ← PC + 1, if condition is false</a:t>
            </a:r>
          </a:p>
          <a:p>
            <a:pPr marL="0" indent="0">
              <a:buNone/>
            </a:pPr>
            <a:r>
              <a:rPr lang="en-US" sz="1100" dirty="0" smtClean="0"/>
              <a:t>CBI </a:t>
            </a:r>
            <a:r>
              <a:rPr lang="en-US" sz="1100" dirty="0"/>
              <a:t>	A, b 		0 ≤ A ≤ 31, 0 ≤ b ≤ 7 			PC ← PC + 1</a:t>
            </a:r>
          </a:p>
          <a:p>
            <a:pPr marL="0" indent="0">
              <a:buNone/>
            </a:pPr>
            <a:r>
              <a:rPr lang="en-US" sz="1100" dirty="0"/>
              <a:t>CP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DEC 	Rd 		0 ≤ d ≤ 31 				PC ← PC + 1</a:t>
            </a:r>
          </a:p>
          <a:p>
            <a:pPr marL="0" indent="0">
              <a:buNone/>
            </a:pPr>
            <a:r>
              <a:rPr lang="en-US" sz="1100" dirty="0"/>
              <a:t>IN 	Rd, A 		0 ≤ d ≤ 31, 0 ≤ A ≤ 63 			PC ← PC + 1</a:t>
            </a:r>
          </a:p>
          <a:p>
            <a:pPr marL="0" indent="0">
              <a:buNone/>
            </a:pPr>
            <a:r>
              <a:rPr lang="en-US" sz="1100" dirty="0"/>
              <a:t>INC 	Rd 		0 ≤ d ≤ 31 				PC ← PC + 1</a:t>
            </a:r>
          </a:p>
          <a:p>
            <a:pPr marL="0" indent="0">
              <a:buNone/>
            </a:pPr>
            <a:r>
              <a:rPr lang="en-US" sz="1100" dirty="0"/>
              <a:t>JMP 	k 		0 ≤ k &lt; 4M 				PC ← k</a:t>
            </a:r>
          </a:p>
          <a:p>
            <a:pPr marL="0" indent="0">
              <a:buNone/>
            </a:pPr>
            <a:r>
              <a:rPr lang="en-US" sz="1100" dirty="0"/>
              <a:t>LDI 	Rd, K 		16 ≤ d ≤ 31, 0 ≤ K ≤ 255 			PC ← PC + 1</a:t>
            </a:r>
          </a:p>
          <a:p>
            <a:pPr marL="0" indent="0">
              <a:buNone/>
            </a:pPr>
            <a:r>
              <a:rPr lang="en-US" sz="1100" dirty="0"/>
              <a:t>MOV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MUL 	Rd, Rr 		0 ≤ d ≤ 31, 0 ≤ r ≤ 31 			PC ← PC + 1</a:t>
            </a:r>
          </a:p>
          <a:p>
            <a:pPr marL="0" indent="0">
              <a:buNone/>
            </a:pPr>
            <a:r>
              <a:rPr lang="en-US" sz="1100" dirty="0"/>
              <a:t>OUT 	A, Rr 		0 ≤ r ≤ 31, 0 ≤ A ≤ 63 			PC ← PC + 1</a:t>
            </a:r>
          </a:p>
          <a:p>
            <a:pPr marL="0" indent="0">
              <a:buNone/>
            </a:pPr>
            <a:r>
              <a:rPr lang="en-US" sz="1100" dirty="0"/>
              <a:t>RJMP 	k		-2K ≤ k &lt; 2K 				PC ← PC + k + 1</a:t>
            </a:r>
          </a:p>
          <a:p>
            <a:pPr marL="0" indent="0">
              <a:buNone/>
            </a:pPr>
            <a:r>
              <a:rPr lang="en-US" sz="1100" dirty="0"/>
              <a:t>SBI 	A, b 		0 ≤ A ≤ 31, 0 ≤ b ≤ 7 			PC ← PC + 1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5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(8088)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368074"/>
              </p:ext>
            </p:extLst>
          </p:nvPr>
        </p:nvGraphicFramePr>
        <p:xfrm>
          <a:off x="1524000" y="1066800"/>
          <a:ext cx="5943600" cy="5735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516">
                  <a:extLst>
                    <a:ext uri="{9D8B030D-6E8A-4147-A177-3AD203B41FA5}">
                      <a16:colId xmlns:a16="http://schemas.microsoft.com/office/drawing/2014/main" val="105718437"/>
                    </a:ext>
                  </a:extLst>
                </a:gridCol>
                <a:gridCol w="2019639">
                  <a:extLst>
                    <a:ext uri="{9D8B030D-6E8A-4147-A177-3AD203B41FA5}">
                      <a16:colId xmlns:a16="http://schemas.microsoft.com/office/drawing/2014/main" val="3219213831"/>
                    </a:ext>
                  </a:extLst>
                </a:gridCol>
                <a:gridCol w="3082445">
                  <a:extLst>
                    <a:ext uri="{9D8B030D-6E8A-4147-A177-3AD203B41FA5}">
                      <a16:colId xmlns:a16="http://schemas.microsoft.com/office/drawing/2014/main" val="594074887"/>
                    </a:ext>
                  </a:extLst>
                </a:gridCol>
              </a:tblGrid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Instructions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490912057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with Carry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destination := destination + source + carry_flag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366806597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without Carry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 r/m += r/imm; (2) r += m/imm;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12485779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Logical AND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 r/m &amp;= r/imm; (2) r &amp;= m/imm;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614825618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 if Equal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if (Z = 1) then PC ← PC + k + 1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1202058043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 if Lower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if (C = 1) then PC ← PC + k + 1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442036978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JNE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 if Not Equal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if (Z = 0) then PC ← PC + k + 1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584857915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 if Same or Higher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if (C = 0) then PC ← PC + k + 1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24355001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CALL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call Subroutine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push eip;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476394186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Global Interrupt Disable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← 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77347246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CMP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Compare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498524271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Decrement by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67297204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Unsigned divide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DX:AX = DX:AX / r/m;</a:t>
                      </a:r>
                      <a:r>
                        <a:rPr lang="en-US" sz="900">
                          <a:effectLst/>
                        </a:rPr>
                        <a:t> resulting DX = remainder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291624409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Exclusive 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	(1) r/m ^= r/imm; (2) r ^= m/imm;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875482341"/>
                  </a:ext>
                </a:extLst>
              </a:tr>
              <a:tr h="389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Input from 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	(1) AL = port[imm]; (2) AL = port[DX];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(3) AX = port[DX];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872961762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Negate the operand, logical NOT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r/m ^= -1;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553084841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Call to interrupt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72224297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Increment by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869501646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 from interrupt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4211137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JMP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Jump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939666813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MOV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copies data from one location to another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 r/m = r; (2) r = r/m;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964734257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Multiply Unsigned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	(1) DX:AX = AX * r/m; (2) AX = AL * r/m;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44358007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Logical 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 r/m |= r/imm; (2) r |= m/imm;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756778202"/>
                  </a:ext>
                </a:extLst>
              </a:tr>
              <a:tr h="25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Output to 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(1) port[imm] = AL; (2) port[DX] = AL;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(3) port[DX] = AX;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158981304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 Register from Stack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r/m = *SP++;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824459691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PUSH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Push Register on Stack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*--SP = r/m;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419089837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Subroutine Return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will be translated to a RETN or a RETF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30309919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 from near procedure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135961792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 from far procedure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415038589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STI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Global Interrupt Enable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←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1896842938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Rotate right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330615530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Rotate left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1965718980"/>
                  </a:ext>
                </a:extLst>
              </a:tr>
              <a:tr h="12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Subtract without Carry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397" marR="41397" marT="0" marB="0" anchor="ctr"/>
                </a:tc>
                <a:extLst>
                  <a:ext uri="{0D108BD9-81ED-4DB2-BD59-A6C34878D82A}">
                    <a16:rowId xmlns:a16="http://schemas.microsoft.com/office/drawing/2014/main" val="26037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MOV Instructions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MOV instruction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MOV des, src	; copy source to destination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CL,55H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DL, CL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AH, DL</a:t>
            </a:r>
          </a:p>
          <a:p>
            <a:pPr lvl="2">
              <a:lnSpc>
                <a:spcPct val="80000"/>
              </a:lnSpc>
            </a:pPr>
            <a:endParaRPr lang="en-US" altLang="en-US" smtClean="0"/>
          </a:p>
          <a:p>
            <a:pPr lvl="2">
              <a:lnSpc>
                <a:spcPct val="80000"/>
              </a:lnSpc>
            </a:pPr>
            <a:r>
              <a:rPr lang="en-US" altLang="en-US" smtClean="0"/>
              <a:t>MOV CX,EF28H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AX, CX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DI, AX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MOV BP,DI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No MOV for flag register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No immediate load to segment register (only registers)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Same size (destination and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6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 Instruction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495800"/>
          </a:xfrm>
          <a:noFill/>
        </p:spPr>
        <p:txBody>
          <a:bodyPr/>
          <a:lstStyle/>
          <a:p>
            <a:r>
              <a:rPr lang="en-US" altLang="en-US" smtClean="0"/>
              <a:t>ADD instruction</a:t>
            </a:r>
          </a:p>
          <a:p>
            <a:pPr lvl="1"/>
            <a:r>
              <a:rPr lang="en-US" altLang="en-US" smtClean="0"/>
              <a:t>ADD des, src	; add the source to destination</a:t>
            </a:r>
          </a:p>
          <a:p>
            <a:pPr lvl="1"/>
            <a:r>
              <a:rPr lang="en-US" altLang="en-US" smtClean="0"/>
              <a:t>Examples:</a:t>
            </a:r>
          </a:p>
          <a:p>
            <a:pPr lvl="2"/>
            <a:r>
              <a:rPr lang="en-US" altLang="en-US" smtClean="0"/>
              <a:t>MOV AL,55H</a:t>
            </a:r>
          </a:p>
          <a:p>
            <a:pPr lvl="2"/>
            <a:r>
              <a:rPr lang="en-US" altLang="en-US" smtClean="0"/>
              <a:t>MOV CL,23H</a:t>
            </a:r>
          </a:p>
          <a:p>
            <a:pPr lvl="2"/>
            <a:r>
              <a:rPr lang="en-US" altLang="en-US" smtClean="0"/>
              <a:t>ADD AL,CL	;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DH,25H</a:t>
            </a:r>
          </a:p>
          <a:p>
            <a:pPr lvl="2"/>
            <a:r>
              <a:rPr lang="en-US" altLang="en-US" smtClean="0"/>
              <a:t>ADD DH,34H	; immediate operand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CX,345H</a:t>
            </a:r>
          </a:p>
          <a:p>
            <a:pPr lvl="2"/>
            <a:r>
              <a:rPr lang="en-US" altLang="en-US" smtClean="0"/>
              <a:t>ADD CX,679H</a:t>
            </a:r>
          </a:p>
          <a:p>
            <a:pPr lvl="1"/>
            <a:r>
              <a:rPr lang="en-US" altLang="en-US" smtClean="0"/>
              <a:t>Same size (destination and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 program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mtClean="0"/>
              <a:t>R &lt;register name&gt;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A &lt;starting address&gt;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U &lt;start&gt; &lt;end&gt;  or  U &lt;start&gt; &lt;L number&gt;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G &lt; = starting address&gt; &lt;stop address(es)&gt;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T &lt; = starting address&gt; &lt;number&gt;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F &lt;s&gt; &lt;e&gt; &lt;data&gt;  or F &lt;s&gt; &lt;L n&gt; &lt;data&gt;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D &lt;s&gt; &lt;e&gt;  or   D &lt;s&gt; &lt;L n&gt;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E &lt;address&gt; &lt;data list&gt;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Pages>78</Pages>
  <Words>1252</Words>
  <Application>Microsoft Office PowerPoint</Application>
  <PresentationFormat>Letter Paper (8.5x11 in)</PresentationFormat>
  <Paragraphs>433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Gulim</vt:lpstr>
      <vt:lpstr>Symbol</vt:lpstr>
      <vt:lpstr>Times New Roman</vt:lpstr>
      <vt:lpstr>Default Design</vt:lpstr>
      <vt:lpstr>Microprocessor System Design</vt:lpstr>
      <vt:lpstr>Outline</vt:lpstr>
      <vt:lpstr>Assembly Programming</vt:lpstr>
      <vt:lpstr>Assembler versus Machine Code</vt:lpstr>
      <vt:lpstr>Instruction Set (AVR)</vt:lpstr>
      <vt:lpstr>Instruction Set (8088)</vt:lpstr>
      <vt:lpstr>MOV Instructions</vt:lpstr>
      <vt:lpstr>ADD Instruction</vt:lpstr>
      <vt:lpstr>Debug program</vt:lpstr>
      <vt:lpstr>Segmented Memory</vt:lpstr>
      <vt:lpstr>Program Segments</vt:lpstr>
      <vt:lpstr>The Stack</vt:lpstr>
      <vt:lpstr>Data Storage via the Stack</vt:lpstr>
      <vt:lpstr>Storing data on X86 stack via PUSH</vt:lpstr>
      <vt:lpstr>Visualizing the PUSH operation</vt:lpstr>
      <vt:lpstr>Multiple Pushes</vt:lpstr>
      <vt:lpstr>Reading Data from X86 stack via POP</vt:lpstr>
      <vt:lpstr>Visualizing the POP operation</vt:lpstr>
      <vt:lpstr>Visualizing multiple POP operations</vt:lpstr>
      <vt:lpstr>Stack Overflow, Underflow</vt:lpstr>
      <vt:lpstr>Stack (summary)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Assembly</dc:title>
  <dc:creator>Omid Fatemi</dc:creator>
  <cp:lastModifiedBy>S. Omid Fatemi</cp:lastModifiedBy>
  <cp:revision>176</cp:revision>
  <cp:lastPrinted>1998-01-22T21:50:54Z</cp:lastPrinted>
  <dcterms:created xsi:type="dcterms:W3CDTF">1995-08-12T11:37:26Z</dcterms:created>
  <dcterms:modified xsi:type="dcterms:W3CDTF">2017-10-02T11:04:13Z</dcterms:modified>
</cp:coreProperties>
</file>