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2" r:id="rId9"/>
    <p:sldId id="264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771D-142F-47AB-9732-246FB2E2B7DB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3E94-2426-4D6D-B342-68C219AC7D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8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8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0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2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1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8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3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0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83E94-2426-4D6D-B342-68C219AC7D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7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6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8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4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3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92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9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8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0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8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8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2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B04DCF-93B9-4B88-A247-A826E712B153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ABFB1B-3694-4C18-8D9F-4FA211CEF9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0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705" y="603504"/>
            <a:ext cx="2706623" cy="488844"/>
          </a:xfrm>
        </p:spPr>
        <p:txBody>
          <a:bodyPr/>
          <a:lstStyle/>
          <a:p>
            <a:r>
              <a:rPr lang="en-US" sz="2400" dirty="0" smtClean="0"/>
              <a:t>Important Notes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8096" y="1389888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Slides contain some function codes to get you familiar with the library functions. You yourself should complete them to compile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dirty="0" smtClean="0">
                <a:solidFill>
                  <a:schemeClr val="bg1"/>
                </a:solidFill>
              </a:rPr>
              <a:t>According to course syllabus, some </a:t>
            </a:r>
            <a:r>
              <a:rPr lang="en-US" dirty="0">
                <a:solidFill>
                  <a:schemeClr val="bg1"/>
                </a:solidFill>
              </a:rPr>
              <a:t>items are labeled as “</a:t>
            </a:r>
            <a:r>
              <a:rPr lang="en-US" u="sng" dirty="0">
                <a:solidFill>
                  <a:schemeClr val="bg1"/>
                </a:solidFill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”. These items won’t be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implemented </a:t>
            </a:r>
            <a:r>
              <a:rPr lang="en-US" dirty="0">
                <a:solidFill>
                  <a:schemeClr val="bg1"/>
                </a:solidFill>
              </a:rPr>
              <a:t>on the board (only a brief introduction).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. According to course syllabus, at </a:t>
            </a:r>
            <a:r>
              <a:rPr lang="en-US" dirty="0">
                <a:solidFill>
                  <a:schemeClr val="bg1"/>
                </a:solidFill>
              </a:rPr>
              <a:t>the end of some sessions, a topic is described briefly.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Then </a:t>
            </a:r>
            <a:r>
              <a:rPr lang="en-US" dirty="0">
                <a:solidFill>
                  <a:schemeClr val="bg1"/>
                </a:solidFill>
              </a:rPr>
              <a:t>in the next session, we implement it on the board. </a:t>
            </a:r>
            <a:r>
              <a:rPr lang="en-US" dirty="0" smtClean="0">
                <a:solidFill>
                  <a:schemeClr val="bg1"/>
                </a:solidFill>
              </a:rPr>
              <a:t>It makes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students </a:t>
            </a:r>
            <a:r>
              <a:rPr lang="en-US" dirty="0" smtClean="0">
                <a:solidFill>
                  <a:schemeClr val="bg1"/>
                </a:solidFill>
              </a:rPr>
              <a:t>get familiar </a:t>
            </a:r>
            <a:r>
              <a:rPr lang="en-US" dirty="0">
                <a:solidFill>
                  <a:schemeClr val="bg1"/>
                </a:solidFill>
              </a:rPr>
              <a:t>with the topic step by step. Also this method make the syllabus so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flexible </a:t>
            </a:r>
            <a:r>
              <a:rPr lang="en-US" dirty="0">
                <a:solidFill>
                  <a:schemeClr val="bg1"/>
                </a:solidFill>
              </a:rPr>
              <a:t>(for better time management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4.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1"/>
                </a:solidFill>
              </a:rPr>
              <a:t>According to course syllabus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 some </a:t>
            </a:r>
            <a:r>
              <a:rPr lang="en-US" dirty="0">
                <a:solidFill>
                  <a:schemeClr val="bg1"/>
                </a:solidFill>
              </a:rPr>
              <a:t>items are labeled as “</a:t>
            </a:r>
            <a:r>
              <a:rPr lang="en-US" u="sng" dirty="0">
                <a:solidFill>
                  <a:schemeClr val="bg1"/>
                </a:solidFill>
              </a:rPr>
              <a:t>Optional</a:t>
            </a:r>
            <a:r>
              <a:rPr lang="en-US">
                <a:solidFill>
                  <a:schemeClr val="bg1"/>
                </a:solidFill>
              </a:rPr>
              <a:t>”. </a:t>
            </a:r>
            <a:r>
              <a:rPr lang="en-US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Webpage link is available for curious students!)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1145" y="585216"/>
            <a:ext cx="2706623" cy="488844"/>
          </a:xfrm>
        </p:spPr>
        <p:txBody>
          <a:bodyPr/>
          <a:lstStyle/>
          <a:p>
            <a:r>
              <a:rPr lang="en-US" sz="2400" dirty="0" smtClean="0"/>
              <a:t>IDE &amp; Examples</a:t>
            </a:r>
            <a:endParaRPr lang="en-US" sz="2400" dirty="0"/>
          </a:p>
        </p:txBody>
      </p:sp>
      <p:pic>
        <p:nvPicPr>
          <p:cNvPr id="3" name="Content Placeholder 3"/>
          <p:cNvPicPr>
            <a:picLocks noGrp="1" noChangeAspect="1"/>
          </p:cNvPicPr>
          <p:nvPr/>
        </p:nvPicPr>
        <p:blipFill rotWithShape="1">
          <a:blip r:embed="rId3"/>
          <a:srcRect l="31675" t="10791" r="31682" b="11125"/>
          <a:stretch/>
        </p:blipFill>
        <p:spPr>
          <a:xfrm>
            <a:off x="1024893" y="1426464"/>
            <a:ext cx="4498083" cy="4781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-286" t="-361" r="64964" b="48397"/>
          <a:stretch/>
        </p:blipFill>
        <p:spPr>
          <a:xfrm>
            <a:off x="6343137" y="2683562"/>
            <a:ext cx="4802586" cy="3524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8776" y="1592221"/>
            <a:ext cx="472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 to install Arduino driver ! (Device Manager)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705" y="603504"/>
            <a:ext cx="2706623" cy="488844"/>
          </a:xfrm>
        </p:spPr>
        <p:txBody>
          <a:bodyPr/>
          <a:lstStyle/>
          <a:p>
            <a:r>
              <a:rPr lang="en-US" sz="2400" dirty="0" smtClean="0"/>
              <a:t>Blinking LED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77824" y="1289304"/>
            <a:ext cx="85039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void setup()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(13, OUTPUT);         // initialize digital pin 13 as an output.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void loop()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(13, HIGH);     </a:t>
            </a:r>
            <a:r>
              <a:rPr lang="en-US" sz="1600" dirty="0" smtClean="0">
                <a:solidFill>
                  <a:schemeClr val="bg1"/>
                </a:solidFill>
              </a:rPr>
              <a:t>// turn the LED on (HIGH is the voltage level)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delay(1000);                     </a:t>
            </a:r>
            <a:r>
              <a:rPr lang="en-US" sz="1600" dirty="0" smtClean="0">
                <a:solidFill>
                  <a:schemeClr val="bg1"/>
                </a:solidFill>
              </a:rPr>
              <a:t>// wait for a second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(13, LOW);    </a:t>
            </a:r>
            <a:r>
              <a:rPr lang="en-US" sz="1600" dirty="0" smtClean="0">
                <a:solidFill>
                  <a:schemeClr val="bg1"/>
                </a:solidFill>
              </a:rPr>
              <a:t>// turn the LED off by making the voltage 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delay(1000);                   </a:t>
            </a:r>
            <a:r>
              <a:rPr lang="en-US" sz="1600" dirty="0" smtClean="0">
                <a:solidFill>
                  <a:schemeClr val="bg1"/>
                </a:solidFill>
              </a:rPr>
              <a:t>// wait for a second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4672" y="41489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() 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digitalRead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analogWrite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analogRead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delay()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57016" y="649224"/>
            <a:ext cx="355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Fritzing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496" y="1892808"/>
            <a:ext cx="4032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1. Open-source software.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2. Document prototype.</a:t>
            </a:r>
            <a:endParaRPr lang="fa-I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. Manufacture professional PCBs.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It has Arduino and Breadboard !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892808"/>
            <a:ext cx="6977253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705" y="603504"/>
            <a:ext cx="2706623" cy="488844"/>
          </a:xfrm>
        </p:spPr>
        <p:txBody>
          <a:bodyPr/>
          <a:lstStyle/>
          <a:p>
            <a:r>
              <a:rPr lang="en-US" sz="2400" dirty="0" smtClean="0"/>
              <a:t>Why Arduino 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1399" y="1265774"/>
            <a:ext cx="10533888" cy="588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Open source hardware and software (Arduino IDE).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Easy-to-use hardware and IDE.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Easy tool for prototyping.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Inexpensive.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Cross-platform.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Uploading AVR code directly.</a:t>
            </a:r>
          </a:p>
          <a:p>
            <a:pPr lvl="1">
              <a:lnSpc>
                <a:spcPct val="20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AutoShape 2" descr="Image result for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8" name="Picture 4" descr="Image result for ardui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79" y="2932194"/>
            <a:ext cx="3090545" cy="210414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73477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745" y="508408"/>
            <a:ext cx="4608576" cy="488844"/>
          </a:xfrm>
        </p:spPr>
        <p:txBody>
          <a:bodyPr/>
          <a:lstStyle/>
          <a:p>
            <a:r>
              <a:rPr lang="en-US" sz="2400" dirty="0" smtClean="0"/>
              <a:t>Common Arduino boards</a:t>
            </a:r>
            <a:endParaRPr lang="en-US" sz="2400" dirty="0"/>
          </a:p>
        </p:txBody>
      </p:sp>
      <p:pic>
        <p:nvPicPr>
          <p:cNvPr id="1026" name="Picture 2" descr="ArduinoU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91" y="1551250"/>
            <a:ext cx="2961175" cy="19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NANO 3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2" y="1551250"/>
            <a:ext cx="2961175" cy="19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NANO 2.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63" y="1551250"/>
            <a:ext cx="2961175" cy="19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9112" y="1181918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1298" y="11819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v3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1258" y="11819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v2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ARDUINO MEG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54" y="4076438"/>
            <a:ext cx="3639312" cy="20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64534" y="3715148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Mega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85" y="4076438"/>
            <a:ext cx="3639312" cy="20756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97465" y="3711576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Yun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6" y="1227082"/>
            <a:ext cx="6300018" cy="5045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1956" y="649224"/>
            <a:ext cx="195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Arduino UNO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15" y="1227082"/>
            <a:ext cx="4594478" cy="50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705" y="603504"/>
            <a:ext cx="2706623" cy="488844"/>
          </a:xfrm>
        </p:spPr>
        <p:txBody>
          <a:bodyPr/>
          <a:lstStyle/>
          <a:p>
            <a:r>
              <a:rPr lang="en-US" sz="2400" b="1" dirty="0" smtClean="0"/>
              <a:t>Arduino Mega</a:t>
            </a:r>
            <a:endParaRPr lang="en-US" sz="2400" b="1" dirty="0"/>
          </a:p>
        </p:txBody>
      </p:sp>
      <p:pic>
        <p:nvPicPr>
          <p:cNvPr id="2050" name="Picture 2" descr="http://jesstech.com.br/wp-content/uploads/2015/06/resumo-mega-2560-1024x5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02871" y="1054549"/>
            <a:ext cx="5010910" cy="52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04" y="1197868"/>
            <a:ext cx="3896868" cy="50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1402" y="647049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Arduino nano3</a:t>
            </a:r>
          </a:p>
        </p:txBody>
      </p:sp>
      <p:pic>
        <p:nvPicPr>
          <p:cNvPr id="10" name="Picture 2" descr="Image result for arduino nano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2" y="1236390"/>
            <a:ext cx="9482133" cy="49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95235" y="576072"/>
            <a:ext cx="6452853" cy="566928"/>
          </a:xfrm>
        </p:spPr>
        <p:txBody>
          <a:bodyPr/>
          <a:lstStyle/>
          <a:p>
            <a:r>
              <a:rPr lang="en-US" sz="3600" dirty="0" smtClean="0"/>
              <a:t>Pull-up &amp; Pull-down</a:t>
            </a:r>
            <a:endParaRPr lang="en-US" sz="3600" dirty="0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84" y="1252728"/>
            <a:ext cx="2295838" cy="2316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96" y="1242341"/>
            <a:ext cx="2295838" cy="2326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1903" y="3678793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Pull-down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2872" y="376732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536" y="4317302"/>
            <a:ext cx="107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20K </a:t>
            </a:r>
            <a:r>
              <a:rPr lang="en-US" dirty="0" smtClean="0">
                <a:solidFill>
                  <a:schemeClr val="bg1"/>
                </a:solidFill>
              </a:rPr>
              <a:t>pull-up </a:t>
            </a:r>
            <a:r>
              <a:rPr lang="en-US" dirty="0">
                <a:solidFill>
                  <a:schemeClr val="bg1"/>
                </a:solidFill>
              </a:rPr>
              <a:t>resistors built into the </a:t>
            </a:r>
            <a:r>
              <a:rPr lang="en-US" dirty="0" err="1">
                <a:solidFill>
                  <a:schemeClr val="bg1"/>
                </a:solidFill>
              </a:rPr>
              <a:t>Atmega</a:t>
            </a:r>
            <a:r>
              <a:rPr lang="en-US" dirty="0">
                <a:solidFill>
                  <a:schemeClr val="bg1"/>
                </a:solidFill>
              </a:rPr>
              <a:t> chip that can be accessed from software.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5656" y="1636776"/>
            <a:ext cx="405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to do pull-up or pull-down?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6391" y="2221037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Avoiding tri state ( High-Z)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6392" y="5860186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Important application : Open drain protocols!!!!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05656" y="47184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internal pull-down resistor!!!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-26841" y="49417"/>
            <a:ext cx="65" cy="517374"/>
          </a:xfrm>
          <a:prstGeom prst="rect">
            <a:avLst/>
          </a:prstGeom>
          <a:solidFill>
            <a:srgbClr val="EC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6760" y="5087760"/>
            <a:ext cx="3596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bg1"/>
                </a:solidFill>
                <a:latin typeface="TyponineSans Monospace Regular 4"/>
              </a:rPr>
              <a:t>pinMode</a:t>
            </a:r>
            <a:r>
              <a:rPr lang="en-US" altLang="en-US" sz="1200" dirty="0">
                <a:solidFill>
                  <a:schemeClr val="bg1"/>
                </a:solidFill>
                <a:latin typeface="TyponineSans Monospace Regular 4"/>
              </a:rPr>
              <a:t>(pin, INPUT); // set pin to input </a:t>
            </a:r>
            <a:endParaRPr lang="en-US" altLang="en-US" sz="1200" dirty="0" smtClean="0">
              <a:solidFill>
                <a:schemeClr val="bg1"/>
              </a:solidFill>
              <a:latin typeface="TyponineSans Monospace Regular 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bg1"/>
                </a:solidFill>
                <a:latin typeface="TyponineSans Monospace Regular 4"/>
              </a:rPr>
              <a:t>digitalWrite</a:t>
            </a:r>
            <a:r>
              <a:rPr lang="en-US" altLang="en-US" sz="1200" dirty="0" smtClean="0">
                <a:solidFill>
                  <a:schemeClr val="bg1"/>
                </a:solidFill>
                <a:latin typeface="TyponineSans Monospace Regular 4"/>
              </a:rPr>
              <a:t>(pin</a:t>
            </a:r>
            <a:r>
              <a:rPr lang="en-US" altLang="en-US" sz="1200" dirty="0">
                <a:solidFill>
                  <a:schemeClr val="bg1"/>
                </a:solidFill>
                <a:latin typeface="TyponineSans Monospace Regular 4"/>
              </a:rPr>
              <a:t>, HIGH); // turn on </a:t>
            </a:r>
            <a:r>
              <a:rPr lang="en-US" altLang="en-US" sz="1200" dirty="0" err="1">
                <a:solidFill>
                  <a:schemeClr val="bg1"/>
                </a:solidFill>
                <a:latin typeface="TyponineSans Monospace Regular 4"/>
              </a:rPr>
              <a:t>pullup</a:t>
            </a:r>
            <a:r>
              <a:rPr lang="en-US" altLang="en-US" sz="1200" dirty="0">
                <a:solidFill>
                  <a:schemeClr val="bg1"/>
                </a:solidFill>
                <a:latin typeface="TyponineSans Monospace Regular 4"/>
              </a:rPr>
              <a:t> resistors</a:t>
            </a:r>
            <a:r>
              <a:rPr lang="en-US" altLang="en-US" sz="900" dirty="0">
                <a:solidFill>
                  <a:schemeClr val="bg1"/>
                </a:solidFill>
              </a:rPr>
              <a:t> 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8032" y="5087759"/>
            <a:ext cx="138988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2552" y="5171395"/>
            <a:ext cx="411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TyponineSans Regular 18"/>
              </a:rPr>
              <a:t>pinMode</a:t>
            </a:r>
            <a:r>
              <a:rPr lang="en-US" sz="1400" dirty="0" smtClean="0">
                <a:solidFill>
                  <a:schemeClr val="bg1"/>
                </a:solidFill>
                <a:latin typeface="TyponineSans Regular 18"/>
              </a:rPr>
              <a:t>(pin, INPUT_PULLUP)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5577" y="969264"/>
            <a:ext cx="4361688" cy="488844"/>
          </a:xfrm>
        </p:spPr>
        <p:txBody>
          <a:bodyPr/>
          <a:lstStyle/>
          <a:p>
            <a:pPr algn="ctr"/>
            <a:r>
              <a:rPr lang="en-US" sz="2400" b="1" dirty="0" smtClean="0"/>
              <a:t>Common types of sensors </a:t>
            </a:r>
            <a:br>
              <a:rPr lang="en-US" sz="2400" b="1" dirty="0" smtClean="0"/>
            </a:br>
            <a:r>
              <a:rPr lang="en-US" sz="2400" b="1" dirty="0" smtClean="0"/>
              <a:t>(based on output signal)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0373" y="1458108"/>
            <a:ext cx="9400032" cy="65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 resistance ( Analog output).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 capacitance.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 inductance.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Digital output signal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 duty cycle pulse. </a:t>
            </a:r>
          </a:p>
          <a:p>
            <a:pPr>
              <a:lnSpc>
                <a:spcPct val="300000"/>
              </a:lnSpc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300000"/>
              </a:lnSpc>
            </a:pPr>
            <a:endParaRPr lang="fa-I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90389" y="1828800"/>
            <a:ext cx="78181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1872734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34613" y="5135880"/>
            <a:ext cx="78181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4920" y="5202936"/>
            <a:ext cx="44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capture , Interrupt , polling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4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3520" y="566928"/>
            <a:ext cx="262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ADC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056" y="2064874"/>
            <a:ext cx="410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 Bit resolution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935099" y="2000425"/>
            <a:ext cx="672084" cy="51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8039" y="2091407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Returns 0 – 1023 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>
            <a:off x="7662672" y="1298448"/>
            <a:ext cx="795528" cy="8595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662672" y="2072348"/>
            <a:ext cx="795528" cy="385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 rot="10800000" flipH="1">
            <a:off x="7662672" y="2371874"/>
            <a:ext cx="795528" cy="8595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660" y="2072348"/>
            <a:ext cx="33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2.5v : returns 512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9660" y="1298448"/>
            <a:ext cx="33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0v : returns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09660" y="2846248"/>
            <a:ext cx="33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5v : returns 1023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094226" y="2008340"/>
            <a:ext cx="672084" cy="51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22329" y="2146053"/>
            <a:ext cx="2824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Assume reference voltage = 5v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512" y="3483864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Different ADC algorithms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718179" y="3353062"/>
            <a:ext cx="960120" cy="63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15160" y="3483864"/>
            <a:ext cx="58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Arduino : successive approximation algorithm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512" y="4272641"/>
            <a:ext cx="342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DAC : using voltage divider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512" y="5061418"/>
            <a:ext cx="41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Simple ADC : DAC + Binary search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A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12" y="4021905"/>
            <a:ext cx="5239512" cy="22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707</TotalTime>
  <Words>471</Words>
  <Application>Microsoft Office PowerPoint</Application>
  <PresentationFormat>Widescreen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TyponineSans Monospace Regular 4</vt:lpstr>
      <vt:lpstr>TyponineSans Regular 18</vt:lpstr>
      <vt:lpstr>Wingdings 3</vt:lpstr>
      <vt:lpstr>Ion Boardroom</vt:lpstr>
      <vt:lpstr>Important Notes</vt:lpstr>
      <vt:lpstr>Why Arduino ?</vt:lpstr>
      <vt:lpstr>Common Arduino boards</vt:lpstr>
      <vt:lpstr>PowerPoint Presentation</vt:lpstr>
      <vt:lpstr>Arduino Mega</vt:lpstr>
      <vt:lpstr>PowerPoint Presentation</vt:lpstr>
      <vt:lpstr>Pull-up &amp; Pull-down</vt:lpstr>
      <vt:lpstr>Common types of sensors  (based on output signal) </vt:lpstr>
      <vt:lpstr>PowerPoint Presentation</vt:lpstr>
      <vt:lpstr>IDE &amp; Examples</vt:lpstr>
      <vt:lpstr>Blinking LED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Arduino ?</dc:title>
  <dc:creator>asus</dc:creator>
  <cp:lastModifiedBy>S. Omid Fatemi</cp:lastModifiedBy>
  <cp:revision>64</cp:revision>
  <dcterms:created xsi:type="dcterms:W3CDTF">2017-09-11T15:12:29Z</dcterms:created>
  <dcterms:modified xsi:type="dcterms:W3CDTF">2017-11-18T04:03:03Z</dcterms:modified>
</cp:coreProperties>
</file>