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73" r:id="rId7"/>
    <p:sldId id="262" r:id="rId8"/>
    <p:sldId id="261" r:id="rId9"/>
    <p:sldId id="263" r:id="rId10"/>
    <p:sldId id="272" r:id="rId11"/>
    <p:sldId id="264" r:id="rId12"/>
    <p:sldId id="268" r:id="rId13"/>
    <p:sldId id="274" r:id="rId14"/>
    <p:sldId id="275" r:id="rId15"/>
    <p:sldId id="279" r:id="rId16"/>
    <p:sldId id="278" r:id="rId17"/>
    <p:sldId id="277"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BB8C1-FEB1-4C71-854F-5A75079435A8}"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2F2C2-F0B0-4A9A-9662-C2C10D1AA91E}" type="slidenum">
              <a:rPr lang="en-US" smtClean="0"/>
              <a:t>‹#›</a:t>
            </a:fld>
            <a:endParaRPr lang="en-US"/>
          </a:p>
        </p:txBody>
      </p:sp>
    </p:spTree>
    <p:extLst>
      <p:ext uri="{BB962C8B-B14F-4D97-AF65-F5344CB8AC3E}">
        <p14:creationId xmlns:p14="http://schemas.microsoft.com/office/powerpoint/2010/main" val="192971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12</a:t>
            </a:fld>
            <a:endParaRPr lang="en-US"/>
          </a:p>
        </p:txBody>
      </p:sp>
    </p:spTree>
    <p:extLst>
      <p:ext uri="{BB962C8B-B14F-4D97-AF65-F5344CB8AC3E}">
        <p14:creationId xmlns:p14="http://schemas.microsoft.com/office/powerpoint/2010/main" val="397955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13</a:t>
            </a:fld>
            <a:endParaRPr lang="en-US"/>
          </a:p>
        </p:txBody>
      </p:sp>
    </p:spTree>
    <p:extLst>
      <p:ext uri="{BB962C8B-B14F-4D97-AF65-F5344CB8AC3E}">
        <p14:creationId xmlns:p14="http://schemas.microsoft.com/office/powerpoint/2010/main" val="189502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14</a:t>
            </a:fld>
            <a:endParaRPr lang="en-US"/>
          </a:p>
        </p:txBody>
      </p:sp>
    </p:spTree>
    <p:extLst>
      <p:ext uri="{BB962C8B-B14F-4D97-AF65-F5344CB8AC3E}">
        <p14:creationId xmlns:p14="http://schemas.microsoft.com/office/powerpoint/2010/main" val="302312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15</a:t>
            </a:fld>
            <a:endParaRPr lang="en-US"/>
          </a:p>
        </p:txBody>
      </p:sp>
    </p:spTree>
    <p:extLst>
      <p:ext uri="{BB962C8B-B14F-4D97-AF65-F5344CB8AC3E}">
        <p14:creationId xmlns:p14="http://schemas.microsoft.com/office/powerpoint/2010/main" val="155082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16</a:t>
            </a:fld>
            <a:endParaRPr lang="en-US"/>
          </a:p>
        </p:txBody>
      </p:sp>
    </p:spTree>
    <p:extLst>
      <p:ext uri="{BB962C8B-B14F-4D97-AF65-F5344CB8AC3E}">
        <p14:creationId xmlns:p14="http://schemas.microsoft.com/office/powerpoint/2010/main" val="60163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17</a:t>
            </a:fld>
            <a:endParaRPr lang="en-US"/>
          </a:p>
        </p:txBody>
      </p:sp>
    </p:spTree>
    <p:extLst>
      <p:ext uri="{BB962C8B-B14F-4D97-AF65-F5344CB8AC3E}">
        <p14:creationId xmlns:p14="http://schemas.microsoft.com/office/powerpoint/2010/main" val="28476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22F2C2-F0B0-4A9A-9662-C2C10D1AA91E}" type="slidenum">
              <a:rPr lang="en-US" smtClean="0"/>
              <a:t>18</a:t>
            </a:fld>
            <a:endParaRPr lang="en-US"/>
          </a:p>
        </p:txBody>
      </p:sp>
    </p:spTree>
    <p:extLst>
      <p:ext uri="{BB962C8B-B14F-4D97-AF65-F5344CB8AC3E}">
        <p14:creationId xmlns:p14="http://schemas.microsoft.com/office/powerpoint/2010/main" val="3145133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93746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9804B-9208-4FA3-9C2C-78E9F2A95DF0}"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125235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152426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735990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4271395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39804B-9208-4FA3-9C2C-78E9F2A95DF0}"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281126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39804B-9208-4FA3-9C2C-78E9F2A95DF0}" type="datetimeFigureOut">
              <a:rPr lang="en-US" smtClean="0"/>
              <a:t>10/9/2017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073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2056803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3256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76790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9804B-9208-4FA3-9C2C-78E9F2A95DF0}"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44516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39804B-9208-4FA3-9C2C-78E9F2A95DF0}"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6624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39804B-9208-4FA3-9C2C-78E9F2A95DF0}"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83602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804B-9208-4FA3-9C2C-78E9F2A95DF0}"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150564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9804B-9208-4FA3-9C2C-78E9F2A95DF0}"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245533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9804B-9208-4FA3-9C2C-78E9F2A95DF0}"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369795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9804B-9208-4FA3-9C2C-78E9F2A95DF0}"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EC3B50-2768-493E-B3F1-2B710E7B30EC}" type="slidenum">
              <a:rPr lang="en-US" smtClean="0"/>
              <a:t>‹#›</a:t>
            </a:fld>
            <a:endParaRPr lang="en-US"/>
          </a:p>
        </p:txBody>
      </p:sp>
    </p:spTree>
    <p:extLst>
      <p:ext uri="{BB962C8B-B14F-4D97-AF65-F5344CB8AC3E}">
        <p14:creationId xmlns:p14="http://schemas.microsoft.com/office/powerpoint/2010/main" val="163303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39804B-9208-4FA3-9C2C-78E9F2A95DF0}" type="datetimeFigureOut">
              <a:rPr lang="en-US" smtClean="0"/>
              <a:t>10/9/2017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EC3B50-2768-493E-B3F1-2B710E7B30EC}" type="slidenum">
              <a:rPr lang="en-US" smtClean="0"/>
              <a:t>‹#›</a:t>
            </a:fld>
            <a:endParaRPr lang="en-US"/>
          </a:p>
        </p:txBody>
      </p:sp>
    </p:spTree>
    <p:extLst>
      <p:ext uri="{BB962C8B-B14F-4D97-AF65-F5344CB8AC3E}">
        <p14:creationId xmlns:p14="http://schemas.microsoft.com/office/powerpoint/2010/main" val="1667385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arduino.cc/Learning/ArduinoSleep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arduino.cc/en/Tutorial/Ping" TargetMode="External"/><Relationship Id="rId2" Type="http://schemas.openxmlformats.org/officeDocument/2006/relationships/hyperlink" Target="http://www.instructables.com/id/555-Tim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1648" y="586972"/>
            <a:ext cx="3712464" cy="369332"/>
          </a:xfrm>
          <a:prstGeom prst="rect">
            <a:avLst/>
          </a:prstGeom>
          <a:noFill/>
        </p:spPr>
        <p:txBody>
          <a:bodyPr wrap="square" rtlCol="0">
            <a:spAutoFit/>
          </a:bodyPr>
          <a:lstStyle/>
          <a:p>
            <a:r>
              <a:rPr lang="en-US" dirty="0" smtClean="0">
                <a:solidFill>
                  <a:schemeClr val="bg1"/>
                </a:solidFill>
              </a:rPr>
              <a:t>USART and Serial Monitor</a:t>
            </a:r>
            <a:endParaRPr lang="en-US" dirty="0">
              <a:solidFill>
                <a:schemeClr val="bg1"/>
              </a:solidFill>
            </a:endParaRPr>
          </a:p>
        </p:txBody>
      </p:sp>
      <p:pic>
        <p:nvPicPr>
          <p:cNvPr id="5" name="Picture 4" descr="http://i.stack.imgur.com/eFev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 y="1104810"/>
            <a:ext cx="4279392" cy="36074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W-TO use the ARDUINO SERIAL 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44" y="4743584"/>
            <a:ext cx="4279392" cy="6760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84648" y="1253316"/>
            <a:ext cx="5815584" cy="1200329"/>
          </a:xfrm>
          <a:prstGeom prst="rect">
            <a:avLst/>
          </a:prstGeom>
          <a:noFill/>
        </p:spPr>
        <p:txBody>
          <a:bodyPr wrap="square" rtlCol="0">
            <a:spAutoFit/>
          </a:bodyPr>
          <a:lstStyle/>
          <a:p>
            <a:r>
              <a:rPr lang="en-US" dirty="0" smtClean="0">
                <a:solidFill>
                  <a:schemeClr val="bg1"/>
                </a:solidFill>
              </a:rPr>
              <a:t>Usart application: </a:t>
            </a:r>
          </a:p>
          <a:p>
            <a:r>
              <a:rPr lang="en-US" dirty="0">
                <a:solidFill>
                  <a:schemeClr val="bg1"/>
                </a:solidFill>
              </a:rPr>
              <a:t> </a:t>
            </a:r>
            <a:r>
              <a:rPr lang="en-US" dirty="0" smtClean="0">
                <a:solidFill>
                  <a:schemeClr val="bg1"/>
                </a:solidFill>
              </a:rPr>
              <a:t>1) Serial communication between two modules     </a:t>
            </a:r>
          </a:p>
          <a:p>
            <a:r>
              <a:rPr lang="en-US" dirty="0">
                <a:solidFill>
                  <a:schemeClr val="bg1"/>
                </a:solidFill>
              </a:rPr>
              <a:t> </a:t>
            </a:r>
            <a:r>
              <a:rPr lang="en-US" dirty="0" smtClean="0">
                <a:solidFill>
                  <a:schemeClr val="bg1"/>
                </a:solidFill>
              </a:rPr>
              <a:t>     supporting this protocol .</a:t>
            </a:r>
          </a:p>
          <a:p>
            <a:r>
              <a:rPr lang="en-US" dirty="0">
                <a:solidFill>
                  <a:schemeClr val="bg1"/>
                </a:solidFill>
              </a:rPr>
              <a:t> </a:t>
            </a:r>
            <a:r>
              <a:rPr lang="en-US" dirty="0" smtClean="0">
                <a:solidFill>
                  <a:schemeClr val="bg1"/>
                </a:solidFill>
              </a:rPr>
              <a:t>2) Serial monitor  </a:t>
            </a:r>
            <a:endParaRPr lang="en-US" dirty="0">
              <a:solidFill>
                <a:schemeClr val="bg1"/>
              </a:solidFill>
            </a:endParaRPr>
          </a:p>
        </p:txBody>
      </p:sp>
      <p:sp>
        <p:nvSpPr>
          <p:cNvPr id="3" name="TextBox 2"/>
          <p:cNvSpPr txBox="1"/>
          <p:nvPr/>
        </p:nvSpPr>
        <p:spPr>
          <a:xfrm>
            <a:off x="612648" y="5566550"/>
            <a:ext cx="4361688" cy="523220"/>
          </a:xfrm>
          <a:prstGeom prst="rect">
            <a:avLst/>
          </a:prstGeom>
          <a:noFill/>
        </p:spPr>
        <p:txBody>
          <a:bodyPr wrap="square" rtlCol="0">
            <a:spAutoFit/>
          </a:bodyPr>
          <a:lstStyle/>
          <a:p>
            <a:r>
              <a:rPr lang="en-US" sz="1400" dirty="0" smtClean="0">
                <a:solidFill>
                  <a:schemeClr val="bg1"/>
                </a:solidFill>
              </a:rPr>
              <a:t>Using serial communication and serial monitor at the same time usually leads to interference …</a:t>
            </a:r>
            <a:endParaRPr lang="en-US" sz="1400" dirty="0">
              <a:solidFill>
                <a:schemeClr val="bg1"/>
              </a:solidFill>
            </a:endParaRPr>
          </a:p>
        </p:txBody>
      </p:sp>
      <p:sp>
        <p:nvSpPr>
          <p:cNvPr id="7" name="TextBox 6"/>
          <p:cNvSpPr txBox="1"/>
          <p:nvPr/>
        </p:nvSpPr>
        <p:spPr>
          <a:xfrm>
            <a:off x="5257800" y="2602151"/>
            <a:ext cx="4992624" cy="3754874"/>
          </a:xfrm>
          <a:prstGeom prst="rect">
            <a:avLst/>
          </a:prstGeom>
          <a:noFill/>
        </p:spPr>
        <p:txBody>
          <a:bodyPr wrap="square" rtlCol="0">
            <a:spAutoFit/>
          </a:bodyPr>
          <a:lstStyle/>
          <a:p>
            <a:r>
              <a:rPr lang="en-US" sz="1400" dirty="0" smtClean="0">
                <a:solidFill>
                  <a:schemeClr val="bg1"/>
                </a:solidFill>
                <a:cs typeface="+mj-cs"/>
              </a:rPr>
              <a:t>FUNCTIONS: </a:t>
            </a:r>
          </a:p>
          <a:p>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Serial.available</a:t>
            </a:r>
            <a:r>
              <a:rPr lang="en-US" sz="1400" dirty="0" smtClean="0">
                <a:solidFill>
                  <a:schemeClr val="bg1"/>
                </a:solidFill>
                <a:cs typeface="+mj-cs"/>
              </a:rPr>
              <a:t>();</a:t>
            </a:r>
          </a:p>
          <a:p>
            <a:pPr marL="342900" indent="-342900">
              <a:buAutoNum type="arabicPeriod"/>
            </a:pPr>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Serial.begin</a:t>
            </a:r>
            <a:r>
              <a:rPr lang="en-US" sz="1400" dirty="0" smtClean="0">
                <a:solidFill>
                  <a:schemeClr val="bg1"/>
                </a:solidFill>
                <a:cs typeface="+mj-cs"/>
              </a:rPr>
              <a:t>(baud rate number);</a:t>
            </a:r>
          </a:p>
          <a:p>
            <a:pPr marL="342900" indent="-342900">
              <a:buAutoNum type="arabicPeriod"/>
            </a:pPr>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Serial.read</a:t>
            </a:r>
            <a:r>
              <a:rPr lang="en-US" sz="1400" dirty="0" smtClean="0">
                <a:solidFill>
                  <a:schemeClr val="bg1"/>
                </a:solidFill>
                <a:cs typeface="+mj-cs"/>
              </a:rPr>
              <a:t>();</a:t>
            </a:r>
          </a:p>
          <a:p>
            <a:pPr marL="342900" indent="-342900">
              <a:buAutoNum type="arabicPeriod"/>
            </a:pPr>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Serial.print</a:t>
            </a:r>
            <a:r>
              <a:rPr lang="en-US" sz="1400" dirty="0" smtClean="0">
                <a:solidFill>
                  <a:schemeClr val="bg1"/>
                </a:solidFill>
                <a:cs typeface="+mj-cs"/>
              </a:rPr>
              <a:t>();</a:t>
            </a:r>
          </a:p>
          <a:p>
            <a:pPr marL="342900" indent="-342900">
              <a:buAutoNum type="arabicPeriod"/>
            </a:pPr>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Serial.println</a:t>
            </a:r>
            <a:r>
              <a:rPr lang="en-US" sz="1400" dirty="0" smtClean="0">
                <a:solidFill>
                  <a:schemeClr val="bg1"/>
                </a:solidFill>
                <a:cs typeface="+mj-cs"/>
              </a:rPr>
              <a:t>();</a:t>
            </a:r>
          </a:p>
          <a:p>
            <a:pPr marL="342900" indent="-342900">
              <a:buAutoNum type="arabicPeriod"/>
            </a:pPr>
            <a:endParaRPr lang="en-US" sz="1400" dirty="0" smtClean="0">
              <a:solidFill>
                <a:schemeClr val="bg1"/>
              </a:solidFill>
              <a:cs typeface="+mj-cs"/>
            </a:endParaRPr>
          </a:p>
          <a:p>
            <a:pPr marL="342900" indent="-342900">
              <a:buAutoNum type="arabicPeriod"/>
            </a:pPr>
            <a:r>
              <a:rPr lang="en-US" sz="1400" dirty="0" err="1" smtClean="0">
                <a:solidFill>
                  <a:schemeClr val="bg1"/>
                </a:solidFill>
                <a:cs typeface="+mj-cs"/>
              </a:rPr>
              <a:t>Serial.write</a:t>
            </a:r>
            <a:r>
              <a:rPr lang="en-US" sz="1400" dirty="0" smtClean="0">
                <a:solidFill>
                  <a:schemeClr val="bg1"/>
                </a:solidFill>
                <a:cs typeface="+mj-cs"/>
              </a:rPr>
              <a:t>();</a:t>
            </a:r>
            <a:endParaRPr lang="fa-IR" sz="1400" dirty="0" smtClean="0">
              <a:solidFill>
                <a:schemeClr val="bg1"/>
              </a:solidFill>
              <a:cs typeface="+mj-cs"/>
            </a:endParaRPr>
          </a:p>
          <a:p>
            <a:pPr marL="342900" indent="-342900">
              <a:buAutoNum type="arabicPeriod"/>
            </a:pPr>
            <a:endParaRPr lang="fa-IR" sz="1400" dirty="0">
              <a:solidFill>
                <a:schemeClr val="bg1"/>
              </a:solidFill>
              <a:cs typeface="+mj-cs"/>
            </a:endParaRPr>
          </a:p>
          <a:p>
            <a:pPr marL="342900" indent="-342900">
              <a:buAutoNum type="arabicPeriod"/>
            </a:pPr>
            <a:r>
              <a:rPr lang="en-US" sz="1400" dirty="0" err="1" smtClean="0">
                <a:solidFill>
                  <a:schemeClr val="bg1"/>
                </a:solidFill>
                <a:cs typeface="+mj-cs"/>
              </a:rPr>
              <a:t>Serial.end</a:t>
            </a:r>
            <a:r>
              <a:rPr lang="en-US" sz="1400" dirty="0" smtClean="0">
                <a:solidFill>
                  <a:schemeClr val="bg1"/>
                </a:solidFill>
                <a:cs typeface="+mj-cs"/>
              </a:rPr>
              <a:t>(); // </a:t>
            </a:r>
            <a:r>
              <a:rPr lang="en-US" sz="1400" dirty="0">
                <a:solidFill>
                  <a:schemeClr val="bg1"/>
                </a:solidFill>
                <a:cs typeface="+mj-cs"/>
              </a:rPr>
              <a:t>Disables serial communication, allowing the RX and TX pins to be used for general input and output</a:t>
            </a:r>
          </a:p>
        </p:txBody>
      </p:sp>
    </p:spTree>
    <p:extLst>
      <p:ext uri="{BB962C8B-B14F-4D97-AF65-F5344CB8AC3E}">
        <p14:creationId xmlns:p14="http://schemas.microsoft.com/office/powerpoint/2010/main" val="24534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fade">
                                      <p:cBhvr>
                                        <p:cTn id="45" dur="500"/>
                                        <p:tgtEl>
                                          <p:spTgt spid="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10" end="10"/>
                                            </p:txEl>
                                          </p:spTgt>
                                        </p:tgtEl>
                                        <p:attrNameLst>
                                          <p:attrName>style.visibility</p:attrName>
                                        </p:attrNameLst>
                                      </p:cBhvr>
                                      <p:to>
                                        <p:strVal val="visible"/>
                                      </p:to>
                                    </p:set>
                                    <p:animEffect transition="in" filter="fade">
                                      <p:cBhvr>
                                        <p:cTn id="50" dur="500"/>
                                        <p:tgtEl>
                                          <p:spTgt spid="7">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500"/>
                                        <p:tgtEl>
                                          <p:spTgt spid="7">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14" end="14"/>
                                            </p:txEl>
                                          </p:spTgt>
                                        </p:tgtEl>
                                        <p:attrNameLst>
                                          <p:attrName>style.visibility</p:attrName>
                                        </p:attrNameLst>
                                      </p:cBhvr>
                                      <p:to>
                                        <p:strVal val="visible"/>
                                      </p:to>
                                    </p:set>
                                    <p:animEffect transition="in" filter="fade">
                                      <p:cBhvr>
                                        <p:cTn id="60" dur="500"/>
                                        <p:tgtEl>
                                          <p:spTgt spid="7">
                                            <p:txEl>
                                              <p:pRg st="14" end="1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animEffect transition="in" filter="fade">
                                      <p:cBhvr>
                                        <p:cTn id="6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3864" y="735478"/>
            <a:ext cx="5559552" cy="461665"/>
          </a:xfrm>
          <a:prstGeom prst="rect">
            <a:avLst/>
          </a:prstGeom>
          <a:noFill/>
        </p:spPr>
        <p:txBody>
          <a:bodyPr wrap="square" rtlCol="0">
            <a:spAutoFit/>
          </a:bodyPr>
          <a:lstStyle/>
          <a:p>
            <a:r>
              <a:rPr lang="en-US" sz="2400" b="1" dirty="0" smtClean="0">
                <a:solidFill>
                  <a:schemeClr val="bg1"/>
                </a:solidFill>
              </a:rPr>
              <a:t>Pulse Width Modulation (PWM)</a:t>
            </a:r>
            <a:endParaRPr lang="en-US" sz="2400" b="1" dirty="0">
              <a:solidFill>
                <a:schemeClr val="bg1"/>
              </a:solidFill>
            </a:endParaRPr>
          </a:p>
        </p:txBody>
      </p:sp>
      <p:pic>
        <p:nvPicPr>
          <p:cNvPr id="3" name="Picture 2" descr="https://www.arduino.cc/en/uploads/Tutorial/pw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44" y="2716887"/>
            <a:ext cx="5075246" cy="336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extBox 1"/>
          <p:cNvSpPr txBox="1"/>
          <p:nvPr/>
        </p:nvSpPr>
        <p:spPr>
          <a:xfrm>
            <a:off x="914400" y="1435608"/>
            <a:ext cx="9116568" cy="923330"/>
          </a:xfrm>
          <a:prstGeom prst="rect">
            <a:avLst/>
          </a:prstGeom>
          <a:noFill/>
        </p:spPr>
        <p:txBody>
          <a:bodyPr wrap="square" rtlCol="0">
            <a:spAutoFit/>
          </a:bodyPr>
          <a:lstStyle/>
          <a:p>
            <a:r>
              <a:rPr lang="en-US" dirty="0" smtClean="0">
                <a:solidFill>
                  <a:schemeClr val="bg1"/>
                </a:solidFill>
              </a:rPr>
              <a:t>A </a:t>
            </a:r>
            <a:r>
              <a:rPr lang="en-US" dirty="0">
                <a:solidFill>
                  <a:schemeClr val="bg1"/>
                </a:solidFill>
              </a:rPr>
              <a:t>technique for getting analog results with digital </a:t>
            </a:r>
            <a:r>
              <a:rPr lang="en-US" dirty="0" smtClean="0">
                <a:solidFill>
                  <a:schemeClr val="bg1"/>
                </a:solidFill>
              </a:rPr>
              <a:t>means. </a:t>
            </a:r>
          </a:p>
          <a:p>
            <a:endParaRPr lang="en-US" dirty="0">
              <a:solidFill>
                <a:schemeClr val="bg1"/>
              </a:solidFill>
            </a:endParaRPr>
          </a:p>
          <a:p>
            <a:r>
              <a:rPr lang="en-US" dirty="0" err="1" smtClean="0">
                <a:solidFill>
                  <a:schemeClr val="bg1"/>
                </a:solidFill>
              </a:rPr>
              <a:t>analogWrite</a:t>
            </a:r>
            <a:r>
              <a:rPr lang="en-US" dirty="0" smtClean="0">
                <a:solidFill>
                  <a:schemeClr val="bg1"/>
                </a:solidFill>
              </a:rPr>
              <a:t>(</a:t>
            </a:r>
            <a:r>
              <a:rPr lang="en-US" dirty="0" err="1" smtClean="0">
                <a:solidFill>
                  <a:schemeClr val="bg1"/>
                </a:solidFill>
              </a:rPr>
              <a:t>pin_num,value</a:t>
            </a:r>
            <a:r>
              <a:rPr lang="en-US" dirty="0" smtClean="0">
                <a:solidFill>
                  <a:schemeClr val="bg1"/>
                </a:solidFill>
              </a:rPr>
              <a:t> : 0-255)</a:t>
            </a:r>
          </a:p>
        </p:txBody>
      </p:sp>
      <p:pic>
        <p:nvPicPr>
          <p:cNvPr id="4098" name="Picture 2" descr="UNO PWM 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783404" y="1953580"/>
            <a:ext cx="4188489" cy="407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4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5192" y="634894"/>
            <a:ext cx="1472184" cy="523220"/>
          </a:xfrm>
          <a:prstGeom prst="rect">
            <a:avLst/>
          </a:prstGeom>
          <a:noFill/>
        </p:spPr>
        <p:txBody>
          <a:bodyPr wrap="square" rtlCol="0">
            <a:spAutoFit/>
          </a:bodyPr>
          <a:lstStyle/>
          <a:p>
            <a:r>
              <a:rPr lang="en-US" sz="2800" b="1" dirty="0" smtClean="0">
                <a:solidFill>
                  <a:schemeClr val="bg1"/>
                </a:solidFill>
              </a:rPr>
              <a:t>Motors</a:t>
            </a:r>
            <a:endParaRPr lang="en-US" sz="2800" b="1" dirty="0">
              <a:solidFill>
                <a:schemeClr val="bg1"/>
              </a:solidFill>
            </a:endParaRPr>
          </a:p>
        </p:txBody>
      </p:sp>
      <p:sp>
        <p:nvSpPr>
          <p:cNvPr id="2" name="TextBox 1"/>
          <p:cNvSpPr txBox="1"/>
          <p:nvPr/>
        </p:nvSpPr>
        <p:spPr>
          <a:xfrm>
            <a:off x="502920" y="1545336"/>
            <a:ext cx="11164824" cy="1477328"/>
          </a:xfrm>
          <a:prstGeom prst="rect">
            <a:avLst/>
          </a:prstGeom>
          <a:noFill/>
        </p:spPr>
        <p:txBody>
          <a:bodyPr wrap="square" rtlCol="0">
            <a:spAutoFit/>
          </a:bodyPr>
          <a:lstStyle/>
          <a:p>
            <a:pPr marL="342900" indent="-342900">
              <a:buAutoNum type="arabicPeriod"/>
            </a:pPr>
            <a:r>
              <a:rPr lang="en-US" dirty="0" smtClean="0">
                <a:solidFill>
                  <a:schemeClr val="bg1"/>
                </a:solidFill>
              </a:rPr>
              <a:t>DC motors : continuous rotation , 2 wires(</a:t>
            </a:r>
            <a:r>
              <a:rPr lang="en-US" dirty="0" err="1" smtClean="0">
                <a:solidFill>
                  <a:schemeClr val="bg1"/>
                </a:solidFill>
              </a:rPr>
              <a:t>Vcc,Gnd</a:t>
            </a:r>
            <a:r>
              <a:rPr lang="en-US" dirty="0" smtClean="0">
                <a:solidFill>
                  <a:schemeClr val="bg1"/>
                </a:solidFill>
              </a:rPr>
              <a:t>) , speed control using PWM duty cycle  </a:t>
            </a:r>
          </a:p>
          <a:p>
            <a:pPr marL="342900" indent="-342900">
              <a:buAutoNum type="arabicPeriod"/>
            </a:pPr>
            <a:r>
              <a:rPr lang="en-US" dirty="0" smtClean="0">
                <a:solidFill>
                  <a:schemeClr val="bg1"/>
                </a:solidFill>
              </a:rPr>
              <a:t>AC motors </a:t>
            </a:r>
          </a:p>
          <a:p>
            <a:pPr marL="342900" indent="-342900">
              <a:buAutoNum type="arabicPeriod"/>
            </a:pPr>
            <a:r>
              <a:rPr lang="en-US" dirty="0" smtClean="0">
                <a:solidFill>
                  <a:schemeClr val="bg1"/>
                </a:solidFill>
              </a:rPr>
              <a:t>Servo motors : </a:t>
            </a:r>
            <a:r>
              <a:rPr lang="en-US" dirty="0">
                <a:solidFill>
                  <a:schemeClr val="bg1"/>
                </a:solidFill>
              </a:rPr>
              <a:t>DC </a:t>
            </a:r>
            <a:r>
              <a:rPr lang="en-US" dirty="0" smtClean="0">
                <a:solidFill>
                  <a:schemeClr val="bg1"/>
                </a:solidFill>
              </a:rPr>
              <a:t>motor + gearing set + control circuit </a:t>
            </a:r>
            <a:r>
              <a:rPr lang="fa-IR" dirty="0" smtClean="0">
                <a:solidFill>
                  <a:schemeClr val="bg1"/>
                </a:solidFill>
              </a:rPr>
              <a:t>+</a:t>
            </a:r>
            <a:r>
              <a:rPr lang="en-US" dirty="0" smtClean="0">
                <a:solidFill>
                  <a:schemeClr val="bg1"/>
                </a:solidFill>
              </a:rPr>
              <a:t> position-sensor </a:t>
            </a:r>
            <a:r>
              <a:rPr lang="en-US" dirty="0">
                <a:solidFill>
                  <a:schemeClr val="bg1"/>
                </a:solidFill>
              </a:rPr>
              <a:t>(</a:t>
            </a:r>
            <a:r>
              <a:rPr lang="en-US" dirty="0" smtClean="0">
                <a:solidFill>
                  <a:schemeClr val="bg1"/>
                </a:solidFill>
              </a:rPr>
              <a:t>usually potentiometer),</a:t>
            </a:r>
          </a:p>
          <a:p>
            <a:r>
              <a:rPr lang="en-US" dirty="0" smtClean="0">
                <a:solidFill>
                  <a:schemeClr val="bg1"/>
                </a:solidFill>
              </a:rPr>
              <a:t>     3wires(</a:t>
            </a:r>
            <a:r>
              <a:rPr lang="en-US" dirty="0" err="1" smtClean="0">
                <a:solidFill>
                  <a:schemeClr val="bg1"/>
                </a:solidFill>
              </a:rPr>
              <a:t>Vcc,Gnd,Control_Signal</a:t>
            </a:r>
            <a:r>
              <a:rPr lang="en-US" dirty="0" smtClean="0">
                <a:solidFill>
                  <a:schemeClr val="bg1"/>
                </a:solidFill>
              </a:rPr>
              <a:t>),Precisely shaft control using feedback.  </a:t>
            </a:r>
          </a:p>
          <a:p>
            <a:r>
              <a:rPr lang="en-US" dirty="0" smtClean="0">
                <a:solidFill>
                  <a:schemeClr val="bg1"/>
                </a:solidFill>
              </a:rPr>
              <a:t>4.  Stepper motor : Unipolar and bipolar </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1990725" y="3539490"/>
            <a:ext cx="3181350" cy="2247900"/>
          </a:xfrm>
          <a:prstGeom prst="rect">
            <a:avLst/>
          </a:prstGeom>
        </p:spPr>
      </p:pic>
      <p:pic>
        <p:nvPicPr>
          <p:cNvPr id="7" name="Picture 6"/>
          <p:cNvPicPr>
            <a:picLocks noChangeAspect="1"/>
          </p:cNvPicPr>
          <p:nvPr/>
        </p:nvPicPr>
        <p:blipFill>
          <a:blip r:embed="rId3"/>
          <a:stretch>
            <a:fillRect/>
          </a:stretch>
        </p:blipFill>
        <p:spPr>
          <a:xfrm>
            <a:off x="6635878" y="3549015"/>
            <a:ext cx="3181350" cy="2238375"/>
          </a:xfrm>
          <a:prstGeom prst="rect">
            <a:avLst/>
          </a:prstGeom>
        </p:spPr>
      </p:pic>
    </p:spTree>
    <p:extLst>
      <p:ext uri="{BB962C8B-B14F-4D97-AF65-F5344CB8AC3E}">
        <p14:creationId xmlns:p14="http://schemas.microsoft.com/office/powerpoint/2010/main" val="869965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592" y="607462"/>
            <a:ext cx="4974336" cy="523220"/>
          </a:xfrm>
          <a:prstGeom prst="rect">
            <a:avLst/>
          </a:prstGeom>
          <a:noFill/>
        </p:spPr>
        <p:txBody>
          <a:bodyPr wrap="square" rtlCol="0">
            <a:spAutoFit/>
          </a:bodyPr>
          <a:lstStyle/>
          <a:p>
            <a:r>
              <a:rPr lang="en-US" sz="2800" b="1" dirty="0" smtClean="0">
                <a:solidFill>
                  <a:schemeClr val="bg1"/>
                </a:solidFill>
              </a:rPr>
              <a:t>Sleep modes (optional) </a:t>
            </a:r>
            <a:endParaRPr lang="en-US" sz="2800" b="1" dirty="0">
              <a:solidFill>
                <a:schemeClr val="bg1"/>
              </a:solidFill>
            </a:endParaRPr>
          </a:p>
        </p:txBody>
      </p:sp>
      <p:sp>
        <p:nvSpPr>
          <p:cNvPr id="2" name="TextBox 1"/>
          <p:cNvSpPr txBox="1"/>
          <p:nvPr/>
        </p:nvSpPr>
        <p:spPr>
          <a:xfrm>
            <a:off x="685800" y="1700784"/>
            <a:ext cx="9793224" cy="646331"/>
          </a:xfrm>
          <a:prstGeom prst="rect">
            <a:avLst/>
          </a:prstGeom>
          <a:noFill/>
        </p:spPr>
        <p:txBody>
          <a:bodyPr wrap="square" rtlCol="0">
            <a:spAutoFit/>
          </a:bodyPr>
          <a:lstStyle/>
          <a:p>
            <a:r>
              <a:rPr lang="en-US" dirty="0" smtClean="0">
                <a:solidFill>
                  <a:schemeClr val="bg1"/>
                </a:solidFill>
              </a:rPr>
              <a:t> Power management is an important topic in practical manufacturing.</a:t>
            </a:r>
          </a:p>
          <a:p>
            <a:endParaRPr lang="en-US" dirty="0">
              <a:solidFill>
                <a:schemeClr val="bg1"/>
              </a:solidFill>
            </a:endParaRPr>
          </a:p>
        </p:txBody>
      </p:sp>
      <p:sp>
        <p:nvSpPr>
          <p:cNvPr id="3" name="Rectangle 2"/>
          <p:cNvSpPr/>
          <p:nvPr/>
        </p:nvSpPr>
        <p:spPr>
          <a:xfrm>
            <a:off x="3090672" y="2262834"/>
            <a:ext cx="7498080" cy="369332"/>
          </a:xfrm>
          <a:prstGeom prst="rect">
            <a:avLst/>
          </a:prstGeom>
        </p:spPr>
        <p:txBody>
          <a:bodyPr wrap="square">
            <a:spAutoFit/>
          </a:bodyPr>
          <a:lstStyle/>
          <a:p>
            <a:r>
              <a:rPr lang="en-US" dirty="0" smtClean="0">
                <a:hlinkClick r:id="rId3"/>
              </a:rPr>
              <a:t>https://playground.arduino.cc/Learning/ArduinoSleepCode</a:t>
            </a:r>
            <a:endParaRPr lang="en-US" dirty="0"/>
          </a:p>
        </p:txBody>
      </p:sp>
      <p:pic>
        <p:nvPicPr>
          <p:cNvPr id="2050" name="Picture 2" descr="Image result for sleep m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9056" y="3087779"/>
            <a:ext cx="3227832" cy="32278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917217"/>
            <a:ext cx="7669200" cy="32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76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5047488" y="704087"/>
            <a:ext cx="5214573" cy="78821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4400" dirty="0" smtClean="0"/>
              <a:t>رله (</a:t>
            </a:r>
            <a:r>
              <a:rPr lang="en-US" sz="4400" dirty="0" smtClean="0"/>
              <a:t>relay</a:t>
            </a:r>
            <a:r>
              <a:rPr lang="fa-IR" sz="4400" dirty="0" smtClean="0"/>
              <a:t>)</a:t>
            </a:r>
            <a:endParaRPr lang="en-US" sz="4400" dirty="0"/>
          </a:p>
        </p:txBody>
      </p:sp>
      <p:sp>
        <p:nvSpPr>
          <p:cNvPr id="6" name="Rectangle 5"/>
          <p:cNvSpPr/>
          <p:nvPr/>
        </p:nvSpPr>
        <p:spPr>
          <a:xfrm>
            <a:off x="1229359" y="2546636"/>
            <a:ext cx="1965960" cy="25603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n w="0"/>
              <a:solidFill>
                <a:schemeClr val="bg1"/>
              </a:solidFill>
              <a:effectLst>
                <a:outerShdw blurRad="38100" dist="19050" dir="2700000" algn="tl" rotWithShape="0">
                  <a:schemeClr val="dk1">
                    <a:alpha val="40000"/>
                  </a:schemeClr>
                </a:outerShdw>
              </a:effectLst>
            </a:endParaRPr>
          </a:p>
        </p:txBody>
      </p:sp>
      <p:sp>
        <p:nvSpPr>
          <p:cNvPr id="7" name="Oval 6"/>
          <p:cNvSpPr/>
          <p:nvPr/>
        </p:nvSpPr>
        <p:spPr>
          <a:xfrm>
            <a:off x="2047240" y="2788412"/>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1</a:t>
            </a:r>
            <a:endParaRPr lang="en-US" dirty="0">
              <a:ln w="0"/>
              <a:solidFill>
                <a:schemeClr val="bg1"/>
              </a:solidFill>
              <a:effectLst>
                <a:outerShdw blurRad="38100" dist="19050" dir="2700000" algn="tl" rotWithShape="0">
                  <a:schemeClr val="dk1">
                    <a:alpha val="40000"/>
                  </a:schemeClr>
                </a:outerShdw>
              </a:effectLst>
            </a:endParaRPr>
          </a:p>
        </p:txBody>
      </p:sp>
      <p:sp>
        <p:nvSpPr>
          <p:cNvPr id="8" name="Oval 7"/>
          <p:cNvSpPr/>
          <p:nvPr/>
        </p:nvSpPr>
        <p:spPr>
          <a:xfrm>
            <a:off x="1336040" y="3080512"/>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5</a:t>
            </a:r>
            <a:endParaRPr lang="en-US" dirty="0">
              <a:ln w="0"/>
              <a:solidFill>
                <a:schemeClr val="bg1"/>
              </a:solidFill>
              <a:effectLst>
                <a:outerShdw blurRad="38100" dist="19050" dir="2700000" algn="tl" rotWithShape="0">
                  <a:schemeClr val="dk1">
                    <a:alpha val="40000"/>
                  </a:schemeClr>
                </a:outerShdw>
              </a:effectLst>
            </a:endParaRPr>
          </a:p>
        </p:txBody>
      </p:sp>
      <p:sp>
        <p:nvSpPr>
          <p:cNvPr id="9" name="Oval 8"/>
          <p:cNvSpPr/>
          <p:nvPr/>
        </p:nvSpPr>
        <p:spPr>
          <a:xfrm>
            <a:off x="2796540" y="3074162"/>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2</a:t>
            </a:r>
            <a:endParaRPr lang="en-US" dirty="0">
              <a:ln w="0"/>
              <a:solidFill>
                <a:schemeClr val="bg1"/>
              </a:solidFill>
              <a:effectLst>
                <a:outerShdw blurRad="38100" dist="19050" dir="2700000" algn="tl" rotWithShape="0">
                  <a:schemeClr val="dk1">
                    <a:alpha val="40000"/>
                  </a:schemeClr>
                </a:outerShdw>
              </a:effectLst>
            </a:endParaRPr>
          </a:p>
        </p:txBody>
      </p:sp>
      <p:sp>
        <p:nvSpPr>
          <p:cNvPr id="10" name="Oval 9"/>
          <p:cNvSpPr/>
          <p:nvPr/>
        </p:nvSpPr>
        <p:spPr>
          <a:xfrm>
            <a:off x="1336040" y="4731512"/>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4</a:t>
            </a:r>
            <a:endParaRPr lang="en-US" dirty="0">
              <a:ln w="0"/>
              <a:solidFill>
                <a:schemeClr val="bg1"/>
              </a:solidFill>
              <a:effectLst>
                <a:outerShdw blurRad="38100" dist="19050" dir="2700000" algn="tl" rotWithShape="0">
                  <a:schemeClr val="dk1">
                    <a:alpha val="40000"/>
                  </a:schemeClr>
                </a:outerShdw>
              </a:effectLst>
            </a:endParaRPr>
          </a:p>
        </p:txBody>
      </p:sp>
      <p:sp>
        <p:nvSpPr>
          <p:cNvPr id="11" name="Oval 10"/>
          <p:cNvSpPr/>
          <p:nvPr/>
        </p:nvSpPr>
        <p:spPr>
          <a:xfrm>
            <a:off x="2796540" y="4731512"/>
            <a:ext cx="2921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3</a:t>
            </a:r>
            <a:endParaRPr lang="en-US" dirty="0">
              <a:ln w="0"/>
              <a:solidFill>
                <a:schemeClr val="bg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flipH="1" flipV="1">
            <a:off x="784299" y="3232912"/>
            <a:ext cx="551033" cy="635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095064" y="3226562"/>
            <a:ext cx="551033" cy="635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653155" y="2669032"/>
            <a:ext cx="1" cy="57340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a:off x="3495040" y="2409000"/>
            <a:ext cx="302259" cy="328612"/>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bg1"/>
              </a:solidFill>
              <a:effectLst>
                <a:outerShdw blurRad="38100" dist="19050" dir="2700000" algn="tl" rotWithShape="0">
                  <a:schemeClr val="dk1">
                    <a:alpha val="40000"/>
                  </a:schemeClr>
                </a:outerShdw>
              </a:effectLst>
            </a:endParaRPr>
          </a:p>
        </p:txBody>
      </p:sp>
      <p:sp>
        <p:nvSpPr>
          <p:cNvPr id="16" name="TextBox 15"/>
          <p:cNvSpPr txBox="1"/>
          <p:nvPr/>
        </p:nvSpPr>
        <p:spPr>
          <a:xfrm>
            <a:off x="593090" y="2826452"/>
            <a:ext cx="495300" cy="307777"/>
          </a:xfrm>
          <a:prstGeom prst="rect">
            <a:avLst/>
          </a:prstGeom>
          <a:noFill/>
        </p:spPr>
        <p:txBody>
          <a:bodyPr wrap="square" rtlCol="0">
            <a:spAutoFit/>
          </a:bodyPr>
          <a:lstStyle/>
          <a:p>
            <a:r>
              <a:rPr lang="en-US" sz="1400" dirty="0" smtClean="0">
                <a:ln w="0"/>
                <a:solidFill>
                  <a:schemeClr val="bg1"/>
                </a:solidFill>
                <a:effectLst>
                  <a:outerShdw blurRad="38100" dist="19050" dir="2700000" algn="tl" rotWithShape="0">
                    <a:schemeClr val="dk1">
                      <a:alpha val="40000"/>
                    </a:schemeClr>
                  </a:outerShdw>
                </a:effectLst>
              </a:rPr>
              <a:t>Ad</a:t>
            </a:r>
            <a:endParaRPr lang="en-US" sz="1400" dirty="0">
              <a:ln w="0"/>
              <a:solidFill>
                <a:schemeClr val="bg1"/>
              </a:solidFill>
              <a:effectLst>
                <a:outerShdw blurRad="38100" dist="19050" dir="2700000" algn="tl" rotWithShape="0">
                  <a:schemeClr val="dk1">
                    <a:alpha val="40000"/>
                  </a:schemeClr>
                </a:outerShdw>
              </a:effectLst>
            </a:endParaRPr>
          </a:p>
        </p:txBody>
      </p:sp>
      <p:cxnSp>
        <p:nvCxnSpPr>
          <p:cNvPr id="17" name="Straight Connector 16"/>
          <p:cNvCxnSpPr/>
          <p:nvPr/>
        </p:nvCxnSpPr>
        <p:spPr>
          <a:xfrm flipH="1" flipV="1">
            <a:off x="2201546" y="3087108"/>
            <a:ext cx="10793" cy="14209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633181" y="4502912"/>
            <a:ext cx="568366" cy="30661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810702" y="4832199"/>
            <a:ext cx="885349" cy="6708"/>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178938" y="4480315"/>
            <a:ext cx="635170" cy="336347"/>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55879" y="2217123"/>
            <a:ext cx="594993" cy="400110"/>
          </a:xfrm>
          <a:prstGeom prst="rect">
            <a:avLst/>
          </a:prstGeom>
          <a:noFill/>
        </p:spPr>
        <p:txBody>
          <a:bodyPr wrap="square" rtlCol="0">
            <a:spAutoFit/>
          </a:bodyPr>
          <a:lstStyle/>
          <a:p>
            <a:r>
              <a:rPr lang="en-US" sz="2000" dirty="0" smtClean="0">
                <a:ln w="0"/>
                <a:solidFill>
                  <a:schemeClr val="bg1"/>
                </a:solidFill>
                <a:effectLst>
                  <a:outerShdw blurRad="38100" dist="19050" dir="2700000" algn="tl" rotWithShape="0">
                    <a:schemeClr val="dk1">
                      <a:alpha val="40000"/>
                    </a:schemeClr>
                  </a:outerShdw>
                </a:effectLst>
              </a:rPr>
              <a:t>HV</a:t>
            </a:r>
            <a:endParaRPr lang="en-US" sz="2000" dirty="0">
              <a:ln w="0"/>
              <a:solidFill>
                <a:schemeClr val="bg1"/>
              </a:solidFill>
              <a:effectLst>
                <a:outerShdw blurRad="38100" dist="19050" dir="2700000" algn="tl" rotWithShape="0">
                  <a:schemeClr val="dk1">
                    <a:alpha val="40000"/>
                  </a:schemeClr>
                </a:outerShdw>
              </a:effectLst>
            </a:endParaRPr>
          </a:p>
        </p:txBody>
      </p:sp>
      <p:sp>
        <p:nvSpPr>
          <p:cNvPr id="22" name="TextBox 21"/>
          <p:cNvSpPr txBox="1"/>
          <p:nvPr/>
        </p:nvSpPr>
        <p:spPr>
          <a:xfrm>
            <a:off x="3160314" y="4714622"/>
            <a:ext cx="523319" cy="338554"/>
          </a:xfrm>
          <a:prstGeom prst="rect">
            <a:avLst/>
          </a:prstGeom>
          <a:noFill/>
        </p:spPr>
        <p:txBody>
          <a:bodyPr wrap="square" rtlCol="0">
            <a:spAutoFit/>
          </a:bodyPr>
          <a:lstStyle/>
          <a:p>
            <a:r>
              <a:rPr lang="en-US" sz="1600" dirty="0" smtClean="0">
                <a:ln w="0"/>
                <a:solidFill>
                  <a:schemeClr val="bg1"/>
                </a:solidFill>
                <a:effectLst>
                  <a:outerShdw blurRad="38100" dist="19050" dir="2700000" algn="tl" rotWithShape="0">
                    <a:schemeClr val="dk1">
                      <a:alpha val="40000"/>
                    </a:schemeClr>
                  </a:outerShdw>
                </a:effectLst>
              </a:rPr>
              <a:t>HV</a:t>
            </a:r>
            <a:endParaRPr lang="en-US" sz="1600" dirty="0">
              <a:ln w="0"/>
              <a:solidFill>
                <a:schemeClr val="bg1"/>
              </a:solidFill>
              <a:effectLst>
                <a:outerShdw blurRad="38100" dist="19050" dir="2700000" algn="tl" rotWithShape="0">
                  <a:schemeClr val="dk1">
                    <a:alpha val="40000"/>
                  </a:schemeClr>
                </a:outerShdw>
              </a:effectLst>
            </a:endParaRPr>
          </a:p>
        </p:txBody>
      </p:sp>
      <p:sp>
        <p:nvSpPr>
          <p:cNvPr id="23" name="TextBox 22"/>
          <p:cNvSpPr txBox="1"/>
          <p:nvPr/>
        </p:nvSpPr>
        <p:spPr>
          <a:xfrm>
            <a:off x="836499" y="4714622"/>
            <a:ext cx="529947" cy="338554"/>
          </a:xfrm>
          <a:prstGeom prst="rect">
            <a:avLst/>
          </a:prstGeom>
          <a:noFill/>
        </p:spPr>
        <p:txBody>
          <a:bodyPr wrap="square" rtlCol="0">
            <a:spAutoFit/>
          </a:bodyPr>
          <a:lstStyle/>
          <a:p>
            <a:r>
              <a:rPr lang="en-US" sz="1600" dirty="0" smtClean="0">
                <a:ln w="0"/>
                <a:solidFill>
                  <a:schemeClr val="bg1"/>
                </a:solidFill>
                <a:effectLst>
                  <a:outerShdw blurRad="38100" dist="19050" dir="2700000" algn="tl" rotWithShape="0">
                    <a:schemeClr val="dk1">
                      <a:alpha val="40000"/>
                    </a:schemeClr>
                  </a:outerShdw>
                </a:effectLst>
              </a:rPr>
              <a:t>HV</a:t>
            </a:r>
            <a:endParaRPr lang="en-US" sz="1600" dirty="0">
              <a:ln w="0"/>
              <a:solidFill>
                <a:schemeClr val="bg1"/>
              </a:solidFill>
              <a:effectLst>
                <a:outerShdw blurRad="38100" dist="19050" dir="2700000" algn="tl" rotWithShape="0">
                  <a:schemeClr val="dk1">
                    <a:alpha val="40000"/>
                  </a:schemeClr>
                </a:outerShdw>
              </a:effectLst>
            </a:endParaRPr>
          </a:p>
        </p:txBody>
      </p:sp>
      <p:sp>
        <p:nvSpPr>
          <p:cNvPr id="24" name="TextBox 23"/>
          <p:cNvSpPr txBox="1"/>
          <p:nvPr/>
        </p:nvSpPr>
        <p:spPr>
          <a:xfrm>
            <a:off x="4053072" y="2197148"/>
            <a:ext cx="7263442" cy="3200876"/>
          </a:xfrm>
          <a:prstGeom prst="rect">
            <a:avLst/>
          </a:prstGeom>
          <a:noFill/>
        </p:spPr>
        <p:txBody>
          <a:bodyPr wrap="square" rtlCol="0">
            <a:spAutoFit/>
          </a:bodyPr>
          <a:lstStyle/>
          <a:p>
            <a:pPr marL="285750" indent="-285750" algn="r" rtl="1">
              <a:buFont typeface="Wingdings" panose="05000000000000000000" pitchFamily="2" charset="2"/>
              <a:buChar char="q"/>
            </a:pPr>
            <a:r>
              <a:rPr lang="fa-IR" dirty="0">
                <a:solidFill>
                  <a:schemeClr val="bg1"/>
                </a:solidFill>
              </a:rPr>
              <a:t>گاهی میخواهیم میکرو کنترل کننده (قطع و وصل </a:t>
            </a:r>
            <a:r>
              <a:rPr lang="fa-IR" dirty="0" smtClean="0">
                <a:solidFill>
                  <a:schemeClr val="bg1"/>
                </a:solidFill>
              </a:rPr>
              <a:t>کننده) مدار </a:t>
            </a:r>
            <a:r>
              <a:rPr lang="fa-IR" dirty="0">
                <a:solidFill>
                  <a:schemeClr val="bg1"/>
                </a:solidFill>
              </a:rPr>
              <a:t>الکتریکی ولتاژ بالا باشد</a:t>
            </a:r>
          </a:p>
          <a:p>
            <a:pPr algn="r" rtl="1"/>
            <a:r>
              <a:rPr lang="fa-IR" dirty="0">
                <a:solidFill>
                  <a:schemeClr val="bg1"/>
                </a:solidFill>
              </a:rPr>
              <a:t>مثال: میکرو قرار است روشن یا خاموش بودن لامپ </a:t>
            </a:r>
            <a:r>
              <a:rPr lang="fa-IR" dirty="0" smtClean="0">
                <a:solidFill>
                  <a:schemeClr val="bg1"/>
                </a:solidFill>
              </a:rPr>
              <a:t>اتاق را </a:t>
            </a:r>
            <a:r>
              <a:rPr lang="fa-IR" dirty="0">
                <a:solidFill>
                  <a:schemeClr val="bg1"/>
                </a:solidFill>
              </a:rPr>
              <a:t>کنترل </a:t>
            </a:r>
            <a:r>
              <a:rPr lang="fa-IR" dirty="0" smtClean="0">
                <a:solidFill>
                  <a:schemeClr val="bg1"/>
                </a:solidFill>
              </a:rPr>
              <a:t>کند</a:t>
            </a:r>
          </a:p>
          <a:p>
            <a:pPr algn="r" rtl="1"/>
            <a:endParaRPr lang="en-US" dirty="0">
              <a:solidFill>
                <a:schemeClr val="bg1"/>
              </a:solidFill>
            </a:endParaRPr>
          </a:p>
          <a:p>
            <a:pPr marL="285750" indent="-285750" algn="r" rtl="1">
              <a:buFont typeface="Wingdings" panose="05000000000000000000" pitchFamily="2" charset="2"/>
              <a:buChar char="q"/>
            </a:pPr>
            <a:r>
              <a:rPr lang="fa-IR" dirty="0">
                <a:solidFill>
                  <a:schemeClr val="bg1"/>
                </a:solidFill>
              </a:rPr>
              <a:t>نحوه کار: تا وقتی اخلاف پتانسیل بین پایه دو و پنج صفر است پایه یک </a:t>
            </a:r>
            <a:r>
              <a:rPr lang="fa-IR" dirty="0" smtClean="0">
                <a:solidFill>
                  <a:schemeClr val="bg1"/>
                </a:solidFill>
              </a:rPr>
              <a:t>به چهار </a:t>
            </a:r>
            <a:r>
              <a:rPr lang="fa-IR" dirty="0">
                <a:solidFill>
                  <a:schemeClr val="bg1"/>
                </a:solidFill>
              </a:rPr>
              <a:t>وصل است، در غیر این </a:t>
            </a:r>
            <a:r>
              <a:rPr lang="fa-IR" dirty="0" smtClean="0">
                <a:solidFill>
                  <a:schemeClr val="bg1"/>
                </a:solidFill>
              </a:rPr>
              <a:t>صورت </a:t>
            </a:r>
            <a:r>
              <a:rPr lang="fa-IR" dirty="0">
                <a:solidFill>
                  <a:schemeClr val="bg1"/>
                </a:solidFill>
              </a:rPr>
              <a:t>پایه یک به سه وصل می‌شود</a:t>
            </a:r>
          </a:p>
          <a:p>
            <a:pPr algn="r" rtl="1"/>
            <a:r>
              <a:rPr lang="en-US" dirty="0">
                <a:solidFill>
                  <a:schemeClr val="bg1"/>
                </a:solidFill>
              </a:rPr>
              <a:t>HV=High Voltage  ,  A</a:t>
            </a:r>
            <a:r>
              <a:rPr lang="en-US" sz="2200" dirty="0">
                <a:solidFill>
                  <a:schemeClr val="bg1"/>
                </a:solidFill>
              </a:rPr>
              <a:t>d</a:t>
            </a:r>
            <a:r>
              <a:rPr lang="en-US" dirty="0">
                <a:solidFill>
                  <a:schemeClr val="bg1"/>
                </a:solidFill>
              </a:rPr>
              <a:t>=Digital Pin of </a:t>
            </a:r>
            <a:r>
              <a:rPr lang="en-US" dirty="0" smtClean="0">
                <a:solidFill>
                  <a:schemeClr val="bg1"/>
                </a:solidFill>
              </a:rPr>
              <a:t>Arduino</a:t>
            </a:r>
            <a:endParaRPr lang="fa-IR" dirty="0" smtClean="0">
              <a:solidFill>
                <a:schemeClr val="bg1"/>
              </a:solidFill>
            </a:endParaRPr>
          </a:p>
          <a:p>
            <a:pPr marL="285750" indent="-285750" algn="r" rtl="1">
              <a:buFont typeface="Wingdings" panose="05000000000000000000" pitchFamily="2" charset="2"/>
              <a:buChar char="q"/>
            </a:pPr>
            <a:r>
              <a:rPr lang="fa-IR" dirty="0" smtClean="0">
                <a:solidFill>
                  <a:schemeClr val="bg1"/>
                </a:solidFill>
              </a:rPr>
              <a:t>بین پایه ی دو و پنج که وظیفه ی کنترل اتصال کلید دو طرفه را بر عهده دارد یک فنر وجود دارد. بنابراین در موقع راه اندازی به دلیل تغییر شار در این فنر، یک جریان القایی برگشتی داریم پس بهتر است بین پین شماره ی 5 و پایه ی اردویینو از یک دیود استفاده شود. همچنین به علت جریان زیادی که این پایه می کشد بهتر از از یک درایور جریان نیز استفاده شود   </a:t>
            </a:r>
          </a:p>
          <a:p>
            <a:pPr marL="285750" indent="-285750" algn="r" rtl="1">
              <a:buFont typeface="Wingdings" panose="05000000000000000000" pitchFamily="2" charset="2"/>
              <a:buChar char="q"/>
            </a:pPr>
            <a:r>
              <a:rPr lang="fa-IR" dirty="0" smtClean="0">
                <a:solidFill>
                  <a:schemeClr val="bg1"/>
                </a:solidFill>
              </a:rPr>
              <a:t>مثال : درایور </a:t>
            </a:r>
            <a:r>
              <a:rPr lang="en-US" dirty="0" smtClean="0">
                <a:solidFill>
                  <a:schemeClr val="bg1"/>
                </a:solidFill>
              </a:rPr>
              <a:t>ULN2003</a:t>
            </a:r>
            <a:endParaRPr lang="en-US" dirty="0">
              <a:solidFill>
                <a:schemeClr val="bg1"/>
              </a:solidFill>
            </a:endParaRPr>
          </a:p>
        </p:txBody>
      </p:sp>
      <p:pic>
        <p:nvPicPr>
          <p:cNvPr id="25" name="Picture 24"/>
          <p:cNvPicPr>
            <a:picLocks noChangeAspect="1"/>
          </p:cNvPicPr>
          <p:nvPr/>
        </p:nvPicPr>
        <p:blipFill>
          <a:blip r:embed="rId3"/>
          <a:stretch>
            <a:fillRect/>
          </a:stretch>
        </p:blipFill>
        <p:spPr>
          <a:xfrm>
            <a:off x="1724400" y="3146944"/>
            <a:ext cx="954292" cy="299648"/>
          </a:xfrm>
          <a:prstGeom prst="rect">
            <a:avLst/>
          </a:prstGeom>
        </p:spPr>
      </p:pic>
      <p:sp>
        <p:nvSpPr>
          <p:cNvPr id="26" name="TextBox 25"/>
          <p:cNvSpPr txBox="1"/>
          <p:nvPr/>
        </p:nvSpPr>
        <p:spPr>
          <a:xfrm>
            <a:off x="2670214" y="3337920"/>
            <a:ext cx="1321472" cy="369332"/>
          </a:xfrm>
          <a:prstGeom prst="rect">
            <a:avLst/>
          </a:prstGeom>
          <a:noFill/>
        </p:spPr>
        <p:txBody>
          <a:bodyPr wrap="square" rtlCol="0">
            <a:spAutoFit/>
          </a:bodyPr>
          <a:lstStyle/>
          <a:p>
            <a:r>
              <a:rPr lang="en-US" dirty="0" smtClean="0">
                <a:solidFill>
                  <a:schemeClr val="bg1"/>
                </a:solidFill>
              </a:rPr>
              <a:t>coil</a:t>
            </a:r>
            <a:endParaRPr lang="en-US" dirty="0">
              <a:solidFill>
                <a:schemeClr val="bg1"/>
              </a:solidFill>
            </a:endParaRPr>
          </a:p>
        </p:txBody>
      </p:sp>
      <p:sp>
        <p:nvSpPr>
          <p:cNvPr id="27" name="TextBox 26"/>
          <p:cNvSpPr txBox="1"/>
          <p:nvPr/>
        </p:nvSpPr>
        <p:spPr>
          <a:xfrm>
            <a:off x="1207773" y="3317717"/>
            <a:ext cx="1321472" cy="369332"/>
          </a:xfrm>
          <a:prstGeom prst="rect">
            <a:avLst/>
          </a:prstGeom>
          <a:noFill/>
        </p:spPr>
        <p:txBody>
          <a:bodyPr wrap="square" rtlCol="0">
            <a:spAutoFit/>
          </a:bodyPr>
          <a:lstStyle/>
          <a:p>
            <a:r>
              <a:rPr lang="en-US" dirty="0" smtClean="0">
                <a:ln w="0"/>
                <a:solidFill>
                  <a:schemeClr val="bg1"/>
                </a:solidFill>
                <a:effectLst>
                  <a:outerShdw blurRad="38100" dist="19050" dir="2700000" algn="tl" rotWithShape="0">
                    <a:schemeClr val="dk1">
                      <a:alpha val="40000"/>
                    </a:schemeClr>
                  </a:outerShdw>
                </a:effectLst>
              </a:rPr>
              <a:t>coil</a:t>
            </a:r>
            <a:endParaRPr lang="en-US" dirty="0">
              <a:ln w="0"/>
              <a:solidFill>
                <a:schemeClr val="bg1"/>
              </a:solidFill>
              <a:effectLst>
                <a:outerShdw blurRad="38100" dist="19050" dir="2700000" algn="tl" rotWithShape="0">
                  <a:schemeClr val="dk1">
                    <a:alpha val="40000"/>
                  </a:schemeClr>
                </a:outerShdw>
              </a:effectLst>
            </a:endParaRPr>
          </a:p>
        </p:txBody>
      </p:sp>
      <p:sp>
        <p:nvSpPr>
          <p:cNvPr id="28" name="TextBox 27"/>
          <p:cNvSpPr txBox="1"/>
          <p:nvPr/>
        </p:nvSpPr>
        <p:spPr>
          <a:xfrm>
            <a:off x="1856913" y="2484366"/>
            <a:ext cx="1321472" cy="369332"/>
          </a:xfrm>
          <a:prstGeom prst="rect">
            <a:avLst/>
          </a:prstGeom>
          <a:noFill/>
        </p:spPr>
        <p:txBody>
          <a:bodyPr wrap="square" rtlCol="0">
            <a:spAutoFit/>
          </a:bodyPr>
          <a:lstStyle/>
          <a:p>
            <a:r>
              <a:rPr lang="en-US" dirty="0" smtClean="0">
                <a:ln w="0"/>
                <a:solidFill>
                  <a:schemeClr val="bg1"/>
                </a:solidFill>
                <a:effectLst>
                  <a:outerShdw blurRad="38100" dist="19050" dir="2700000" algn="tl" rotWithShape="0">
                    <a:schemeClr val="dk1">
                      <a:alpha val="40000"/>
                    </a:schemeClr>
                  </a:outerShdw>
                </a:effectLst>
              </a:rPr>
              <a:t>com</a:t>
            </a:r>
            <a:endParaRPr lang="en-US" dirty="0">
              <a:ln w="0"/>
              <a:solidFill>
                <a:schemeClr val="bg1"/>
              </a:solidFill>
              <a:effectLst>
                <a:outerShdw blurRad="38100" dist="19050" dir="2700000" algn="tl" rotWithShape="0">
                  <a:schemeClr val="dk1">
                    <a:alpha val="40000"/>
                  </a:schemeClr>
                </a:outerShdw>
              </a:effectLst>
            </a:endParaRPr>
          </a:p>
        </p:txBody>
      </p:sp>
      <p:sp>
        <p:nvSpPr>
          <p:cNvPr id="29" name="TextBox 28"/>
          <p:cNvSpPr txBox="1"/>
          <p:nvPr/>
        </p:nvSpPr>
        <p:spPr>
          <a:xfrm>
            <a:off x="2406943" y="4350628"/>
            <a:ext cx="1321472" cy="369332"/>
          </a:xfrm>
          <a:prstGeom prst="rect">
            <a:avLst/>
          </a:prstGeom>
          <a:noFill/>
        </p:spPr>
        <p:txBody>
          <a:bodyPr wrap="square" rtlCol="0">
            <a:spAutoFit/>
          </a:bodyPr>
          <a:lstStyle/>
          <a:p>
            <a:r>
              <a:rPr lang="en-US" dirty="0" smtClean="0">
                <a:solidFill>
                  <a:schemeClr val="bg1"/>
                </a:solidFill>
              </a:rPr>
              <a:t>NO</a:t>
            </a:r>
            <a:endParaRPr lang="en-US" dirty="0">
              <a:solidFill>
                <a:schemeClr val="bg1"/>
              </a:solidFill>
            </a:endParaRPr>
          </a:p>
        </p:txBody>
      </p:sp>
      <p:sp>
        <p:nvSpPr>
          <p:cNvPr id="30" name="TextBox 29"/>
          <p:cNvSpPr txBox="1"/>
          <p:nvPr/>
        </p:nvSpPr>
        <p:spPr>
          <a:xfrm>
            <a:off x="1482090" y="4329708"/>
            <a:ext cx="1321472" cy="369332"/>
          </a:xfrm>
          <a:prstGeom prst="rect">
            <a:avLst/>
          </a:prstGeom>
          <a:noFill/>
        </p:spPr>
        <p:txBody>
          <a:bodyPr wrap="square" rtlCol="0">
            <a:spAutoFit/>
          </a:bodyPr>
          <a:lstStyle/>
          <a:p>
            <a:r>
              <a:rPr lang="en-US" dirty="0" smtClean="0">
                <a:ln w="0"/>
                <a:solidFill>
                  <a:schemeClr val="bg1"/>
                </a:solidFill>
                <a:effectLst>
                  <a:outerShdw blurRad="38100" dist="19050" dir="2700000" algn="tl" rotWithShape="0">
                    <a:schemeClr val="dk1">
                      <a:alpha val="40000"/>
                    </a:schemeClr>
                  </a:outerShdw>
                </a:effectLst>
              </a:rPr>
              <a:t>NC</a:t>
            </a:r>
            <a:endParaRPr lang="en-US"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159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7823136" y="567433"/>
            <a:ext cx="2004104" cy="64790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solidFill>
                  <a:schemeClr val="bg1"/>
                </a:solidFill>
              </a:rPr>
              <a:t>ULN2003</a:t>
            </a:r>
            <a:endParaRPr lang="en-US" sz="3200" dirty="0">
              <a:solidFill>
                <a:schemeClr val="bg1"/>
              </a:solidFill>
            </a:endParaRPr>
          </a:p>
        </p:txBody>
      </p:sp>
      <p:grpSp>
        <p:nvGrpSpPr>
          <p:cNvPr id="6" name="Group 5"/>
          <p:cNvGrpSpPr/>
          <p:nvPr/>
        </p:nvGrpSpPr>
        <p:grpSpPr>
          <a:xfrm>
            <a:off x="723990" y="2587762"/>
            <a:ext cx="3549625" cy="3329583"/>
            <a:chOff x="465197" y="2949070"/>
            <a:chExt cx="4417354" cy="3633064"/>
          </a:xfrm>
        </p:grpSpPr>
        <p:pic>
          <p:nvPicPr>
            <p:cNvPr id="14" name="Picture 13"/>
            <p:cNvPicPr>
              <a:picLocks noChangeAspect="1"/>
            </p:cNvPicPr>
            <p:nvPr/>
          </p:nvPicPr>
          <p:blipFill>
            <a:blip r:embed="rId3"/>
            <a:stretch>
              <a:fillRect/>
            </a:stretch>
          </p:blipFill>
          <p:spPr>
            <a:xfrm>
              <a:off x="465197" y="2949070"/>
              <a:ext cx="4417354" cy="2975748"/>
            </a:xfrm>
            <a:prstGeom prst="rect">
              <a:avLst/>
            </a:prstGeom>
          </p:spPr>
        </p:pic>
        <p:pic>
          <p:nvPicPr>
            <p:cNvPr id="15" name="Picture 14"/>
            <p:cNvPicPr>
              <a:picLocks noChangeAspect="1"/>
            </p:cNvPicPr>
            <p:nvPr/>
          </p:nvPicPr>
          <p:blipFill>
            <a:blip r:embed="rId4"/>
            <a:stretch>
              <a:fillRect/>
            </a:stretch>
          </p:blipFill>
          <p:spPr>
            <a:xfrm>
              <a:off x="2773212" y="5924819"/>
              <a:ext cx="1143180" cy="381090"/>
            </a:xfrm>
            <a:prstGeom prst="rect">
              <a:avLst/>
            </a:prstGeom>
          </p:spPr>
        </p:pic>
        <p:pic>
          <p:nvPicPr>
            <p:cNvPr id="16" name="Picture 15"/>
            <p:cNvPicPr>
              <a:picLocks noChangeAspect="1"/>
            </p:cNvPicPr>
            <p:nvPr/>
          </p:nvPicPr>
          <p:blipFill>
            <a:blip r:embed="rId5"/>
            <a:stretch>
              <a:fillRect/>
            </a:stretch>
          </p:blipFill>
          <p:spPr>
            <a:xfrm>
              <a:off x="2682815" y="6305909"/>
              <a:ext cx="1339159" cy="276225"/>
            </a:xfrm>
            <a:prstGeom prst="rect">
              <a:avLst/>
            </a:prstGeom>
          </p:spPr>
        </p:pic>
        <p:pic>
          <p:nvPicPr>
            <p:cNvPr id="17" name="Picture 16"/>
            <p:cNvPicPr>
              <a:picLocks noChangeAspect="1"/>
            </p:cNvPicPr>
            <p:nvPr/>
          </p:nvPicPr>
          <p:blipFill>
            <a:blip r:embed="rId6"/>
            <a:stretch>
              <a:fillRect/>
            </a:stretch>
          </p:blipFill>
          <p:spPr>
            <a:xfrm>
              <a:off x="3804249" y="5696314"/>
              <a:ext cx="250165" cy="747707"/>
            </a:xfrm>
            <a:prstGeom prst="rect">
              <a:avLst/>
            </a:prstGeom>
          </p:spPr>
        </p:pic>
        <p:pic>
          <p:nvPicPr>
            <p:cNvPr id="18" name="Picture 17"/>
            <p:cNvPicPr>
              <a:picLocks noChangeAspect="1"/>
            </p:cNvPicPr>
            <p:nvPr/>
          </p:nvPicPr>
          <p:blipFill>
            <a:blip r:embed="rId6"/>
            <a:stretch>
              <a:fillRect/>
            </a:stretch>
          </p:blipFill>
          <p:spPr>
            <a:xfrm>
              <a:off x="2615689" y="5624427"/>
              <a:ext cx="250165" cy="747707"/>
            </a:xfrm>
            <a:prstGeom prst="rect">
              <a:avLst/>
            </a:prstGeom>
          </p:spPr>
        </p:pic>
      </p:grpSp>
      <p:sp>
        <p:nvSpPr>
          <p:cNvPr id="7" name="TextBox 15"/>
          <p:cNvSpPr txBox="1"/>
          <p:nvPr/>
        </p:nvSpPr>
        <p:spPr>
          <a:xfrm>
            <a:off x="586534" y="6011140"/>
            <a:ext cx="3521392"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a-IR" sz="1400" dirty="0" smtClean="0">
                <a:solidFill>
                  <a:schemeClr val="bg1"/>
                </a:solidFill>
              </a:rPr>
              <a:t>نحوه ی اتصال به رله </a:t>
            </a:r>
            <a:endParaRPr lang="en-US" sz="1400" dirty="0">
              <a:solidFill>
                <a:schemeClr val="bg1"/>
              </a:solidFill>
            </a:endParaRPr>
          </a:p>
        </p:txBody>
      </p:sp>
      <p:pic>
        <p:nvPicPr>
          <p:cNvPr id="8" name="Picture 7"/>
          <p:cNvPicPr>
            <a:picLocks noChangeAspect="1"/>
          </p:cNvPicPr>
          <p:nvPr/>
        </p:nvPicPr>
        <p:blipFill>
          <a:blip r:embed="rId7"/>
          <a:stretch>
            <a:fillRect/>
          </a:stretch>
        </p:blipFill>
        <p:spPr>
          <a:xfrm>
            <a:off x="8108340" y="2707113"/>
            <a:ext cx="3437799" cy="2451875"/>
          </a:xfrm>
          <a:prstGeom prst="rect">
            <a:avLst/>
          </a:prstGeom>
        </p:spPr>
      </p:pic>
      <p:sp>
        <p:nvSpPr>
          <p:cNvPr id="9" name="TextBox 17"/>
          <p:cNvSpPr txBox="1"/>
          <p:nvPr/>
        </p:nvSpPr>
        <p:spPr>
          <a:xfrm>
            <a:off x="9152683" y="5372110"/>
            <a:ext cx="259945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a-IR" sz="1400" dirty="0" smtClean="0">
                <a:solidFill>
                  <a:schemeClr val="bg1"/>
                </a:solidFill>
              </a:rPr>
              <a:t>ساختار یک طبقه ای داخلی</a:t>
            </a:r>
            <a:endParaRPr lang="en-US" sz="1400" dirty="0">
              <a:solidFill>
                <a:schemeClr val="bg1"/>
              </a:solidFill>
            </a:endParaRPr>
          </a:p>
        </p:txBody>
      </p:sp>
      <p:sp>
        <p:nvSpPr>
          <p:cNvPr id="10" name="Rectangle 9"/>
          <p:cNvSpPr/>
          <p:nvPr/>
        </p:nvSpPr>
        <p:spPr>
          <a:xfrm>
            <a:off x="2694120" y="2587762"/>
            <a:ext cx="180229" cy="8696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sz="1400">
              <a:solidFill>
                <a:schemeClr val="bg1"/>
              </a:solidFill>
            </a:endParaRPr>
          </a:p>
        </p:txBody>
      </p:sp>
      <p:pic>
        <p:nvPicPr>
          <p:cNvPr id="11" name="Picture 10"/>
          <p:cNvPicPr>
            <a:picLocks noChangeAspect="1"/>
          </p:cNvPicPr>
          <p:nvPr/>
        </p:nvPicPr>
        <p:blipFill>
          <a:blip r:embed="rId8"/>
          <a:stretch>
            <a:fillRect/>
          </a:stretch>
        </p:blipFill>
        <p:spPr>
          <a:xfrm>
            <a:off x="4700599" y="2259374"/>
            <a:ext cx="2980757" cy="3037265"/>
          </a:xfrm>
          <a:prstGeom prst="rect">
            <a:avLst/>
          </a:prstGeom>
        </p:spPr>
      </p:pic>
      <p:sp>
        <p:nvSpPr>
          <p:cNvPr id="12" name="TextBox 20"/>
          <p:cNvSpPr txBox="1"/>
          <p:nvPr/>
        </p:nvSpPr>
        <p:spPr>
          <a:xfrm>
            <a:off x="5106535" y="5372110"/>
            <a:ext cx="216888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a-IR" sz="1400" dirty="0" smtClean="0">
                <a:solidFill>
                  <a:schemeClr val="bg1"/>
                </a:solidFill>
              </a:rPr>
              <a:t>ساختار ای سی </a:t>
            </a:r>
            <a:endParaRPr lang="en-US" sz="1400" dirty="0">
              <a:solidFill>
                <a:schemeClr val="bg1"/>
              </a:solidFill>
            </a:endParaRPr>
          </a:p>
        </p:txBody>
      </p:sp>
      <p:sp>
        <p:nvSpPr>
          <p:cNvPr id="13" name="TextBox 2"/>
          <p:cNvSpPr txBox="1"/>
          <p:nvPr/>
        </p:nvSpPr>
        <p:spPr>
          <a:xfrm>
            <a:off x="5275477" y="1452287"/>
            <a:ext cx="5940616"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r>
              <a:rPr lang="fa-IR" sz="1400" dirty="0" smtClean="0">
                <a:solidFill>
                  <a:schemeClr val="bg1"/>
                </a:solidFill>
              </a:rPr>
              <a:t>استفاده از ارایش امیتر مشترک و زوج دارلینگتون : تقویت جریان </a:t>
            </a:r>
          </a:p>
          <a:p>
            <a:pPr algn="r" rtl="1"/>
            <a:r>
              <a:rPr lang="fa-IR" sz="1400" dirty="0" smtClean="0">
                <a:solidFill>
                  <a:schemeClr val="bg1"/>
                </a:solidFill>
              </a:rPr>
              <a:t>استفاده از دیود : جلوگیری از جریان القایی که طبق قانون لنز ایجاد می شود </a:t>
            </a:r>
          </a:p>
          <a:p>
            <a:pPr algn="r" rtl="1"/>
            <a:r>
              <a:rPr lang="fa-IR" sz="1400" dirty="0" smtClean="0">
                <a:solidFill>
                  <a:schemeClr val="bg1"/>
                </a:solidFill>
              </a:rPr>
              <a:t>توجه : ارایش امیتر مشترک و زوج دارلینگتون مشابه نوعی گیت منفی کننده عمل می کنند  </a:t>
            </a:r>
            <a:endParaRPr lang="en-US" sz="1400" dirty="0">
              <a:solidFill>
                <a:schemeClr val="bg1"/>
              </a:solidFill>
            </a:endParaRPr>
          </a:p>
        </p:txBody>
      </p:sp>
    </p:spTree>
    <p:extLst>
      <p:ext uri="{BB962C8B-B14F-4D97-AF65-F5344CB8AC3E}">
        <p14:creationId xmlns:p14="http://schemas.microsoft.com/office/powerpoint/2010/main" val="1989041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633" y="603504"/>
            <a:ext cx="2953512" cy="646331"/>
          </a:xfrm>
          <a:prstGeom prst="rect">
            <a:avLst/>
          </a:prstGeom>
          <a:noFill/>
        </p:spPr>
        <p:txBody>
          <a:bodyPr wrap="square" rtlCol="0">
            <a:spAutoFit/>
          </a:bodyPr>
          <a:lstStyle/>
          <a:p>
            <a:r>
              <a:rPr lang="en-US" sz="3600" b="1" dirty="0" smtClean="0">
                <a:solidFill>
                  <a:schemeClr val="bg1"/>
                </a:solidFill>
              </a:rPr>
              <a:t>7 segment</a:t>
            </a:r>
            <a:endParaRPr lang="en-US" sz="3600" b="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648" y="3322621"/>
            <a:ext cx="4286092" cy="3033975"/>
          </a:xfrm>
          <a:prstGeom prst="rect">
            <a:avLst/>
          </a:prstGeom>
        </p:spPr>
      </p:pic>
      <p:pic>
        <p:nvPicPr>
          <p:cNvPr id="1026" name="Picture 2" descr="D:\tehran university\term 7\TA micro\session 2\SS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0306" y="1249834"/>
            <a:ext cx="2079388" cy="1909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hran university\term 7\TA micro\session 2\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828" y="1249834"/>
            <a:ext cx="1909824" cy="1909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tehran university\term 7\TA micro\session 2\FZICZGZIBTF5EDQ.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91547" y="1249833"/>
            <a:ext cx="2291790" cy="1909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93806" y="3512745"/>
            <a:ext cx="5477346" cy="2308324"/>
          </a:xfrm>
          <a:prstGeom prst="rect">
            <a:avLst/>
          </a:prstGeom>
          <a:noFill/>
        </p:spPr>
        <p:txBody>
          <a:bodyPr wrap="square" rtlCol="0">
            <a:spAutoFit/>
          </a:bodyPr>
          <a:lstStyle/>
          <a:p>
            <a:pPr algn="just" rtl="1"/>
            <a:r>
              <a:rPr lang="fa-IR" dirty="0">
                <a:solidFill>
                  <a:schemeClr val="bg1"/>
                </a:solidFill>
                <a:latin typeface="Arial (Body)"/>
              </a:rPr>
              <a:t>سون سگمنت‌ها </a:t>
            </a:r>
            <a:r>
              <a:rPr lang="en-US" dirty="0" smtClean="0">
                <a:solidFill>
                  <a:schemeClr val="bg1"/>
                </a:solidFill>
                <a:latin typeface="Arial (Body)"/>
              </a:rPr>
              <a:t>Seven </a:t>
            </a:r>
            <a:r>
              <a:rPr lang="en-US" dirty="0">
                <a:solidFill>
                  <a:schemeClr val="bg1"/>
                </a:solidFill>
                <a:latin typeface="Arial (Body)"/>
              </a:rPr>
              <a:t>Segment </a:t>
            </a:r>
            <a:r>
              <a:rPr lang="en-US" dirty="0" smtClean="0">
                <a:solidFill>
                  <a:schemeClr val="bg1"/>
                </a:solidFill>
                <a:latin typeface="Arial (Body)"/>
              </a:rPr>
              <a:t>)</a:t>
            </a:r>
            <a:r>
              <a:rPr lang="fa-IR" dirty="0" smtClean="0">
                <a:solidFill>
                  <a:schemeClr val="bg1"/>
                </a:solidFill>
                <a:latin typeface="Arial (Body)"/>
              </a:rPr>
              <a:t>) یکی </a:t>
            </a:r>
            <a:r>
              <a:rPr lang="fa-IR" dirty="0">
                <a:solidFill>
                  <a:schemeClr val="bg1"/>
                </a:solidFill>
                <a:latin typeface="Arial (Body)"/>
              </a:rPr>
              <a:t>از پرکاربردترین ، ارزان‌ترین و پرمصرف‌ترین نمایشگر‌‌ها در دنیاست</a:t>
            </a:r>
            <a:r>
              <a:rPr lang="fa-IR" dirty="0" smtClean="0">
                <a:solidFill>
                  <a:schemeClr val="bg1"/>
                </a:solidFill>
                <a:latin typeface="Arial (Body)"/>
              </a:rPr>
              <a:t>.</a:t>
            </a:r>
          </a:p>
          <a:p>
            <a:pPr algn="just" rtl="1"/>
            <a:endParaRPr lang="fa-IR" dirty="0">
              <a:solidFill>
                <a:schemeClr val="bg1"/>
              </a:solidFill>
              <a:latin typeface="Arial (Body)"/>
            </a:endParaRPr>
          </a:p>
          <a:p>
            <a:pPr algn="just" rtl="1"/>
            <a:r>
              <a:rPr lang="fa-IR" dirty="0">
                <a:solidFill>
                  <a:schemeClr val="bg1"/>
                </a:solidFill>
                <a:latin typeface="Arial (Body)"/>
              </a:rPr>
              <a:t>برای نشان دادن اعداد در ساعت‌های دیجیتالی، چراغ راهنما، ماشین حساب، ترازوی دیجیتالی و …استفاده می‌شود. </a:t>
            </a:r>
            <a:endParaRPr lang="fa-IR" dirty="0" smtClean="0">
              <a:solidFill>
                <a:schemeClr val="bg1"/>
              </a:solidFill>
              <a:latin typeface="Arial (Body)"/>
            </a:endParaRPr>
          </a:p>
          <a:p>
            <a:pPr algn="just" rtl="1"/>
            <a:endParaRPr lang="fa-IR" dirty="0">
              <a:solidFill>
                <a:schemeClr val="bg1"/>
              </a:solidFill>
              <a:latin typeface="Arial (Body)"/>
            </a:endParaRPr>
          </a:p>
          <a:p>
            <a:pPr algn="just" rtl="1"/>
            <a:r>
              <a:rPr lang="fa-IR" dirty="0">
                <a:solidFill>
                  <a:schemeClr val="bg1"/>
                </a:solidFill>
                <a:latin typeface="Arial (Body)"/>
              </a:rPr>
              <a:t>هر سون سگمنت در حقیقت از چند </a:t>
            </a:r>
            <a:r>
              <a:rPr lang="en-US" dirty="0">
                <a:solidFill>
                  <a:schemeClr val="bg1"/>
                </a:solidFill>
                <a:latin typeface="Arial (Body)"/>
              </a:rPr>
              <a:t>LED </a:t>
            </a:r>
            <a:r>
              <a:rPr lang="fa-IR" dirty="0" smtClean="0">
                <a:solidFill>
                  <a:schemeClr val="bg1"/>
                </a:solidFill>
                <a:latin typeface="Arial (Body)"/>
              </a:rPr>
              <a:t> در </a:t>
            </a:r>
            <a:r>
              <a:rPr lang="fa-IR" dirty="0">
                <a:solidFill>
                  <a:schemeClr val="bg1"/>
                </a:solidFill>
                <a:latin typeface="Arial (Body)"/>
              </a:rPr>
              <a:t>کنار هم به شکل زیر تشکیل شده است.</a:t>
            </a:r>
            <a:endParaRPr lang="en-US" dirty="0">
              <a:solidFill>
                <a:schemeClr val="bg1"/>
              </a:solidFill>
              <a:latin typeface="Arial (Body)"/>
            </a:endParaRPr>
          </a:p>
        </p:txBody>
      </p:sp>
    </p:spTree>
    <p:extLst>
      <p:ext uri="{BB962C8B-B14F-4D97-AF65-F5344CB8AC3E}">
        <p14:creationId xmlns:p14="http://schemas.microsoft.com/office/powerpoint/2010/main" val="176865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2008" y="603504"/>
            <a:ext cx="2953512" cy="646331"/>
          </a:xfrm>
          <a:prstGeom prst="rect">
            <a:avLst/>
          </a:prstGeom>
          <a:noFill/>
        </p:spPr>
        <p:txBody>
          <a:bodyPr wrap="square" rtlCol="0">
            <a:spAutoFit/>
          </a:bodyPr>
          <a:lstStyle/>
          <a:p>
            <a:r>
              <a:rPr lang="en-US" sz="3600" b="1" dirty="0" smtClean="0">
                <a:solidFill>
                  <a:schemeClr val="bg1"/>
                </a:solidFill>
              </a:rPr>
              <a:t>7 segment</a:t>
            </a:r>
            <a:endParaRPr lang="en-US" sz="3600" b="1" dirty="0">
              <a:solidFill>
                <a:schemeClr val="bg1"/>
              </a:solidFill>
            </a:endParaRPr>
          </a:p>
        </p:txBody>
      </p:sp>
      <p:pic>
        <p:nvPicPr>
          <p:cNvPr id="2051" name="Picture 3" descr="D:\tehran university\term 7\TA micro\session 2\7Segment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611" y="1249835"/>
            <a:ext cx="4243435" cy="33926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54243" y="1378251"/>
            <a:ext cx="5262113" cy="1754326"/>
          </a:xfrm>
          <a:prstGeom prst="rect">
            <a:avLst/>
          </a:prstGeom>
          <a:noFill/>
        </p:spPr>
        <p:txBody>
          <a:bodyPr wrap="square" rtlCol="0">
            <a:spAutoFit/>
          </a:bodyPr>
          <a:lstStyle/>
          <a:p>
            <a:pPr marL="285750" indent="-285750" algn="r" rtl="1">
              <a:buFont typeface="Wingdings" panose="05000000000000000000" pitchFamily="2" charset="2"/>
              <a:buChar char="q"/>
            </a:pPr>
            <a:r>
              <a:rPr lang="fa-IR" b="1" dirty="0" smtClean="0">
                <a:solidFill>
                  <a:schemeClr val="accent4"/>
                </a:solidFill>
              </a:rPr>
              <a:t>بر </a:t>
            </a:r>
            <a:r>
              <a:rPr lang="fa-IR" b="1" dirty="0">
                <a:solidFill>
                  <a:schemeClr val="accent4"/>
                </a:solidFill>
              </a:rPr>
              <a:t>سر پایه مقاومت فراموش نشود</a:t>
            </a:r>
          </a:p>
          <a:p>
            <a:pPr marL="285750" indent="-285750" algn="r" rtl="1">
              <a:buFont typeface="Wingdings" panose="05000000000000000000" pitchFamily="2" charset="2"/>
              <a:buChar char="q"/>
            </a:pPr>
            <a:r>
              <a:rPr lang="fa-IR" dirty="0">
                <a:solidFill>
                  <a:schemeClr val="bg1"/>
                </a:solidFill>
              </a:rPr>
              <a:t>به نوع آندی یا کاتدی آن توجه شود</a:t>
            </a:r>
          </a:p>
          <a:p>
            <a:pPr marL="285750" indent="-285750" algn="r" rtl="1">
              <a:buFont typeface="Wingdings" panose="05000000000000000000" pitchFamily="2" charset="2"/>
              <a:buChar char="q"/>
            </a:pPr>
            <a:r>
              <a:rPr lang="fa-IR" dirty="0">
                <a:solidFill>
                  <a:schemeClr val="bg1"/>
                </a:solidFill>
              </a:rPr>
              <a:t>ماژول هایی بر </a:t>
            </a:r>
            <a:r>
              <a:rPr lang="fa-IR" dirty="0" smtClean="0">
                <a:solidFill>
                  <a:schemeClr val="bg1"/>
                </a:solidFill>
              </a:rPr>
              <a:t>پایه </a:t>
            </a:r>
            <a:r>
              <a:rPr lang="fa-IR" dirty="0">
                <a:solidFill>
                  <a:schemeClr val="bg1"/>
                </a:solidFill>
              </a:rPr>
              <a:t>سون سگمنت ها </a:t>
            </a:r>
            <a:r>
              <a:rPr lang="fa-IR" dirty="0" smtClean="0">
                <a:solidFill>
                  <a:schemeClr val="bg1"/>
                </a:solidFill>
              </a:rPr>
              <a:t>هستند که </a:t>
            </a:r>
            <a:r>
              <a:rPr lang="fa-IR" dirty="0">
                <a:solidFill>
                  <a:schemeClr val="bg1"/>
                </a:solidFill>
              </a:rPr>
              <a:t>به کمک آی سی های سری </a:t>
            </a:r>
            <a:r>
              <a:rPr lang="en-US" dirty="0">
                <a:solidFill>
                  <a:schemeClr val="bg1"/>
                </a:solidFill>
              </a:rPr>
              <a:t>max</a:t>
            </a:r>
            <a:r>
              <a:rPr lang="fa-IR" dirty="0">
                <a:solidFill>
                  <a:schemeClr val="bg1"/>
                </a:solidFill>
              </a:rPr>
              <a:t> به </a:t>
            </a:r>
            <a:r>
              <a:rPr lang="fa-IR" dirty="0" smtClean="0">
                <a:solidFill>
                  <a:schemeClr val="bg1"/>
                </a:solidFill>
              </a:rPr>
              <a:t>صورت </a:t>
            </a:r>
            <a:r>
              <a:rPr lang="en-US" dirty="0">
                <a:solidFill>
                  <a:schemeClr val="bg1"/>
                </a:solidFill>
              </a:rPr>
              <a:t>I2C</a:t>
            </a:r>
            <a:r>
              <a:rPr lang="fa-IR" dirty="0">
                <a:solidFill>
                  <a:schemeClr val="bg1"/>
                </a:solidFill>
              </a:rPr>
              <a:t> با پین های کمتر کنترل می‌شوند</a:t>
            </a:r>
            <a:endParaRPr lang="en-US" dirty="0">
              <a:solidFill>
                <a:schemeClr val="bg1"/>
              </a:solidFill>
            </a:endParaRPr>
          </a:p>
          <a:p>
            <a:endParaRPr lang="en-US" dirty="0">
              <a:solidFill>
                <a:schemeClr val="bg1"/>
              </a:solidFill>
            </a:endParaRPr>
          </a:p>
        </p:txBody>
      </p:sp>
      <p:sp>
        <p:nvSpPr>
          <p:cNvPr id="9" name="Rectangle 8"/>
          <p:cNvSpPr/>
          <p:nvPr/>
        </p:nvSpPr>
        <p:spPr>
          <a:xfrm>
            <a:off x="5350764" y="3306933"/>
            <a:ext cx="6096000" cy="646331"/>
          </a:xfrm>
          <a:prstGeom prst="rect">
            <a:avLst/>
          </a:prstGeom>
        </p:spPr>
        <p:txBody>
          <a:bodyPr>
            <a:spAutoFit/>
          </a:bodyPr>
          <a:lstStyle/>
          <a:p>
            <a:pPr algn="just" rtl="1"/>
            <a:r>
              <a:rPr lang="fa-IR" dirty="0" smtClean="0">
                <a:solidFill>
                  <a:schemeClr val="bg1"/>
                </a:solidFill>
                <a:latin typeface="Arial (Body)"/>
              </a:rPr>
              <a:t>در صورتی که از سون سگمنت های چهارتایی یا بیشتر استفاده می کنید می توانید از کتابخانه </a:t>
            </a:r>
            <a:r>
              <a:rPr lang="en-US" dirty="0" err="1" smtClean="0">
                <a:solidFill>
                  <a:schemeClr val="bg1"/>
                </a:solidFill>
                <a:latin typeface="Arial (Body)"/>
              </a:rPr>
              <a:t>sevseg</a:t>
            </a:r>
            <a:r>
              <a:rPr lang="fa-IR" dirty="0" smtClean="0">
                <a:solidFill>
                  <a:schemeClr val="bg1"/>
                </a:solidFill>
                <a:latin typeface="Arial (Body)"/>
              </a:rPr>
              <a:t> استفاده کنید که کار با آن ها را ساده تر می کنند.</a:t>
            </a:r>
          </a:p>
        </p:txBody>
      </p:sp>
      <p:sp>
        <p:nvSpPr>
          <p:cNvPr id="11" name="TextBox 10"/>
          <p:cNvSpPr txBox="1"/>
          <p:nvPr/>
        </p:nvSpPr>
        <p:spPr>
          <a:xfrm>
            <a:off x="3594227" y="4798337"/>
            <a:ext cx="7852538" cy="1477328"/>
          </a:xfrm>
          <a:prstGeom prst="rect">
            <a:avLst/>
          </a:prstGeom>
          <a:noFill/>
        </p:spPr>
        <p:txBody>
          <a:bodyPr wrap="square" rtlCol="0">
            <a:spAutoFit/>
          </a:bodyPr>
          <a:lstStyle/>
          <a:p>
            <a:pPr rtl="1" fontAlgn="base"/>
            <a:r>
              <a:rPr lang="fa-IR" dirty="0">
                <a:solidFill>
                  <a:schemeClr val="bg1"/>
                </a:solidFill>
              </a:rPr>
              <a:t/>
            </a:r>
            <a:br>
              <a:rPr lang="fa-IR" dirty="0">
                <a:solidFill>
                  <a:schemeClr val="bg1"/>
                </a:solidFill>
              </a:rPr>
            </a:br>
            <a:r>
              <a:rPr lang="en-US" dirty="0" err="1" smtClean="0">
                <a:solidFill>
                  <a:schemeClr val="bg1"/>
                </a:solidFill>
              </a:rPr>
              <a:t>sevseg.begin</a:t>
            </a:r>
            <a:r>
              <a:rPr lang="en-US" dirty="0" smtClean="0">
                <a:solidFill>
                  <a:schemeClr val="bg1"/>
                </a:solidFill>
              </a:rPr>
              <a:t> </a:t>
            </a:r>
            <a:r>
              <a:rPr lang="en-US" dirty="0">
                <a:solidFill>
                  <a:schemeClr val="bg1"/>
                </a:solidFill>
              </a:rPr>
              <a:t>(Type, </a:t>
            </a:r>
            <a:r>
              <a:rPr lang="en-US" dirty="0" err="1">
                <a:solidFill>
                  <a:schemeClr val="bg1"/>
                </a:solidFill>
              </a:rPr>
              <a:t>NumberOFBlock</a:t>
            </a:r>
            <a:r>
              <a:rPr lang="en-US" dirty="0">
                <a:solidFill>
                  <a:schemeClr val="bg1"/>
                </a:solidFill>
              </a:rPr>
              <a:t>, </a:t>
            </a:r>
            <a:r>
              <a:rPr lang="en-US" dirty="0" err="1">
                <a:solidFill>
                  <a:schemeClr val="bg1"/>
                </a:solidFill>
              </a:rPr>
              <a:t>CommenPin</a:t>
            </a:r>
            <a:r>
              <a:rPr lang="en-US" dirty="0">
                <a:solidFill>
                  <a:schemeClr val="bg1"/>
                </a:solidFill>
              </a:rPr>
              <a:t>, </a:t>
            </a:r>
            <a:r>
              <a:rPr lang="en-US" dirty="0" err="1">
                <a:solidFill>
                  <a:schemeClr val="bg1"/>
                </a:solidFill>
              </a:rPr>
              <a:t>segmentPins</a:t>
            </a:r>
            <a:r>
              <a:rPr lang="en-US" dirty="0" smtClean="0">
                <a:solidFill>
                  <a:schemeClr val="bg1"/>
                </a:solidFill>
              </a:rPr>
              <a:t>)</a:t>
            </a:r>
          </a:p>
          <a:p>
            <a:pPr rtl="1" fontAlgn="base"/>
            <a:r>
              <a:rPr lang="en-US" dirty="0" err="1">
                <a:solidFill>
                  <a:schemeClr val="bg1"/>
                </a:solidFill>
              </a:rPr>
              <a:t>sevseg.setNumber</a:t>
            </a:r>
            <a:r>
              <a:rPr lang="en-US" dirty="0">
                <a:solidFill>
                  <a:schemeClr val="bg1"/>
                </a:solidFill>
              </a:rPr>
              <a:t> (your number, DP location</a:t>
            </a:r>
            <a:r>
              <a:rPr lang="en-US" dirty="0" smtClean="0">
                <a:solidFill>
                  <a:schemeClr val="bg1"/>
                </a:solidFill>
              </a:rPr>
              <a:t>)</a:t>
            </a:r>
          </a:p>
          <a:p>
            <a:pPr rtl="1" fontAlgn="base"/>
            <a:r>
              <a:rPr lang="en-US" dirty="0" err="1">
                <a:solidFill>
                  <a:schemeClr val="bg1"/>
                </a:solidFill>
              </a:rPr>
              <a:t>sevseg.refreshDisplay</a:t>
            </a:r>
            <a:r>
              <a:rPr lang="en-US" dirty="0">
                <a:solidFill>
                  <a:schemeClr val="bg1"/>
                </a:solidFill>
              </a:rPr>
              <a:t> ()</a:t>
            </a:r>
            <a:endParaRPr lang="en-US" dirty="0" smtClean="0">
              <a:solidFill>
                <a:schemeClr val="bg1"/>
              </a:solidFill>
            </a:endParaRPr>
          </a:p>
          <a:p>
            <a:endParaRPr lang="en-US" dirty="0"/>
          </a:p>
        </p:txBody>
      </p:sp>
    </p:spTree>
    <p:extLst>
      <p:ext uri="{BB962C8B-B14F-4D97-AF65-F5344CB8AC3E}">
        <p14:creationId xmlns:p14="http://schemas.microsoft.com/office/powerpoint/2010/main" val="675244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2679700" y="563711"/>
            <a:ext cx="6295343"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600" dirty="0" smtClean="0">
                <a:solidFill>
                  <a:schemeClr val="bg1"/>
                </a:solidFill>
              </a:rPr>
              <a:t>Short circuit test and buzzer</a:t>
            </a:r>
            <a:endParaRPr lang="en-US" sz="3600" dirty="0">
              <a:solidFill>
                <a:schemeClr val="bg1"/>
              </a:solidFill>
            </a:endParaRPr>
          </a:p>
        </p:txBody>
      </p:sp>
      <p:sp>
        <p:nvSpPr>
          <p:cNvPr id="3" name="Oval 2"/>
          <p:cNvSpPr/>
          <p:nvPr/>
        </p:nvSpPr>
        <p:spPr>
          <a:xfrm>
            <a:off x="2503932" y="1953768"/>
            <a:ext cx="4064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p:cNvCxnSpPr/>
          <p:nvPr/>
        </p:nvCxnSpPr>
        <p:spPr>
          <a:xfrm flipH="1" flipV="1">
            <a:off x="2821432" y="2163318"/>
            <a:ext cx="551033" cy="6350"/>
          </a:xfrm>
          <a:prstGeom prst="line">
            <a:avLst/>
          </a:prstGeom>
          <a:ln/>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1878372" y="2169668"/>
            <a:ext cx="719394"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flipV="1">
            <a:off x="3367532" y="2169668"/>
            <a:ext cx="1" cy="700952"/>
          </a:xfrm>
          <a:prstGeom prst="line">
            <a:avLst/>
          </a:prstGeom>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H="1" flipV="1">
            <a:off x="2821432" y="2870620"/>
            <a:ext cx="551033" cy="635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2821432" y="2865355"/>
            <a:ext cx="1" cy="70095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465831" y="2865355"/>
            <a:ext cx="1" cy="70095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914798" y="2899194"/>
            <a:ext cx="551033" cy="6350"/>
          </a:xfrm>
          <a:prstGeom prst="line">
            <a:avLst/>
          </a:prstGeom>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654706" y="1769558"/>
            <a:ext cx="495300" cy="707886"/>
          </a:xfrm>
          <a:prstGeom prst="rect">
            <a:avLst/>
          </a:prstGeom>
          <a:noFill/>
        </p:spPr>
        <p:txBody>
          <a:bodyPr wrap="square" rtlCol="0">
            <a:spAutoFit/>
          </a:bodyPr>
          <a:lstStyle/>
          <a:p>
            <a:r>
              <a:rPr lang="fa-IR" sz="2000" dirty="0" smtClean="0">
                <a:solidFill>
                  <a:schemeClr val="bg1"/>
                </a:solidFill>
              </a:rPr>
              <a:t>5</a:t>
            </a:r>
            <a:r>
              <a:rPr lang="en-US" sz="2000" dirty="0" smtClean="0">
                <a:solidFill>
                  <a:schemeClr val="bg1"/>
                </a:solidFill>
              </a:rPr>
              <a:t>V</a:t>
            </a:r>
            <a:endParaRPr lang="en-US" sz="2000" dirty="0">
              <a:solidFill>
                <a:schemeClr val="bg1"/>
              </a:solidFill>
            </a:endParaRPr>
          </a:p>
        </p:txBody>
      </p:sp>
      <p:sp>
        <p:nvSpPr>
          <p:cNvPr id="12" name="TextBox 11"/>
          <p:cNvSpPr txBox="1"/>
          <p:nvPr/>
        </p:nvSpPr>
        <p:spPr>
          <a:xfrm>
            <a:off x="1324955" y="2710547"/>
            <a:ext cx="608184" cy="338554"/>
          </a:xfrm>
          <a:prstGeom prst="rect">
            <a:avLst/>
          </a:prstGeom>
          <a:noFill/>
        </p:spPr>
        <p:txBody>
          <a:bodyPr wrap="square" rtlCol="0">
            <a:spAutoFit/>
          </a:bodyPr>
          <a:lstStyle/>
          <a:p>
            <a:r>
              <a:rPr lang="en-US" sz="1600" dirty="0" smtClean="0">
                <a:solidFill>
                  <a:schemeClr val="bg1"/>
                </a:solidFill>
              </a:rPr>
              <a:t>gnd</a:t>
            </a:r>
            <a:endParaRPr lang="en-US" sz="1600" dirty="0">
              <a:solidFill>
                <a:schemeClr val="bg1"/>
              </a:solidFill>
            </a:endParaRPr>
          </a:p>
        </p:txBody>
      </p:sp>
      <p:sp>
        <p:nvSpPr>
          <p:cNvPr id="13" name="TextBox 12"/>
          <p:cNvSpPr txBox="1"/>
          <p:nvPr/>
        </p:nvSpPr>
        <p:spPr>
          <a:xfrm>
            <a:off x="4100426" y="1879937"/>
            <a:ext cx="7297947" cy="2031325"/>
          </a:xfrm>
          <a:prstGeom prst="rect">
            <a:avLst/>
          </a:prstGeom>
          <a:noFill/>
        </p:spPr>
        <p:txBody>
          <a:bodyPr wrap="square" rtlCol="0">
            <a:spAutoFit/>
          </a:bodyPr>
          <a:lstStyle/>
          <a:p>
            <a:pPr marL="285750" indent="-285750" algn="r" rtl="1">
              <a:buFont typeface="Wingdings" panose="05000000000000000000" pitchFamily="2" charset="2"/>
              <a:buChar char="q"/>
            </a:pPr>
            <a:r>
              <a:rPr lang="fa-IR" dirty="0">
                <a:solidFill>
                  <a:schemeClr val="bg1"/>
                </a:solidFill>
              </a:rPr>
              <a:t>از معروف ترین های آن می توان به تست بازر اشاره کرد</a:t>
            </a:r>
          </a:p>
          <a:p>
            <a:pPr marL="285750" indent="-285750" algn="r" rtl="1">
              <a:buFont typeface="Wingdings" panose="05000000000000000000" pitchFamily="2" charset="2"/>
              <a:buChar char="q"/>
            </a:pPr>
            <a:r>
              <a:rPr lang="fa-IR" dirty="0" smtClean="0">
                <a:solidFill>
                  <a:schemeClr val="bg1"/>
                </a:solidFill>
              </a:rPr>
              <a:t>در </a:t>
            </a:r>
            <a:r>
              <a:rPr lang="fa-IR" dirty="0">
                <a:solidFill>
                  <a:schemeClr val="bg1"/>
                </a:solidFill>
              </a:rPr>
              <a:t>این تست مدار فعال بازر با یک قطعی بسته میشود</a:t>
            </a:r>
          </a:p>
          <a:p>
            <a:pPr marL="285750" indent="-285750" algn="r" rtl="1">
              <a:buFont typeface="Wingdings" panose="05000000000000000000" pitchFamily="2" charset="2"/>
              <a:buChar char="q"/>
            </a:pPr>
            <a:r>
              <a:rPr lang="fa-IR" dirty="0" smtClean="0">
                <a:solidFill>
                  <a:schemeClr val="bg1"/>
                </a:solidFill>
              </a:rPr>
              <a:t>این </a:t>
            </a:r>
            <a:r>
              <a:rPr lang="fa-IR" dirty="0">
                <a:solidFill>
                  <a:schemeClr val="bg1"/>
                </a:solidFill>
              </a:rPr>
              <a:t>قطعی همان دو سر پروب تست اتصال کوتاه است</a:t>
            </a:r>
          </a:p>
          <a:p>
            <a:pPr marL="285750" indent="-285750" algn="r" rtl="1">
              <a:buFont typeface="Wingdings" panose="05000000000000000000" pitchFamily="2" charset="2"/>
              <a:buChar char="q"/>
            </a:pPr>
            <a:r>
              <a:rPr lang="fa-IR" dirty="0">
                <a:solidFill>
                  <a:schemeClr val="bg1"/>
                </a:solidFill>
              </a:rPr>
              <a:t>به محض برخورد با اتصال کوتاه مدار بازر به </a:t>
            </a:r>
            <a:r>
              <a:rPr lang="fa-IR" dirty="0" smtClean="0">
                <a:solidFill>
                  <a:schemeClr val="bg1"/>
                </a:solidFill>
              </a:rPr>
              <a:t>صورت کامل </a:t>
            </a:r>
            <a:r>
              <a:rPr lang="fa-IR" dirty="0">
                <a:solidFill>
                  <a:schemeClr val="bg1"/>
                </a:solidFill>
              </a:rPr>
              <a:t>بسته می‌شود و بوق به صدا در می آید</a:t>
            </a:r>
            <a:endParaRPr lang="en-US" dirty="0">
              <a:solidFill>
                <a:schemeClr val="bg1"/>
              </a:solidFill>
            </a:endParaRPr>
          </a:p>
          <a:p>
            <a:pPr algn="r" rtl="1"/>
            <a:r>
              <a:rPr lang="fa-IR" dirty="0">
                <a:solidFill>
                  <a:schemeClr val="bg1"/>
                </a:solidFill>
              </a:rPr>
              <a:t>نکته: در بازر پایه مثبت و منفی </a:t>
            </a:r>
            <a:r>
              <a:rPr lang="fa-IR" b="1" dirty="0">
                <a:solidFill>
                  <a:schemeClr val="bg1"/>
                </a:solidFill>
              </a:rPr>
              <a:t>نمی‌توانند</a:t>
            </a:r>
            <a:r>
              <a:rPr lang="fa-IR" dirty="0">
                <a:solidFill>
                  <a:schemeClr val="bg1"/>
                </a:solidFill>
              </a:rPr>
              <a:t> به جای هم استفاده شوند</a:t>
            </a:r>
            <a:endParaRPr lang="en-US" dirty="0">
              <a:solidFill>
                <a:schemeClr val="bg1"/>
              </a:solidFill>
            </a:endParaRPr>
          </a:p>
          <a:p>
            <a:endParaRPr lang="en-US" dirty="0">
              <a:solidFill>
                <a:schemeClr val="bg1"/>
              </a:solidFill>
            </a:endParaRPr>
          </a:p>
        </p:txBody>
      </p:sp>
      <p:sp>
        <p:nvSpPr>
          <p:cNvPr id="14" name="TextBox 13"/>
          <p:cNvSpPr txBox="1"/>
          <p:nvPr/>
        </p:nvSpPr>
        <p:spPr>
          <a:xfrm>
            <a:off x="2306959" y="3651538"/>
            <a:ext cx="1060573" cy="369332"/>
          </a:xfrm>
          <a:prstGeom prst="rect">
            <a:avLst/>
          </a:prstGeom>
          <a:noFill/>
        </p:spPr>
        <p:txBody>
          <a:bodyPr wrap="square" rtlCol="0">
            <a:spAutoFit/>
          </a:bodyPr>
          <a:lstStyle/>
          <a:p>
            <a:r>
              <a:rPr lang="en-US" dirty="0" smtClean="0">
                <a:solidFill>
                  <a:schemeClr val="bg1"/>
                </a:solidFill>
              </a:rPr>
              <a:t>Test </a:t>
            </a:r>
            <a:endParaRPr lang="en-US" dirty="0">
              <a:solidFill>
                <a:schemeClr val="bg1"/>
              </a:solidFill>
            </a:endParaRPr>
          </a:p>
        </p:txBody>
      </p:sp>
      <p:pic>
        <p:nvPicPr>
          <p:cNvPr id="1026" name="Picture 2" descr="Image result for buzz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9183" y="3911262"/>
            <a:ext cx="2670410" cy="187310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tehran university\term 7\TA micro\session 2\ACTIVE-BUZZER-SQ1-2-500x500-300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91" y="4148350"/>
            <a:ext cx="2098541" cy="20985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910332" y="4354717"/>
            <a:ext cx="1553025" cy="369332"/>
          </a:xfrm>
          <a:prstGeom prst="rect">
            <a:avLst/>
          </a:prstGeom>
          <a:noFill/>
        </p:spPr>
        <p:txBody>
          <a:bodyPr wrap="square" rtlCol="0">
            <a:spAutoFit/>
          </a:bodyPr>
          <a:lstStyle/>
          <a:p>
            <a:pPr algn="r"/>
            <a:r>
              <a:rPr lang="fa-IR" dirty="0" smtClean="0">
                <a:solidFill>
                  <a:schemeClr val="bg1"/>
                </a:solidFill>
                <a:latin typeface="Arial (Body)"/>
              </a:rPr>
              <a:t>بازر های اکتیو</a:t>
            </a:r>
            <a:endParaRPr lang="en-US" dirty="0">
              <a:solidFill>
                <a:schemeClr val="bg1"/>
              </a:solidFill>
              <a:latin typeface="Arial (Body)"/>
            </a:endParaRPr>
          </a:p>
        </p:txBody>
      </p:sp>
    </p:spTree>
    <p:extLst>
      <p:ext uri="{BB962C8B-B14F-4D97-AF65-F5344CB8AC3E}">
        <p14:creationId xmlns:p14="http://schemas.microsoft.com/office/powerpoint/2010/main" val="2199453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Circuit Test</a:t>
            </a:r>
            <a:endParaRPr lang="en-US" dirty="0"/>
          </a:p>
        </p:txBody>
      </p:sp>
      <p:sp>
        <p:nvSpPr>
          <p:cNvPr id="3" name="Content Placeholder 2"/>
          <p:cNvSpPr>
            <a:spLocks noGrp="1"/>
          </p:cNvSpPr>
          <p:nvPr>
            <p:ph idx="1"/>
          </p:nvPr>
        </p:nvSpPr>
        <p:spPr>
          <a:xfrm>
            <a:off x="1189741" y="2673074"/>
            <a:ext cx="8825659" cy="3416300"/>
          </a:xfrm>
        </p:spPr>
        <p:txBody>
          <a:bodyPr/>
          <a:lstStyle/>
          <a:p>
            <a:endParaRPr lang="en-US"/>
          </a:p>
        </p:txBody>
      </p:sp>
    </p:spTree>
    <p:extLst>
      <p:ext uri="{BB962C8B-B14F-4D97-AF65-F5344CB8AC3E}">
        <p14:creationId xmlns:p14="http://schemas.microsoft.com/office/powerpoint/2010/main" val="396705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7912" y="625750"/>
            <a:ext cx="3712464" cy="523220"/>
          </a:xfrm>
          <a:prstGeom prst="rect">
            <a:avLst/>
          </a:prstGeom>
          <a:noFill/>
        </p:spPr>
        <p:txBody>
          <a:bodyPr wrap="square" rtlCol="0">
            <a:spAutoFit/>
          </a:bodyPr>
          <a:lstStyle/>
          <a:p>
            <a:pPr algn="ctr"/>
            <a:r>
              <a:rPr lang="en-US" sz="2800" b="1" dirty="0" smtClean="0">
                <a:solidFill>
                  <a:schemeClr val="bg1"/>
                </a:solidFill>
              </a:rPr>
              <a:t>Infrared sensors </a:t>
            </a:r>
            <a:endParaRPr lang="en-US" sz="2800" b="1" dirty="0">
              <a:solidFill>
                <a:schemeClr val="bg1"/>
              </a:solidFill>
            </a:endParaRPr>
          </a:p>
        </p:txBody>
      </p:sp>
      <p:sp>
        <p:nvSpPr>
          <p:cNvPr id="2" name="TextBox 1"/>
          <p:cNvSpPr txBox="1"/>
          <p:nvPr/>
        </p:nvSpPr>
        <p:spPr>
          <a:xfrm>
            <a:off x="411480" y="1322131"/>
            <a:ext cx="8814816" cy="369332"/>
          </a:xfrm>
          <a:prstGeom prst="rect">
            <a:avLst/>
          </a:prstGeom>
          <a:noFill/>
        </p:spPr>
        <p:txBody>
          <a:bodyPr wrap="square" rtlCol="0">
            <a:spAutoFit/>
          </a:bodyPr>
          <a:lstStyle/>
          <a:p>
            <a:pPr marL="342900" indent="-342900">
              <a:buAutoNum type="arabicPeriod"/>
            </a:pPr>
            <a:r>
              <a:rPr lang="en-US" dirty="0" smtClean="0">
                <a:solidFill>
                  <a:schemeClr val="bg1"/>
                </a:solidFill>
              </a:rPr>
              <a:t>IR transmitter and receiver</a:t>
            </a:r>
            <a:endParaRPr lang="en-US" dirty="0">
              <a:solidFill>
                <a:schemeClr val="bg1"/>
              </a:solidFill>
            </a:endParaRPr>
          </a:p>
        </p:txBody>
      </p:sp>
      <p:pic>
        <p:nvPicPr>
          <p:cNvPr id="1030" name="Picture 6" descr="ir2_b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52" y="1864624"/>
            <a:ext cx="5065776" cy="36184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relateerde afbe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062" y="1864624"/>
            <a:ext cx="5010785" cy="36184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29384" y="5656197"/>
            <a:ext cx="2103120" cy="400110"/>
          </a:xfrm>
          <a:prstGeom prst="rect">
            <a:avLst/>
          </a:prstGeom>
          <a:noFill/>
        </p:spPr>
        <p:txBody>
          <a:bodyPr wrap="square" rtlCol="0">
            <a:spAutoFit/>
          </a:bodyPr>
          <a:lstStyle/>
          <a:p>
            <a:r>
              <a:rPr lang="en-US" sz="2000" dirty="0" smtClean="0">
                <a:solidFill>
                  <a:schemeClr val="bg1"/>
                </a:solidFill>
              </a:rPr>
              <a:t>Digital receiver</a:t>
            </a:r>
            <a:endParaRPr lang="en-US" sz="2000" dirty="0">
              <a:solidFill>
                <a:schemeClr val="bg1"/>
              </a:solidFill>
            </a:endParaRPr>
          </a:p>
        </p:txBody>
      </p:sp>
      <p:sp>
        <p:nvSpPr>
          <p:cNvPr id="7" name="Rectangle 6"/>
          <p:cNvSpPr/>
          <p:nvPr/>
        </p:nvSpPr>
        <p:spPr>
          <a:xfrm>
            <a:off x="7919147" y="5585198"/>
            <a:ext cx="1984839" cy="369332"/>
          </a:xfrm>
          <a:prstGeom prst="rect">
            <a:avLst/>
          </a:prstGeom>
        </p:spPr>
        <p:txBody>
          <a:bodyPr wrap="none">
            <a:spAutoFit/>
          </a:bodyPr>
          <a:lstStyle/>
          <a:p>
            <a:r>
              <a:rPr lang="en-US" dirty="0" smtClean="0">
                <a:solidFill>
                  <a:schemeClr val="bg1"/>
                </a:solidFill>
              </a:rPr>
              <a:t>Analog receiver</a:t>
            </a:r>
            <a:endParaRPr lang="en-US" dirty="0">
              <a:solidFill>
                <a:schemeClr val="bg1"/>
              </a:solidFill>
            </a:endParaRPr>
          </a:p>
        </p:txBody>
      </p:sp>
      <p:sp>
        <p:nvSpPr>
          <p:cNvPr id="8" name="TextBox 7"/>
          <p:cNvSpPr txBox="1"/>
          <p:nvPr/>
        </p:nvSpPr>
        <p:spPr>
          <a:xfrm>
            <a:off x="4151502" y="5940334"/>
            <a:ext cx="4389120" cy="369332"/>
          </a:xfrm>
          <a:prstGeom prst="rect">
            <a:avLst/>
          </a:prstGeom>
          <a:noFill/>
        </p:spPr>
        <p:txBody>
          <a:bodyPr wrap="square" rtlCol="0">
            <a:spAutoFit/>
          </a:bodyPr>
          <a:lstStyle/>
          <a:p>
            <a:r>
              <a:rPr lang="en-US" dirty="0" smtClean="0">
                <a:solidFill>
                  <a:schemeClr val="bg1"/>
                </a:solidFill>
              </a:rPr>
              <a:t>Application example :  shaft encoder</a:t>
            </a:r>
            <a:endParaRPr lang="en-US" dirty="0">
              <a:solidFill>
                <a:schemeClr val="bg1"/>
              </a:solidFill>
            </a:endParaRPr>
          </a:p>
        </p:txBody>
      </p:sp>
    </p:spTree>
    <p:extLst>
      <p:ext uri="{BB962C8B-B14F-4D97-AF65-F5344CB8AC3E}">
        <p14:creationId xmlns:p14="http://schemas.microsoft.com/office/powerpoint/2010/main" val="212424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500"/>
                                        <p:tgtEl>
                                          <p:spTgt spid="10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34"/>
                                        </p:tgtEl>
                                        <p:attrNameLst>
                                          <p:attrName>style.visibility</p:attrName>
                                        </p:attrNameLst>
                                      </p:cBhvr>
                                      <p:to>
                                        <p:strVal val="visible"/>
                                      </p:to>
                                    </p:set>
                                    <p:animEffect transition="in" filter="fade">
                                      <p:cBhvr>
                                        <p:cTn id="18" dur="500"/>
                                        <p:tgtEl>
                                          <p:spTgt spid="10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544" y="1101238"/>
            <a:ext cx="3712464" cy="369332"/>
          </a:xfrm>
          <a:prstGeom prst="rect">
            <a:avLst/>
          </a:prstGeom>
          <a:noFill/>
        </p:spPr>
        <p:txBody>
          <a:bodyPr wrap="square" rtlCol="0">
            <a:spAutoFit/>
          </a:bodyPr>
          <a:lstStyle/>
          <a:p>
            <a:r>
              <a:rPr lang="en-US" dirty="0" smtClean="0">
                <a:solidFill>
                  <a:schemeClr val="bg1"/>
                </a:solidFill>
              </a:rPr>
              <a:t>2. Passive infrared sensor (PIR)</a:t>
            </a:r>
            <a:endParaRPr lang="en-US" dirty="0">
              <a:solidFill>
                <a:schemeClr val="bg1"/>
              </a:solidFill>
            </a:endParaRPr>
          </a:p>
        </p:txBody>
      </p:sp>
      <p:pic>
        <p:nvPicPr>
          <p:cNvPr id="2050" name="Picture 2" descr="https://www.elprocus.com/wp-content/uploads/2014/09/9-10-2014-10-30-47-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472" y="3355848"/>
            <a:ext cx="3174444" cy="28291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82040" y="1594483"/>
            <a:ext cx="10704576" cy="1477328"/>
          </a:xfrm>
          <a:prstGeom prst="rect">
            <a:avLst/>
          </a:prstGeom>
        </p:spPr>
        <p:txBody>
          <a:bodyPr wrap="square">
            <a:spAutoFit/>
          </a:bodyPr>
          <a:lstStyle/>
          <a:p>
            <a:r>
              <a:rPr lang="en-US" b="0" i="0" dirty="0" smtClean="0">
                <a:solidFill>
                  <a:schemeClr val="bg1"/>
                </a:solidFill>
                <a:effectLst/>
                <a:latin typeface="Source Sans Pro"/>
              </a:rPr>
              <a:t>A)  </a:t>
            </a:r>
            <a:r>
              <a:rPr lang="en-US" dirty="0" smtClean="0">
                <a:solidFill>
                  <a:schemeClr val="bg1"/>
                </a:solidFill>
                <a:latin typeface="Source Sans Pro"/>
              </a:rPr>
              <a:t>P</a:t>
            </a:r>
            <a:r>
              <a:rPr lang="en-US" b="0" i="0" dirty="0" smtClean="0">
                <a:solidFill>
                  <a:schemeClr val="bg1"/>
                </a:solidFill>
                <a:effectLst/>
                <a:latin typeface="Source Sans Pro"/>
              </a:rPr>
              <a:t>assively detects the infrared radiations coming from the human body in the surrounding area.</a:t>
            </a:r>
            <a:endParaRPr lang="en-US" dirty="0" smtClean="0">
              <a:solidFill>
                <a:schemeClr val="bg1"/>
              </a:solidFill>
            </a:endParaRPr>
          </a:p>
          <a:p>
            <a:pPr marL="342900" indent="-342900">
              <a:buAutoNum type="alphaUcParenR" startAt="2"/>
            </a:pPr>
            <a:r>
              <a:rPr lang="en-US" b="0" i="0" dirty="0" smtClean="0">
                <a:solidFill>
                  <a:schemeClr val="bg1"/>
                </a:solidFill>
                <a:effectLst/>
                <a:latin typeface="Source Sans Pro"/>
              </a:rPr>
              <a:t>The PIR sensor range is up to 10 meters (5-12 m)  at an angle of +15 or -15.</a:t>
            </a:r>
          </a:p>
          <a:p>
            <a:pPr marL="342900" indent="-342900">
              <a:buAutoNum type="alphaUcParenR" startAt="2"/>
            </a:pPr>
            <a:r>
              <a:rPr lang="en-US" dirty="0" smtClean="0">
                <a:solidFill>
                  <a:schemeClr val="bg1"/>
                </a:solidFill>
                <a:latin typeface="Source Sans Pro"/>
              </a:rPr>
              <a:t>Motion detection: 1) Door opening systems 2)Automatic light control  </a:t>
            </a:r>
            <a:r>
              <a:rPr lang="en-US" dirty="0">
                <a:solidFill>
                  <a:schemeClr val="bg1"/>
                </a:solidFill>
                <a:latin typeface="Source Sans Pro"/>
              </a:rPr>
              <a:t>3</a:t>
            </a:r>
            <a:r>
              <a:rPr lang="en-US" dirty="0" smtClean="0">
                <a:solidFill>
                  <a:schemeClr val="bg1"/>
                </a:solidFill>
                <a:latin typeface="Source Sans Pro"/>
              </a:rPr>
              <a:t>) Security alarm systems </a:t>
            </a:r>
          </a:p>
          <a:p>
            <a:r>
              <a:rPr lang="en-US" dirty="0">
                <a:solidFill>
                  <a:schemeClr val="bg1"/>
                </a:solidFill>
                <a:latin typeface="Source Sans Pro"/>
              </a:rPr>
              <a:t> </a:t>
            </a:r>
            <a:r>
              <a:rPr lang="en-US" dirty="0" smtClean="0">
                <a:solidFill>
                  <a:schemeClr val="bg1"/>
                </a:solidFill>
                <a:latin typeface="Source Sans Pro"/>
              </a:rPr>
              <a:t>    4) Human detection robots. </a:t>
            </a:r>
          </a:p>
          <a:p>
            <a:r>
              <a:rPr lang="en-US" dirty="0" smtClean="0">
                <a:solidFill>
                  <a:schemeClr val="bg1"/>
                </a:solidFill>
                <a:latin typeface="Source Sans Pro"/>
              </a:rPr>
              <a:t>D)  Motion is detected using a high voltage on output pin. </a:t>
            </a:r>
            <a:endParaRPr lang="en-US" dirty="0">
              <a:solidFill>
                <a:schemeClr val="bg1"/>
              </a:solidFill>
            </a:endParaRPr>
          </a:p>
        </p:txBody>
      </p:sp>
      <p:pic>
        <p:nvPicPr>
          <p:cNvPr id="2052" name="Picture 4" descr="Pin Configuration of 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128" y="3355848"/>
            <a:ext cx="3091263" cy="26143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82896" y="6031075"/>
            <a:ext cx="2615184" cy="307777"/>
          </a:xfrm>
          <a:prstGeom prst="rect">
            <a:avLst/>
          </a:prstGeom>
          <a:noFill/>
        </p:spPr>
        <p:txBody>
          <a:bodyPr wrap="square" rtlCol="0">
            <a:spAutoFit/>
          </a:bodyPr>
          <a:lstStyle/>
          <a:p>
            <a:r>
              <a:rPr lang="en-US" sz="1400" dirty="0" smtClean="0">
                <a:solidFill>
                  <a:schemeClr val="bg1"/>
                </a:solidFill>
              </a:rPr>
              <a:t>Pull-down the output pin</a:t>
            </a:r>
            <a:endParaRPr lang="en-US" sz="1400" dirty="0">
              <a:solidFill>
                <a:schemeClr val="bg1"/>
              </a:solidFill>
            </a:endParaRPr>
          </a:p>
        </p:txBody>
      </p:sp>
      <p:pic>
        <p:nvPicPr>
          <p:cNvPr id="2054" name="Picture 6" descr="PIR Sen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736" y="3355848"/>
            <a:ext cx="3176311" cy="282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0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4"/>
                                        </p:tgtEl>
                                        <p:attrNameLst>
                                          <p:attrName>style.visibility</p:attrName>
                                        </p:attrNameLst>
                                      </p:cBhvr>
                                      <p:to>
                                        <p:strVal val="visible"/>
                                      </p:to>
                                    </p:set>
                                    <p:animEffect transition="in" filter="fade">
                                      <p:cBhvr>
                                        <p:cTn id="28" dur="500"/>
                                        <p:tgtEl>
                                          <p:spTgt spid="205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fade">
                                      <p:cBhvr>
                                        <p:cTn id="33" dur="500"/>
                                        <p:tgtEl>
                                          <p:spTgt spid="20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gray">
          <a:xfrm>
            <a:off x="1077141" y="334408"/>
            <a:ext cx="9404723" cy="80747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3600" dirty="0" smtClean="0">
                <a:solidFill>
                  <a:schemeClr val="bg1"/>
                </a:solidFill>
              </a:rPr>
              <a:t> ماژول التراسونیک </a:t>
            </a:r>
            <a:r>
              <a:rPr lang="en-US" sz="3600" dirty="0" smtClean="0">
                <a:solidFill>
                  <a:schemeClr val="bg1"/>
                </a:solidFill>
              </a:rPr>
              <a:t>SRF05</a:t>
            </a:r>
            <a:endParaRPr lang="en-US" sz="3600" dirty="0">
              <a:solidFill>
                <a:schemeClr val="bg1"/>
              </a:solidFill>
            </a:endParaRPr>
          </a:p>
        </p:txBody>
      </p:sp>
      <p:sp>
        <p:nvSpPr>
          <p:cNvPr id="5" name="TextBox 4"/>
          <p:cNvSpPr txBox="1"/>
          <p:nvPr/>
        </p:nvSpPr>
        <p:spPr>
          <a:xfrm>
            <a:off x="-443663" y="3512791"/>
            <a:ext cx="12076982" cy="2339102"/>
          </a:xfrm>
          <a:prstGeom prst="rect">
            <a:avLst/>
          </a:prstGeom>
          <a:noFill/>
        </p:spPr>
        <p:txBody>
          <a:bodyPr wrap="square" rtlCol="0">
            <a:spAutoFit/>
          </a:bodyPr>
          <a:lstStyle/>
          <a:p>
            <a:pPr marL="285750" indent="-285750" algn="r" rtl="1">
              <a:buFont typeface="Wingdings" panose="05000000000000000000" pitchFamily="2" charset="2"/>
              <a:buChar char="q"/>
            </a:pPr>
            <a:r>
              <a:rPr lang="fa-IR" sz="1600" dirty="0" smtClean="0">
                <a:solidFill>
                  <a:schemeClr val="bg1"/>
                </a:solidFill>
              </a:rPr>
              <a:t>در مود یک، پایه </a:t>
            </a:r>
            <a:r>
              <a:rPr lang="en-US" sz="1600" dirty="0">
                <a:solidFill>
                  <a:schemeClr val="bg1"/>
                </a:solidFill>
              </a:rPr>
              <a:t>ping(trig)</a:t>
            </a:r>
            <a:r>
              <a:rPr lang="fa-IR" sz="1600" dirty="0">
                <a:solidFill>
                  <a:schemeClr val="bg1"/>
                </a:solidFill>
              </a:rPr>
              <a:t> برای </a:t>
            </a:r>
            <a:r>
              <a:rPr lang="fa-IR" sz="1600" dirty="0" smtClean="0">
                <a:solidFill>
                  <a:schemeClr val="bg1"/>
                </a:solidFill>
              </a:rPr>
              <a:t>دادن پالس فعال سازاز میکرو به ماژول و </a:t>
            </a:r>
            <a:r>
              <a:rPr lang="en-US" sz="1600" dirty="0">
                <a:solidFill>
                  <a:schemeClr val="bg1"/>
                </a:solidFill>
              </a:rPr>
              <a:t>echo</a:t>
            </a:r>
            <a:r>
              <a:rPr lang="fa-IR" sz="1600" dirty="0">
                <a:solidFill>
                  <a:schemeClr val="bg1"/>
                </a:solidFill>
              </a:rPr>
              <a:t> برای خواندن </a:t>
            </a:r>
            <a:r>
              <a:rPr lang="fa-IR" sz="1600" dirty="0" smtClean="0">
                <a:solidFill>
                  <a:schemeClr val="bg1"/>
                </a:solidFill>
              </a:rPr>
              <a:t>پالس بازگشتی از مانع به ماژول توسط میکرو </a:t>
            </a:r>
            <a:r>
              <a:rPr lang="fa-IR" sz="1600" dirty="0">
                <a:solidFill>
                  <a:schemeClr val="bg1"/>
                </a:solidFill>
              </a:rPr>
              <a:t>است</a:t>
            </a:r>
            <a:r>
              <a:rPr lang="fa-IR" sz="1600" dirty="0" smtClean="0">
                <a:solidFill>
                  <a:schemeClr val="bg1"/>
                </a:solidFill>
              </a:rPr>
              <a:t>.</a:t>
            </a:r>
          </a:p>
          <a:p>
            <a:pPr marL="285750" indent="-285750" algn="r" rtl="1">
              <a:buFont typeface="Wingdings" panose="05000000000000000000" pitchFamily="2" charset="2"/>
              <a:buChar char="q"/>
            </a:pPr>
            <a:r>
              <a:rPr lang="fa-IR" sz="1600" dirty="0" smtClean="0">
                <a:solidFill>
                  <a:schemeClr val="bg1"/>
                </a:solidFill>
              </a:rPr>
              <a:t>در مود دو، از پایه </a:t>
            </a:r>
            <a:r>
              <a:rPr lang="en-US" sz="1600" dirty="0" smtClean="0">
                <a:solidFill>
                  <a:schemeClr val="bg1"/>
                </a:solidFill>
              </a:rPr>
              <a:t>trig </a:t>
            </a:r>
            <a:r>
              <a:rPr lang="fa-IR" sz="1600" dirty="0" smtClean="0">
                <a:solidFill>
                  <a:schemeClr val="bg1"/>
                </a:solidFill>
              </a:rPr>
              <a:t> ماژول هم برای فرستادن پالس فعال ساز از میکرو به ماژول و هم برای خواندن پالس بازگشتی از مانع به ماژول توسط میکرو  استفاده </a:t>
            </a:r>
          </a:p>
          <a:p>
            <a:pPr algn="r" rtl="1"/>
            <a:r>
              <a:rPr lang="fa-IR" sz="1600" dirty="0">
                <a:solidFill>
                  <a:schemeClr val="bg1"/>
                </a:solidFill>
              </a:rPr>
              <a:t> </a:t>
            </a:r>
            <a:r>
              <a:rPr lang="fa-IR" sz="1600" dirty="0" smtClean="0">
                <a:solidFill>
                  <a:schemeClr val="bg1"/>
                </a:solidFill>
              </a:rPr>
              <a:t>    میشود و پایه ی </a:t>
            </a:r>
            <a:r>
              <a:rPr lang="en-US" sz="1600" dirty="0" smtClean="0">
                <a:solidFill>
                  <a:schemeClr val="bg1"/>
                </a:solidFill>
              </a:rPr>
              <a:t>echo</a:t>
            </a:r>
            <a:r>
              <a:rPr lang="fa-IR" sz="1600" dirty="0" smtClean="0">
                <a:solidFill>
                  <a:schemeClr val="bg1"/>
                </a:solidFill>
              </a:rPr>
              <a:t> به جایی متصل نمی شود </a:t>
            </a:r>
            <a:endParaRPr lang="en-US" sz="1600" dirty="0">
              <a:solidFill>
                <a:schemeClr val="bg1"/>
              </a:solidFill>
            </a:endParaRPr>
          </a:p>
          <a:p>
            <a:pPr marL="285750" indent="-285750" algn="r" rtl="1">
              <a:buFont typeface="Wingdings" panose="05000000000000000000" pitchFamily="2" charset="2"/>
              <a:buChar char="q"/>
            </a:pPr>
            <a:r>
              <a:rPr lang="fa-IR" sz="1600" dirty="0">
                <a:solidFill>
                  <a:schemeClr val="bg1"/>
                </a:solidFill>
              </a:rPr>
              <a:t>دستور </a:t>
            </a:r>
            <a:r>
              <a:rPr lang="en-US" sz="1600" dirty="0" err="1" smtClean="0">
                <a:solidFill>
                  <a:schemeClr val="bg1"/>
                </a:solidFill>
              </a:rPr>
              <a:t>delayMicroseconds</a:t>
            </a:r>
            <a:r>
              <a:rPr lang="en-US" sz="1600" dirty="0" smtClean="0">
                <a:solidFill>
                  <a:schemeClr val="bg1"/>
                </a:solidFill>
              </a:rPr>
              <a:t>(delay time in microseconds)</a:t>
            </a:r>
            <a:endParaRPr lang="fa-IR" sz="1600" dirty="0">
              <a:solidFill>
                <a:schemeClr val="bg1"/>
              </a:solidFill>
            </a:endParaRPr>
          </a:p>
          <a:p>
            <a:pPr marL="285750" indent="-285750" algn="r" rtl="1">
              <a:buFont typeface="Arial" panose="020B0604020202020204" pitchFamily="34" charset="0"/>
              <a:buChar char="•"/>
            </a:pPr>
            <a:r>
              <a:rPr lang="fa-IR" sz="1600" dirty="0" smtClean="0">
                <a:solidFill>
                  <a:schemeClr val="bg1"/>
                </a:solidFill>
              </a:rPr>
              <a:t>پین </a:t>
            </a:r>
            <a:r>
              <a:rPr lang="en-US" sz="1600" dirty="0" smtClean="0">
                <a:solidFill>
                  <a:schemeClr val="bg1"/>
                </a:solidFill>
              </a:rPr>
              <a:t>OUT </a:t>
            </a:r>
            <a:r>
              <a:rPr lang="fa-IR" sz="1600" dirty="0" smtClean="0">
                <a:solidFill>
                  <a:schemeClr val="bg1"/>
                </a:solidFill>
              </a:rPr>
              <a:t> از داخل به یک مقاومت </a:t>
            </a:r>
            <a:r>
              <a:rPr lang="en-US" sz="1600" dirty="0" smtClean="0">
                <a:solidFill>
                  <a:schemeClr val="bg1"/>
                </a:solidFill>
              </a:rPr>
              <a:t>pull-up</a:t>
            </a:r>
            <a:r>
              <a:rPr lang="fa-IR" sz="1600" dirty="0" smtClean="0">
                <a:solidFill>
                  <a:schemeClr val="bg1"/>
                </a:solidFill>
              </a:rPr>
              <a:t> متصل است بنابراین اگر این پایه به صورت </a:t>
            </a:r>
            <a:r>
              <a:rPr lang="en-US" sz="1600" dirty="0" smtClean="0">
                <a:solidFill>
                  <a:schemeClr val="bg1"/>
                </a:solidFill>
              </a:rPr>
              <a:t>not connected </a:t>
            </a:r>
            <a:r>
              <a:rPr lang="fa-IR" sz="1600" dirty="0" smtClean="0">
                <a:solidFill>
                  <a:schemeClr val="bg1"/>
                </a:solidFill>
              </a:rPr>
              <a:t> رها شود وارد مود 1 می شویم </a:t>
            </a:r>
          </a:p>
          <a:p>
            <a:pPr marL="285750" indent="-285750" algn="r" rtl="1">
              <a:buFont typeface="Arial" panose="020B0604020202020204" pitchFamily="34" charset="0"/>
              <a:buChar char="•"/>
            </a:pPr>
            <a:r>
              <a:rPr lang="fa-IR" sz="1600" dirty="0" smtClean="0">
                <a:solidFill>
                  <a:schemeClr val="bg1"/>
                </a:solidFill>
              </a:rPr>
              <a:t>اگر پین </a:t>
            </a:r>
            <a:r>
              <a:rPr lang="en-US" sz="1600" dirty="0" smtClean="0">
                <a:solidFill>
                  <a:schemeClr val="bg1"/>
                </a:solidFill>
              </a:rPr>
              <a:t>OUT </a:t>
            </a:r>
            <a:r>
              <a:rPr lang="fa-IR" sz="1600" dirty="0" smtClean="0">
                <a:solidFill>
                  <a:schemeClr val="bg1"/>
                </a:solidFill>
              </a:rPr>
              <a:t> زمین شود وارد مود 2</a:t>
            </a:r>
            <a:r>
              <a:rPr lang="en-US" sz="1600" dirty="0" smtClean="0">
                <a:solidFill>
                  <a:schemeClr val="bg1"/>
                </a:solidFill>
              </a:rPr>
              <a:t> </a:t>
            </a:r>
            <a:r>
              <a:rPr lang="fa-IR" sz="1600" dirty="0" smtClean="0">
                <a:solidFill>
                  <a:schemeClr val="bg1"/>
                </a:solidFill>
              </a:rPr>
              <a:t> می شویم  </a:t>
            </a:r>
            <a:endParaRPr lang="en-US" sz="1600" dirty="0">
              <a:solidFill>
                <a:schemeClr val="bg1"/>
              </a:solidFill>
            </a:endParaRPr>
          </a:p>
          <a:p>
            <a:pPr algn="r" rtl="1"/>
            <a:endParaRPr lang="en-US" sz="1600" dirty="0">
              <a:solidFill>
                <a:schemeClr val="bg1"/>
              </a:solidFill>
            </a:endParaRPr>
          </a:p>
          <a:p>
            <a:pPr algn="r" rtl="1"/>
            <a:endParaRPr lang="en-US" sz="1600" dirty="0">
              <a:solidFill>
                <a:schemeClr val="bg1"/>
              </a:solidFill>
            </a:endParaRPr>
          </a:p>
          <a:p>
            <a:endParaRPr lang="en-US" sz="1600" dirty="0">
              <a:solidFill>
                <a:schemeClr val="bg1"/>
              </a:solidFill>
            </a:endParaRPr>
          </a:p>
        </p:txBody>
      </p:sp>
      <p:sp>
        <p:nvSpPr>
          <p:cNvPr id="6" name="TextBox 5"/>
          <p:cNvSpPr txBox="1"/>
          <p:nvPr/>
        </p:nvSpPr>
        <p:spPr>
          <a:xfrm>
            <a:off x="4867541" y="5851893"/>
            <a:ext cx="7177178" cy="369332"/>
          </a:xfrm>
          <a:prstGeom prst="rect">
            <a:avLst/>
          </a:prstGeom>
          <a:noFill/>
        </p:spPr>
        <p:txBody>
          <a:bodyPr wrap="square" rtlCol="0">
            <a:spAutoFit/>
          </a:bodyPr>
          <a:lstStyle/>
          <a:p>
            <a:pPr rtl="1"/>
            <a:r>
              <a:rPr lang="fa-IR" dirty="0" smtClean="0">
                <a:solidFill>
                  <a:schemeClr val="bg1"/>
                </a:solidFill>
              </a:rPr>
              <a:t>تفاوت های </a:t>
            </a:r>
            <a:r>
              <a:rPr lang="en-US" dirty="0" smtClean="0">
                <a:solidFill>
                  <a:schemeClr val="bg1"/>
                </a:solidFill>
              </a:rPr>
              <a:t>SRF04 </a:t>
            </a:r>
            <a:r>
              <a:rPr lang="fa-IR" dirty="0" smtClean="0">
                <a:solidFill>
                  <a:schemeClr val="bg1"/>
                </a:solidFill>
              </a:rPr>
              <a:t> با </a:t>
            </a:r>
            <a:r>
              <a:rPr lang="en-US" dirty="0" smtClean="0">
                <a:solidFill>
                  <a:schemeClr val="bg1"/>
                </a:solidFill>
              </a:rPr>
              <a:t>SRF05</a:t>
            </a:r>
            <a:r>
              <a:rPr lang="fa-IR" dirty="0" smtClean="0">
                <a:solidFill>
                  <a:schemeClr val="bg1"/>
                </a:solidFill>
              </a:rPr>
              <a:t> : اندازه گیری فاصله تا 3 متر / پین </a:t>
            </a:r>
            <a:r>
              <a:rPr lang="en-US" dirty="0" smtClean="0">
                <a:solidFill>
                  <a:schemeClr val="bg1"/>
                </a:solidFill>
              </a:rPr>
              <a:t>mode </a:t>
            </a:r>
            <a:r>
              <a:rPr lang="fa-IR" dirty="0" smtClean="0">
                <a:solidFill>
                  <a:schemeClr val="bg1"/>
                </a:solidFill>
              </a:rPr>
              <a:t> را ندارد </a:t>
            </a:r>
            <a:endParaRPr lang="en-US" dirty="0">
              <a:solidFill>
                <a:schemeClr val="bg1"/>
              </a:solidFill>
            </a:endParaRPr>
          </a:p>
        </p:txBody>
      </p:sp>
      <p:sp>
        <p:nvSpPr>
          <p:cNvPr id="7" name="TextBox 6"/>
          <p:cNvSpPr txBox="1"/>
          <p:nvPr/>
        </p:nvSpPr>
        <p:spPr>
          <a:xfrm>
            <a:off x="39416" y="1272244"/>
            <a:ext cx="11593903" cy="2062103"/>
          </a:xfrm>
          <a:prstGeom prst="rect">
            <a:avLst/>
          </a:prstGeom>
          <a:noFill/>
        </p:spPr>
        <p:txBody>
          <a:bodyPr wrap="square" rtlCol="0">
            <a:spAutoFit/>
          </a:bodyPr>
          <a:lstStyle/>
          <a:p>
            <a:pPr marL="285750" indent="-285750" algn="r" rtl="1">
              <a:buFont typeface="Wingdings" panose="05000000000000000000" pitchFamily="2" charset="2"/>
              <a:buChar char="q"/>
            </a:pPr>
            <a:r>
              <a:rPr lang="fa-IR" sz="1600" dirty="0" smtClean="0">
                <a:solidFill>
                  <a:schemeClr val="bg1"/>
                </a:solidFill>
              </a:rPr>
              <a:t>از امواج فراصوت برای پیدا کردن فاصله تا نزدیک ترین مانع استفاده می کند</a:t>
            </a:r>
          </a:p>
          <a:p>
            <a:pPr marL="285750" indent="-285750" algn="r" rtl="1">
              <a:buFont typeface="Wingdings" panose="05000000000000000000" pitchFamily="2" charset="2"/>
              <a:buChar char="q"/>
            </a:pPr>
            <a:r>
              <a:rPr lang="fa-IR" sz="1600" dirty="0" smtClean="0">
                <a:solidFill>
                  <a:schemeClr val="bg1"/>
                </a:solidFill>
              </a:rPr>
              <a:t>یک نمونه از کاربرد ان در ربات های </a:t>
            </a:r>
            <a:r>
              <a:rPr lang="en-US" sz="1600" dirty="0" smtClean="0">
                <a:solidFill>
                  <a:schemeClr val="bg1"/>
                </a:solidFill>
              </a:rPr>
              <a:t>obstacle avoiding</a:t>
            </a:r>
            <a:r>
              <a:rPr lang="fa-IR" sz="1600" dirty="0" smtClean="0">
                <a:solidFill>
                  <a:schemeClr val="bg1"/>
                </a:solidFill>
              </a:rPr>
              <a:t> است </a:t>
            </a:r>
          </a:p>
          <a:p>
            <a:pPr marL="285750" indent="-285750" algn="r" rtl="1">
              <a:buFont typeface="Wingdings" panose="05000000000000000000" pitchFamily="2" charset="2"/>
              <a:buChar char="q"/>
            </a:pPr>
            <a:r>
              <a:rPr lang="fa-IR" sz="1600" dirty="0" smtClean="0">
                <a:solidFill>
                  <a:schemeClr val="bg1"/>
                </a:solidFill>
              </a:rPr>
              <a:t>برای عملکرد مناسب ماژول لازم است که سطح مانع صاف بوده و مانع تقریبا ساکن باشد</a:t>
            </a:r>
          </a:p>
          <a:p>
            <a:pPr marL="285750" indent="-285750" algn="r" rtl="1">
              <a:buFont typeface="Wingdings" panose="05000000000000000000" pitchFamily="2" charset="2"/>
              <a:buChar char="q"/>
            </a:pPr>
            <a:r>
              <a:rPr lang="fa-IR" sz="1600" dirty="0">
                <a:solidFill>
                  <a:schemeClr val="bg1"/>
                </a:solidFill>
              </a:rPr>
              <a:t>اندازه گیری فاصله از 3 سانتی متر تا 4 متر </a:t>
            </a:r>
            <a:endParaRPr lang="en-US" sz="1600" dirty="0" smtClean="0">
              <a:solidFill>
                <a:schemeClr val="bg1"/>
              </a:solidFill>
            </a:endParaRPr>
          </a:p>
          <a:p>
            <a:pPr marL="285750" indent="-285750" algn="r" rtl="1">
              <a:buFont typeface="Wingdings" panose="05000000000000000000" pitchFamily="2" charset="2"/>
              <a:buChar char="q"/>
            </a:pPr>
            <a:r>
              <a:rPr lang="fa-IR" sz="1600" dirty="0" smtClean="0">
                <a:solidFill>
                  <a:schemeClr val="bg1"/>
                </a:solidFill>
              </a:rPr>
              <a:t>برای استفاده از این ماژول ابتدا یک پالس فعال ساز به ماژول ارسال می شود پس از ان ماژول 8 پالس با فرکانس </a:t>
            </a:r>
            <a:r>
              <a:rPr lang="en-US" sz="1600" dirty="0" smtClean="0">
                <a:solidFill>
                  <a:schemeClr val="bg1"/>
                </a:solidFill>
              </a:rPr>
              <a:t>40</a:t>
            </a:r>
            <a:r>
              <a:rPr lang="fa-IR" sz="1600" dirty="0" smtClean="0">
                <a:solidFill>
                  <a:schemeClr val="bg1"/>
                </a:solidFill>
              </a:rPr>
              <a:t> کیلو هرتز </a:t>
            </a:r>
            <a:r>
              <a:rPr lang="en-US" sz="1600" dirty="0" smtClean="0">
                <a:solidFill>
                  <a:schemeClr val="bg1"/>
                </a:solidFill>
              </a:rPr>
              <a:t>(sonic burst)</a:t>
            </a:r>
            <a:r>
              <a:rPr lang="fa-IR" sz="1600" dirty="0" smtClean="0">
                <a:solidFill>
                  <a:schemeClr val="bg1"/>
                </a:solidFill>
              </a:rPr>
              <a:t> به سمت مانع </a:t>
            </a:r>
          </a:p>
          <a:p>
            <a:pPr algn="r" rtl="1"/>
            <a:r>
              <a:rPr lang="fa-IR" sz="1600" dirty="0" smtClean="0">
                <a:solidFill>
                  <a:schemeClr val="bg1"/>
                </a:solidFill>
              </a:rPr>
              <a:t>     ارسال می کند این امواج پس از برخورد با مانع به سمت ماژول بازگشته و ما ان را به کمک میکرو می خوانیم و براساس طول پالس بازگشتی فاصله تا مانع را </a:t>
            </a:r>
          </a:p>
          <a:p>
            <a:pPr algn="r" rtl="1"/>
            <a:r>
              <a:rPr lang="fa-IR" sz="1600" dirty="0" smtClean="0">
                <a:solidFill>
                  <a:schemeClr val="bg1"/>
                </a:solidFill>
              </a:rPr>
              <a:t>     تشخیص می دهیم. دیاگرام زمانی و کد اردویینو لازم در اسلاید های بعدی امده است.</a:t>
            </a:r>
          </a:p>
          <a:p>
            <a:pPr marL="285750" indent="-285750" algn="r" rtl="1">
              <a:buFont typeface="Wingdings" panose="05000000000000000000" pitchFamily="2" charset="2"/>
              <a:buChar char="q"/>
            </a:pPr>
            <a:r>
              <a:rPr lang="fa-IR" sz="1600" dirty="0" smtClean="0">
                <a:solidFill>
                  <a:schemeClr val="bg1"/>
                </a:solidFill>
              </a:rPr>
              <a:t>این ماژول دارای دو مود کاری مختلف است که در زیر توضیح داده شده است  :</a:t>
            </a:r>
            <a:endParaRPr lang="en-US" sz="1600" dirty="0">
              <a:solidFill>
                <a:schemeClr val="bg1"/>
              </a:solidFill>
            </a:endParaRPr>
          </a:p>
        </p:txBody>
      </p:sp>
      <p:pic>
        <p:nvPicPr>
          <p:cNvPr id="8" name="Picture 7"/>
          <p:cNvPicPr>
            <a:picLocks noChangeAspect="1"/>
          </p:cNvPicPr>
          <p:nvPr/>
        </p:nvPicPr>
        <p:blipFill>
          <a:blip r:embed="rId2"/>
          <a:stretch>
            <a:fillRect/>
          </a:stretch>
        </p:blipFill>
        <p:spPr>
          <a:xfrm>
            <a:off x="775381" y="588095"/>
            <a:ext cx="3214509" cy="1659194"/>
          </a:xfrm>
          <a:prstGeom prst="rect">
            <a:avLst/>
          </a:prstGeom>
        </p:spPr>
      </p:pic>
    </p:spTree>
    <p:extLst>
      <p:ext uri="{BB962C8B-B14F-4D97-AF65-F5344CB8AC3E}">
        <p14:creationId xmlns:p14="http://schemas.microsoft.com/office/powerpoint/2010/main" val="71092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7096" y="589174"/>
            <a:ext cx="3712464" cy="584775"/>
          </a:xfrm>
          <a:prstGeom prst="rect">
            <a:avLst/>
          </a:prstGeom>
          <a:noFill/>
        </p:spPr>
        <p:txBody>
          <a:bodyPr wrap="square" rtlCol="0">
            <a:spAutoFit/>
          </a:bodyPr>
          <a:lstStyle/>
          <a:p>
            <a:pPr algn="ctr"/>
            <a:r>
              <a:rPr lang="en-US" sz="3200" b="1" dirty="0" smtClean="0">
                <a:solidFill>
                  <a:schemeClr val="bg1"/>
                </a:solidFill>
              </a:rPr>
              <a:t>Circuit </a:t>
            </a:r>
            <a:endParaRPr lang="en-US" sz="32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797" y="1281445"/>
            <a:ext cx="4191363" cy="2286198"/>
          </a:xfrm>
          <a:prstGeom prst="rect">
            <a:avLst/>
          </a:prstGeom>
        </p:spPr>
      </p:pic>
      <p:pic>
        <p:nvPicPr>
          <p:cNvPr id="5" name="Picture 4"/>
          <p:cNvPicPr>
            <a:picLocks noChangeAspect="1"/>
          </p:cNvPicPr>
          <p:nvPr/>
        </p:nvPicPr>
        <p:blipFill>
          <a:blip r:embed="rId3"/>
          <a:stretch>
            <a:fillRect/>
          </a:stretch>
        </p:blipFill>
        <p:spPr>
          <a:xfrm>
            <a:off x="1086430" y="1281445"/>
            <a:ext cx="4191363" cy="2286198"/>
          </a:xfrm>
          <a:prstGeom prst="rect">
            <a:avLst/>
          </a:prstGeom>
        </p:spPr>
      </p:pic>
      <p:sp>
        <p:nvSpPr>
          <p:cNvPr id="2" name="TextBox 1"/>
          <p:cNvSpPr txBox="1"/>
          <p:nvPr/>
        </p:nvSpPr>
        <p:spPr>
          <a:xfrm>
            <a:off x="2322576" y="3822192"/>
            <a:ext cx="2505456" cy="646331"/>
          </a:xfrm>
          <a:prstGeom prst="rect">
            <a:avLst/>
          </a:prstGeom>
          <a:noFill/>
        </p:spPr>
        <p:txBody>
          <a:bodyPr wrap="square" rtlCol="0">
            <a:spAutoFit/>
          </a:bodyPr>
          <a:lstStyle/>
          <a:p>
            <a:r>
              <a:rPr lang="en-US" dirty="0" smtClean="0">
                <a:solidFill>
                  <a:schemeClr val="bg1"/>
                </a:solidFill>
              </a:rPr>
              <a:t>Mode 2</a:t>
            </a:r>
          </a:p>
          <a:p>
            <a:endParaRPr lang="en-US" dirty="0">
              <a:solidFill>
                <a:schemeClr val="bg1"/>
              </a:solidFill>
            </a:endParaRPr>
          </a:p>
        </p:txBody>
      </p:sp>
      <p:sp>
        <p:nvSpPr>
          <p:cNvPr id="6" name="TextBox 5"/>
          <p:cNvSpPr txBox="1"/>
          <p:nvPr/>
        </p:nvSpPr>
        <p:spPr>
          <a:xfrm>
            <a:off x="8494776" y="3822192"/>
            <a:ext cx="2331720" cy="369332"/>
          </a:xfrm>
          <a:prstGeom prst="rect">
            <a:avLst/>
          </a:prstGeom>
          <a:noFill/>
        </p:spPr>
        <p:txBody>
          <a:bodyPr wrap="square" rtlCol="0">
            <a:spAutoFit/>
          </a:bodyPr>
          <a:lstStyle/>
          <a:p>
            <a:r>
              <a:rPr lang="en-US" dirty="0" smtClean="0">
                <a:solidFill>
                  <a:schemeClr val="bg1"/>
                </a:solidFill>
              </a:rPr>
              <a:t>Mode 1</a:t>
            </a:r>
            <a:endParaRPr lang="en-US" dirty="0">
              <a:solidFill>
                <a:schemeClr val="bg1"/>
              </a:solidFill>
            </a:endParaRPr>
          </a:p>
        </p:txBody>
      </p:sp>
      <p:sp>
        <p:nvSpPr>
          <p:cNvPr id="9" name="TextBox 8"/>
          <p:cNvSpPr txBox="1"/>
          <p:nvPr/>
        </p:nvSpPr>
        <p:spPr>
          <a:xfrm>
            <a:off x="932688" y="4608576"/>
            <a:ext cx="4114800" cy="1477328"/>
          </a:xfrm>
          <a:prstGeom prst="rect">
            <a:avLst/>
          </a:prstGeom>
          <a:noFill/>
        </p:spPr>
        <p:txBody>
          <a:bodyPr wrap="square" rtlCol="0">
            <a:spAutoFit/>
          </a:bodyPr>
          <a:lstStyle/>
          <a:p>
            <a:r>
              <a:rPr lang="en-US" dirty="0" smtClean="0">
                <a:solidFill>
                  <a:schemeClr val="bg1"/>
                </a:solidFill>
              </a:rPr>
              <a:t>VCC, Gnd : power supply </a:t>
            </a:r>
          </a:p>
          <a:p>
            <a:r>
              <a:rPr lang="en-US" dirty="0" smtClean="0">
                <a:solidFill>
                  <a:schemeClr val="bg1"/>
                </a:solidFill>
              </a:rPr>
              <a:t>Trig : trig pin to send the pulse and </a:t>
            </a:r>
          </a:p>
          <a:p>
            <a:r>
              <a:rPr lang="en-US" dirty="0">
                <a:solidFill>
                  <a:schemeClr val="bg1"/>
                </a:solidFill>
              </a:rPr>
              <a:t> </a:t>
            </a:r>
            <a:r>
              <a:rPr lang="en-US" dirty="0" smtClean="0">
                <a:solidFill>
                  <a:schemeClr val="bg1"/>
                </a:solidFill>
              </a:rPr>
              <a:t>       receive the returned pulse </a:t>
            </a:r>
          </a:p>
          <a:p>
            <a:r>
              <a:rPr lang="en-US" dirty="0" smtClean="0">
                <a:solidFill>
                  <a:schemeClr val="bg1"/>
                </a:solidFill>
              </a:rPr>
              <a:t>Echo : not connected </a:t>
            </a:r>
          </a:p>
          <a:p>
            <a:r>
              <a:rPr lang="en-US" dirty="0" smtClean="0">
                <a:solidFill>
                  <a:schemeClr val="bg1"/>
                </a:solidFill>
              </a:rPr>
              <a:t>OUT : connected to ground</a:t>
            </a:r>
            <a:endParaRPr lang="en-US" dirty="0">
              <a:solidFill>
                <a:schemeClr val="bg1"/>
              </a:solidFill>
            </a:endParaRPr>
          </a:p>
        </p:txBody>
      </p:sp>
      <p:sp>
        <p:nvSpPr>
          <p:cNvPr id="10" name="TextBox 9"/>
          <p:cNvSpPr txBox="1"/>
          <p:nvPr/>
        </p:nvSpPr>
        <p:spPr>
          <a:xfrm>
            <a:off x="6612817" y="4601521"/>
            <a:ext cx="5715900" cy="1477328"/>
          </a:xfrm>
          <a:prstGeom prst="rect">
            <a:avLst/>
          </a:prstGeom>
          <a:noFill/>
        </p:spPr>
        <p:txBody>
          <a:bodyPr wrap="square" rtlCol="0">
            <a:spAutoFit/>
          </a:bodyPr>
          <a:lstStyle/>
          <a:p>
            <a:pPr rtl="1"/>
            <a:r>
              <a:rPr lang="en-US" dirty="0" smtClean="0">
                <a:solidFill>
                  <a:schemeClr val="bg1"/>
                </a:solidFill>
              </a:rPr>
              <a:t>VCC, Gnd : power supply </a:t>
            </a:r>
            <a:endParaRPr lang="fa-IR" dirty="0" smtClean="0">
              <a:solidFill>
                <a:schemeClr val="bg1"/>
              </a:solidFill>
            </a:endParaRPr>
          </a:p>
          <a:p>
            <a:pPr rtl="1"/>
            <a:r>
              <a:rPr lang="en-US" dirty="0" smtClean="0">
                <a:solidFill>
                  <a:schemeClr val="bg1"/>
                </a:solidFill>
              </a:rPr>
              <a:t>Trig: trig pin to send the pulse </a:t>
            </a:r>
          </a:p>
          <a:p>
            <a:pPr rtl="1"/>
            <a:r>
              <a:rPr lang="en-US" dirty="0" smtClean="0">
                <a:solidFill>
                  <a:schemeClr val="bg1"/>
                </a:solidFill>
              </a:rPr>
              <a:t>Echo: receive the returned pulse</a:t>
            </a:r>
            <a:endParaRPr lang="fa-IR" dirty="0" smtClean="0">
              <a:solidFill>
                <a:schemeClr val="bg1"/>
              </a:solidFill>
            </a:endParaRPr>
          </a:p>
          <a:p>
            <a:pPr rtl="1"/>
            <a:r>
              <a:rPr lang="en-US" dirty="0" smtClean="0">
                <a:solidFill>
                  <a:schemeClr val="bg1"/>
                </a:solidFill>
              </a:rPr>
              <a:t>OUT: not connected (internally </a:t>
            </a:r>
            <a:r>
              <a:rPr lang="en-US" dirty="0" err="1" smtClean="0">
                <a:solidFill>
                  <a:schemeClr val="bg1"/>
                </a:solidFill>
              </a:rPr>
              <a:t>pulled_up</a:t>
            </a:r>
            <a:r>
              <a:rPr lang="en-US" dirty="0" smtClean="0">
                <a:solidFill>
                  <a:schemeClr val="bg1"/>
                </a:solidFill>
              </a:rPr>
              <a:t>)</a:t>
            </a:r>
          </a:p>
          <a:p>
            <a:pPr rtl="1"/>
            <a:endParaRPr lang="en-US" dirty="0">
              <a:solidFill>
                <a:schemeClr val="bg1"/>
              </a:solidFill>
            </a:endParaRPr>
          </a:p>
        </p:txBody>
      </p:sp>
    </p:spTree>
    <p:extLst>
      <p:ext uri="{BB962C8B-B14F-4D97-AF65-F5344CB8AC3E}">
        <p14:creationId xmlns:p14="http://schemas.microsoft.com/office/powerpoint/2010/main" val="33280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gray">
          <a:xfrm>
            <a:off x="1137827" y="740521"/>
            <a:ext cx="9130723" cy="55928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4000" dirty="0" smtClean="0">
                <a:solidFill>
                  <a:schemeClr val="bg1"/>
                </a:solidFill>
              </a:rPr>
              <a:t>دستور</a:t>
            </a:r>
            <a:r>
              <a:rPr lang="en-US" sz="4000" dirty="0" smtClean="0">
                <a:solidFill>
                  <a:schemeClr val="bg1"/>
                </a:solidFill>
              </a:rPr>
              <a:t>  </a:t>
            </a:r>
            <a:r>
              <a:rPr lang="en-US" sz="4000" dirty="0" err="1" smtClean="0">
                <a:solidFill>
                  <a:schemeClr val="bg1"/>
                </a:solidFill>
                <a:latin typeface="Arial" panose="020B0604020202020204" pitchFamily="34" charset="0"/>
                <a:cs typeface="Arial" panose="020B0604020202020204" pitchFamily="34" charset="0"/>
              </a:rPr>
              <a:t>pulseIn</a:t>
            </a:r>
            <a:r>
              <a:rPr lang="fa-IR" sz="4000" dirty="0" smtClean="0">
                <a:solidFill>
                  <a:schemeClr val="bg1"/>
                </a:solidFill>
              </a:rPr>
              <a:t> </a:t>
            </a:r>
            <a:endParaRPr lang="en-US" sz="4000" dirty="0">
              <a:solidFill>
                <a:schemeClr val="bg1"/>
              </a:solidFill>
            </a:endParaRPr>
          </a:p>
        </p:txBody>
      </p:sp>
      <p:sp>
        <p:nvSpPr>
          <p:cNvPr id="12" name="TextBox 11"/>
          <p:cNvSpPr txBox="1"/>
          <p:nvPr/>
        </p:nvSpPr>
        <p:spPr>
          <a:xfrm>
            <a:off x="747312" y="1558106"/>
            <a:ext cx="9911751" cy="3139321"/>
          </a:xfrm>
          <a:prstGeom prst="rect">
            <a:avLst/>
          </a:prstGeom>
          <a:noFill/>
        </p:spPr>
        <p:txBody>
          <a:bodyPr wrap="square" rtlCol="0">
            <a:spAutoFit/>
          </a:bodyPr>
          <a:lstStyle/>
          <a:p>
            <a:pPr algn="l"/>
            <a:endParaRPr lang="fa-IR" dirty="0" smtClean="0">
              <a:solidFill>
                <a:schemeClr val="bg1"/>
              </a:solidFill>
            </a:endParaRPr>
          </a:p>
          <a:p>
            <a:pPr algn="l"/>
            <a:endParaRPr lang="fa-IR" dirty="0">
              <a:solidFill>
                <a:schemeClr val="bg1"/>
              </a:solidFill>
            </a:endParaRPr>
          </a:p>
          <a:p>
            <a:pPr algn="l"/>
            <a:r>
              <a:rPr lang="en-US" dirty="0" err="1" smtClean="0">
                <a:solidFill>
                  <a:schemeClr val="bg1"/>
                </a:solidFill>
              </a:rPr>
              <a:t>pulseIn</a:t>
            </a:r>
            <a:r>
              <a:rPr lang="en-US" dirty="0" smtClean="0">
                <a:solidFill>
                  <a:schemeClr val="bg1"/>
                </a:solidFill>
              </a:rPr>
              <a:t>(</a:t>
            </a:r>
            <a:r>
              <a:rPr lang="en-US" dirty="0" err="1" smtClean="0">
                <a:solidFill>
                  <a:schemeClr val="bg1"/>
                </a:solidFill>
              </a:rPr>
              <a:t>pinNum,value,timeout</a:t>
            </a:r>
            <a:r>
              <a:rPr lang="en-US" dirty="0" smtClean="0">
                <a:solidFill>
                  <a:schemeClr val="bg1"/>
                </a:solidFill>
              </a:rPr>
              <a:t>)</a:t>
            </a:r>
          </a:p>
          <a:p>
            <a:pPr algn="l"/>
            <a:endParaRPr lang="fa-IR" dirty="0">
              <a:solidFill>
                <a:schemeClr val="bg1"/>
              </a:solidFill>
            </a:endParaRPr>
          </a:p>
          <a:p>
            <a:pPr algn="l"/>
            <a:r>
              <a:rPr lang="fa-IR" dirty="0" smtClean="0">
                <a:solidFill>
                  <a:schemeClr val="bg1"/>
                </a:solidFill>
              </a:rPr>
              <a:t>//</a:t>
            </a:r>
            <a:r>
              <a:rPr lang="en-US" dirty="0" err="1" smtClean="0">
                <a:solidFill>
                  <a:schemeClr val="bg1"/>
                </a:solidFill>
              </a:rPr>
              <a:t>pinNum</a:t>
            </a:r>
            <a:r>
              <a:rPr lang="en-US" dirty="0" smtClean="0">
                <a:solidFill>
                  <a:schemeClr val="bg1"/>
                </a:solidFill>
              </a:rPr>
              <a:t> : </a:t>
            </a:r>
            <a:r>
              <a:rPr lang="fa-IR" dirty="0" smtClean="0">
                <a:solidFill>
                  <a:schemeClr val="bg1"/>
                </a:solidFill>
              </a:rPr>
              <a:t>شماره ی پایه ای که سیگنال به ان اعمال می شود </a:t>
            </a:r>
          </a:p>
          <a:p>
            <a:pPr algn="l"/>
            <a:r>
              <a:rPr lang="fa-IR" dirty="0" smtClean="0">
                <a:solidFill>
                  <a:schemeClr val="bg1"/>
                </a:solidFill>
              </a:rPr>
              <a:t>//</a:t>
            </a:r>
            <a:r>
              <a:rPr lang="en-US" dirty="0" smtClean="0">
                <a:solidFill>
                  <a:schemeClr val="bg1"/>
                </a:solidFill>
              </a:rPr>
              <a:t>value : HIGH  or LOW</a:t>
            </a:r>
          </a:p>
          <a:p>
            <a:pPr algn="l"/>
            <a:r>
              <a:rPr lang="fa-IR" dirty="0" smtClean="0">
                <a:solidFill>
                  <a:schemeClr val="bg1"/>
                </a:solidFill>
              </a:rPr>
              <a:t>//</a:t>
            </a:r>
            <a:r>
              <a:rPr lang="en-US" dirty="0" smtClean="0">
                <a:solidFill>
                  <a:schemeClr val="bg1"/>
                </a:solidFill>
              </a:rPr>
              <a:t>timeout : </a:t>
            </a:r>
            <a:r>
              <a:rPr lang="fa-IR" dirty="0" smtClean="0">
                <a:solidFill>
                  <a:schemeClr val="bg1"/>
                </a:solidFill>
              </a:rPr>
              <a:t>مدت زمانی بر حسب میکرو ثانیه که به مشاهده ی سیگنال اعمال شده می پردازیم  </a:t>
            </a:r>
            <a:endParaRPr lang="fa-IR" dirty="0">
              <a:solidFill>
                <a:schemeClr val="bg1"/>
              </a:solidFill>
            </a:endParaRPr>
          </a:p>
          <a:p>
            <a:pPr algn="r" rtl="1"/>
            <a:endParaRPr lang="fa-IR" dirty="0" smtClean="0">
              <a:solidFill>
                <a:schemeClr val="bg1"/>
              </a:solidFill>
            </a:endParaRPr>
          </a:p>
          <a:p>
            <a:pPr algn="r" rtl="1"/>
            <a:endParaRPr lang="fa-IR" dirty="0">
              <a:solidFill>
                <a:schemeClr val="bg1"/>
              </a:solidFill>
            </a:endParaRPr>
          </a:p>
          <a:p>
            <a:pPr algn="r" rtl="1"/>
            <a:endParaRPr lang="en-US" dirty="0">
              <a:solidFill>
                <a:schemeClr val="bg1"/>
              </a:solidFill>
            </a:endParaRPr>
          </a:p>
          <a:p>
            <a:pPr algn="r" rtl="1"/>
            <a:endParaRPr lang="en-US" dirty="0">
              <a:solidFill>
                <a:schemeClr val="bg1"/>
              </a:solidFill>
            </a:endParaRPr>
          </a:p>
        </p:txBody>
      </p:sp>
      <p:sp>
        <p:nvSpPr>
          <p:cNvPr id="13" name="TextBox 12"/>
          <p:cNvSpPr txBox="1"/>
          <p:nvPr/>
        </p:nvSpPr>
        <p:spPr>
          <a:xfrm>
            <a:off x="502920" y="4159485"/>
            <a:ext cx="11284981" cy="1569660"/>
          </a:xfrm>
          <a:prstGeom prst="rect">
            <a:avLst/>
          </a:prstGeom>
          <a:noFill/>
        </p:spPr>
        <p:txBody>
          <a:bodyPr wrap="square" rtlCol="0">
            <a:spAutoFit/>
          </a:bodyPr>
          <a:lstStyle/>
          <a:p>
            <a:pPr marL="285750" indent="-285750" algn="r" rtl="1">
              <a:buFont typeface="Wingdings" panose="05000000000000000000" pitchFamily="2" charset="2"/>
              <a:buChar char="q"/>
            </a:pPr>
            <a:r>
              <a:rPr lang="fa-IR" sz="1600" dirty="0" smtClean="0">
                <a:solidFill>
                  <a:schemeClr val="bg1"/>
                </a:solidFill>
              </a:rPr>
              <a:t>قسمت </a:t>
            </a:r>
            <a:r>
              <a:rPr lang="en-US" sz="1600" dirty="0">
                <a:solidFill>
                  <a:schemeClr val="bg1"/>
                </a:solidFill>
              </a:rPr>
              <a:t>timeout</a:t>
            </a:r>
            <a:r>
              <a:rPr lang="fa-IR" sz="1600" dirty="0">
                <a:solidFill>
                  <a:schemeClr val="bg1"/>
                </a:solidFill>
              </a:rPr>
              <a:t> اختیاری است( به صورت پیش فرض یک ثانیه است</a:t>
            </a:r>
            <a:r>
              <a:rPr lang="fa-IR" sz="1600" dirty="0" smtClean="0">
                <a:solidFill>
                  <a:schemeClr val="bg1"/>
                </a:solidFill>
              </a:rPr>
              <a:t>.)</a:t>
            </a:r>
          </a:p>
          <a:p>
            <a:pPr marL="285750" indent="-285750" algn="r" rtl="1">
              <a:buFont typeface="Wingdings" panose="05000000000000000000" pitchFamily="2" charset="2"/>
              <a:buChar char="q"/>
            </a:pPr>
            <a:r>
              <a:rPr lang="fa-IR" sz="1600" dirty="0" smtClean="0">
                <a:solidFill>
                  <a:schemeClr val="bg1"/>
                </a:solidFill>
              </a:rPr>
              <a:t>نحوه ی عملکرد : فرض کنید </a:t>
            </a:r>
            <a:r>
              <a:rPr lang="en-US" sz="1600" dirty="0" smtClean="0">
                <a:solidFill>
                  <a:schemeClr val="bg1"/>
                </a:solidFill>
              </a:rPr>
              <a:t>value</a:t>
            </a:r>
            <a:r>
              <a:rPr lang="fa-IR" sz="1600" dirty="0" smtClean="0">
                <a:solidFill>
                  <a:schemeClr val="bg1"/>
                </a:solidFill>
              </a:rPr>
              <a:t> به صورت </a:t>
            </a:r>
            <a:r>
              <a:rPr lang="en-US" sz="1600" dirty="0" smtClean="0">
                <a:solidFill>
                  <a:schemeClr val="bg1"/>
                </a:solidFill>
              </a:rPr>
              <a:t>HIGH</a:t>
            </a:r>
            <a:r>
              <a:rPr lang="fa-IR" sz="1600" dirty="0" smtClean="0">
                <a:solidFill>
                  <a:schemeClr val="bg1"/>
                </a:solidFill>
              </a:rPr>
              <a:t> وارد شود اگر پالسی به پایه ی </a:t>
            </a:r>
            <a:r>
              <a:rPr lang="en-US" sz="1600" dirty="0" err="1" smtClean="0">
                <a:solidFill>
                  <a:schemeClr val="bg1"/>
                </a:solidFill>
              </a:rPr>
              <a:t>pinNum</a:t>
            </a:r>
            <a:r>
              <a:rPr lang="en-US" sz="1600" dirty="0" smtClean="0">
                <a:solidFill>
                  <a:schemeClr val="bg1"/>
                </a:solidFill>
              </a:rPr>
              <a:t> </a:t>
            </a:r>
            <a:r>
              <a:rPr lang="fa-IR" sz="1600" dirty="0" smtClean="0">
                <a:solidFill>
                  <a:schemeClr val="bg1"/>
                </a:solidFill>
              </a:rPr>
              <a:t> اعمال شود بلافاصله بعد از مشاهده ی لبه ی بالا رونده این تابع شروع به شمارش تعداد میکرو ثانیه ها می کند و تا قبل از اتمام </a:t>
            </a:r>
            <a:r>
              <a:rPr lang="en-US" sz="1600" dirty="0" smtClean="0">
                <a:solidFill>
                  <a:schemeClr val="bg1"/>
                </a:solidFill>
              </a:rPr>
              <a:t>timeout </a:t>
            </a:r>
            <a:r>
              <a:rPr lang="fa-IR" sz="1600" dirty="0" smtClean="0">
                <a:solidFill>
                  <a:schemeClr val="bg1"/>
                </a:solidFill>
              </a:rPr>
              <a:t> هر گاه لبه ی پایین رونده ای مشاهده کرد شمارش را متوقف کرده و تعداد میکرو ثانیه های شمارش شده را بازمی گرداند.اگر قبل از اتمام </a:t>
            </a:r>
            <a:r>
              <a:rPr lang="en-US" sz="1600" dirty="0" err="1" smtClean="0">
                <a:solidFill>
                  <a:schemeClr val="bg1"/>
                </a:solidFill>
              </a:rPr>
              <a:t>timeput</a:t>
            </a:r>
            <a:r>
              <a:rPr lang="en-US" sz="1600" dirty="0" smtClean="0">
                <a:solidFill>
                  <a:schemeClr val="bg1"/>
                </a:solidFill>
              </a:rPr>
              <a:t> </a:t>
            </a:r>
            <a:r>
              <a:rPr lang="fa-IR" sz="1600" dirty="0" smtClean="0">
                <a:solidFill>
                  <a:schemeClr val="bg1"/>
                </a:solidFill>
              </a:rPr>
              <a:t> لبه ی پایین رونده مشاهده نشود این پالس یک پالس ناقص بوده و این تابع مقدار صفر را بر می گرداند . در مورد وارد شدن مقدار </a:t>
            </a:r>
            <a:r>
              <a:rPr lang="en-US" sz="1600" dirty="0" smtClean="0">
                <a:solidFill>
                  <a:schemeClr val="bg1"/>
                </a:solidFill>
              </a:rPr>
              <a:t>value </a:t>
            </a:r>
            <a:r>
              <a:rPr lang="fa-IR" sz="1600" dirty="0" smtClean="0">
                <a:solidFill>
                  <a:schemeClr val="bg1"/>
                </a:solidFill>
              </a:rPr>
              <a:t> به صورت </a:t>
            </a:r>
            <a:r>
              <a:rPr lang="en-US" sz="1600" dirty="0" smtClean="0">
                <a:solidFill>
                  <a:schemeClr val="bg1"/>
                </a:solidFill>
              </a:rPr>
              <a:t> LOW</a:t>
            </a:r>
            <a:r>
              <a:rPr lang="fa-IR" sz="1600" dirty="0" smtClean="0">
                <a:solidFill>
                  <a:schemeClr val="bg1"/>
                </a:solidFill>
              </a:rPr>
              <a:t> هم مشابه بالا بررسی می شود.</a:t>
            </a:r>
          </a:p>
          <a:p>
            <a:pPr algn="r" rtl="1"/>
            <a:endParaRPr lang="en-US" sz="1600" dirty="0">
              <a:solidFill>
                <a:schemeClr val="bg1"/>
              </a:solidFill>
            </a:endParaRPr>
          </a:p>
        </p:txBody>
      </p:sp>
    </p:spTree>
    <p:extLst>
      <p:ext uri="{BB962C8B-B14F-4D97-AF65-F5344CB8AC3E}">
        <p14:creationId xmlns:p14="http://schemas.microsoft.com/office/powerpoint/2010/main" val="119385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4992" y="607462"/>
            <a:ext cx="5288172" cy="369332"/>
          </a:xfrm>
          <a:prstGeom prst="rect">
            <a:avLst/>
          </a:prstGeom>
          <a:noFill/>
        </p:spPr>
        <p:txBody>
          <a:bodyPr wrap="square" rtlCol="0">
            <a:spAutoFit/>
          </a:bodyPr>
          <a:lstStyle/>
          <a:p>
            <a:r>
              <a:rPr lang="en-US" dirty="0" smtClean="0">
                <a:solidFill>
                  <a:schemeClr val="bg1"/>
                </a:solidFill>
              </a:rPr>
              <a:t>Mode 1 using 2 pins on the Arduino board</a:t>
            </a:r>
            <a:endParaRPr lang="en-US" dirty="0">
              <a:solidFill>
                <a:schemeClr val="bg1"/>
              </a:solidFill>
            </a:endParaRPr>
          </a:p>
        </p:txBody>
      </p:sp>
      <p:sp>
        <p:nvSpPr>
          <p:cNvPr id="3" name="Content Placeholder 2"/>
          <p:cNvSpPr txBox="1">
            <a:spLocks/>
          </p:cNvSpPr>
          <p:nvPr/>
        </p:nvSpPr>
        <p:spPr bwMode="gray">
          <a:xfrm>
            <a:off x="741398" y="1069591"/>
            <a:ext cx="8538898" cy="5264988"/>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smtClean="0">
                <a:solidFill>
                  <a:schemeClr val="bg1"/>
                </a:solidFill>
              </a:rPr>
              <a:t>#define </a:t>
            </a:r>
            <a:r>
              <a:rPr lang="en-US" dirty="0" err="1" smtClean="0">
                <a:solidFill>
                  <a:schemeClr val="bg1"/>
                </a:solidFill>
              </a:rPr>
              <a:t>pingpin</a:t>
            </a:r>
            <a:r>
              <a:rPr lang="en-US" dirty="0" smtClean="0">
                <a:solidFill>
                  <a:schemeClr val="bg1"/>
                </a:solidFill>
              </a:rPr>
              <a:t> 2</a:t>
            </a:r>
          </a:p>
          <a:p>
            <a:r>
              <a:rPr lang="en-US" dirty="0" smtClean="0">
                <a:solidFill>
                  <a:schemeClr val="bg1"/>
                </a:solidFill>
              </a:rPr>
              <a:t>#define </a:t>
            </a:r>
            <a:r>
              <a:rPr lang="en-US" dirty="0" err="1" smtClean="0">
                <a:solidFill>
                  <a:schemeClr val="bg1"/>
                </a:solidFill>
              </a:rPr>
              <a:t>echopin</a:t>
            </a:r>
            <a:r>
              <a:rPr lang="en-US" dirty="0" smtClean="0">
                <a:solidFill>
                  <a:schemeClr val="bg1"/>
                </a:solidFill>
              </a:rPr>
              <a:t> 3</a:t>
            </a:r>
          </a:p>
          <a:p>
            <a:endParaRPr lang="fa-IR" dirty="0" smtClean="0">
              <a:solidFill>
                <a:schemeClr val="bg1"/>
              </a:solidFill>
            </a:endParaRPr>
          </a:p>
          <a:p>
            <a:r>
              <a:rPr lang="en-US" dirty="0" smtClean="0">
                <a:solidFill>
                  <a:schemeClr val="bg1"/>
                </a:solidFill>
              </a:rPr>
              <a:t>void Setup(){</a:t>
            </a:r>
            <a:br>
              <a:rPr lang="en-US" dirty="0" smtClean="0">
                <a:solidFill>
                  <a:schemeClr val="bg1"/>
                </a:solidFill>
              </a:rPr>
            </a:br>
            <a:r>
              <a:rPr lang="en-US" dirty="0" err="1" smtClean="0">
                <a:solidFill>
                  <a:schemeClr val="bg1"/>
                </a:solidFill>
              </a:rPr>
              <a:t>pinMode</a:t>
            </a:r>
            <a:r>
              <a:rPr lang="en-US" dirty="0" smtClean="0">
                <a:solidFill>
                  <a:schemeClr val="bg1"/>
                </a:solidFill>
              </a:rPr>
              <a:t>(</a:t>
            </a:r>
            <a:r>
              <a:rPr lang="en-US" dirty="0" err="1" smtClean="0">
                <a:solidFill>
                  <a:schemeClr val="bg1"/>
                </a:solidFill>
              </a:rPr>
              <a:t>pingPin</a:t>
            </a:r>
            <a:r>
              <a:rPr lang="en-US" dirty="0" smtClean="0">
                <a:solidFill>
                  <a:schemeClr val="bg1"/>
                </a:solidFill>
              </a:rPr>
              <a:t>, OUTPUT);</a:t>
            </a:r>
            <a:br>
              <a:rPr lang="en-US" dirty="0" smtClean="0">
                <a:solidFill>
                  <a:schemeClr val="bg1"/>
                </a:solidFill>
              </a:rPr>
            </a:br>
            <a:r>
              <a:rPr lang="en-US" dirty="0" err="1" smtClean="0">
                <a:solidFill>
                  <a:schemeClr val="bg1"/>
                </a:solidFill>
              </a:rPr>
              <a:t>pinMode</a:t>
            </a:r>
            <a:r>
              <a:rPr lang="en-US" dirty="0" smtClean="0">
                <a:solidFill>
                  <a:schemeClr val="bg1"/>
                </a:solidFill>
              </a:rPr>
              <a:t>(</a:t>
            </a:r>
            <a:r>
              <a:rPr lang="en-US" dirty="0" err="1" smtClean="0">
                <a:solidFill>
                  <a:schemeClr val="bg1"/>
                </a:solidFill>
              </a:rPr>
              <a:t>echoPin</a:t>
            </a:r>
            <a:r>
              <a:rPr lang="en-US" dirty="0" smtClean="0">
                <a:solidFill>
                  <a:schemeClr val="bg1"/>
                </a:solidFill>
              </a:rPr>
              <a:t>, INPUT);</a:t>
            </a:r>
            <a:br>
              <a:rPr lang="en-US" dirty="0" smtClean="0">
                <a:solidFill>
                  <a:schemeClr val="bg1"/>
                </a:solidFill>
              </a:rPr>
            </a:br>
            <a:r>
              <a:rPr lang="en-US" dirty="0" err="1" smtClean="0">
                <a:solidFill>
                  <a:schemeClr val="bg1"/>
                </a:solidFill>
              </a:rPr>
              <a:t>Serial.begin</a:t>
            </a:r>
            <a:r>
              <a:rPr lang="en-US" dirty="0" smtClean="0">
                <a:solidFill>
                  <a:schemeClr val="bg1"/>
                </a:solidFill>
              </a:rPr>
              <a:t>(9600);</a:t>
            </a:r>
            <a:br>
              <a:rPr lang="en-US" dirty="0" smtClean="0">
                <a:solidFill>
                  <a:schemeClr val="bg1"/>
                </a:solidFill>
              </a:rPr>
            </a:br>
            <a:r>
              <a:rPr lang="en-US" dirty="0" smtClean="0">
                <a:solidFill>
                  <a:schemeClr val="bg1"/>
                </a:solidFill>
              </a:rPr>
              <a:t>}</a:t>
            </a:r>
            <a:br>
              <a:rPr lang="en-US" dirty="0" smtClean="0">
                <a:solidFill>
                  <a:schemeClr val="bg1"/>
                </a:solidFill>
              </a:rPr>
            </a:br>
            <a:r>
              <a:rPr lang="en-US" dirty="0" smtClean="0">
                <a:solidFill>
                  <a:schemeClr val="bg1"/>
                </a:solidFill>
              </a:rPr>
              <a:t>void loop(){</a:t>
            </a:r>
            <a:r>
              <a:rPr lang="fa-IR" dirty="0" smtClean="0">
                <a:solidFill>
                  <a:schemeClr val="bg1"/>
                </a:solidFill>
              </a:rPr>
              <a:t/>
            </a:r>
            <a:br>
              <a:rPr lang="fa-IR" dirty="0" smtClean="0">
                <a:solidFill>
                  <a:schemeClr val="bg1"/>
                </a:solidFill>
              </a:rPr>
            </a:br>
            <a:r>
              <a:rPr lang="en-US" dirty="0" err="1" smtClean="0">
                <a:solidFill>
                  <a:schemeClr val="bg1"/>
                </a:solidFill>
              </a:rPr>
              <a:t>digitalWrite</a:t>
            </a:r>
            <a:r>
              <a:rPr lang="en-US" dirty="0" smtClean="0">
                <a:solidFill>
                  <a:schemeClr val="bg1"/>
                </a:solidFill>
              </a:rPr>
              <a:t>(</a:t>
            </a:r>
            <a:r>
              <a:rPr lang="en-US" dirty="0" err="1" smtClean="0">
                <a:solidFill>
                  <a:schemeClr val="bg1"/>
                </a:solidFill>
              </a:rPr>
              <a:t>pingPin</a:t>
            </a:r>
            <a:r>
              <a:rPr lang="en-US" dirty="0" smtClean="0">
                <a:solidFill>
                  <a:schemeClr val="bg1"/>
                </a:solidFill>
              </a:rPr>
              <a:t>, 0);</a:t>
            </a:r>
            <a:br>
              <a:rPr lang="en-US" dirty="0" smtClean="0">
                <a:solidFill>
                  <a:schemeClr val="bg1"/>
                </a:solidFill>
              </a:rPr>
            </a:br>
            <a:r>
              <a:rPr lang="en-US" dirty="0" err="1" smtClean="0">
                <a:solidFill>
                  <a:schemeClr val="bg1"/>
                </a:solidFill>
              </a:rPr>
              <a:t>delayMicroseconds</a:t>
            </a:r>
            <a:r>
              <a:rPr lang="en-US" dirty="0" smtClean="0">
                <a:solidFill>
                  <a:schemeClr val="bg1"/>
                </a:solidFill>
              </a:rPr>
              <a:t>(5);</a:t>
            </a:r>
            <a:br>
              <a:rPr lang="en-US" dirty="0" smtClean="0">
                <a:solidFill>
                  <a:schemeClr val="bg1"/>
                </a:solidFill>
              </a:rPr>
            </a:br>
            <a:r>
              <a:rPr lang="en-US" dirty="0" err="1" smtClean="0">
                <a:solidFill>
                  <a:schemeClr val="bg1"/>
                </a:solidFill>
              </a:rPr>
              <a:t>digitalWrite</a:t>
            </a:r>
            <a:r>
              <a:rPr lang="en-US" dirty="0" smtClean="0">
                <a:solidFill>
                  <a:schemeClr val="bg1"/>
                </a:solidFill>
              </a:rPr>
              <a:t>(</a:t>
            </a:r>
            <a:r>
              <a:rPr lang="en-US" dirty="0" err="1" smtClean="0">
                <a:solidFill>
                  <a:schemeClr val="bg1"/>
                </a:solidFill>
              </a:rPr>
              <a:t>pingPin</a:t>
            </a:r>
            <a:r>
              <a:rPr lang="en-US" dirty="0" smtClean="0">
                <a:solidFill>
                  <a:schemeClr val="bg1"/>
                </a:solidFill>
              </a:rPr>
              <a:t>, 1);</a:t>
            </a:r>
            <a:br>
              <a:rPr lang="en-US" dirty="0" smtClean="0">
                <a:solidFill>
                  <a:schemeClr val="bg1"/>
                </a:solidFill>
              </a:rPr>
            </a:br>
            <a:r>
              <a:rPr lang="en-US" dirty="0" err="1" smtClean="0">
                <a:solidFill>
                  <a:schemeClr val="bg1"/>
                </a:solidFill>
              </a:rPr>
              <a:t>delayMicroseconds</a:t>
            </a:r>
            <a:r>
              <a:rPr lang="en-US" dirty="0" smtClean="0">
                <a:solidFill>
                  <a:schemeClr val="bg1"/>
                </a:solidFill>
              </a:rPr>
              <a:t>(5);</a:t>
            </a:r>
            <a:br>
              <a:rPr lang="en-US" dirty="0" smtClean="0">
                <a:solidFill>
                  <a:schemeClr val="bg1"/>
                </a:solidFill>
              </a:rPr>
            </a:br>
            <a:r>
              <a:rPr lang="en-US" dirty="0" err="1" smtClean="0">
                <a:solidFill>
                  <a:schemeClr val="bg1"/>
                </a:solidFill>
              </a:rPr>
              <a:t>digitalWrite</a:t>
            </a:r>
            <a:r>
              <a:rPr lang="en-US" dirty="0" smtClean="0">
                <a:solidFill>
                  <a:schemeClr val="bg1"/>
                </a:solidFill>
              </a:rPr>
              <a:t>(</a:t>
            </a:r>
            <a:r>
              <a:rPr lang="en-US" dirty="0" err="1" smtClean="0">
                <a:solidFill>
                  <a:schemeClr val="bg1"/>
                </a:solidFill>
              </a:rPr>
              <a:t>pingPin</a:t>
            </a:r>
            <a:r>
              <a:rPr lang="en-US" dirty="0" smtClean="0">
                <a:solidFill>
                  <a:schemeClr val="bg1"/>
                </a:solidFill>
              </a:rPr>
              <a:t>, 0);</a:t>
            </a:r>
            <a:br>
              <a:rPr lang="en-US" dirty="0" smtClean="0">
                <a:solidFill>
                  <a:schemeClr val="bg1"/>
                </a:solidFill>
              </a:rPr>
            </a:br>
            <a:r>
              <a:rPr lang="en-US" dirty="0" err="1" smtClean="0">
                <a:solidFill>
                  <a:schemeClr val="bg1"/>
                </a:solidFill>
              </a:rPr>
              <a:t>Int</a:t>
            </a:r>
            <a:r>
              <a:rPr lang="en-US" dirty="0" smtClean="0">
                <a:solidFill>
                  <a:schemeClr val="bg1"/>
                </a:solidFill>
              </a:rPr>
              <a:t> duration=</a:t>
            </a:r>
            <a:r>
              <a:rPr lang="en-US" dirty="0" err="1" smtClean="0">
                <a:solidFill>
                  <a:schemeClr val="bg1"/>
                </a:solidFill>
              </a:rPr>
              <a:t>pulseIn</a:t>
            </a:r>
            <a:r>
              <a:rPr lang="en-US" dirty="0" smtClean="0">
                <a:solidFill>
                  <a:schemeClr val="bg1"/>
                </a:solidFill>
              </a:rPr>
              <a:t>(</a:t>
            </a:r>
            <a:r>
              <a:rPr lang="en-US" dirty="0" err="1" smtClean="0">
                <a:solidFill>
                  <a:schemeClr val="bg1"/>
                </a:solidFill>
              </a:rPr>
              <a:t>echoPin</a:t>
            </a:r>
            <a:r>
              <a:rPr lang="en-US" dirty="0" smtClean="0">
                <a:solidFill>
                  <a:schemeClr val="bg1"/>
                </a:solidFill>
              </a:rPr>
              <a:t>, HIGH);</a:t>
            </a:r>
            <a:br>
              <a:rPr lang="en-US" dirty="0" smtClean="0">
                <a:solidFill>
                  <a:schemeClr val="bg1"/>
                </a:solidFill>
              </a:rPr>
            </a:br>
            <a:r>
              <a:rPr lang="en-US" dirty="0" err="1" smtClean="0">
                <a:solidFill>
                  <a:schemeClr val="bg1"/>
                </a:solidFill>
              </a:rPr>
              <a:t>Serial.println</a:t>
            </a:r>
            <a:r>
              <a:rPr lang="en-US" dirty="0" smtClean="0">
                <a:solidFill>
                  <a:schemeClr val="bg1"/>
                </a:solidFill>
              </a:rPr>
              <a:t>(duration/(29*2));</a:t>
            </a:r>
            <a:r>
              <a:rPr lang="fa-IR" dirty="0" smtClean="0">
                <a:solidFill>
                  <a:schemeClr val="bg1"/>
                </a:solidFill>
              </a:rPr>
              <a:t>     </a:t>
            </a:r>
            <a:endParaRPr lang="en-US" dirty="0" smtClean="0">
              <a:solidFill>
                <a:schemeClr val="bg1"/>
              </a:solidFill>
            </a:endParaRPr>
          </a:p>
          <a:p>
            <a:r>
              <a:rPr lang="en-US" dirty="0" smtClean="0">
                <a:solidFill>
                  <a:schemeClr val="bg1"/>
                </a:solidFill>
              </a:rPr>
              <a:t>delay(200);</a:t>
            </a:r>
            <a:br>
              <a:rPr lang="en-US" dirty="0" smtClean="0">
                <a:solidFill>
                  <a:schemeClr val="bg1"/>
                </a:solidFill>
              </a:rPr>
            </a:br>
            <a:r>
              <a:rPr lang="en-US" dirty="0" smtClean="0">
                <a:solidFill>
                  <a:schemeClr val="bg1"/>
                </a:solidFill>
              </a:rPr>
              <a:t>}</a:t>
            </a:r>
          </a:p>
          <a:p>
            <a:endParaRPr lang="en-US" dirty="0">
              <a:solidFill>
                <a:schemeClr val="bg1"/>
              </a:solidFill>
            </a:endParaRPr>
          </a:p>
        </p:txBody>
      </p:sp>
      <p:sp>
        <p:nvSpPr>
          <p:cNvPr id="5" name="Right Brace 4"/>
          <p:cNvSpPr/>
          <p:nvPr/>
        </p:nvSpPr>
        <p:spPr>
          <a:xfrm>
            <a:off x="3835947" y="3774183"/>
            <a:ext cx="526211" cy="10955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6" name="TextBox 5"/>
          <p:cNvSpPr txBox="1"/>
          <p:nvPr/>
        </p:nvSpPr>
        <p:spPr>
          <a:xfrm>
            <a:off x="4402685" y="4069649"/>
            <a:ext cx="1216324" cy="369332"/>
          </a:xfrm>
          <a:prstGeom prst="rect">
            <a:avLst/>
          </a:prstGeom>
          <a:noFill/>
        </p:spPr>
        <p:txBody>
          <a:bodyPr wrap="square" rtlCol="0">
            <a:spAutoFit/>
          </a:bodyPr>
          <a:lstStyle/>
          <a:p>
            <a:r>
              <a:rPr lang="en-US" dirty="0" smtClean="0">
                <a:solidFill>
                  <a:schemeClr val="bg1"/>
                </a:solidFill>
              </a:rPr>
              <a:t>trigger</a:t>
            </a:r>
            <a:endParaRPr lang="en-US" dirty="0">
              <a:solidFill>
                <a:schemeClr val="bg1"/>
              </a:solidFill>
            </a:endParaRPr>
          </a:p>
        </p:txBody>
      </p:sp>
      <p:sp>
        <p:nvSpPr>
          <p:cNvPr id="7" name="TextBox 6"/>
          <p:cNvSpPr txBox="1"/>
          <p:nvPr/>
        </p:nvSpPr>
        <p:spPr>
          <a:xfrm>
            <a:off x="5623470" y="4852779"/>
            <a:ext cx="3709358" cy="369332"/>
          </a:xfrm>
          <a:prstGeom prst="rect">
            <a:avLst/>
          </a:prstGeom>
          <a:noFill/>
        </p:spPr>
        <p:txBody>
          <a:bodyPr wrap="square" rtlCol="0">
            <a:spAutoFit/>
          </a:bodyPr>
          <a:lstStyle/>
          <a:p>
            <a:r>
              <a:rPr lang="en-US" dirty="0" smtClean="0">
                <a:solidFill>
                  <a:schemeClr val="bg1"/>
                </a:solidFill>
              </a:rPr>
              <a:t>Receive the pulse</a:t>
            </a:r>
            <a:endParaRPr lang="en-US" dirty="0">
              <a:solidFill>
                <a:schemeClr val="bg1"/>
              </a:solidFill>
            </a:endParaRPr>
          </a:p>
        </p:txBody>
      </p:sp>
      <p:sp>
        <p:nvSpPr>
          <p:cNvPr id="9" name="TextBox 8"/>
          <p:cNvSpPr txBox="1"/>
          <p:nvPr/>
        </p:nvSpPr>
        <p:spPr>
          <a:xfrm>
            <a:off x="6328683" y="5965247"/>
            <a:ext cx="5259937" cy="369332"/>
          </a:xfrm>
          <a:prstGeom prst="rect">
            <a:avLst/>
          </a:prstGeom>
          <a:noFill/>
        </p:spPr>
        <p:txBody>
          <a:bodyPr wrap="square" rtlCol="0">
            <a:spAutoFit/>
          </a:bodyPr>
          <a:lstStyle/>
          <a:p>
            <a:pPr rtl="1"/>
            <a:r>
              <a:rPr lang="en-US" dirty="0" smtClean="0">
                <a:solidFill>
                  <a:schemeClr val="bg1"/>
                </a:solidFill>
              </a:rPr>
              <a:t>The amount of delay time is really important !!</a:t>
            </a:r>
            <a:endParaRPr lang="en-US" dirty="0">
              <a:solidFill>
                <a:schemeClr val="bg1"/>
              </a:solidFill>
            </a:endParaRPr>
          </a:p>
        </p:txBody>
      </p:sp>
      <p:grpSp>
        <p:nvGrpSpPr>
          <p:cNvPr id="10" name="Group 9"/>
          <p:cNvGrpSpPr/>
          <p:nvPr/>
        </p:nvGrpSpPr>
        <p:grpSpPr>
          <a:xfrm>
            <a:off x="7182788" y="1180195"/>
            <a:ext cx="2478153" cy="1814971"/>
            <a:chOff x="8168427" y="1950170"/>
            <a:chExt cx="2478153" cy="1814971"/>
          </a:xfrm>
        </p:grpSpPr>
        <p:grpSp>
          <p:nvGrpSpPr>
            <p:cNvPr id="11" name="Group 10"/>
            <p:cNvGrpSpPr/>
            <p:nvPr/>
          </p:nvGrpSpPr>
          <p:grpSpPr>
            <a:xfrm>
              <a:off x="8168427" y="1950170"/>
              <a:ext cx="2478153" cy="1814971"/>
              <a:chOff x="1469398" y="2531166"/>
              <a:chExt cx="2055677" cy="1543398"/>
            </a:xfrm>
          </p:grpSpPr>
          <p:sp>
            <p:nvSpPr>
              <p:cNvPr id="14" name="Rectangle 13"/>
              <p:cNvSpPr/>
              <p:nvPr/>
            </p:nvSpPr>
            <p:spPr>
              <a:xfrm>
                <a:off x="1656523" y="2531166"/>
                <a:ext cx="1802295" cy="7156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n w="0"/>
                  <a:solidFill>
                    <a:schemeClr val="bg1"/>
                  </a:solidFill>
                  <a:effectLst>
                    <a:outerShdw blurRad="38100" dist="19050" dir="2700000" algn="tl" rotWithShape="0">
                      <a:schemeClr val="dk1">
                        <a:alpha val="40000"/>
                      </a:schemeClr>
                    </a:outerShdw>
                  </a:effectLst>
                </a:endParaRPr>
              </a:p>
            </p:txBody>
          </p:sp>
          <p:cxnSp>
            <p:nvCxnSpPr>
              <p:cNvPr id="15" name="Straight Connector 14"/>
              <p:cNvCxnSpPr/>
              <p:nvPr/>
            </p:nvCxnSpPr>
            <p:spPr>
              <a:xfrm flipH="1" flipV="1">
                <a:off x="2648134" y="3246783"/>
                <a:ext cx="2300" cy="360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2827038" y="3246783"/>
                <a:ext cx="2300" cy="360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471530" y="3249811"/>
                <a:ext cx="2300" cy="360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93777" y="3242267"/>
                <a:ext cx="1149" cy="520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96474" y="3607619"/>
                <a:ext cx="1" cy="2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074223" y="3874320"/>
                <a:ext cx="450852" cy="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156774" y="3975920"/>
                <a:ext cx="279402" cy="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236424" y="4072519"/>
                <a:ext cx="136905" cy="20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824738" y="3607619"/>
                <a:ext cx="47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1469398" y="3342577"/>
                <a:ext cx="223284" cy="197753"/>
              </a:xfrm>
              <a:prstGeom prst="triangl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n w="0"/>
                  <a:solidFill>
                    <a:schemeClr val="bg1"/>
                  </a:solidFill>
                  <a:effectLst>
                    <a:outerShdw blurRad="38100" dist="19050" dir="2700000" algn="tl" rotWithShape="0">
                      <a:schemeClr val="dk1">
                        <a:alpha val="40000"/>
                      </a:schemeClr>
                    </a:outerShdw>
                  </a:effectLst>
                </a:endParaRPr>
              </a:p>
            </p:txBody>
          </p:sp>
          <p:cxnSp>
            <p:nvCxnSpPr>
              <p:cNvPr id="25" name="Straight Connector 24"/>
              <p:cNvCxnSpPr>
                <a:stCxn id="24" idx="3"/>
              </p:cNvCxnSpPr>
              <p:nvPr/>
            </p:nvCxnSpPr>
            <p:spPr>
              <a:xfrm>
                <a:off x="1581041" y="3540330"/>
                <a:ext cx="3974" cy="2225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82715" y="3745883"/>
                <a:ext cx="712211" cy="37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30"/>
              <p:cNvSpPr txBox="1"/>
              <p:nvPr/>
            </p:nvSpPr>
            <p:spPr>
              <a:xfrm>
                <a:off x="2395802" y="3540330"/>
                <a:ext cx="684794" cy="314069"/>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n w="0"/>
                    <a:solidFill>
                      <a:schemeClr val="bg1"/>
                    </a:solidFill>
                    <a:effectLst>
                      <a:outerShdw blurRad="38100" dist="19050" dir="2700000" algn="tl" rotWithShape="0">
                        <a:schemeClr val="dk1">
                          <a:alpha val="40000"/>
                        </a:schemeClr>
                      </a:outerShdw>
                    </a:effectLst>
                  </a:rPr>
                  <a:t>A</a:t>
                </a:r>
                <a:r>
                  <a:rPr lang="en-US" sz="1400" dirty="0" smtClean="0">
                    <a:ln w="0"/>
                    <a:solidFill>
                      <a:schemeClr val="bg1"/>
                    </a:solidFill>
                    <a:effectLst>
                      <a:outerShdw blurRad="38100" dist="19050" dir="2700000" algn="tl" rotWithShape="0">
                        <a:schemeClr val="dk1">
                          <a:alpha val="40000"/>
                        </a:schemeClr>
                      </a:outerShdw>
                    </a:effectLst>
                  </a:rPr>
                  <a:t>d</a:t>
                </a:r>
                <a:endParaRPr lang="en-US" dirty="0">
                  <a:ln w="0"/>
                  <a:solidFill>
                    <a:schemeClr val="bg1"/>
                  </a:solidFill>
                  <a:effectLst>
                    <a:outerShdw blurRad="38100" dist="19050" dir="2700000" algn="tl" rotWithShape="0">
                      <a:schemeClr val="dk1">
                        <a:alpha val="40000"/>
                      </a:schemeClr>
                    </a:outerShdw>
                  </a:effectLst>
                </a:endParaRPr>
              </a:p>
            </p:txBody>
          </p:sp>
        </p:grpSp>
        <p:sp>
          <p:nvSpPr>
            <p:cNvPr id="12" name="Oval 11"/>
            <p:cNvSpPr/>
            <p:nvPr/>
          </p:nvSpPr>
          <p:spPr>
            <a:xfrm>
              <a:off x="8738267" y="2110340"/>
              <a:ext cx="507202" cy="50720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n w="0"/>
                <a:solidFill>
                  <a:schemeClr val="bg1"/>
                </a:solidFill>
                <a:effectLst>
                  <a:outerShdw blurRad="38100" dist="19050" dir="2700000" algn="tl" rotWithShape="0">
                    <a:schemeClr val="dk1">
                      <a:alpha val="40000"/>
                    </a:schemeClr>
                  </a:outerShdw>
                </a:effectLst>
              </a:endParaRPr>
            </a:p>
          </p:txBody>
        </p:sp>
        <p:sp>
          <p:nvSpPr>
            <p:cNvPr id="13" name="Oval 12"/>
            <p:cNvSpPr/>
            <p:nvPr/>
          </p:nvSpPr>
          <p:spPr>
            <a:xfrm>
              <a:off x="9685161" y="2104243"/>
              <a:ext cx="507202" cy="50720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n w="0"/>
                <a:solidFill>
                  <a:schemeClr val="bg1"/>
                </a:solidFill>
                <a:effectLst>
                  <a:outerShdw blurRad="38100" dist="19050" dir="2700000" algn="tl" rotWithShape="0">
                    <a:schemeClr val="dk1">
                      <a:alpha val="40000"/>
                    </a:schemeClr>
                  </a:outerShdw>
                </a:effectLst>
              </a:endParaRPr>
            </a:p>
          </p:txBody>
        </p:sp>
      </p:grpSp>
      <p:sp>
        <p:nvSpPr>
          <p:cNvPr id="28" name="TextBox 27"/>
          <p:cNvSpPr txBox="1"/>
          <p:nvPr/>
        </p:nvSpPr>
        <p:spPr>
          <a:xfrm>
            <a:off x="5597204" y="5176184"/>
            <a:ext cx="3709358" cy="369332"/>
          </a:xfrm>
          <a:prstGeom prst="rect">
            <a:avLst/>
          </a:prstGeom>
          <a:noFill/>
        </p:spPr>
        <p:txBody>
          <a:bodyPr wrap="square" rtlCol="0">
            <a:spAutoFit/>
          </a:bodyPr>
          <a:lstStyle/>
          <a:p>
            <a:r>
              <a:rPr lang="en-US" dirty="0" smtClean="0">
                <a:solidFill>
                  <a:schemeClr val="bg1"/>
                </a:solidFill>
              </a:rPr>
              <a:t>Compute the distance</a:t>
            </a:r>
            <a:endParaRPr lang="en-US" dirty="0">
              <a:solidFill>
                <a:schemeClr val="bg1"/>
              </a:solidFill>
            </a:endParaRPr>
          </a:p>
        </p:txBody>
      </p:sp>
    </p:spTree>
    <p:extLst>
      <p:ext uri="{BB962C8B-B14F-4D97-AF65-F5344CB8AC3E}">
        <p14:creationId xmlns:p14="http://schemas.microsoft.com/office/powerpoint/2010/main" val="141107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5384" y="735478"/>
            <a:ext cx="3712464" cy="369332"/>
          </a:xfrm>
          <a:prstGeom prst="rect">
            <a:avLst/>
          </a:prstGeom>
          <a:noFill/>
        </p:spPr>
        <p:txBody>
          <a:bodyPr wrap="square" rtlCol="0">
            <a:spAutoFit/>
          </a:bodyPr>
          <a:lstStyle/>
          <a:p>
            <a:pPr algn="ctr"/>
            <a:r>
              <a:rPr lang="en-US" dirty="0" smtClean="0">
                <a:solidFill>
                  <a:schemeClr val="bg1"/>
                </a:solidFill>
              </a:rPr>
              <a:t>Timing diagram </a:t>
            </a:r>
            <a:endParaRPr lang="en-US" dirty="0">
              <a:solidFill>
                <a:schemeClr val="bg1"/>
              </a:solidFill>
            </a:endParaRPr>
          </a:p>
        </p:txBody>
      </p:sp>
      <p:pic>
        <p:nvPicPr>
          <p:cNvPr id="5" name="Picture 2" descr="https://www.robot-electronics.co.uk/images/srf05t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145" y="1201404"/>
            <a:ext cx="4925383" cy="2853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82637" y="4160138"/>
            <a:ext cx="5227307" cy="369332"/>
          </a:xfrm>
          <a:prstGeom prst="rect">
            <a:avLst/>
          </a:prstGeom>
          <a:noFill/>
        </p:spPr>
        <p:txBody>
          <a:bodyPr wrap="square" rtlCol="0">
            <a:spAutoFit/>
          </a:bodyPr>
          <a:lstStyle/>
          <a:p>
            <a:pPr algn="r" rtl="1"/>
            <a:r>
              <a:rPr lang="fa-IR" dirty="0" smtClean="0">
                <a:solidFill>
                  <a:schemeClr val="bg1"/>
                </a:solidFill>
              </a:rPr>
              <a:t>پین های </a:t>
            </a:r>
            <a:r>
              <a:rPr lang="en-US" dirty="0" smtClean="0">
                <a:solidFill>
                  <a:schemeClr val="bg1"/>
                </a:solidFill>
              </a:rPr>
              <a:t>echo </a:t>
            </a:r>
            <a:r>
              <a:rPr lang="fa-IR" dirty="0">
                <a:solidFill>
                  <a:schemeClr val="bg1"/>
                </a:solidFill>
              </a:rPr>
              <a:t> </a:t>
            </a:r>
            <a:r>
              <a:rPr lang="fa-IR" dirty="0" smtClean="0">
                <a:solidFill>
                  <a:schemeClr val="bg1"/>
                </a:solidFill>
              </a:rPr>
              <a:t> و </a:t>
            </a:r>
            <a:r>
              <a:rPr lang="en-US" dirty="0" smtClean="0">
                <a:solidFill>
                  <a:schemeClr val="bg1"/>
                </a:solidFill>
              </a:rPr>
              <a:t>trig </a:t>
            </a:r>
            <a:r>
              <a:rPr lang="fa-IR" dirty="0" smtClean="0">
                <a:solidFill>
                  <a:schemeClr val="bg1"/>
                </a:solidFill>
              </a:rPr>
              <a:t> ماژول به اردویینو متصل می شوند </a:t>
            </a:r>
            <a:endParaRPr lang="en-US" dirty="0">
              <a:solidFill>
                <a:schemeClr val="bg1"/>
              </a:solidFill>
            </a:endParaRPr>
          </a:p>
        </p:txBody>
      </p:sp>
      <p:pic>
        <p:nvPicPr>
          <p:cNvPr id="7" name="Picture 6" descr="https://www.robot-electronics.co.uk/images/srf05t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665" y="1201404"/>
            <a:ext cx="4925383" cy="2853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0714" y="4151186"/>
            <a:ext cx="4597879" cy="369332"/>
          </a:xfrm>
          <a:prstGeom prst="rect">
            <a:avLst/>
          </a:prstGeom>
          <a:noFill/>
        </p:spPr>
        <p:txBody>
          <a:bodyPr wrap="square" rtlCol="0">
            <a:spAutoFit/>
          </a:bodyPr>
          <a:lstStyle/>
          <a:p>
            <a:pPr algn="r" rtl="1"/>
            <a:r>
              <a:rPr lang="fa-IR" dirty="0" smtClean="0">
                <a:solidFill>
                  <a:schemeClr val="bg1"/>
                </a:solidFill>
              </a:rPr>
              <a:t>فقط پین </a:t>
            </a:r>
            <a:r>
              <a:rPr lang="en-US" dirty="0" smtClean="0">
                <a:solidFill>
                  <a:schemeClr val="bg1"/>
                </a:solidFill>
              </a:rPr>
              <a:t>trig </a:t>
            </a:r>
            <a:r>
              <a:rPr lang="fa-IR" dirty="0" smtClean="0">
                <a:solidFill>
                  <a:schemeClr val="bg1"/>
                </a:solidFill>
              </a:rPr>
              <a:t> ماژول به اردویینو متصل می شود  </a:t>
            </a:r>
            <a:endParaRPr lang="en-US" dirty="0">
              <a:solidFill>
                <a:schemeClr val="bg1"/>
              </a:solidFill>
            </a:endParaRPr>
          </a:p>
        </p:txBody>
      </p:sp>
      <p:sp>
        <p:nvSpPr>
          <p:cNvPr id="9" name="Left-Right Arrow 8"/>
          <p:cNvSpPr/>
          <p:nvPr/>
        </p:nvSpPr>
        <p:spPr>
          <a:xfrm>
            <a:off x="2390248" y="2367682"/>
            <a:ext cx="1086928" cy="948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198224" y="2029981"/>
            <a:ext cx="810883" cy="307777"/>
          </a:xfrm>
          <a:prstGeom prst="rect">
            <a:avLst/>
          </a:prstGeom>
          <a:noFill/>
        </p:spPr>
        <p:txBody>
          <a:bodyPr wrap="square" rtlCol="0">
            <a:spAutoFit/>
          </a:bodyPr>
          <a:lstStyle/>
          <a:p>
            <a:r>
              <a:rPr lang="en-US" sz="1400" b="1" dirty="0" smtClean="0">
                <a:solidFill>
                  <a:schemeClr val="bg1"/>
                </a:solidFill>
              </a:rPr>
              <a:t>700µs </a:t>
            </a:r>
            <a:endParaRPr lang="en-US" sz="1400" b="1" dirty="0">
              <a:solidFill>
                <a:schemeClr val="bg1"/>
              </a:solidFill>
            </a:endParaRPr>
          </a:p>
        </p:txBody>
      </p:sp>
      <p:sp>
        <p:nvSpPr>
          <p:cNvPr id="11" name="Down Arrow 10"/>
          <p:cNvSpPr/>
          <p:nvPr/>
        </p:nvSpPr>
        <p:spPr>
          <a:xfrm>
            <a:off x="2859653" y="4514548"/>
            <a:ext cx="733245" cy="715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p:cNvSpPr txBox="1"/>
          <p:nvPr/>
        </p:nvSpPr>
        <p:spPr>
          <a:xfrm>
            <a:off x="381717" y="5209406"/>
            <a:ext cx="5482090" cy="1200329"/>
          </a:xfrm>
          <a:prstGeom prst="rect">
            <a:avLst/>
          </a:prstGeom>
          <a:noFill/>
        </p:spPr>
        <p:txBody>
          <a:bodyPr wrap="square" rtlCol="0">
            <a:spAutoFit/>
          </a:bodyPr>
          <a:lstStyle/>
          <a:p>
            <a:pPr algn="r" rtl="1"/>
            <a:r>
              <a:rPr lang="fa-IR" dirty="0" smtClean="0">
                <a:solidFill>
                  <a:schemeClr val="bg1"/>
                </a:solidFill>
              </a:rPr>
              <a:t>700 میکرو ثانیه پس از اعمال پالس فعال ساز به پین </a:t>
            </a:r>
            <a:r>
              <a:rPr lang="en-US" dirty="0" smtClean="0">
                <a:solidFill>
                  <a:schemeClr val="bg1"/>
                </a:solidFill>
              </a:rPr>
              <a:t>trig</a:t>
            </a:r>
            <a:r>
              <a:rPr lang="fa-IR" dirty="0" smtClean="0">
                <a:solidFill>
                  <a:schemeClr val="bg1"/>
                </a:solidFill>
              </a:rPr>
              <a:t>ماژول از طریق میکرو ، از پین </a:t>
            </a:r>
            <a:r>
              <a:rPr lang="en-US" dirty="0" smtClean="0">
                <a:solidFill>
                  <a:schemeClr val="bg1"/>
                </a:solidFill>
              </a:rPr>
              <a:t>trig</a:t>
            </a:r>
            <a:r>
              <a:rPr lang="fa-IR" dirty="0" smtClean="0">
                <a:solidFill>
                  <a:schemeClr val="bg1"/>
                </a:solidFill>
              </a:rPr>
              <a:t> ماژول برای خواندن پالس بازگشتی از مانع به ماژول و در نتیجه اندازه گیری فاصله استفاده می کنیم در این حالت پین </a:t>
            </a:r>
            <a:r>
              <a:rPr lang="en-US" dirty="0" smtClean="0">
                <a:solidFill>
                  <a:schemeClr val="bg1"/>
                </a:solidFill>
              </a:rPr>
              <a:t>echo </a:t>
            </a:r>
            <a:r>
              <a:rPr lang="fa-IR" dirty="0" smtClean="0">
                <a:solidFill>
                  <a:schemeClr val="bg1"/>
                </a:solidFill>
              </a:rPr>
              <a:t> به جایی متصل نمی شود </a:t>
            </a:r>
            <a:endParaRPr lang="en-US" dirty="0">
              <a:solidFill>
                <a:schemeClr val="bg1"/>
              </a:solidFill>
            </a:endParaRPr>
          </a:p>
        </p:txBody>
      </p:sp>
      <p:sp>
        <p:nvSpPr>
          <p:cNvPr id="13" name="Down Arrow 12"/>
          <p:cNvSpPr/>
          <p:nvPr/>
        </p:nvSpPr>
        <p:spPr>
          <a:xfrm>
            <a:off x="8490012" y="4483061"/>
            <a:ext cx="715648" cy="715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p:cNvSpPr txBox="1"/>
          <p:nvPr/>
        </p:nvSpPr>
        <p:spPr>
          <a:xfrm>
            <a:off x="6514564" y="5254091"/>
            <a:ext cx="4795964" cy="923330"/>
          </a:xfrm>
          <a:prstGeom prst="rect">
            <a:avLst/>
          </a:prstGeom>
          <a:noFill/>
        </p:spPr>
        <p:txBody>
          <a:bodyPr wrap="square" rtlCol="0">
            <a:spAutoFit/>
          </a:bodyPr>
          <a:lstStyle/>
          <a:p>
            <a:pPr algn="r" rtl="1"/>
            <a:r>
              <a:rPr lang="fa-IR" dirty="0" smtClean="0">
                <a:solidFill>
                  <a:schemeClr val="bg1"/>
                </a:solidFill>
              </a:rPr>
              <a:t>پالس فعال ساز به پین </a:t>
            </a:r>
            <a:r>
              <a:rPr lang="en-US" dirty="0" smtClean="0">
                <a:solidFill>
                  <a:schemeClr val="bg1"/>
                </a:solidFill>
              </a:rPr>
              <a:t>trig </a:t>
            </a:r>
            <a:r>
              <a:rPr lang="fa-IR" dirty="0" smtClean="0">
                <a:solidFill>
                  <a:schemeClr val="bg1"/>
                </a:solidFill>
              </a:rPr>
              <a:t> ماژول از طریق میکرو ارسال می شود. از پین </a:t>
            </a:r>
            <a:r>
              <a:rPr lang="en-US" dirty="0" smtClean="0">
                <a:solidFill>
                  <a:schemeClr val="bg1"/>
                </a:solidFill>
              </a:rPr>
              <a:t>echo</a:t>
            </a:r>
            <a:r>
              <a:rPr lang="fa-IR" dirty="0" smtClean="0">
                <a:solidFill>
                  <a:schemeClr val="bg1"/>
                </a:solidFill>
              </a:rPr>
              <a:t>ماژول برای خواندن پالس بازگشتی از مانع به ماژول و در نتیجه اندازه گیری فاصله استفاده می کنیم </a:t>
            </a:r>
            <a:endParaRPr lang="en-US" dirty="0">
              <a:solidFill>
                <a:schemeClr val="bg1"/>
              </a:solidFill>
            </a:endParaRPr>
          </a:p>
        </p:txBody>
      </p:sp>
      <p:sp>
        <p:nvSpPr>
          <p:cNvPr id="15" name="TextBox 14"/>
          <p:cNvSpPr txBox="1"/>
          <p:nvPr/>
        </p:nvSpPr>
        <p:spPr>
          <a:xfrm>
            <a:off x="2580891" y="2078278"/>
            <a:ext cx="810883" cy="307777"/>
          </a:xfrm>
          <a:prstGeom prst="rect">
            <a:avLst/>
          </a:prstGeom>
          <a:noFill/>
        </p:spPr>
        <p:txBody>
          <a:bodyPr wrap="square" rtlCol="0">
            <a:spAutoFit/>
          </a:bodyPr>
          <a:lstStyle/>
          <a:p>
            <a:r>
              <a:rPr lang="en-US" sz="1400" b="1" dirty="0" smtClean="0"/>
              <a:t>700µs </a:t>
            </a:r>
            <a:endParaRPr lang="en-US" sz="1400" b="1" dirty="0"/>
          </a:p>
        </p:txBody>
      </p:sp>
    </p:spTree>
    <p:extLst>
      <p:ext uri="{BB962C8B-B14F-4D97-AF65-F5344CB8AC3E}">
        <p14:creationId xmlns:p14="http://schemas.microsoft.com/office/powerpoint/2010/main" val="1776670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5536" y="708046"/>
            <a:ext cx="5989320" cy="369332"/>
          </a:xfrm>
          <a:prstGeom prst="rect">
            <a:avLst/>
          </a:prstGeom>
          <a:noFill/>
        </p:spPr>
        <p:txBody>
          <a:bodyPr wrap="square" rtlCol="0">
            <a:spAutoFit/>
          </a:bodyPr>
          <a:lstStyle/>
          <a:p>
            <a:r>
              <a:rPr lang="en-US" dirty="0" smtClean="0">
                <a:solidFill>
                  <a:schemeClr val="bg1"/>
                </a:solidFill>
              </a:rPr>
              <a:t>Mode 1 and 2 using one pin on the Arduino board  </a:t>
            </a:r>
            <a:endParaRPr lang="en-US" dirty="0">
              <a:solidFill>
                <a:schemeClr val="bg1"/>
              </a:solidFill>
            </a:endParaRPr>
          </a:p>
        </p:txBody>
      </p:sp>
      <p:sp>
        <p:nvSpPr>
          <p:cNvPr id="7" name="Content Placeholder 2"/>
          <p:cNvSpPr txBox="1">
            <a:spLocks/>
          </p:cNvSpPr>
          <p:nvPr/>
        </p:nvSpPr>
        <p:spPr bwMode="gray">
          <a:xfrm>
            <a:off x="422064" y="1430757"/>
            <a:ext cx="8946541" cy="238968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600" smtClean="0">
                <a:solidFill>
                  <a:schemeClr val="bg1"/>
                </a:solidFill>
                <a:hlinkClick r:id="rId2"/>
              </a:rPr>
              <a:t>www.instructables.com/id/555-Timer/</a:t>
            </a:r>
            <a:endParaRPr lang="en-US" sz="1600" smtClean="0">
              <a:solidFill>
                <a:schemeClr val="bg1"/>
              </a:solidFill>
            </a:endParaRPr>
          </a:p>
          <a:p>
            <a:r>
              <a:rPr lang="en-US" sz="1600" smtClean="0">
                <a:solidFill>
                  <a:schemeClr val="bg1"/>
                </a:solidFill>
                <a:hlinkClick r:id="rId3"/>
              </a:rPr>
              <a:t>www.arduino.cc/en/Tutorial/Ping</a:t>
            </a:r>
            <a:endParaRPr lang="en-US" sz="1600" smtClean="0">
              <a:solidFill>
                <a:schemeClr val="bg1"/>
              </a:solidFill>
            </a:endParaRPr>
          </a:p>
          <a:p>
            <a:endParaRPr lang="en-US" sz="1600" dirty="0">
              <a:solidFill>
                <a:schemeClr val="bg1"/>
              </a:solidFill>
            </a:endParaRPr>
          </a:p>
        </p:txBody>
      </p:sp>
      <p:sp>
        <p:nvSpPr>
          <p:cNvPr id="8" name="TextBox 7"/>
          <p:cNvSpPr txBox="1"/>
          <p:nvPr/>
        </p:nvSpPr>
        <p:spPr>
          <a:xfrm>
            <a:off x="337883" y="2743369"/>
            <a:ext cx="11240219" cy="584775"/>
          </a:xfrm>
          <a:prstGeom prst="rect">
            <a:avLst/>
          </a:prstGeom>
          <a:noFill/>
        </p:spPr>
        <p:txBody>
          <a:bodyPr wrap="square" rtlCol="0">
            <a:spAutoFit/>
          </a:bodyPr>
          <a:lstStyle/>
          <a:p>
            <a:pPr algn="r" rtl="1"/>
            <a:r>
              <a:rPr lang="fa-IR" sz="1600" dirty="0" smtClean="0">
                <a:solidFill>
                  <a:schemeClr val="bg1"/>
                </a:solidFill>
              </a:rPr>
              <a:t>1.سعی کنید ماژول </a:t>
            </a:r>
            <a:r>
              <a:rPr lang="en-US" sz="1600" dirty="0" smtClean="0">
                <a:solidFill>
                  <a:schemeClr val="bg1"/>
                </a:solidFill>
              </a:rPr>
              <a:t>SRF05</a:t>
            </a:r>
            <a:r>
              <a:rPr lang="fa-IR" sz="1600" dirty="0" smtClean="0">
                <a:solidFill>
                  <a:schemeClr val="bg1"/>
                </a:solidFill>
              </a:rPr>
              <a:t> را در مود 2 (استفاده از یک پین ماژول التراسونیک و یک پین اردویینو )راه اندازی کنید. سعی کنید کد مناسب ان را در محیط اردویینو خودتان بنویسید البته کد ان در </a:t>
            </a:r>
            <a:r>
              <a:rPr lang="en-US" sz="1600" dirty="0" smtClean="0">
                <a:solidFill>
                  <a:schemeClr val="bg1"/>
                </a:solidFill>
              </a:rPr>
              <a:t>example</a:t>
            </a:r>
            <a:r>
              <a:rPr lang="fa-IR" sz="1600" dirty="0" smtClean="0">
                <a:solidFill>
                  <a:schemeClr val="bg1"/>
                </a:solidFill>
              </a:rPr>
              <a:t> های نرم افزار اردویینو موجود است.  </a:t>
            </a:r>
            <a:endParaRPr lang="en-US" sz="1600" dirty="0">
              <a:solidFill>
                <a:schemeClr val="bg1"/>
              </a:solidFill>
            </a:endParaRPr>
          </a:p>
        </p:txBody>
      </p:sp>
      <p:sp>
        <p:nvSpPr>
          <p:cNvPr id="9" name="TextBox 8"/>
          <p:cNvSpPr txBox="1"/>
          <p:nvPr/>
        </p:nvSpPr>
        <p:spPr>
          <a:xfrm>
            <a:off x="230487" y="4173822"/>
            <a:ext cx="11455009" cy="1077218"/>
          </a:xfrm>
          <a:prstGeom prst="rect">
            <a:avLst/>
          </a:prstGeom>
          <a:noFill/>
        </p:spPr>
        <p:txBody>
          <a:bodyPr wrap="square" rtlCol="0">
            <a:spAutoFit/>
          </a:bodyPr>
          <a:lstStyle/>
          <a:p>
            <a:pPr algn="r" rtl="1"/>
            <a:r>
              <a:rPr lang="fa-IR" sz="1600" dirty="0" smtClean="0">
                <a:solidFill>
                  <a:schemeClr val="bg1"/>
                </a:solidFill>
              </a:rPr>
              <a:t>2.</a:t>
            </a:r>
            <a:r>
              <a:rPr lang="en-US" sz="1600" dirty="0" smtClean="0">
                <a:solidFill>
                  <a:schemeClr val="bg1"/>
                </a:solidFill>
              </a:rPr>
              <a:t>(challenging problem)</a:t>
            </a:r>
            <a:r>
              <a:rPr lang="fa-IR" sz="1600" dirty="0" smtClean="0">
                <a:solidFill>
                  <a:schemeClr val="bg1"/>
                </a:solidFill>
              </a:rPr>
              <a:t> اگر کمی دقت کنید می توانید</a:t>
            </a:r>
            <a:r>
              <a:rPr lang="en-US" sz="1600" dirty="0" smtClean="0">
                <a:solidFill>
                  <a:schemeClr val="bg1"/>
                </a:solidFill>
              </a:rPr>
              <a:t> </a:t>
            </a:r>
            <a:r>
              <a:rPr lang="fa-IR" sz="1600" dirty="0" smtClean="0">
                <a:solidFill>
                  <a:schemeClr val="bg1"/>
                </a:solidFill>
              </a:rPr>
              <a:t>ماژول </a:t>
            </a:r>
            <a:r>
              <a:rPr lang="en-US" sz="1600" dirty="0" smtClean="0">
                <a:solidFill>
                  <a:schemeClr val="bg1"/>
                </a:solidFill>
              </a:rPr>
              <a:t>SRF05</a:t>
            </a:r>
            <a:r>
              <a:rPr lang="fa-IR" sz="1600" dirty="0" smtClean="0">
                <a:solidFill>
                  <a:schemeClr val="bg1"/>
                </a:solidFill>
              </a:rPr>
              <a:t>  را </a:t>
            </a:r>
            <a:r>
              <a:rPr lang="fa-IR" sz="1600" dirty="0">
                <a:solidFill>
                  <a:schemeClr val="bg1"/>
                </a:solidFill>
              </a:rPr>
              <a:t>در مود </a:t>
            </a:r>
            <a:r>
              <a:rPr lang="fa-IR" sz="1600" dirty="0" smtClean="0">
                <a:solidFill>
                  <a:schemeClr val="bg1"/>
                </a:solidFill>
              </a:rPr>
              <a:t> 1 ( استفاده از دو پین ماژول التراسونیک)  تنها به کمک یک پین اردویینو راه اندازی کنید. انجام این بخش اختیاری است </a:t>
            </a:r>
          </a:p>
          <a:p>
            <a:pPr algn="r" rtl="1"/>
            <a:r>
              <a:rPr lang="fa-IR" sz="1600" dirty="0" smtClean="0">
                <a:solidFill>
                  <a:schemeClr val="bg1"/>
                </a:solidFill>
              </a:rPr>
              <a:t>راهنمایی : کد اردویینوی ان با قسمت قبلی یکسان است فقط مدار ان متفاوت است. دقت کنید که این شیوه ی راه اندازی اگر اقدامات حفاظتی لازم در طراحی ماژول الترا سونیک صورت نگرفته باشد ممکن است به ماژول اسیب بزند  </a:t>
            </a:r>
            <a:endParaRPr lang="en-US" sz="1600" dirty="0">
              <a:solidFill>
                <a:schemeClr val="bg1"/>
              </a:solidFill>
            </a:endParaRPr>
          </a:p>
        </p:txBody>
      </p:sp>
      <p:sp>
        <p:nvSpPr>
          <p:cNvPr id="10" name="TextBox 4"/>
          <p:cNvSpPr txBox="1"/>
          <p:nvPr/>
        </p:nvSpPr>
        <p:spPr>
          <a:xfrm>
            <a:off x="639635" y="3458392"/>
            <a:ext cx="443397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chemeClr val="bg1"/>
                </a:solidFill>
              </a:rPr>
              <a:t>&gt;&gt; File. Example. Sensors. Ping</a:t>
            </a:r>
            <a:endParaRPr lang="en-US" sz="2000" dirty="0">
              <a:solidFill>
                <a:schemeClr val="bg1"/>
              </a:solidFill>
            </a:endParaRPr>
          </a:p>
        </p:txBody>
      </p:sp>
    </p:spTree>
    <p:extLst>
      <p:ext uri="{BB962C8B-B14F-4D97-AF65-F5344CB8AC3E}">
        <p14:creationId xmlns:p14="http://schemas.microsoft.com/office/powerpoint/2010/main" val="224939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433</TotalTime>
  <Words>1523</Words>
  <Application>Microsoft Office PowerPoint</Application>
  <PresentationFormat>Widescreen</PresentationFormat>
  <Paragraphs>173</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(Body)</vt:lpstr>
      <vt:lpstr>Calibri</vt:lpstr>
      <vt:lpstr>Century Gothic</vt:lpstr>
      <vt:lpstr>Source Sans Pro</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Circuit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 Omid Fatemi</cp:lastModifiedBy>
  <cp:revision>77</cp:revision>
  <dcterms:created xsi:type="dcterms:W3CDTF">2017-09-12T06:25:16Z</dcterms:created>
  <dcterms:modified xsi:type="dcterms:W3CDTF">2017-10-09T17:23:12Z</dcterms:modified>
</cp:coreProperties>
</file>