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37" r:id="rId2"/>
    <p:sldId id="338" r:id="rId3"/>
    <p:sldId id="342" r:id="rId4"/>
    <p:sldId id="341" r:id="rId5"/>
    <p:sldId id="343" r:id="rId6"/>
  </p:sldIdLst>
  <p:sldSz cx="9144000" cy="6858000" type="letter"/>
  <p:notesSz cx="10223500" cy="7086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88531" autoAdjust="0"/>
  </p:normalViewPr>
  <p:slideViewPr>
    <p:cSldViewPr>
      <p:cViewPr varScale="1">
        <p:scale>
          <a:sx n="91" d="100"/>
          <a:sy n="91" d="100"/>
        </p:scale>
        <p:origin x="1128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4700588" y="6738938"/>
            <a:ext cx="8223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446" tIns="48082" rIns="94446" bIns="48082">
            <a:spAutoFit/>
          </a:bodyPr>
          <a:lstStyle>
            <a:lvl1pPr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/>
              <a:t>Page </a:t>
            </a:r>
            <a:fld id="{F0DAED71-655B-4488-A0B6-35224D37569B}" type="slidenum">
              <a:rPr lang="en-US" altLang="en-US" sz="1300"/>
              <a:pPr algn="ctr">
                <a:lnSpc>
                  <a:spcPct val="90000"/>
                </a:lnSpc>
              </a:pPr>
              <a:t>‹#›</a:t>
            </a:fld>
            <a:endParaRPr lang="en-US" altLang="en-US" sz="13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4700588" y="6738938"/>
            <a:ext cx="8223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446" tIns="48082" rIns="94446" bIns="48082">
            <a:spAutoFit/>
          </a:bodyPr>
          <a:lstStyle>
            <a:lvl1pPr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/>
              <a:t>Page </a:t>
            </a:r>
            <a:fld id="{01D127A9-8ECA-4792-A61B-71997903FA97}" type="slidenum">
              <a:rPr lang="en-US" altLang="en-US" sz="1300"/>
              <a:pPr algn="ctr">
                <a:lnSpc>
                  <a:spcPct val="90000"/>
                </a:lnSpc>
              </a:pPr>
              <a:t>‹#›</a:t>
            </a:fld>
            <a:endParaRPr lang="en-US" altLang="en-US" sz="1300"/>
          </a:p>
        </p:txBody>
      </p:sp>
      <p:sp>
        <p:nvSpPr>
          <p:cNvPr id="614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0100" y="531813"/>
            <a:ext cx="3543300" cy="26574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65500"/>
            <a:ext cx="7496175" cy="3189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7881" tIns="48082" rIns="97881" bIns="480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1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011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7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4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76200"/>
            <a:ext cx="17907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"/>
            <a:ext cx="52197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08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16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505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9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4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241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4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9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0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5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147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115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7620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81200"/>
            <a:ext cx="716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7007225" y="6296025"/>
            <a:ext cx="1770063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200"/>
              <a:t>University of Tehran </a:t>
            </a:r>
            <a:fld id="{9A0D1602-B529-4120-85EE-54E9014A81FF}" type="slidenum">
              <a:rPr lang="en-US" altLang="en-US" sz="1200"/>
              <a:pPr algn="r"/>
              <a:t>‹#›</a:t>
            </a:fld>
            <a:endParaRPr lang="en-US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400"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</p:spPr>
        <p:txBody>
          <a:bodyPr/>
          <a:lstStyle/>
          <a:p>
            <a:r>
              <a:rPr lang="en-US" altLang="en-US" smtClean="0"/>
              <a:t>Microprocessor System Design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marL="285750" indent="-285750"/>
            <a:r>
              <a:rPr lang="en-US" altLang="en-US" smtClean="0"/>
              <a:t>Omid Fatemi</a:t>
            </a:r>
          </a:p>
          <a:p>
            <a:pPr marL="285750" indent="-285750"/>
            <a:r>
              <a:rPr lang="en-US" altLang="en-US" smtClean="0">
                <a:cs typeface="Arial" panose="020B0604020202020204" pitchFamily="34" charset="0"/>
              </a:rPr>
              <a:t>(omid@fatemi.net)</a:t>
            </a:r>
          </a:p>
          <a:p>
            <a:pPr marL="285750" indent="-285750"/>
            <a:endParaRPr lang="en-US" altLang="en-US" smtClean="0"/>
          </a:p>
          <a:p>
            <a:pPr marL="285750" indent="-285750"/>
            <a:endParaRPr lang="en-US" altLang="en-US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Class Work #</a:t>
            </a:r>
            <a:r>
              <a:rPr lang="fa-IR" altLang="en-US" dirty="0" smtClean="0"/>
              <a:t>6</a:t>
            </a:r>
            <a:endParaRPr lang="en-US" altLang="en-US" dirty="0" smtClean="0"/>
          </a:p>
        </p:txBody>
      </p:sp>
      <p:sp>
        <p:nvSpPr>
          <p:cNvPr id="307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/>
            <a:r>
              <a:rPr lang="en-US" altLang="en-US" smtClean="0"/>
              <a:t>IO Design with AVR</a:t>
            </a:r>
            <a:endParaRPr lang="fa-IR" altLang="en-US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Closed Book</a:t>
            </a:r>
          </a:p>
        </p:txBody>
      </p:sp>
      <p:sp>
        <p:nvSpPr>
          <p:cNvPr id="4099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9984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19200"/>
            <a:ext cx="7162800" cy="4876800"/>
          </a:xfrm>
        </p:spPr>
        <p:txBody>
          <a:bodyPr/>
          <a:lstStyle/>
          <a:p>
            <a:pPr marL="457200" indent="-457200" algn="r" rtl="1">
              <a:buFont typeface="+mj-lt"/>
              <a:buAutoNum type="arabicPeriod"/>
            </a:pPr>
            <a:r>
              <a:rPr lang="fa-IR" sz="3200" dirty="0" smtClean="0">
                <a:cs typeface="B Nazanin" panose="00000400000000000000" pitchFamily="2" charset="-78"/>
              </a:rPr>
              <a:t>هر پورت ورودی / خروجی در </a:t>
            </a:r>
            <a:r>
              <a:rPr lang="en-US" sz="3200" dirty="0" smtClean="0">
                <a:cs typeface="B Nazanin" panose="00000400000000000000" pitchFamily="2" charset="-78"/>
              </a:rPr>
              <a:t>AVR</a:t>
            </a:r>
            <a:r>
              <a:rPr lang="fa-IR" sz="3200" dirty="0" smtClean="0">
                <a:cs typeface="B Nazanin" panose="00000400000000000000" pitchFamily="2" charset="-78"/>
              </a:rPr>
              <a:t> متناظر با چند پین می باشد و برای کار کردن با هر کدام از این دسته پینها چه پورتهایی به کار می رود؟ (فقط نام ببرید)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fa-IR" sz="3200" dirty="0" smtClean="0">
                <a:cs typeface="B Nazanin" panose="00000400000000000000" pitchFamily="2" charset="-78"/>
              </a:rPr>
              <a:t>امکان تنظیم مقاومت </a:t>
            </a:r>
            <a:r>
              <a:rPr lang="en-US" sz="3200" dirty="0" smtClean="0">
                <a:cs typeface="B Nazanin" panose="00000400000000000000" pitchFamily="2" charset="-78"/>
              </a:rPr>
              <a:t>pull-up</a:t>
            </a:r>
            <a:r>
              <a:rPr lang="fa-IR" sz="3200" dirty="0" smtClean="0">
                <a:cs typeface="B Nazanin" panose="00000400000000000000" pitchFamily="2" charset="-78"/>
              </a:rPr>
              <a:t> در پورت ورودی در نظر گرفته شده یا در پورت خروجی یا هر دو؟ و توضیح دهید این به چه کار می آید؟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fa-IR" sz="3200" dirty="0" smtClean="0">
                <a:cs typeface="B Nazanin" panose="00000400000000000000" pitchFamily="2" charset="-78"/>
              </a:rPr>
              <a:t>توضیح </a:t>
            </a:r>
            <a:r>
              <a:rPr lang="fa-IR" sz="3200" smtClean="0">
                <a:cs typeface="B Nazanin" panose="00000400000000000000" pitchFamily="2" charset="-78"/>
              </a:rPr>
              <a:t>دهید (از نظر سخت افزار)که </a:t>
            </a:r>
            <a:r>
              <a:rPr lang="fa-IR" sz="3200" dirty="0" smtClean="0">
                <a:cs typeface="B Nazanin" panose="00000400000000000000" pitchFamily="2" charset="-78"/>
              </a:rPr>
              <a:t>چگونه در </a:t>
            </a:r>
            <a:r>
              <a:rPr lang="en-US" sz="3200" dirty="0" smtClean="0">
                <a:cs typeface="B Nazanin" panose="00000400000000000000" pitchFamily="2" charset="-78"/>
              </a:rPr>
              <a:t>AVR</a:t>
            </a:r>
            <a:r>
              <a:rPr lang="fa-IR" sz="3200" dirty="0" smtClean="0">
                <a:cs typeface="B Nazanin" panose="00000400000000000000" pitchFamily="2" charset="-78"/>
              </a:rPr>
              <a:t> یک پین می تواند به صورت ورودی و یا خروجی برنامه ریزی شود.</a:t>
            </a:r>
            <a:endParaRPr lang="en-US" sz="32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770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Problems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188" y="1196975"/>
            <a:ext cx="7777162" cy="4754563"/>
          </a:xfrm>
        </p:spPr>
        <p:txBody>
          <a:bodyPr/>
          <a:lstStyle/>
          <a:p>
            <a:pPr marL="342900" indent="-342900" algn="just" rtl="1">
              <a:spcBef>
                <a:spcPct val="0"/>
              </a:spcBef>
              <a:buFontTx/>
              <a:buAutoNum type="arabicPeriod"/>
              <a:tabLst>
                <a:tab pos="457200" algn="l"/>
              </a:tabLst>
            </a:pPr>
            <a:r>
              <a:rPr lang="fa-IR" alt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Compset" panose="00000400000000000000" pitchFamily="2" charset="-78"/>
              </a:rPr>
              <a:t>می خواهیم بر اساس ورودی دو بیتی (دو کلید که بیتهای صفر و یک پرت </a:t>
            </a:r>
            <a:r>
              <a:rPr lang="en-US" alt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Compset" panose="00000400000000000000" pitchFamily="2" charset="-78"/>
              </a:rPr>
              <a:t>A</a:t>
            </a:r>
            <a:r>
              <a:rPr lang="fa-IR" alt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Compset" panose="00000400000000000000" pitchFamily="2" charset="-78"/>
              </a:rPr>
              <a:t> متصل هستند)، یکی از اعداد 0 تا 3 را بر روی 12 </a:t>
            </a:r>
            <a:r>
              <a:rPr lang="en-US" altLang="en-US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Compset" panose="00000400000000000000" pitchFamily="2" charset="-78"/>
              </a:rPr>
              <a:t>led</a:t>
            </a:r>
            <a:r>
              <a:rPr lang="fa-IR" alt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Compset" panose="00000400000000000000" pitchFamily="2" charset="-78"/>
              </a:rPr>
              <a:t> به شکل زیر نمایش داده شود. </a:t>
            </a:r>
            <a:endParaRPr lang="en-US" altLang="en-US" sz="3600" dirty="0" smtClean="0">
              <a:latin typeface="Times New Roman" panose="02020603050405020304" pitchFamily="18" charset="0"/>
              <a:ea typeface="Times New Roman" panose="02020603050405020304" pitchFamily="18" charset="0"/>
              <a:cs typeface="B Compset" panose="00000400000000000000" pitchFamily="2" charset="-78"/>
            </a:endParaRPr>
          </a:p>
          <a:p>
            <a:pPr marL="342900" indent="-342900" algn="just" rtl="1">
              <a:spcBef>
                <a:spcPct val="0"/>
              </a:spcBef>
              <a:buFontTx/>
              <a:buAutoNum type="alphaLcParenR"/>
              <a:tabLst>
                <a:tab pos="457200" algn="l"/>
              </a:tabLst>
            </a:pPr>
            <a:r>
              <a:rPr lang="fa-IR" alt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Compset" panose="00000400000000000000" pitchFamily="2" charset="-78"/>
              </a:rPr>
              <a:t>مدار مناسب را طراحی نمایید. (برای </a:t>
            </a:r>
            <a:r>
              <a:rPr lang="en-US" altLang="en-US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Compset" panose="00000400000000000000" pitchFamily="2" charset="-78"/>
              </a:rPr>
              <a:t>led</a:t>
            </a:r>
            <a:r>
              <a:rPr lang="fa-IR" alt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Compset" panose="00000400000000000000" pitchFamily="2" charset="-78"/>
              </a:rPr>
              <a:t> ها از پرتهای </a:t>
            </a:r>
            <a:r>
              <a:rPr lang="en-US" altLang="en-US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Compset" panose="00000400000000000000" pitchFamily="2" charset="-78"/>
              </a:rPr>
              <a:t>B</a:t>
            </a:r>
            <a:r>
              <a:rPr lang="fa-IR" alt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Compset" panose="00000400000000000000" pitchFamily="2" charset="-78"/>
              </a:rPr>
              <a:t> و نصف </a:t>
            </a:r>
            <a:r>
              <a:rPr lang="en-US" altLang="en-US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Compset" panose="00000400000000000000" pitchFamily="2" charset="-78"/>
              </a:rPr>
              <a:t>C</a:t>
            </a:r>
            <a:r>
              <a:rPr lang="fa-IR" alt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Compset" panose="00000400000000000000" pitchFamily="2" charset="-78"/>
              </a:rPr>
              <a:t> استفاده کنید). در صورت یک بودن هر l</a:t>
            </a:r>
            <a:r>
              <a:rPr lang="en-US" alt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B Compset" panose="00000400000000000000" pitchFamily="2" charset="-78"/>
              </a:rPr>
              <a:t>ed</a:t>
            </a:r>
            <a:r>
              <a:rPr lang="fa-IR" alt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Compset" panose="00000400000000000000" pitchFamily="2" charset="-78"/>
              </a:rPr>
              <a:t> آن روشن می شود. همه آنها دارای کاتد مشترک هستند.</a:t>
            </a:r>
            <a:endParaRPr lang="en-US" altLang="en-US" sz="3600" dirty="0" smtClean="0">
              <a:latin typeface="Times New Roman" panose="02020603050405020304" pitchFamily="18" charset="0"/>
              <a:ea typeface="Times New Roman" panose="02020603050405020304" pitchFamily="18" charset="0"/>
              <a:cs typeface="B Compset" panose="00000400000000000000" pitchFamily="2" charset="-78"/>
            </a:endParaRPr>
          </a:p>
          <a:p>
            <a:pPr marL="342900" indent="-342900" algn="just" rtl="1">
              <a:spcBef>
                <a:spcPct val="0"/>
              </a:spcBef>
              <a:buFontTx/>
              <a:buAutoNum type="alphaLcParenR"/>
              <a:tabLst>
                <a:tab pos="457200" algn="l"/>
              </a:tabLst>
            </a:pPr>
            <a:r>
              <a:rPr lang="fa-IR" alt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Compset" panose="00000400000000000000" pitchFamily="2" charset="-78"/>
              </a:rPr>
              <a:t>برنامه اسمبلی بنویسید که ابتدا پورتها را آماده کند و سپس ورودی را بخواند و عدد مربوطه را نمایش دهد.</a:t>
            </a:r>
            <a:endParaRPr lang="en-US" altLang="en-US" sz="3600" dirty="0" smtClean="0">
              <a:latin typeface="Times New Roman" panose="02020603050405020304" pitchFamily="18" charset="0"/>
              <a:ea typeface="Times New Roman" panose="02020603050405020304" pitchFamily="18" charset="0"/>
              <a:cs typeface="B Compset" panose="00000400000000000000" pitchFamily="2" charset="-78"/>
            </a:endParaRPr>
          </a:p>
          <a:p>
            <a:pPr marL="342900" indent="-342900" algn="just" rtl="1">
              <a:spcBef>
                <a:spcPct val="0"/>
              </a:spcBef>
              <a:buFontTx/>
              <a:buNone/>
              <a:tabLst>
                <a:tab pos="457200" algn="l"/>
              </a:tabLst>
            </a:pPr>
            <a:endParaRPr lang="en-US" altLang="en-US" sz="3600" dirty="0" smtClean="0">
              <a:latin typeface="Times New Roman" panose="02020603050405020304" pitchFamily="18" charset="0"/>
              <a:ea typeface="Times New Roman" panose="02020603050405020304" pitchFamily="18" charset="0"/>
              <a:cs typeface="B Compset" panose="00000400000000000000" pitchFamily="2" charset="-78"/>
            </a:endParaRPr>
          </a:p>
          <a:p>
            <a:pPr marL="857250" lvl="1" indent="-457200">
              <a:buFontTx/>
              <a:buAutoNum type="arabicPeriod"/>
              <a:tabLst>
                <a:tab pos="457200" algn="l"/>
              </a:tabLst>
            </a:pPr>
            <a:endParaRPr lang="en-US" altLang="en-US" dirty="0" smtClean="0">
              <a:ea typeface="Times New Roman" panose="02020603050405020304" pitchFamily="18" charset="0"/>
              <a:cs typeface="B Compset" panose="00000400000000000000" pitchFamily="2" charset="-78"/>
            </a:endParaRPr>
          </a:p>
        </p:txBody>
      </p:sp>
      <p:pic>
        <p:nvPicPr>
          <p:cNvPr id="512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389" y="4654128"/>
            <a:ext cx="7331075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5" name="TextBox 7"/>
          <p:cNvSpPr txBox="1">
            <a:spLocks noChangeArrowheads="1"/>
          </p:cNvSpPr>
          <p:nvPr/>
        </p:nvSpPr>
        <p:spPr bwMode="auto">
          <a:xfrm>
            <a:off x="611188" y="5376863"/>
            <a:ext cx="3529012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/>
              <a:t>P0: PB</a:t>
            </a:r>
          </a:p>
          <a:p>
            <a:r>
              <a:rPr lang="en-US" altLang="en-US" sz="3200"/>
              <a:t>P1: PC</a:t>
            </a:r>
          </a:p>
        </p:txBody>
      </p:sp>
    </p:spTree>
    <p:extLst>
      <p:ext uri="{BB962C8B-B14F-4D97-AF65-F5344CB8AC3E}">
        <p14:creationId xmlns:p14="http://schemas.microsoft.com/office/powerpoint/2010/main" val="282220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pattFill prst="narHorz">
            <a:fgClr>
              <a:schemeClr val="tx1"/>
            </a:fgClr>
            <a:bgClr>
              <a:schemeClr val="bg1"/>
            </a:bgClr>
          </a:patt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pattFill prst="narHorz">
            <a:fgClr>
              <a:schemeClr val="tx1"/>
            </a:fgClr>
            <a:bgClr>
              <a:schemeClr val="bg1"/>
            </a:bgClr>
          </a:patt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3690</TotalTime>
  <Words>212</Words>
  <Application>Microsoft Office PowerPoint</Application>
  <PresentationFormat>Letter Paper (8.5x11 in)</PresentationFormat>
  <Paragraphs>16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 Compset</vt:lpstr>
      <vt:lpstr>B Nazanin</vt:lpstr>
      <vt:lpstr>Times New Roman</vt:lpstr>
      <vt:lpstr>Default Design</vt:lpstr>
      <vt:lpstr>Microprocessor System Design</vt:lpstr>
      <vt:lpstr>Class Work #6</vt:lpstr>
      <vt:lpstr>Closed Book</vt:lpstr>
      <vt:lpstr>Questions</vt:lpstr>
      <vt:lpstr>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 System Design Processor Timing</dc:title>
  <dc:creator>S. Omid Fatemi</dc:creator>
  <cp:lastModifiedBy>S. Omid Fatemi</cp:lastModifiedBy>
  <cp:revision>107</cp:revision>
  <dcterms:modified xsi:type="dcterms:W3CDTF">2017-10-29T20:04:03Z</dcterms:modified>
</cp:coreProperties>
</file>