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785" autoAdjust="0"/>
  </p:normalViewPr>
  <p:slideViewPr>
    <p:cSldViewPr>
      <p:cViewPr varScale="1">
        <p:scale>
          <a:sx n="88" d="100"/>
          <a:sy n="88" d="100"/>
        </p:scale>
        <p:origin x="121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F18A5045-EEE1-46F7-82F8-6A672328E1D9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18EB11DB-DDF7-44C0-B8B6-93EE100FD91C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X,Y,Z: Indirect Address Register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(X=R27:R26, Y=R29:R28 and Z=R31:R30)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Arial" panose="020B0604020202020204" pitchFamily="34" charset="0"/>
              </a:rPr>
              <a:t>Cycles: </a:t>
            </a:r>
          </a:p>
          <a:p>
            <a:r>
              <a:rPr lang="en-US" altLang="en-US" b="1" smtClean="0">
                <a:latin typeface="Arial" panose="020B0604020202020204" pitchFamily="34" charset="0"/>
              </a:rPr>
              <a:t>	</a:t>
            </a:r>
            <a:r>
              <a:rPr lang="en-US" altLang="en-US" smtClean="0">
                <a:latin typeface="Arial" panose="020B0604020202020204" pitchFamily="34" charset="0"/>
              </a:rPr>
              <a:t>1 if condition is false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	2 if condition is true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9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16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74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9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588125" y="6296025"/>
            <a:ext cx="2447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University of Tehran </a:t>
            </a:r>
            <a:fld id="{1D81FB71-FE58-43BF-B429-7E2E47DC1D5B}" type="slidenum">
              <a:rPr lang="en-US" altLang="en-US" sz="1200"/>
              <a:pPr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503363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  <a:br>
              <a:rPr lang="en-US" altLang="en-US" smtClean="0"/>
            </a:br>
            <a:r>
              <a:rPr lang="en-US" altLang="en-US" smtClean="0"/>
              <a:t>AVR Microcontroller</a:t>
            </a:r>
            <a:br>
              <a:rPr lang="en-US" altLang="en-US" smtClean="0"/>
            </a:br>
            <a:r>
              <a:rPr lang="en-US" altLang="en-US" smtClean="0"/>
              <a:t>Part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7648575" cy="5381625"/>
          </a:xfrm>
        </p:spPr>
        <p:txBody>
          <a:bodyPr/>
          <a:lstStyle/>
          <a:p>
            <a:r>
              <a:rPr lang="en-US" altLang="en-US" smtClean="0"/>
              <a:t>Jump changes the Program Counter (PC) and causes the CPU to execute an instruction other than the next instruction.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There are 2 kinds of Jump</a:t>
            </a:r>
          </a:p>
          <a:p>
            <a:pPr lvl="1"/>
            <a:r>
              <a:rPr lang="en-US" altLang="en-US" smtClean="0"/>
              <a:t>Unconditional Jump: </a:t>
            </a:r>
            <a:r>
              <a:rPr lang="en-US" altLang="en-US" sz="2200" smtClean="0"/>
              <a:t>When CPU executes an unconditional jump, it jumps unconditionally (without checking any condition) to the target location.</a:t>
            </a:r>
          </a:p>
          <a:p>
            <a:pPr lvl="2"/>
            <a:r>
              <a:rPr lang="en-US" altLang="en-US" sz="2000" smtClean="0"/>
              <a:t>Example: RJMP and JMP instructions</a:t>
            </a:r>
          </a:p>
          <a:p>
            <a:pPr lvl="1"/>
            <a:r>
              <a:rPr lang="en-US" altLang="en-US" smtClean="0"/>
              <a:t>Conditional Jump: </a:t>
            </a:r>
            <a:r>
              <a:rPr lang="en-US" altLang="en-US" sz="2200" smtClean="0"/>
              <a:t>When CPU executes a conditional jump, it checks a condition, if the condition is true then it jumps to the target location; otherwise, it executes the next instruction.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Unconditional Jump in AVR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4835525" cy="5381625"/>
          </a:xfrm>
        </p:spPr>
        <p:txBody>
          <a:bodyPr/>
          <a:lstStyle/>
          <a:p>
            <a:r>
              <a:rPr lang="en-US" altLang="en-US" smtClean="0"/>
              <a:t>There are 3 unconditional jump instructions in AVR: RJMP, JMP, and </a:t>
            </a:r>
            <a:r>
              <a:rPr lang="en-US" altLang="en-US" smtClean="0">
                <a:solidFill>
                  <a:srgbClr val="777777"/>
                </a:solidFill>
              </a:rPr>
              <a:t>IJMP</a:t>
            </a:r>
          </a:p>
          <a:p>
            <a:r>
              <a:rPr lang="en-US" altLang="en-US" smtClean="0"/>
              <a:t>We label the location where we want to jump, using a unique name, followed by ‘:’ </a:t>
            </a:r>
          </a:p>
          <a:p>
            <a:r>
              <a:rPr lang="en-US" altLang="en-US" smtClean="0"/>
              <a:t>Then, in front of the jump instruction we mention the name of the label.</a:t>
            </a:r>
          </a:p>
          <a:p>
            <a:r>
              <a:rPr lang="en-US" altLang="en-US" smtClean="0"/>
              <a:t>This causes the CPU to jump to the location we have labeled, instead of executing the next instruction. </a:t>
            </a:r>
          </a:p>
          <a:p>
            <a:endParaRPr lang="en-US" altLang="en-US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943600" y="1981200"/>
            <a:ext cx="2971800" cy="41910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19800" y="2286000"/>
            <a:ext cx="22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248400" y="2209800"/>
            <a:ext cx="2590800" cy="388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227763" y="2852738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400800" y="2286000"/>
            <a:ext cx="2286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 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R17, 2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L1:     ADD R16, R17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RJMP</a:t>
            </a: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L1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SUB  R10,R15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6248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943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72225" y="2833688"/>
            <a:ext cx="533400" cy="2746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667625" y="3109913"/>
            <a:ext cx="457200" cy="2746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9 L 0.0 0.00556 " pathEditMode="relative" ptsTypes="AA">
                                      <p:cBhvr>
                                        <p:cTn id="1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1" grpId="1" animBg="1"/>
      <p:bldP spid="36876" grpId="0" animBg="1"/>
      <p:bldP spid="368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Ways of specifying the jump target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There are 3 ways to provide the jump address:</a:t>
            </a:r>
          </a:p>
          <a:p>
            <a:pPr lvl="1"/>
            <a:r>
              <a:rPr lang="en-US" altLang="en-US" smtClean="0"/>
              <a:t>PC = operand</a:t>
            </a:r>
          </a:p>
          <a:p>
            <a:pPr lvl="1"/>
            <a:r>
              <a:rPr lang="en-US" altLang="en-US" smtClean="0"/>
              <a:t>PC = PC + operand</a:t>
            </a:r>
          </a:p>
          <a:p>
            <a:pPr lvl="1"/>
            <a:r>
              <a:rPr lang="en-US" altLang="en-US" smtClean="0"/>
              <a:t>PC = Z register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JMP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8408988" cy="4181475"/>
          </a:xfrm>
        </p:spPr>
        <p:txBody>
          <a:bodyPr/>
          <a:lstStyle/>
          <a:p>
            <a:r>
              <a:rPr lang="en-US" altLang="en-US" sz="3600" smtClean="0"/>
              <a:t>JMP             PC = operand</a:t>
            </a:r>
          </a:p>
          <a:p>
            <a:endParaRPr lang="en-US" altLang="en-US" sz="3600" smtClean="0"/>
          </a:p>
          <a:p>
            <a:endParaRPr lang="en-US" altLang="en-US" sz="3600" smtClean="0"/>
          </a:p>
          <a:p>
            <a:pPr lvl="1"/>
            <a:r>
              <a:rPr lang="en-US" altLang="en-US" sz="3500" smtClean="0"/>
              <a:t>Example:</a:t>
            </a:r>
          </a:p>
          <a:p>
            <a:pPr lvl="1"/>
            <a:endParaRPr lang="en-US" altLang="en-US" sz="3500" smtClean="0"/>
          </a:p>
          <a:p>
            <a:pPr lvl="1"/>
            <a:endParaRPr lang="en-US" altLang="en-US" sz="3500" smtClean="0"/>
          </a:p>
          <a:p>
            <a:pPr lvl="2"/>
            <a:r>
              <a:rPr lang="en-US" altLang="en-US" sz="3200" smtClean="0"/>
              <a:t>Operand = </a:t>
            </a:r>
            <a:r>
              <a:rPr lang="en-US" altLang="en-US" smtClean="0"/>
              <a:t>0000000000000000000110</a:t>
            </a:r>
          </a:p>
        </p:txBody>
      </p:sp>
      <p:grpSp>
        <p:nvGrpSpPr>
          <p:cNvPr id="15364" name="Group 30"/>
          <p:cNvGrpSpPr>
            <a:grpSpLocks/>
          </p:cNvGrpSpPr>
          <p:nvPr/>
        </p:nvGrpSpPr>
        <p:grpSpPr bwMode="auto">
          <a:xfrm>
            <a:off x="2381250" y="3695700"/>
            <a:ext cx="4329113" cy="384175"/>
            <a:chOff x="540" y="2952"/>
            <a:chExt cx="2727" cy="242"/>
          </a:xfrm>
        </p:grpSpPr>
        <p:sp>
          <p:nvSpPr>
            <p:cNvPr id="15376" name="Rectangle 21"/>
            <p:cNvSpPr>
              <a:spLocks noChangeArrowheads="1"/>
            </p:cNvSpPr>
            <p:nvPr/>
          </p:nvSpPr>
          <p:spPr bwMode="auto">
            <a:xfrm>
              <a:off x="540" y="2954"/>
              <a:ext cx="2727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B63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A50021"/>
                  </a:solidFill>
                </a:rPr>
                <a:t>1001 010</a:t>
              </a:r>
              <a:r>
                <a:rPr lang="en-US" altLang="en-US" sz="1600" b="1"/>
                <a:t>0  0000 </a:t>
              </a:r>
              <a:r>
                <a:rPr lang="en-US" altLang="en-US" sz="1600" b="1">
                  <a:solidFill>
                    <a:srgbClr val="A50021"/>
                  </a:solidFill>
                </a:rPr>
                <a:t>110</a:t>
              </a:r>
              <a:r>
                <a:rPr lang="en-US" altLang="en-US" sz="1600" b="1"/>
                <a:t>0 0000 0000 0000  0110</a:t>
              </a:r>
            </a:p>
          </p:txBody>
        </p:sp>
        <p:sp>
          <p:nvSpPr>
            <p:cNvPr id="15377" name="Line 22"/>
            <p:cNvSpPr>
              <a:spLocks noChangeShapeType="1"/>
            </p:cNvSpPr>
            <p:nvPr/>
          </p:nvSpPr>
          <p:spPr bwMode="auto">
            <a:xfrm>
              <a:off x="2544" y="29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1896" y="29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24"/>
            <p:cNvSpPr>
              <a:spLocks noChangeShapeType="1"/>
            </p:cNvSpPr>
            <p:nvPr/>
          </p:nvSpPr>
          <p:spPr bwMode="auto">
            <a:xfrm>
              <a:off x="1248" y="2952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AutoShape 31"/>
          <p:cNvSpPr>
            <a:spLocks noChangeArrowheads="1"/>
          </p:cNvSpPr>
          <p:nvPr/>
        </p:nvSpPr>
        <p:spPr bwMode="auto">
          <a:xfrm>
            <a:off x="1817688" y="1128713"/>
            <a:ext cx="1397000" cy="533400"/>
          </a:xfrm>
          <a:prstGeom prst="leftRightArrow">
            <a:avLst>
              <a:gd name="adj1" fmla="val 50000"/>
              <a:gd name="adj2" fmla="val 52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5366" name="Group 36"/>
          <p:cNvGrpSpPr>
            <a:grpSpLocks/>
          </p:cNvGrpSpPr>
          <p:nvPr/>
        </p:nvGrpSpPr>
        <p:grpSpPr bwMode="auto">
          <a:xfrm>
            <a:off x="1676400" y="1803400"/>
            <a:ext cx="6176963" cy="452438"/>
            <a:chOff x="768" y="3560"/>
            <a:chExt cx="3891" cy="285"/>
          </a:xfrm>
        </p:grpSpPr>
        <p:sp>
          <p:nvSpPr>
            <p:cNvPr id="15367" name="Rectangle 14"/>
            <p:cNvSpPr>
              <a:spLocks noChangeArrowheads="1"/>
            </p:cNvSpPr>
            <p:nvPr/>
          </p:nvSpPr>
          <p:spPr bwMode="auto">
            <a:xfrm>
              <a:off x="1371" y="3564"/>
              <a:ext cx="523" cy="281"/>
            </a:xfrm>
            <a:prstGeom prst="rect">
              <a:avLst/>
            </a:prstGeom>
            <a:solidFill>
              <a:srgbClr val="93FF93"/>
            </a:solidFill>
            <a:ln w="9525">
              <a:solidFill>
                <a:srgbClr val="66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/>
            </a:p>
          </p:txBody>
        </p:sp>
        <p:sp>
          <p:nvSpPr>
            <p:cNvPr id="15368" name="Rectangle 4"/>
            <p:cNvSpPr>
              <a:spLocks noChangeArrowheads="1"/>
            </p:cNvSpPr>
            <p:nvPr/>
          </p:nvSpPr>
          <p:spPr bwMode="auto">
            <a:xfrm>
              <a:off x="1890" y="3565"/>
              <a:ext cx="241" cy="276"/>
            </a:xfrm>
            <a:prstGeom prst="rect">
              <a:avLst/>
            </a:prstGeom>
            <a:solidFill>
              <a:srgbClr val="C3B639"/>
            </a:solidFill>
            <a:ln w="9525">
              <a:solidFill>
                <a:srgbClr val="C3B63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/>
            </a:p>
          </p:txBody>
        </p:sp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768" y="3563"/>
              <a:ext cx="601" cy="275"/>
            </a:xfrm>
            <a:prstGeom prst="rect">
              <a:avLst/>
            </a:prstGeom>
            <a:solidFill>
              <a:srgbClr val="C3B639"/>
            </a:solidFill>
            <a:ln w="9525">
              <a:solidFill>
                <a:srgbClr val="C3B63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/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130" y="3560"/>
              <a:ext cx="2518" cy="281"/>
            </a:xfrm>
            <a:prstGeom prst="rect">
              <a:avLst/>
            </a:prstGeom>
            <a:solidFill>
              <a:srgbClr val="93FF93"/>
            </a:solidFill>
            <a:ln w="9525">
              <a:solidFill>
                <a:srgbClr val="66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/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774" y="3562"/>
              <a:ext cx="3885" cy="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B63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A50021"/>
                  </a:solidFill>
                </a:rPr>
                <a:t>1001 010</a:t>
              </a:r>
              <a:r>
                <a:rPr lang="en-US" altLang="en-US" sz="1600" b="1"/>
                <a:t>X  XXXX </a:t>
              </a:r>
              <a:r>
                <a:rPr lang="en-US" altLang="en-US" sz="1600" b="1">
                  <a:solidFill>
                    <a:srgbClr val="A50021"/>
                  </a:solidFill>
                </a:rPr>
                <a:t>110</a:t>
              </a:r>
              <a:r>
                <a:rPr lang="en-US" altLang="en-US" sz="1600" b="1"/>
                <a:t>X  XXXX XXXX  XXXX XXXX  XXXX XXXX</a:t>
              </a:r>
            </a:p>
          </p:txBody>
        </p:sp>
        <p:sp>
          <p:nvSpPr>
            <p:cNvPr id="15372" name="Line 25"/>
            <p:cNvSpPr>
              <a:spLocks noChangeShapeType="1"/>
            </p:cNvSpPr>
            <p:nvPr/>
          </p:nvSpPr>
          <p:spPr bwMode="auto">
            <a:xfrm flipH="1">
              <a:off x="3838" y="356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26"/>
            <p:cNvSpPr>
              <a:spLocks noChangeShapeType="1"/>
            </p:cNvSpPr>
            <p:nvPr/>
          </p:nvSpPr>
          <p:spPr bwMode="auto">
            <a:xfrm>
              <a:off x="3032" y="356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1504" y="3560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5"/>
            <p:cNvSpPr>
              <a:spLocks noChangeShapeType="1"/>
            </p:cNvSpPr>
            <p:nvPr/>
          </p:nvSpPr>
          <p:spPr bwMode="auto">
            <a:xfrm flipH="1">
              <a:off x="2248" y="3560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JMP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562600" y="1905000"/>
            <a:ext cx="3429000" cy="426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38800" y="2209800"/>
            <a:ext cx="6096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0009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324600" y="2133600"/>
            <a:ext cx="25908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324600" y="25146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400800" y="2209800"/>
            <a:ext cx="2362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.ORG 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 15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R17, 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JMP LBL_NAME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R18, 4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R18, R17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LBL_NAME: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R16,R17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JMP LBL_NAME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63246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562600" y="213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24600" y="19050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562600" y="1905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5715000" y="388620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rgbClr val="D43A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0006</a:t>
            </a:r>
          </a:p>
        </p:txBody>
      </p:sp>
      <p:grpSp>
        <p:nvGrpSpPr>
          <p:cNvPr id="16397" name="Group 34"/>
          <p:cNvGrpSpPr>
            <a:grpSpLocks/>
          </p:cNvGrpSpPr>
          <p:nvPr/>
        </p:nvGrpSpPr>
        <p:grpSpPr bwMode="auto">
          <a:xfrm>
            <a:off x="3505200" y="2743200"/>
            <a:ext cx="2057400" cy="914400"/>
            <a:chOff x="2208" y="1728"/>
            <a:chExt cx="1296" cy="528"/>
          </a:xfrm>
        </p:grpSpPr>
        <p:sp>
          <p:nvSpPr>
            <p:cNvPr id="16414" name="AutoShape 12"/>
            <p:cNvSpPr>
              <a:spLocks noChangeArrowheads="1"/>
            </p:cNvSpPr>
            <p:nvPr/>
          </p:nvSpPr>
          <p:spPr bwMode="auto">
            <a:xfrm>
              <a:off x="2256" y="1728"/>
              <a:ext cx="1248" cy="528"/>
            </a:xfrm>
            <a:prstGeom prst="rightArrowCallout">
              <a:avLst>
                <a:gd name="adj1" fmla="val 25000"/>
                <a:gd name="adj2" fmla="val 25000"/>
                <a:gd name="adj3" fmla="val 39394"/>
                <a:gd name="adj4" fmla="val 7780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D43A1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15" name="Text Box 14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>
                  <a:latin typeface="Tahoma" panose="020B0604030504040204" pitchFamily="34" charset="0"/>
                </a:rPr>
                <a:t>opCode</a:t>
              </a:r>
            </a:p>
          </p:txBody>
        </p:sp>
        <p:sp>
          <p:nvSpPr>
            <p:cNvPr id="16416" name="Text Box 15"/>
            <p:cNvSpPr txBox="1">
              <a:spLocks noChangeArrowheads="1"/>
            </p:cNvSpPr>
            <p:nvPr/>
          </p:nvSpPr>
          <p:spPr bwMode="auto">
            <a:xfrm>
              <a:off x="2640" y="2064"/>
              <a:ext cx="52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>
                  <a:latin typeface="Tahoma" panose="020B0604030504040204" pitchFamily="34" charset="0"/>
                </a:rPr>
                <a:t>operand</a:t>
              </a:r>
            </a:p>
          </p:txBody>
        </p:sp>
        <p:sp>
          <p:nvSpPr>
            <p:cNvPr id="16417" name="Rectangle 16"/>
            <p:cNvSpPr>
              <a:spLocks noChangeArrowheads="1"/>
            </p:cNvSpPr>
            <p:nvPr/>
          </p:nvSpPr>
          <p:spPr bwMode="auto">
            <a:xfrm>
              <a:off x="2288" y="1912"/>
              <a:ext cx="856" cy="15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CC"/>
                  </a:solidFill>
                  <a:latin typeface="Tahoma" panose="020B0604030504040204" pitchFamily="34" charset="0"/>
                </a:rPr>
                <a:t>940C  </a:t>
              </a:r>
              <a:r>
                <a:rPr lang="en-US" altLang="en-US" b="1">
                  <a:solidFill>
                    <a:srgbClr val="D43A10"/>
                  </a:solidFill>
                  <a:latin typeface="Tahoma" panose="020B0604030504040204" pitchFamily="34" charset="0"/>
                </a:rPr>
                <a:t>0006</a:t>
              </a:r>
            </a:p>
          </p:txBody>
        </p:sp>
        <p:sp>
          <p:nvSpPr>
            <p:cNvPr id="16418" name="Line 17"/>
            <p:cNvSpPr>
              <a:spLocks noChangeShapeType="1"/>
            </p:cNvSpPr>
            <p:nvPr/>
          </p:nvSpPr>
          <p:spPr bwMode="auto">
            <a:xfrm>
              <a:off x="2694" y="191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Text Box 18"/>
            <p:cNvSpPr txBox="1">
              <a:spLocks noChangeArrowheads="1"/>
            </p:cNvSpPr>
            <p:nvPr/>
          </p:nvSpPr>
          <p:spPr bwMode="auto">
            <a:xfrm>
              <a:off x="2256" y="1728"/>
              <a:ext cx="720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 b="1">
                  <a:latin typeface="Tahoma" panose="020B0604030504040204" pitchFamily="34" charset="0"/>
                </a:rPr>
                <a:t>Machine code:</a:t>
              </a:r>
            </a:p>
          </p:txBody>
        </p:sp>
      </p:grpSp>
      <p:sp>
        <p:nvSpPr>
          <p:cNvPr id="16398" name="Rectangle 19"/>
          <p:cNvSpPr>
            <a:spLocks noChangeArrowheads="1"/>
          </p:cNvSpPr>
          <p:nvPr/>
        </p:nvSpPr>
        <p:spPr bwMode="auto">
          <a:xfrm>
            <a:off x="3467100" y="1981200"/>
            <a:ext cx="17526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3543300" y="1981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PC:</a:t>
            </a:r>
          </a:p>
        </p:txBody>
      </p:sp>
      <p:sp>
        <p:nvSpPr>
          <p:cNvPr id="16400" name="Rectangle 21"/>
          <p:cNvSpPr>
            <a:spLocks noChangeArrowheads="1"/>
          </p:cNvSpPr>
          <p:nvPr/>
        </p:nvSpPr>
        <p:spPr bwMode="auto">
          <a:xfrm>
            <a:off x="4152900" y="2057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0000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152900" y="2057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0001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152900" y="2057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0002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314825" y="3079750"/>
            <a:ext cx="6477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152900" y="2057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0007</a:t>
            </a:r>
          </a:p>
        </p:txBody>
      </p:sp>
      <p:sp>
        <p:nvSpPr>
          <p:cNvPr id="16405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2895600" cy="3733800"/>
          </a:xfrm>
        </p:spPr>
        <p:txBody>
          <a:bodyPr/>
          <a:lstStyle/>
          <a:p>
            <a:r>
              <a:rPr lang="en-US" altLang="en-US" sz="1800" smtClean="0"/>
              <a:t>In JMP, the operand, contains the address of the destination</a:t>
            </a:r>
          </a:p>
          <a:p>
            <a:r>
              <a:rPr lang="en-US" altLang="en-US" sz="1800" smtClean="0"/>
              <a:t>When an JMP is executed:</a:t>
            </a:r>
          </a:p>
          <a:p>
            <a:pPr lvl="1"/>
            <a:r>
              <a:rPr lang="en-US" altLang="en-US" sz="2000" smtClean="0"/>
              <a:t>PC is loaded with the operand value</a:t>
            </a:r>
          </a:p>
        </p:txBody>
      </p:sp>
      <p:grpSp>
        <p:nvGrpSpPr>
          <p:cNvPr id="16406" name="Group 42"/>
          <p:cNvGrpSpPr>
            <a:grpSpLocks/>
          </p:cNvGrpSpPr>
          <p:nvPr/>
        </p:nvGrpSpPr>
        <p:grpSpPr bwMode="auto">
          <a:xfrm>
            <a:off x="3511550" y="4121150"/>
            <a:ext cx="2057400" cy="914400"/>
            <a:chOff x="2208" y="1728"/>
            <a:chExt cx="1296" cy="528"/>
          </a:xfrm>
        </p:grpSpPr>
        <p:sp>
          <p:nvSpPr>
            <p:cNvPr id="16408" name="AutoShape 43"/>
            <p:cNvSpPr>
              <a:spLocks noChangeArrowheads="1"/>
            </p:cNvSpPr>
            <p:nvPr/>
          </p:nvSpPr>
          <p:spPr bwMode="auto">
            <a:xfrm>
              <a:off x="2256" y="1728"/>
              <a:ext cx="1248" cy="528"/>
            </a:xfrm>
            <a:prstGeom prst="rightArrowCallout">
              <a:avLst>
                <a:gd name="adj1" fmla="val 25000"/>
                <a:gd name="adj2" fmla="val 25000"/>
                <a:gd name="adj3" fmla="val 39394"/>
                <a:gd name="adj4" fmla="val 7780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D43A1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9" name="Text Box 44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>
                  <a:latin typeface="Tahoma" panose="020B0604030504040204" pitchFamily="34" charset="0"/>
                </a:rPr>
                <a:t>opCode</a:t>
              </a:r>
            </a:p>
          </p:txBody>
        </p:sp>
        <p:sp>
          <p:nvSpPr>
            <p:cNvPr id="16410" name="Text Box 45"/>
            <p:cNvSpPr txBox="1">
              <a:spLocks noChangeArrowheads="1"/>
            </p:cNvSpPr>
            <p:nvPr/>
          </p:nvSpPr>
          <p:spPr bwMode="auto">
            <a:xfrm>
              <a:off x="2640" y="2064"/>
              <a:ext cx="52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>
                  <a:latin typeface="Tahoma" panose="020B0604030504040204" pitchFamily="34" charset="0"/>
                </a:rPr>
                <a:t>operand</a:t>
              </a:r>
            </a:p>
          </p:txBody>
        </p:sp>
        <p:sp>
          <p:nvSpPr>
            <p:cNvPr id="16411" name="Rectangle 46"/>
            <p:cNvSpPr>
              <a:spLocks noChangeArrowheads="1"/>
            </p:cNvSpPr>
            <p:nvPr/>
          </p:nvSpPr>
          <p:spPr bwMode="auto">
            <a:xfrm>
              <a:off x="2288" y="1912"/>
              <a:ext cx="856" cy="15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CC"/>
                  </a:solidFill>
                  <a:latin typeface="Tahoma" panose="020B0604030504040204" pitchFamily="34" charset="0"/>
                </a:rPr>
                <a:t>940C  </a:t>
              </a:r>
              <a:r>
                <a:rPr lang="en-US" altLang="en-US" b="1">
                  <a:solidFill>
                    <a:srgbClr val="D43A10"/>
                  </a:solidFill>
                  <a:latin typeface="Tahoma" panose="020B0604030504040204" pitchFamily="34" charset="0"/>
                </a:rPr>
                <a:t>0006</a:t>
              </a:r>
            </a:p>
          </p:txBody>
        </p:sp>
        <p:sp>
          <p:nvSpPr>
            <p:cNvPr id="16412" name="Line 47"/>
            <p:cNvSpPr>
              <a:spLocks noChangeShapeType="1"/>
            </p:cNvSpPr>
            <p:nvPr/>
          </p:nvSpPr>
          <p:spPr bwMode="auto">
            <a:xfrm>
              <a:off x="2694" y="191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Text Box 48"/>
            <p:cNvSpPr txBox="1">
              <a:spLocks noChangeArrowheads="1"/>
            </p:cNvSpPr>
            <p:nvPr/>
          </p:nvSpPr>
          <p:spPr bwMode="auto">
            <a:xfrm>
              <a:off x="2256" y="1728"/>
              <a:ext cx="720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" b="1">
                  <a:latin typeface="Tahoma" panose="020B0604030504040204" pitchFamily="34" charset="0"/>
                </a:rPr>
                <a:t>Machine code:</a:t>
              </a:r>
            </a:p>
          </p:txBody>
        </p:sp>
      </p:grp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4292600" y="4448175"/>
            <a:ext cx="690563" cy="247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889 L 3.33333E-6 0.08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2.83237E-6 L -3.33333E-6 -0.144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8334 L 3.33333E-6 0.2388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3889 L 3.33333E-6 0.283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444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8357 L 3.33333E-6 0.238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0" grpId="1" animBg="1"/>
      <p:bldP spid="21510" grpId="2" animBg="1"/>
      <p:bldP spid="21510" grpId="3" animBg="1"/>
      <p:bldP spid="21510" grpId="4" animBg="1"/>
      <p:bldP spid="21526" grpId="0" animBg="1"/>
      <p:bldP spid="21527" grpId="0" animBg="1"/>
      <p:bldP spid="21528" grpId="0" animBg="1"/>
      <p:bldP spid="21528" grpId="1" animBg="1"/>
      <p:bldP spid="21529" grpId="0" animBg="1"/>
      <p:bldP spid="21537" grpId="0" animBg="1"/>
      <p:bldP spid="215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RJMP (Relative jump)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813"/>
            <a:ext cx="8408988" cy="5133975"/>
          </a:xfrm>
        </p:spPr>
        <p:txBody>
          <a:bodyPr/>
          <a:lstStyle/>
          <a:p>
            <a:r>
              <a:rPr lang="en-US" altLang="en-US" sz="3600" smtClean="0"/>
              <a:t>RJMP             PC = PC + operand</a:t>
            </a:r>
          </a:p>
          <a:p>
            <a:endParaRPr lang="en-US" altLang="en-US" sz="3600" smtClean="0"/>
          </a:p>
          <a:p>
            <a:endParaRPr lang="en-US" altLang="en-US" sz="3600" smtClean="0"/>
          </a:p>
          <a:p>
            <a:pPr lvl="1"/>
            <a:r>
              <a:rPr lang="en-US" altLang="en-US" sz="3500" smtClean="0"/>
              <a:t>Example:</a:t>
            </a:r>
          </a:p>
          <a:p>
            <a:pPr lvl="2"/>
            <a:r>
              <a:rPr lang="en-US" altLang="en-US" sz="3200" smtClean="0"/>
              <a:t>Operand = </a:t>
            </a:r>
            <a:r>
              <a:rPr lang="en-US" altLang="en-US" smtClean="0"/>
              <a:t>000000000110</a:t>
            </a:r>
          </a:p>
          <a:p>
            <a:pPr lvl="2"/>
            <a:r>
              <a:rPr lang="en-US" altLang="en-US" smtClean="0"/>
              <a:t>PC = PC + 000000000110</a:t>
            </a:r>
          </a:p>
        </p:txBody>
      </p:sp>
      <p:grpSp>
        <p:nvGrpSpPr>
          <p:cNvPr id="17412" name="Group 21"/>
          <p:cNvGrpSpPr>
            <a:grpSpLocks/>
          </p:cNvGrpSpPr>
          <p:nvPr/>
        </p:nvGrpSpPr>
        <p:grpSpPr bwMode="auto">
          <a:xfrm>
            <a:off x="3308350" y="3190875"/>
            <a:ext cx="2297113" cy="381000"/>
            <a:chOff x="1380" y="3418"/>
            <a:chExt cx="2727" cy="240"/>
          </a:xfrm>
        </p:grpSpPr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1380" y="3418"/>
              <a:ext cx="2727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B63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A50021"/>
                  </a:solidFill>
                </a:rPr>
                <a:t>1100  </a:t>
              </a:r>
              <a:r>
                <a:rPr lang="en-US" altLang="en-US" sz="1600" b="1"/>
                <a:t>0000  0000  0110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2736" y="3424"/>
              <a:ext cx="0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AutoShape 19"/>
          <p:cNvSpPr>
            <a:spLocks noChangeArrowheads="1"/>
          </p:cNvSpPr>
          <p:nvPr/>
        </p:nvSpPr>
        <p:spPr bwMode="auto">
          <a:xfrm>
            <a:off x="2147888" y="1128713"/>
            <a:ext cx="1397000" cy="533400"/>
          </a:xfrm>
          <a:prstGeom prst="leftRightArrow">
            <a:avLst>
              <a:gd name="adj1" fmla="val 50000"/>
              <a:gd name="adj2" fmla="val 52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20"/>
          <p:cNvSpPr>
            <a:spLocks noChangeArrowheads="1"/>
          </p:cNvSpPr>
          <p:nvPr/>
        </p:nvSpPr>
        <p:spPr bwMode="auto">
          <a:xfrm>
            <a:off x="2686050" y="2028825"/>
            <a:ext cx="2849563" cy="385763"/>
          </a:xfrm>
          <a:prstGeom prst="rect">
            <a:avLst/>
          </a:prstGeom>
          <a:solidFill>
            <a:srgbClr val="C3B63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1100  </a:t>
            </a:r>
            <a:r>
              <a:rPr lang="en-US" altLang="en-US" sz="1600" b="1"/>
              <a:t>XXXX XXXX XXXX</a:t>
            </a:r>
            <a:endParaRPr lang="en-US" altLang="en-US" sz="16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IJMP (Indirect jump)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813"/>
            <a:ext cx="8408988" cy="5133975"/>
          </a:xfrm>
        </p:spPr>
        <p:txBody>
          <a:bodyPr/>
          <a:lstStyle/>
          <a:p>
            <a:r>
              <a:rPr lang="en-US" altLang="en-US" sz="3600" smtClean="0"/>
              <a:t>IJMP             PC = Z register </a:t>
            </a:r>
          </a:p>
          <a:p>
            <a:endParaRPr lang="en-US" altLang="en-US" sz="3600" smtClean="0"/>
          </a:p>
          <a:p>
            <a:r>
              <a:rPr lang="en-US" altLang="en-US" sz="3600" smtClean="0"/>
              <a:t>The instruction has no operand. </a:t>
            </a:r>
          </a:p>
          <a:p>
            <a:r>
              <a:rPr lang="en-US" altLang="en-US" sz="3600" smtClean="0"/>
              <a:t>the Program counter is loaded with the contents of Z register. </a:t>
            </a:r>
          </a:p>
          <a:p>
            <a:pPr lvl="1"/>
            <a:r>
              <a:rPr lang="en-US" altLang="en-US" sz="3500" smtClean="0"/>
              <a:t>For example, if Z points to location 100, by executing IJMP, the CPU jumps to location 100.</a:t>
            </a:r>
          </a:p>
        </p:txBody>
      </p:sp>
      <p:sp>
        <p:nvSpPr>
          <p:cNvPr id="18436" name="AutoShape 7"/>
          <p:cNvSpPr>
            <a:spLocks noChangeArrowheads="1"/>
          </p:cNvSpPr>
          <p:nvPr/>
        </p:nvSpPr>
        <p:spPr bwMode="auto">
          <a:xfrm>
            <a:off x="2147888" y="1128713"/>
            <a:ext cx="1397000" cy="533400"/>
          </a:xfrm>
          <a:prstGeom prst="leftRightArrow">
            <a:avLst>
              <a:gd name="adj1" fmla="val 50000"/>
              <a:gd name="adj2" fmla="val 52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071813" y="1784350"/>
            <a:ext cx="2849562" cy="385763"/>
          </a:xfrm>
          <a:prstGeom prst="rect">
            <a:avLst/>
          </a:prstGeom>
          <a:solidFill>
            <a:srgbClr val="C3B63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1001 0100 0000 1001</a:t>
            </a:r>
            <a:endParaRPr lang="en-US" altLang="en-US" sz="16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RJMP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410200" y="1905000"/>
            <a:ext cx="3429000" cy="426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86400" y="2209800"/>
            <a:ext cx="6096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0007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72200" y="2133600"/>
            <a:ext cx="25908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72200" y="25146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248400" y="2209800"/>
            <a:ext cx="2362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.ORG 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 R16, 15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 R17, 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RJMP LBL_NAME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 R18, 4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 R18, R17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LBL_NAME: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 R16,R17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RJMP LBL_NAME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61722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410200" y="213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172200" y="19050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410200" y="1905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3429000" y="2743200"/>
            <a:ext cx="1981200" cy="838200"/>
          </a:xfrm>
          <a:prstGeom prst="rightArrowCallout">
            <a:avLst>
              <a:gd name="adj1" fmla="val 25000"/>
              <a:gd name="adj2" fmla="val 25000"/>
              <a:gd name="adj3" fmla="val 39394"/>
              <a:gd name="adj4" fmla="val 77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solidFill>
                <a:srgbClr val="D43A10"/>
              </a:solidFill>
              <a:latin typeface="Tahoma" panose="020B0604030504040204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562600" y="388620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rgbClr val="D43A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0005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429000" y="32766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opCode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114800" y="32766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operand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1438" y="3048000"/>
            <a:ext cx="695325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</a:rPr>
              <a:t>C</a:t>
            </a:r>
            <a:r>
              <a:rPr lang="en-US" altLang="en-US" b="1">
                <a:solidFill>
                  <a:srgbClr val="D43A10"/>
                </a:solidFill>
                <a:latin typeface="Tahoma" panose="020B0604030504040204" pitchFamily="34" charset="0"/>
              </a:rPr>
              <a:t>002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086225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429000" y="2743200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Tahoma" panose="020B0604030504040204" pitchFamily="34" charset="0"/>
              </a:rPr>
              <a:t>Machine code: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3124200" y="1828800"/>
            <a:ext cx="17526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200400" y="182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PC: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810000" y="19050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0000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810000" y="19050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0001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806825" y="1905000"/>
            <a:ext cx="84455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0002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092575" y="3060700"/>
            <a:ext cx="476250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002</a:t>
            </a:r>
          </a:p>
        </p:txBody>
      </p:sp>
      <p:sp>
        <p:nvSpPr>
          <p:cNvPr id="1948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215900" y="1092200"/>
            <a:ext cx="2895600" cy="4102100"/>
          </a:xfrm>
        </p:spPr>
        <p:txBody>
          <a:bodyPr/>
          <a:lstStyle/>
          <a:p>
            <a:r>
              <a:rPr lang="en-US" altLang="en-US" smtClean="0"/>
              <a:t>When RJMP is executed:</a:t>
            </a:r>
          </a:p>
          <a:p>
            <a:pPr lvl="1"/>
            <a:r>
              <a:rPr lang="en-US" altLang="en-US" smtClean="0"/>
              <a:t>The operand will be added to the current value of PC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3505200" y="4114800"/>
            <a:ext cx="1905000" cy="838200"/>
          </a:xfrm>
          <a:prstGeom prst="rightArrowCallout">
            <a:avLst>
              <a:gd name="adj1" fmla="val 25000"/>
              <a:gd name="adj2" fmla="val 25000"/>
              <a:gd name="adj3" fmla="val 37879"/>
              <a:gd name="adj4" fmla="val 77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solidFill>
                <a:srgbClr val="D43A10"/>
              </a:solidFill>
              <a:latin typeface="Tahoma" panose="020B0604030504040204" pitchFamily="34" charset="0"/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429000" y="4648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opCode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114800" y="46482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operand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867150" y="4419600"/>
            <a:ext cx="642938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</a:rPr>
              <a:t>C</a:t>
            </a:r>
            <a:r>
              <a:rPr lang="en-US" altLang="en-US" b="1">
                <a:solidFill>
                  <a:srgbClr val="D43A10"/>
                </a:solidFill>
              </a:rPr>
              <a:t>F</a:t>
            </a:r>
            <a:r>
              <a:rPr lang="en-US" altLang="en-US" b="1">
                <a:solidFill>
                  <a:srgbClr val="D43A10"/>
                </a:solidFill>
                <a:latin typeface="Tahoma" panose="020B0604030504040204" pitchFamily="34" charset="0"/>
              </a:rPr>
              <a:t>FE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405765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581400" y="4114800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Tahoma" panose="020B0604030504040204" pitchFamily="34" charset="0"/>
              </a:rPr>
              <a:t>Machine code: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071938" y="4429125"/>
            <a:ext cx="409575" cy="2095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FFE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3733800" y="213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+F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738563" y="21288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+0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3810000" y="2438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803650" y="1905000"/>
            <a:ext cx="84455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0003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3810000" y="2438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0005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3805238" y="1905000"/>
            <a:ext cx="84455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3802063" y="1898650"/>
            <a:ext cx="850900" cy="311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0007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3810000" y="2438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889 L 3.33333E-6 0.08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3.33333E-6 L 1.66667E-6 -0.121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L 0.0 -0.07778 " pathEditMode="relative" ptsTypes="AA">
                                      <p:cBhvr>
                                        <p:cTn id="41" dur="2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8334 L 3.33333E-6 0.2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3889 L 3.33333E-6 0.283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322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1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L 0.0 -0.07778 " pathEditMode="relative" ptsTypes="AA">
                                      <p:cBhvr>
                                        <p:cTn id="88" dur="20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8357 L 3.33333E-6 0.2388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4" grpId="1" animBg="1"/>
      <p:bldP spid="22534" grpId="2" animBg="1"/>
      <p:bldP spid="22534" grpId="3" animBg="1"/>
      <p:bldP spid="22534" grpId="4" animBg="1"/>
      <p:bldP spid="22550" grpId="0" animBg="1"/>
      <p:bldP spid="22551" grpId="0" animBg="1"/>
      <p:bldP spid="22552" grpId="0" animBg="1"/>
      <p:bldP spid="22552" grpId="1" animBg="1"/>
      <p:bldP spid="22552" grpId="2" animBg="1"/>
      <p:bldP spid="22560" grpId="0" animBg="1"/>
      <p:bldP spid="22560" grpId="1" animBg="1"/>
      <p:bldP spid="22560" grpId="2" animBg="1"/>
      <p:bldP spid="22562" grpId="0"/>
      <p:bldP spid="22562" grpId="1"/>
      <p:bldP spid="22561" grpId="0"/>
      <p:bldP spid="22561" grpId="1"/>
      <p:bldP spid="22564" grpId="0" animBg="1"/>
      <p:bldP spid="22565" grpId="0" animBg="1"/>
      <p:bldP spid="22565" grpId="1" animBg="1"/>
      <p:bldP spid="22565" grpId="2" animBg="1"/>
      <p:bldP spid="22566" grpId="0" animBg="1"/>
      <p:bldP spid="22567" grpId="0" animBg="1"/>
      <p:bldP spid="22568" grpId="0" animBg="1"/>
      <p:bldP spid="22568" grpId="1" animBg="1"/>
      <p:bldP spid="2256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Jump in AVR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345488" cy="474663"/>
          </a:xfrm>
        </p:spPr>
        <p:txBody>
          <a:bodyPr/>
          <a:lstStyle/>
          <a:p>
            <a:r>
              <a:rPr lang="en-US" altLang="en-US" smtClean="0"/>
              <a:t>The conditional jump instructions in AVR are as follows:</a:t>
            </a:r>
          </a:p>
        </p:txBody>
      </p:sp>
      <p:graphicFrame>
        <p:nvGraphicFramePr>
          <p:cNvPr id="41054" name="Group 94"/>
          <p:cNvGraphicFramePr>
            <a:graphicFrameLocks noGrp="1"/>
          </p:cNvGraphicFramePr>
          <p:nvPr/>
        </p:nvGraphicFramePr>
        <p:xfrm>
          <a:off x="174625" y="1643063"/>
          <a:ext cx="8763000" cy="483397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Instruction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Abbreviation of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Comment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BREQ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Equal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to location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if Z = 1,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BRNE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Not Equal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if Z = 0, to location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BRCS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lbl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BRLO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Carry 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Lower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to location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, if C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BRCC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BRSH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Carry Cleared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Same or Higher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to location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, if C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BRMI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Minus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to location lbl, if N 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BRPL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Plus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if N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BRGE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Greater or Equal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if S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BRLT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Less Than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Jump if S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= 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BRHS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Half Carry Set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H = 1 then jump to </a:t>
                      </a: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BRHC lbl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Half Carry Cleared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H = 0 then jump to 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T flag Set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T = 1 then jump to 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BRTC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T flag Cleared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T = 0 then jump to 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BRIS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I flag set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I = 1 then jump to 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BRIC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Branch if I flag cleared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If I = 0 then jump to lbl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550" name="Text Box 95"/>
          <p:cNvSpPr txBox="1">
            <a:spLocks noChangeArrowheads="1"/>
          </p:cNvSpPr>
          <p:nvPr/>
        </p:nvSpPr>
        <p:spPr bwMode="auto">
          <a:xfrm>
            <a:off x="2943225" y="887413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 b="1"/>
              <a:t>SREG:</a:t>
            </a:r>
          </a:p>
        </p:txBody>
      </p:sp>
      <p:grpSp>
        <p:nvGrpSpPr>
          <p:cNvPr id="20551" name="Group 114"/>
          <p:cNvGrpSpPr>
            <a:grpSpLocks/>
          </p:cNvGrpSpPr>
          <p:nvPr/>
        </p:nvGrpSpPr>
        <p:grpSpPr bwMode="auto">
          <a:xfrm>
            <a:off x="3752850" y="874713"/>
            <a:ext cx="2921000" cy="319087"/>
            <a:chOff x="2364" y="551"/>
            <a:chExt cx="1840" cy="201"/>
          </a:xfrm>
        </p:grpSpPr>
        <p:sp>
          <p:nvSpPr>
            <p:cNvPr id="20552" name="Rectangle 97"/>
            <p:cNvSpPr>
              <a:spLocks noChangeArrowheads="1"/>
            </p:cNvSpPr>
            <p:nvPr/>
          </p:nvSpPr>
          <p:spPr bwMode="auto">
            <a:xfrm>
              <a:off x="2393" y="563"/>
              <a:ext cx="1782" cy="186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400" b="1"/>
            </a:p>
          </p:txBody>
        </p:sp>
        <p:sp>
          <p:nvSpPr>
            <p:cNvPr id="20553" name="Line 98"/>
            <p:cNvSpPr>
              <a:spLocks noChangeShapeType="1"/>
            </p:cNvSpPr>
            <p:nvPr/>
          </p:nvSpPr>
          <p:spPr bwMode="auto">
            <a:xfrm>
              <a:off x="3273" y="559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99"/>
            <p:cNvSpPr>
              <a:spLocks noChangeShapeType="1"/>
            </p:cNvSpPr>
            <p:nvPr/>
          </p:nvSpPr>
          <p:spPr bwMode="auto">
            <a:xfrm>
              <a:off x="2823" y="560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100"/>
            <p:cNvSpPr>
              <a:spLocks noChangeShapeType="1"/>
            </p:cNvSpPr>
            <p:nvPr/>
          </p:nvSpPr>
          <p:spPr bwMode="auto">
            <a:xfrm flipH="1">
              <a:off x="3048" y="560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101"/>
            <p:cNvSpPr>
              <a:spLocks noChangeShapeType="1"/>
            </p:cNvSpPr>
            <p:nvPr/>
          </p:nvSpPr>
          <p:spPr bwMode="auto">
            <a:xfrm>
              <a:off x="3947" y="560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102"/>
            <p:cNvSpPr>
              <a:spLocks noChangeShapeType="1"/>
            </p:cNvSpPr>
            <p:nvPr/>
          </p:nvSpPr>
          <p:spPr bwMode="auto">
            <a:xfrm>
              <a:off x="3498" y="56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103"/>
            <p:cNvSpPr>
              <a:spLocks noChangeShapeType="1"/>
            </p:cNvSpPr>
            <p:nvPr/>
          </p:nvSpPr>
          <p:spPr bwMode="auto">
            <a:xfrm flipH="1">
              <a:off x="3723" y="565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Text Box 104"/>
            <p:cNvSpPr txBox="1">
              <a:spLocks noChangeArrowheads="1"/>
            </p:cNvSpPr>
            <p:nvPr/>
          </p:nvSpPr>
          <p:spPr bwMode="auto">
            <a:xfrm>
              <a:off x="2774" y="55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H</a:t>
              </a:r>
            </a:p>
          </p:txBody>
        </p:sp>
        <p:sp>
          <p:nvSpPr>
            <p:cNvPr id="20560" name="Text Box 105"/>
            <p:cNvSpPr txBox="1">
              <a:spLocks noChangeArrowheads="1"/>
            </p:cNvSpPr>
            <p:nvPr/>
          </p:nvSpPr>
          <p:spPr bwMode="auto">
            <a:xfrm>
              <a:off x="3003" y="559"/>
              <a:ext cx="31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S</a:t>
              </a:r>
            </a:p>
          </p:txBody>
        </p:sp>
        <p:sp>
          <p:nvSpPr>
            <p:cNvPr id="20561" name="Text Box 106"/>
            <p:cNvSpPr txBox="1">
              <a:spLocks noChangeArrowheads="1"/>
            </p:cNvSpPr>
            <p:nvPr/>
          </p:nvSpPr>
          <p:spPr bwMode="auto">
            <a:xfrm>
              <a:off x="3221" y="559"/>
              <a:ext cx="31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V</a:t>
              </a:r>
            </a:p>
          </p:txBody>
        </p:sp>
        <p:sp>
          <p:nvSpPr>
            <p:cNvPr id="20562" name="Text Box 107"/>
            <p:cNvSpPr txBox="1">
              <a:spLocks noChangeArrowheads="1"/>
            </p:cNvSpPr>
            <p:nvPr/>
          </p:nvSpPr>
          <p:spPr bwMode="auto">
            <a:xfrm>
              <a:off x="3453" y="551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N</a:t>
              </a:r>
            </a:p>
          </p:txBody>
        </p:sp>
        <p:sp>
          <p:nvSpPr>
            <p:cNvPr id="20563" name="Text Box 108"/>
            <p:cNvSpPr txBox="1">
              <a:spLocks noChangeArrowheads="1"/>
            </p:cNvSpPr>
            <p:nvPr/>
          </p:nvSpPr>
          <p:spPr bwMode="auto">
            <a:xfrm>
              <a:off x="3914" y="559"/>
              <a:ext cx="29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C</a:t>
              </a:r>
            </a:p>
          </p:txBody>
        </p:sp>
        <p:sp>
          <p:nvSpPr>
            <p:cNvPr id="20564" name="Text Box 109"/>
            <p:cNvSpPr txBox="1">
              <a:spLocks noChangeArrowheads="1"/>
            </p:cNvSpPr>
            <p:nvPr/>
          </p:nvSpPr>
          <p:spPr bwMode="auto">
            <a:xfrm>
              <a:off x="3678" y="556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Z</a:t>
              </a:r>
            </a:p>
          </p:txBody>
        </p:sp>
        <p:sp>
          <p:nvSpPr>
            <p:cNvPr id="20565" name="Line 111"/>
            <p:cNvSpPr>
              <a:spLocks noChangeShapeType="1"/>
            </p:cNvSpPr>
            <p:nvPr/>
          </p:nvSpPr>
          <p:spPr bwMode="auto">
            <a:xfrm flipH="1">
              <a:off x="2605" y="560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Text Box 112"/>
            <p:cNvSpPr txBox="1">
              <a:spLocks noChangeArrowheads="1"/>
            </p:cNvSpPr>
            <p:nvPr/>
          </p:nvSpPr>
          <p:spPr bwMode="auto">
            <a:xfrm>
              <a:off x="2570" y="555"/>
              <a:ext cx="28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67" name="Text Box 113"/>
            <p:cNvSpPr txBox="1">
              <a:spLocks noChangeArrowheads="1"/>
            </p:cNvSpPr>
            <p:nvPr/>
          </p:nvSpPr>
          <p:spPr bwMode="auto">
            <a:xfrm>
              <a:off x="2364" y="551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b="1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1925"/>
            <a:ext cx="7772400" cy="1470025"/>
          </a:xfrm>
        </p:spPr>
        <p:txBody>
          <a:bodyPr/>
          <a:lstStyle/>
          <a:p>
            <a:r>
              <a:rPr lang="en-US" altLang="en-US" smtClean="0"/>
              <a:t>Jump &amp; Call</a:t>
            </a:r>
            <a:br>
              <a:rPr lang="en-US" altLang="en-US" smtClean="0"/>
            </a:br>
            <a:r>
              <a:rPr lang="en-US" altLang="en-US" sz="2400" smtClean="0"/>
              <a:t>Chapter 3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The AVR microcontroller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and embedded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systems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using assembly and c</a:t>
            </a: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Usages of Conditional jump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Conditions</a:t>
            </a:r>
          </a:p>
          <a:p>
            <a:r>
              <a:rPr lang="en-US" altLang="en-US" smtClean="0"/>
              <a:t>Loop 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b is subtracted from a:</a:t>
            </a:r>
          </a:p>
          <a:p>
            <a:pPr lvl="1"/>
            <a:r>
              <a:rPr lang="en-US" altLang="en-US" smtClean="0"/>
              <a:t>The result is zero, when a is equal to b</a:t>
            </a:r>
          </a:p>
          <a:p>
            <a:pPr lvl="1"/>
            <a:r>
              <a:rPr lang="en-US" altLang="en-US" smtClean="0"/>
              <a:t>Carry will be set when a &lt; b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969250" y="1727200"/>
            <a:ext cx="78263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</a:t>
            </a:r>
            <a:r>
              <a:rPr lang="en-US" altLang="en-US" b="1"/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- b</a:t>
            </a:r>
          </a:p>
          <a:p>
            <a:pPr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7939088" y="2540000"/>
            <a:ext cx="50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Write a program that if R20 is equal to R21 then R22 increases.</a:t>
            </a:r>
          </a:p>
          <a:p>
            <a:endParaRPr lang="en-US" altLang="en-US" smtClean="0"/>
          </a:p>
          <a:p>
            <a:r>
              <a:rPr lang="en-US" altLang="en-US" smtClean="0"/>
              <a:t>Solution: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SUB R20,R21	;Z will be set if R20 == R21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BRNE NEXT	;if Not Equal jump to next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INC R22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018338" y="2532063"/>
          <a:ext cx="184308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1843735" imgH="2376221" progId="Visio.Drawing.11">
                  <p:embed/>
                </p:oleObj>
              </mc:Choice>
              <mc:Fallback>
                <p:oleObj name="Visio" r:id="rId3" imgW="1843735" imgH="237622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532063"/>
                        <a:ext cx="184308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Write a program that if R26 &lt; R24 then R22 increases.</a:t>
            </a:r>
          </a:p>
          <a:p>
            <a:endParaRPr lang="en-US" altLang="en-US" smtClean="0"/>
          </a:p>
          <a:p>
            <a:r>
              <a:rPr lang="en-US" altLang="en-US" smtClean="0"/>
              <a:t>Solution: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SUB R26,R24	;Z will be set if R20 == R21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BRCC L1		;if Carry cleared jump to L1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INC R22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L1: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105650" y="2487613"/>
          <a:ext cx="19335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3" imgW="2033016" imgH="2533193" progId="Visio.Drawing.11">
                  <p:embed/>
                </p:oleObj>
              </mc:Choice>
              <mc:Fallback>
                <p:oleObj name="Visio" r:id="rId3" imgW="2033016" imgH="253319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2487613"/>
                        <a:ext cx="193357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Write a program that if R26 &gt;= R24 then R22 increases.</a:t>
            </a:r>
          </a:p>
          <a:p>
            <a:endParaRPr lang="en-US" altLang="en-US" smtClean="0"/>
          </a:p>
          <a:p>
            <a:r>
              <a:rPr lang="en-US" altLang="en-US" smtClean="0"/>
              <a:t>Solution: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SUB R26,R24	;Z will be set if R20 == R21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BRCS L1		;if Carry set jump to L1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INC R22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L1: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105650" y="2487613"/>
          <a:ext cx="19335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3" imgW="2033016" imgH="2533193" progId="Visio.Drawing.11">
                  <p:embed/>
                </p:oleObj>
              </mc:Choice>
              <mc:Fallback>
                <p:oleObj name="Visio" r:id="rId3" imgW="2033016" imgH="253319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2487613"/>
                        <a:ext cx="193357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4: IF and ELSE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R17 = 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(R20 &gt; R21)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R22++;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R22--;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R17 ++;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LDI	R17,5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	SUB 	R21,R20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	BRCS	IF_LABEL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	DEC	R22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	JMP	NEXT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IF_LABEL: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INC	R22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INC	R17 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5018088" y="1181100"/>
          <a:ext cx="25638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Visio" r:id="rId3" imgW="2578913" imgH="4307129" progId="Visio.Drawing.11">
                  <p:embed/>
                </p:oleObj>
              </mc:Choice>
              <mc:Fallback>
                <p:oleObj name="Visio" r:id="rId3" imgW="2578913" imgH="430712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1181100"/>
                        <a:ext cx="2563812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84313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executes the instruction “ADD R30,R31” 9 times.</a:t>
            </a:r>
          </a:p>
          <a:p>
            <a:endParaRPr lang="en-US" altLang="en-US" smtClean="0"/>
          </a:p>
          <a:p>
            <a:r>
              <a:rPr lang="en-US" altLang="en-US" sz="2000" smtClean="0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R16,9		;R16 = 9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L1: ADD  R30,R31	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3" imgW="2707234" imgH="4513174" progId="Visio.Drawing.11">
                  <p:embed/>
                </p:oleObj>
              </mc:Choice>
              <mc:Fallback>
                <p:oleObj name="Visio" r:id="rId3" imgW="2707234" imgH="451317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338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calculates the result of 9+8+7+…+1</a:t>
            </a:r>
          </a:p>
          <a:p>
            <a:endParaRPr lang="en-US" altLang="en-US" smtClean="0"/>
          </a:p>
          <a:p>
            <a:r>
              <a:rPr lang="en-US" altLang="en-US" sz="2000" smtClean="0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R16, 9	;R16 = 9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R17, 0	;R17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L1: ADD  R17,R16	;R17 = R17 + R16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3" imgW="2707234" imgH="4513174" progId="Visio.Drawing.11">
                  <p:embed/>
                </p:oleObj>
              </mc:Choice>
              <mc:Fallback>
                <p:oleObj name="Visio" r:id="rId3" imgW="2707234" imgH="451317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calculates the result of 20+19+18+17+…+1</a:t>
            </a:r>
          </a:p>
          <a:p>
            <a:endParaRPr lang="en-US" altLang="en-US" smtClean="0"/>
          </a:p>
          <a:p>
            <a:r>
              <a:rPr lang="en-US" altLang="en-US" sz="2000" smtClean="0"/>
              <a:t>Solution: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ORG 00	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R16, 20	;R16 =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R17, 0	;R17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L1: ADD  R17,R16	;R17 = R17 + R16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DEC  R16		;R16 = R16 - 1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BRNE L1	 	;if Z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L2: RJMP L2		;Wait here forever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348413" y="1741488"/>
          <a:ext cx="2224087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3" imgW="2707234" imgH="4513174" progId="Visio.Drawing.11">
                  <p:embed/>
                </p:oleObj>
              </mc:Choice>
              <mc:Fallback>
                <p:oleObj name="Visio" r:id="rId3" imgW="2707234" imgH="451317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741488"/>
                        <a:ext cx="2224087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for (init; condition; calculation)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do something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</p:txBody>
      </p:sp>
      <p:sp>
        <p:nvSpPr>
          <p:cNvPr id="30724" name="AutoShape 5"/>
          <p:cNvSpPr>
            <a:spLocks noChangeAspect="1" noChangeArrowheads="1" noTextEdit="1"/>
          </p:cNvSpPr>
          <p:nvPr/>
        </p:nvSpPr>
        <p:spPr bwMode="auto">
          <a:xfrm>
            <a:off x="6797675" y="971550"/>
            <a:ext cx="2024063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7359650" y="4953000"/>
            <a:ext cx="1439863" cy="360363"/>
            <a:chOff x="4636" y="3120"/>
            <a:chExt cx="907" cy="227"/>
          </a:xfrm>
        </p:grpSpPr>
        <p:sp>
          <p:nvSpPr>
            <p:cNvPr id="30758" name="Rectangle 23"/>
            <p:cNvSpPr>
              <a:spLocks noChangeArrowheads="1"/>
            </p:cNvSpPr>
            <p:nvPr/>
          </p:nvSpPr>
          <p:spPr bwMode="auto">
            <a:xfrm>
              <a:off x="4636" y="3120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9" name="Rectangle 24"/>
            <p:cNvSpPr>
              <a:spLocks noChangeArrowheads="1"/>
            </p:cNvSpPr>
            <p:nvPr/>
          </p:nvSpPr>
          <p:spPr bwMode="auto">
            <a:xfrm>
              <a:off x="4636" y="3120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0" name="Rectangle 25"/>
            <p:cNvSpPr>
              <a:spLocks noChangeArrowheads="1"/>
            </p:cNvSpPr>
            <p:nvPr/>
          </p:nvSpPr>
          <p:spPr bwMode="auto">
            <a:xfrm>
              <a:off x="5008" y="3186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END</a:t>
              </a:r>
              <a:endParaRPr lang="en-US" altLang="en-US"/>
            </a:p>
          </p:txBody>
        </p:sp>
      </p:grpSp>
      <p:grpSp>
        <p:nvGrpSpPr>
          <p:cNvPr id="48166" name="Group 38"/>
          <p:cNvGrpSpPr>
            <a:grpSpLocks/>
          </p:cNvGrpSpPr>
          <p:nvPr/>
        </p:nvGrpSpPr>
        <p:grpSpPr bwMode="auto">
          <a:xfrm>
            <a:off x="7359650" y="2433638"/>
            <a:ext cx="1439863" cy="720725"/>
            <a:chOff x="4636" y="1533"/>
            <a:chExt cx="907" cy="454"/>
          </a:xfrm>
        </p:grpSpPr>
        <p:sp>
          <p:nvSpPr>
            <p:cNvPr id="30753" name="Rectangle 20"/>
            <p:cNvSpPr>
              <a:spLocks noChangeArrowheads="1"/>
            </p:cNvSpPr>
            <p:nvPr/>
          </p:nvSpPr>
          <p:spPr bwMode="auto">
            <a:xfrm>
              <a:off x="4636" y="1760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4" name="Rectangle 21"/>
            <p:cNvSpPr>
              <a:spLocks noChangeArrowheads="1"/>
            </p:cNvSpPr>
            <p:nvPr/>
          </p:nvSpPr>
          <p:spPr bwMode="auto">
            <a:xfrm>
              <a:off x="4636" y="1760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5" name="Rectangle 22"/>
            <p:cNvSpPr>
              <a:spLocks noChangeArrowheads="1"/>
            </p:cNvSpPr>
            <p:nvPr/>
          </p:nvSpPr>
          <p:spPr bwMode="auto">
            <a:xfrm>
              <a:off x="4900" y="1824"/>
              <a:ext cx="3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calculation</a:t>
              </a:r>
              <a:endParaRPr lang="en-US" altLang="en-US"/>
            </a:p>
          </p:txBody>
        </p:sp>
        <p:sp>
          <p:nvSpPr>
            <p:cNvPr id="30756" name="Line 26"/>
            <p:cNvSpPr>
              <a:spLocks noChangeShapeType="1"/>
            </p:cNvSpPr>
            <p:nvPr/>
          </p:nvSpPr>
          <p:spPr bwMode="auto">
            <a:xfrm>
              <a:off x="5090" y="1533"/>
              <a:ext cx="1" cy="14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27"/>
            <p:cNvSpPr>
              <a:spLocks/>
            </p:cNvSpPr>
            <p:nvPr/>
          </p:nvSpPr>
          <p:spPr bwMode="auto">
            <a:xfrm>
              <a:off x="5060" y="1671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7359650" y="1714500"/>
            <a:ext cx="1439863" cy="719138"/>
            <a:chOff x="4636" y="1080"/>
            <a:chExt cx="907" cy="453"/>
          </a:xfrm>
        </p:grpSpPr>
        <p:sp>
          <p:nvSpPr>
            <p:cNvPr id="30748" name="Rectangle 10"/>
            <p:cNvSpPr>
              <a:spLocks noChangeArrowheads="1"/>
            </p:cNvSpPr>
            <p:nvPr/>
          </p:nvSpPr>
          <p:spPr bwMode="auto">
            <a:xfrm>
              <a:off x="4636" y="1306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9" name="Rectangle 11"/>
            <p:cNvSpPr>
              <a:spLocks noChangeArrowheads="1"/>
            </p:cNvSpPr>
            <p:nvPr/>
          </p:nvSpPr>
          <p:spPr bwMode="auto">
            <a:xfrm>
              <a:off x="4636" y="1306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4840" y="1374"/>
              <a:ext cx="4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Do something</a:t>
              </a:r>
              <a:endParaRPr lang="en-US" altLang="en-US"/>
            </a:p>
          </p:txBody>
        </p:sp>
        <p:sp>
          <p:nvSpPr>
            <p:cNvPr id="30751" name="Line 13"/>
            <p:cNvSpPr>
              <a:spLocks noChangeShapeType="1"/>
            </p:cNvSpPr>
            <p:nvPr/>
          </p:nvSpPr>
          <p:spPr bwMode="auto">
            <a:xfrm>
              <a:off x="5090" y="1080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14"/>
            <p:cNvSpPr>
              <a:spLocks/>
            </p:cNvSpPr>
            <p:nvPr/>
          </p:nvSpPr>
          <p:spPr bwMode="auto">
            <a:xfrm>
              <a:off x="5060" y="1217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6819900" y="1846263"/>
            <a:ext cx="1979613" cy="3106737"/>
            <a:chOff x="4296" y="1163"/>
            <a:chExt cx="1247" cy="1957"/>
          </a:xfrm>
        </p:grpSpPr>
        <p:sp>
          <p:nvSpPr>
            <p:cNvPr id="30735" name="Freeform 31"/>
            <p:cNvSpPr>
              <a:spLocks/>
            </p:cNvSpPr>
            <p:nvPr/>
          </p:nvSpPr>
          <p:spPr bwMode="auto">
            <a:xfrm>
              <a:off x="5001" y="1163"/>
              <a:ext cx="89" cy="60"/>
            </a:xfrm>
            <a:custGeom>
              <a:avLst/>
              <a:gdLst>
                <a:gd name="T0" fmla="*/ 0 w 89"/>
                <a:gd name="T1" fmla="*/ 0 h 60"/>
                <a:gd name="T2" fmla="*/ 89 w 89"/>
                <a:gd name="T3" fmla="*/ 30 h 60"/>
                <a:gd name="T4" fmla="*/ 0 w 89"/>
                <a:gd name="T5" fmla="*/ 60 h 60"/>
                <a:gd name="T6" fmla="*/ 0 w 89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60">
                  <a:moveTo>
                    <a:pt x="0" y="0"/>
                  </a:moveTo>
                  <a:lnTo>
                    <a:pt x="89" y="3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6" name="Group 41"/>
            <p:cNvGrpSpPr>
              <a:grpSpLocks/>
            </p:cNvGrpSpPr>
            <p:nvPr/>
          </p:nvGrpSpPr>
          <p:grpSpPr bwMode="auto">
            <a:xfrm>
              <a:off x="4296" y="1193"/>
              <a:ext cx="1247" cy="1927"/>
              <a:chOff x="4296" y="1193"/>
              <a:chExt cx="1247" cy="1927"/>
            </a:xfrm>
          </p:grpSpPr>
          <p:sp>
            <p:nvSpPr>
              <p:cNvPr id="30737" name="Freeform 30"/>
              <p:cNvSpPr>
                <a:spLocks/>
              </p:cNvSpPr>
              <p:nvPr/>
            </p:nvSpPr>
            <p:spPr bwMode="auto">
              <a:xfrm>
                <a:off x="4296" y="1193"/>
                <a:ext cx="712" cy="1355"/>
              </a:xfrm>
              <a:custGeom>
                <a:avLst/>
                <a:gdLst>
                  <a:gd name="T0" fmla="*/ 340 w 712"/>
                  <a:gd name="T1" fmla="*/ 1355 h 1355"/>
                  <a:gd name="T2" fmla="*/ 0 w 712"/>
                  <a:gd name="T3" fmla="*/ 1355 h 1355"/>
                  <a:gd name="T4" fmla="*/ 0 w 712"/>
                  <a:gd name="T5" fmla="*/ 0 h 1355"/>
                  <a:gd name="T6" fmla="*/ 712 w 712"/>
                  <a:gd name="T7" fmla="*/ 0 h 13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12" h="1355">
                    <a:moveTo>
                      <a:pt x="340" y="1355"/>
                    </a:moveTo>
                    <a:lnTo>
                      <a:pt x="0" y="1355"/>
                    </a:lnTo>
                    <a:lnTo>
                      <a:pt x="0" y="0"/>
                    </a:lnTo>
                    <a:lnTo>
                      <a:pt x="712" y="0"/>
                    </a:ln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38" name="Group 39"/>
              <p:cNvGrpSpPr>
                <a:grpSpLocks/>
              </p:cNvGrpSpPr>
              <p:nvPr/>
            </p:nvGrpSpPr>
            <p:grpSpPr bwMode="auto">
              <a:xfrm>
                <a:off x="4438" y="1987"/>
                <a:ext cx="1105" cy="1133"/>
                <a:chOff x="4438" y="1987"/>
                <a:chExt cx="1105" cy="1133"/>
              </a:xfrm>
            </p:grpSpPr>
            <p:sp>
              <p:nvSpPr>
                <p:cNvPr id="30739" name="Freeform 7"/>
                <p:cNvSpPr>
                  <a:spLocks/>
                </p:cNvSpPr>
                <p:nvPr/>
              </p:nvSpPr>
              <p:spPr bwMode="auto">
                <a:xfrm>
                  <a:off x="4636" y="2321"/>
                  <a:ext cx="907" cy="454"/>
                </a:xfrm>
                <a:custGeom>
                  <a:avLst/>
                  <a:gdLst>
                    <a:gd name="T0" fmla="*/ 0 w 907"/>
                    <a:gd name="T1" fmla="*/ 227 h 454"/>
                    <a:gd name="T2" fmla="*/ 454 w 907"/>
                    <a:gd name="T3" fmla="*/ 0 h 454"/>
                    <a:gd name="T4" fmla="*/ 907 w 907"/>
                    <a:gd name="T5" fmla="*/ 227 h 454"/>
                    <a:gd name="T6" fmla="*/ 454 w 907"/>
                    <a:gd name="T7" fmla="*/ 454 h 454"/>
                    <a:gd name="T8" fmla="*/ 0 w 907"/>
                    <a:gd name="T9" fmla="*/ 227 h 4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7" h="454">
                      <a:moveTo>
                        <a:pt x="0" y="227"/>
                      </a:moveTo>
                      <a:lnTo>
                        <a:pt x="454" y="0"/>
                      </a:lnTo>
                      <a:lnTo>
                        <a:pt x="907" y="227"/>
                      </a:lnTo>
                      <a:lnTo>
                        <a:pt x="454" y="454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0" name="Freeform 8"/>
                <p:cNvSpPr>
                  <a:spLocks/>
                </p:cNvSpPr>
                <p:nvPr/>
              </p:nvSpPr>
              <p:spPr bwMode="auto">
                <a:xfrm>
                  <a:off x="4636" y="2321"/>
                  <a:ext cx="907" cy="454"/>
                </a:xfrm>
                <a:custGeom>
                  <a:avLst/>
                  <a:gdLst>
                    <a:gd name="T0" fmla="*/ 0 w 907"/>
                    <a:gd name="T1" fmla="*/ 227 h 454"/>
                    <a:gd name="T2" fmla="*/ 454 w 907"/>
                    <a:gd name="T3" fmla="*/ 0 h 454"/>
                    <a:gd name="T4" fmla="*/ 907 w 907"/>
                    <a:gd name="T5" fmla="*/ 227 h 454"/>
                    <a:gd name="T6" fmla="*/ 454 w 907"/>
                    <a:gd name="T7" fmla="*/ 454 h 454"/>
                    <a:gd name="T8" fmla="*/ 0 w 907"/>
                    <a:gd name="T9" fmla="*/ 227 h 4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7" h="454">
                      <a:moveTo>
                        <a:pt x="0" y="227"/>
                      </a:moveTo>
                      <a:lnTo>
                        <a:pt x="454" y="0"/>
                      </a:lnTo>
                      <a:lnTo>
                        <a:pt x="907" y="227"/>
                      </a:lnTo>
                      <a:lnTo>
                        <a:pt x="454" y="454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1" name="Rectangle 9"/>
                <p:cNvSpPr>
                  <a:spLocks noChangeArrowheads="1"/>
                </p:cNvSpPr>
                <p:nvPr/>
              </p:nvSpPr>
              <p:spPr bwMode="auto">
                <a:xfrm>
                  <a:off x="4918" y="2502"/>
                  <a:ext cx="33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Condition</a:t>
                  </a:r>
                  <a:endParaRPr lang="en-US" altLang="en-US"/>
                </a:p>
              </p:txBody>
            </p:sp>
            <p:sp>
              <p:nvSpPr>
                <p:cNvPr id="30742" name="Rectangle 15"/>
                <p:cNvSpPr>
                  <a:spLocks noChangeArrowheads="1"/>
                </p:cNvSpPr>
                <p:nvPr/>
              </p:nvSpPr>
              <p:spPr bwMode="auto">
                <a:xfrm>
                  <a:off x="5098" y="2832"/>
                  <a:ext cx="102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No</a:t>
                  </a:r>
                  <a:endParaRPr lang="en-US" altLang="en-US"/>
                </a:p>
              </p:txBody>
            </p:sp>
            <p:sp>
              <p:nvSpPr>
                <p:cNvPr id="30743" name="Rectangle 16"/>
                <p:cNvSpPr>
                  <a:spLocks noChangeArrowheads="1"/>
                </p:cNvSpPr>
                <p:nvPr/>
              </p:nvSpPr>
              <p:spPr bwMode="auto">
                <a:xfrm>
                  <a:off x="4438" y="2430"/>
                  <a:ext cx="137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000">
                      <a:solidFill>
                        <a:srgbClr val="000000"/>
                      </a:solidFill>
                    </a:rPr>
                    <a:t>Yes</a:t>
                  </a:r>
                  <a:endParaRPr lang="en-US" altLang="en-US"/>
                </a:p>
              </p:txBody>
            </p:sp>
            <p:sp>
              <p:nvSpPr>
                <p:cNvPr id="30744" name="Line 28"/>
                <p:cNvSpPr>
                  <a:spLocks noChangeShapeType="1"/>
                </p:cNvSpPr>
                <p:nvPr/>
              </p:nvSpPr>
              <p:spPr bwMode="auto">
                <a:xfrm>
                  <a:off x="5090" y="1987"/>
                  <a:ext cx="1" cy="252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5" name="Freeform 29"/>
                <p:cNvSpPr>
                  <a:spLocks/>
                </p:cNvSpPr>
                <p:nvPr/>
              </p:nvSpPr>
              <p:spPr bwMode="auto">
                <a:xfrm>
                  <a:off x="5060" y="2232"/>
                  <a:ext cx="59" cy="89"/>
                </a:xfrm>
                <a:custGeom>
                  <a:avLst/>
                  <a:gdLst>
                    <a:gd name="T0" fmla="*/ 59 w 59"/>
                    <a:gd name="T1" fmla="*/ 0 h 89"/>
                    <a:gd name="T2" fmla="*/ 30 w 59"/>
                    <a:gd name="T3" fmla="*/ 89 h 89"/>
                    <a:gd name="T4" fmla="*/ 0 w 59"/>
                    <a:gd name="T5" fmla="*/ 0 h 89"/>
                    <a:gd name="T6" fmla="*/ 59 w 59"/>
                    <a:gd name="T7" fmla="*/ 0 h 8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" h="89">
                      <a:moveTo>
                        <a:pt x="59" y="0"/>
                      </a:moveTo>
                      <a:lnTo>
                        <a:pt x="30" y="89"/>
                      </a:lnTo>
                      <a:lnTo>
                        <a:pt x="0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6" name="Line 32"/>
                <p:cNvSpPr>
                  <a:spLocks noChangeShapeType="1"/>
                </p:cNvSpPr>
                <p:nvPr/>
              </p:nvSpPr>
              <p:spPr bwMode="auto">
                <a:xfrm>
                  <a:off x="5090" y="2775"/>
                  <a:ext cx="1" cy="264"/>
                </a:xfrm>
                <a:prstGeom prst="line">
                  <a:avLst/>
                </a:prstGeom>
                <a:noFill/>
                <a:ln w="158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7" name="Freeform 33"/>
                <p:cNvSpPr>
                  <a:spLocks/>
                </p:cNvSpPr>
                <p:nvPr/>
              </p:nvSpPr>
              <p:spPr bwMode="auto">
                <a:xfrm>
                  <a:off x="5060" y="3031"/>
                  <a:ext cx="59" cy="89"/>
                </a:xfrm>
                <a:custGeom>
                  <a:avLst/>
                  <a:gdLst>
                    <a:gd name="T0" fmla="*/ 59 w 59"/>
                    <a:gd name="T1" fmla="*/ 0 h 89"/>
                    <a:gd name="T2" fmla="*/ 30 w 59"/>
                    <a:gd name="T3" fmla="*/ 89 h 89"/>
                    <a:gd name="T4" fmla="*/ 0 w 59"/>
                    <a:gd name="T5" fmla="*/ 0 h 89"/>
                    <a:gd name="T6" fmla="*/ 59 w 59"/>
                    <a:gd name="T7" fmla="*/ 0 h 8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" h="89">
                      <a:moveTo>
                        <a:pt x="59" y="0"/>
                      </a:moveTo>
                      <a:lnTo>
                        <a:pt x="30" y="89"/>
                      </a:lnTo>
                      <a:lnTo>
                        <a:pt x="0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64" name="Group 36"/>
          <p:cNvGrpSpPr>
            <a:grpSpLocks/>
          </p:cNvGrpSpPr>
          <p:nvPr/>
        </p:nvGrpSpPr>
        <p:grpSpPr bwMode="auto">
          <a:xfrm>
            <a:off x="7359650" y="993775"/>
            <a:ext cx="1439863" cy="720725"/>
            <a:chOff x="4636" y="626"/>
            <a:chExt cx="907" cy="454"/>
          </a:xfrm>
        </p:grpSpPr>
        <p:sp>
          <p:nvSpPr>
            <p:cNvPr id="30730" name="Rectangle 17"/>
            <p:cNvSpPr>
              <a:spLocks noChangeArrowheads="1"/>
            </p:cNvSpPr>
            <p:nvPr/>
          </p:nvSpPr>
          <p:spPr bwMode="auto">
            <a:xfrm>
              <a:off x="4636" y="853"/>
              <a:ext cx="907" cy="227"/>
            </a:xfrm>
            <a:prstGeom prst="rect">
              <a:avLst/>
            </a:prstGeom>
            <a:solidFill>
              <a:srgbClr val="DDE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1" name="Rectangle 18"/>
            <p:cNvSpPr>
              <a:spLocks noChangeArrowheads="1"/>
            </p:cNvSpPr>
            <p:nvPr/>
          </p:nvSpPr>
          <p:spPr bwMode="auto">
            <a:xfrm>
              <a:off x="4636" y="853"/>
              <a:ext cx="907" cy="227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2" name="Rectangle 19"/>
            <p:cNvSpPr>
              <a:spLocks noChangeArrowheads="1"/>
            </p:cNvSpPr>
            <p:nvPr/>
          </p:nvSpPr>
          <p:spPr bwMode="auto">
            <a:xfrm>
              <a:off x="5038" y="918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init</a:t>
              </a:r>
              <a:endParaRPr lang="en-US" altLang="en-US"/>
            </a:p>
          </p:txBody>
        </p:sp>
        <p:sp>
          <p:nvSpPr>
            <p:cNvPr id="30733" name="Line 34"/>
            <p:cNvSpPr>
              <a:spLocks noChangeShapeType="1"/>
            </p:cNvSpPr>
            <p:nvPr/>
          </p:nvSpPr>
          <p:spPr bwMode="auto">
            <a:xfrm>
              <a:off x="5090" y="626"/>
              <a:ext cx="1" cy="14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35"/>
            <p:cNvSpPr>
              <a:spLocks/>
            </p:cNvSpPr>
            <p:nvPr/>
          </p:nvSpPr>
          <p:spPr bwMode="auto">
            <a:xfrm>
              <a:off x="5060" y="764"/>
              <a:ext cx="59" cy="89"/>
            </a:xfrm>
            <a:custGeom>
              <a:avLst/>
              <a:gdLst>
                <a:gd name="T0" fmla="*/ 59 w 59"/>
                <a:gd name="T1" fmla="*/ 0 h 89"/>
                <a:gd name="T2" fmla="*/ 30 w 59"/>
                <a:gd name="T3" fmla="*/ 89 h 89"/>
                <a:gd name="T4" fmla="*/ 0 w 59"/>
                <a:gd name="T5" fmla="*/ 0 h 89"/>
                <a:gd name="T6" fmla="*/ 59 w 5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89">
                  <a:moveTo>
                    <a:pt x="59" y="0"/>
                  </a:moveTo>
                  <a:lnTo>
                    <a:pt x="30" y="8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Introduction to jump and call</a:t>
            </a:r>
          </a:p>
          <a:p>
            <a:r>
              <a:rPr lang="en-US" altLang="en-US" smtClean="0"/>
              <a:t>Jump</a:t>
            </a:r>
          </a:p>
          <a:p>
            <a:r>
              <a:rPr lang="en-US" altLang="en-US" smtClean="0"/>
              <a:t>Call</a:t>
            </a:r>
          </a:p>
          <a:p>
            <a:pPr lvl="1"/>
            <a:r>
              <a:rPr lang="en-US" altLang="en-US" smtClean="0"/>
              <a:t>Stack</a:t>
            </a:r>
          </a:p>
          <a:p>
            <a:pPr lvl="1"/>
            <a:r>
              <a:rPr lang="en-US" altLang="en-US" smtClean="0"/>
              <a:t>Calling a function</a:t>
            </a:r>
          </a:p>
          <a:p>
            <a:r>
              <a:rPr lang="en-US" altLang="en-US" smtClean="0"/>
              <a:t>Time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calculates 1+3+5+…+27</a:t>
            </a:r>
          </a:p>
          <a:p>
            <a:r>
              <a:rPr lang="en-US" altLang="en-US" smtClean="0"/>
              <a:t>Solution: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557963" y="1670050"/>
          <a:ext cx="2024062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Visio" r:id="rId3" imgW="2023872" imgH="4363822" progId="Visio.Drawing.11">
                  <p:embed/>
                </p:oleObj>
              </mc:Choice>
              <mc:Fallback>
                <p:oleObj name="Visio" r:id="rId3" imgW="2023872" imgH="436382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1670050"/>
                        <a:ext cx="2024062" cy="436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71538" y="2424113"/>
            <a:ext cx="4864100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LDI R20,0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LDI R16,1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L1:ADD R20,R16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LDI R17,2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ADD R16,R17	;R16 = R16 + 2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LDI R17,27	;R17 = 27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SUB R17,R16	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BRCC L1	;if R16 &lt;= 27 jump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 Topics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Stack, Push and Pop</a:t>
            </a:r>
          </a:p>
          <a:p>
            <a:r>
              <a:rPr lang="en-US" altLang="en-US" smtClean="0"/>
              <a:t>Calling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7913"/>
            <a:ext cx="4090988" cy="5381625"/>
          </a:xfrm>
        </p:spPr>
        <p:txBody>
          <a:bodyPr/>
          <a:lstStyle/>
          <a:p>
            <a:r>
              <a:rPr lang="en-US" altLang="en-US" sz="2400" smtClean="0"/>
              <a:t>PUSH </a:t>
            </a:r>
            <a:r>
              <a:rPr lang="en-US" altLang="en-US" sz="2400" i="1" smtClean="0"/>
              <a:t>Rr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[SP] = Rr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SP = SP - 1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1700" y="1077913"/>
            <a:ext cx="4090988" cy="5381625"/>
          </a:xfrm>
        </p:spPr>
        <p:txBody>
          <a:bodyPr/>
          <a:lstStyle/>
          <a:p>
            <a:r>
              <a:rPr lang="en-US" altLang="en-US" sz="2400" smtClean="0"/>
              <a:t>POP </a:t>
            </a:r>
            <a:r>
              <a:rPr lang="en-US" altLang="en-US" sz="2400" i="1" smtClean="0"/>
              <a:t>Rd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smtClean="0"/>
              <a:t>	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SP = SP + 1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 Rd = [SP]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153025" y="4570413"/>
            <a:ext cx="609600" cy="366712"/>
            <a:chOff x="3984" y="2928"/>
            <a:chExt cx="384" cy="231"/>
          </a:xfrm>
        </p:grpSpPr>
        <p:sp>
          <p:nvSpPr>
            <p:cNvPr id="33809" name="Line 6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Text Box 7"/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SP</a:t>
              </a:r>
            </a:p>
          </p:txBody>
        </p:sp>
      </p:grpSp>
      <p:grpSp>
        <p:nvGrpSpPr>
          <p:cNvPr id="33798" name="Group 8"/>
          <p:cNvGrpSpPr>
            <a:grpSpLocks/>
          </p:cNvGrpSpPr>
          <p:nvPr/>
        </p:nvGrpSpPr>
        <p:grpSpPr bwMode="auto">
          <a:xfrm>
            <a:off x="5686425" y="3579813"/>
            <a:ext cx="762000" cy="2119312"/>
            <a:chOff x="4080" y="2784"/>
            <a:chExt cx="480" cy="1335"/>
          </a:xfrm>
        </p:grpSpPr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>
              <a:off x="4128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4128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4512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412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>
              <a:off x="41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4"/>
            <p:cNvSpPr>
              <a:spLocks noChangeShapeType="1"/>
            </p:cNvSpPr>
            <p:nvPr/>
          </p:nvSpPr>
          <p:spPr bwMode="auto">
            <a:xfrm>
              <a:off x="412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4080" y="388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Stack</a:t>
              </a:r>
            </a:p>
          </p:txBody>
        </p:sp>
      </p:grpSp>
      <p:sp>
        <p:nvSpPr>
          <p:cNvPr id="33799" name="Line 16"/>
          <p:cNvSpPr>
            <a:spLocks noChangeShapeType="1"/>
          </p:cNvSpPr>
          <p:nvPr/>
        </p:nvSpPr>
        <p:spPr bwMode="auto">
          <a:xfrm>
            <a:off x="5762625" y="441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7"/>
          <p:cNvSpPr>
            <a:spLocks noChangeShapeType="1"/>
          </p:cNvSpPr>
          <p:nvPr/>
        </p:nvSpPr>
        <p:spPr bwMode="auto">
          <a:xfrm>
            <a:off x="5762625" y="4173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801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74688" y="4229100"/>
            <a:ext cx="319087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562600" y="1460500"/>
            <a:ext cx="3352800" cy="48387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629400" y="50419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638800" y="2070100"/>
            <a:ext cx="609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0009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000B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000C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248400" y="1689100"/>
            <a:ext cx="2590800" cy="4432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248400" y="20701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400800" y="1765300"/>
            <a:ext cx="2286000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ORG 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R16,HIGH(RAMEND)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OUT  SPH,R16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R16,LOW(RAMEND)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OUT  SPL,R16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R20,0x10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R21, 0x20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LDI  R22,0x30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PUSH R22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POP R20</a:t>
            </a:r>
          </a:p>
          <a:p>
            <a:pPr>
              <a:spcBef>
                <a:spcPct val="50000"/>
              </a:spcBef>
            </a:pPr>
            <a:r>
              <a:rPr lang="pt-BR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L1: RJMP L1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6248400" y="1460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562600" y="16891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562600" y="14605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248400" y="14605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Code</a:t>
            </a:r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1627188" y="3876675"/>
            <a:ext cx="746125" cy="366713"/>
            <a:chOff x="3984" y="2928"/>
            <a:chExt cx="384" cy="231"/>
          </a:xfrm>
        </p:grpSpPr>
        <p:sp>
          <p:nvSpPr>
            <p:cNvPr id="34857" name="Line 14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Text Box 15"/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latin typeface="Tahoma" panose="020B0604030504040204" pitchFamily="34" charset="0"/>
                </a:rPr>
                <a:t>SP</a:t>
              </a:r>
            </a:p>
          </p:txBody>
        </p:sp>
      </p:grpSp>
      <p:sp>
        <p:nvSpPr>
          <p:cNvPr id="34830" name="Line 17"/>
          <p:cNvSpPr>
            <a:spLocks noChangeShapeType="1"/>
          </p:cNvSpPr>
          <p:nvPr/>
        </p:nvSpPr>
        <p:spPr bwMode="auto">
          <a:xfrm>
            <a:off x="2438400" y="3997325"/>
            <a:ext cx="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2438400" y="60356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9"/>
          <p:cNvSpPr>
            <a:spLocks noChangeShapeType="1"/>
          </p:cNvSpPr>
          <p:nvPr/>
        </p:nvSpPr>
        <p:spPr bwMode="auto">
          <a:xfrm>
            <a:off x="3048000" y="3997325"/>
            <a:ext cx="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20"/>
          <p:cNvSpPr>
            <a:spLocks noChangeShapeType="1"/>
          </p:cNvSpPr>
          <p:nvPr/>
        </p:nvSpPr>
        <p:spPr bwMode="auto">
          <a:xfrm>
            <a:off x="2438400" y="58070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21"/>
          <p:cNvSpPr>
            <a:spLocks noChangeShapeType="1"/>
          </p:cNvSpPr>
          <p:nvPr/>
        </p:nvSpPr>
        <p:spPr bwMode="auto">
          <a:xfrm>
            <a:off x="2438400" y="55784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2"/>
          <p:cNvSpPr>
            <a:spLocks noChangeShapeType="1"/>
          </p:cNvSpPr>
          <p:nvPr/>
        </p:nvSpPr>
        <p:spPr bwMode="auto">
          <a:xfrm>
            <a:off x="2438400" y="53498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2124075" y="6021388"/>
            <a:ext cx="1216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34837" name="Line 24"/>
          <p:cNvSpPr>
            <a:spLocks noChangeShapeType="1"/>
          </p:cNvSpPr>
          <p:nvPr/>
        </p:nvSpPr>
        <p:spPr bwMode="auto">
          <a:xfrm>
            <a:off x="2438400" y="51212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5"/>
          <p:cNvSpPr>
            <a:spLocks noChangeShapeType="1"/>
          </p:cNvSpPr>
          <p:nvPr/>
        </p:nvSpPr>
        <p:spPr bwMode="auto">
          <a:xfrm>
            <a:off x="24384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Rectangle 26"/>
          <p:cNvSpPr>
            <a:spLocks noChangeArrowheads="1"/>
          </p:cNvSpPr>
          <p:nvPr/>
        </p:nvSpPr>
        <p:spPr bwMode="auto">
          <a:xfrm>
            <a:off x="1128713" y="2133600"/>
            <a:ext cx="3443287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40" name="Text Box 27"/>
          <p:cNvSpPr txBox="1">
            <a:spLocks noChangeArrowheads="1"/>
          </p:cNvSpPr>
          <p:nvPr/>
        </p:nvSpPr>
        <p:spPr bwMode="auto">
          <a:xfrm>
            <a:off x="1411288" y="243840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R20:</a:t>
            </a:r>
          </a:p>
        </p:txBody>
      </p:sp>
      <p:sp>
        <p:nvSpPr>
          <p:cNvPr id="34841" name="Text Box 28"/>
          <p:cNvSpPr txBox="1">
            <a:spLocks noChangeArrowheads="1"/>
          </p:cNvSpPr>
          <p:nvPr/>
        </p:nvSpPr>
        <p:spPr bwMode="auto">
          <a:xfrm>
            <a:off x="1370013" y="2819400"/>
            <a:ext cx="68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R21:</a:t>
            </a:r>
          </a:p>
        </p:txBody>
      </p:sp>
      <p:sp>
        <p:nvSpPr>
          <p:cNvPr id="34842" name="Text Box 29"/>
          <p:cNvSpPr txBox="1">
            <a:spLocks noChangeArrowheads="1"/>
          </p:cNvSpPr>
          <p:nvPr/>
        </p:nvSpPr>
        <p:spPr bwMode="auto">
          <a:xfrm>
            <a:off x="2057400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054225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$10</a:t>
            </a:r>
          </a:p>
        </p:txBody>
      </p:sp>
      <p:sp>
        <p:nvSpPr>
          <p:cNvPr id="34844" name="Text Box 31"/>
          <p:cNvSpPr txBox="1">
            <a:spLocks noChangeArrowheads="1"/>
          </p:cNvSpPr>
          <p:nvPr/>
        </p:nvSpPr>
        <p:spPr bwMode="auto">
          <a:xfrm>
            <a:off x="2057400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060575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$20</a:t>
            </a:r>
          </a:p>
        </p:txBody>
      </p:sp>
      <p:sp>
        <p:nvSpPr>
          <p:cNvPr id="34846" name="Text Box 33"/>
          <p:cNvSpPr txBox="1">
            <a:spLocks noChangeArrowheads="1"/>
          </p:cNvSpPr>
          <p:nvPr/>
        </p:nvSpPr>
        <p:spPr bwMode="auto">
          <a:xfrm>
            <a:off x="3733800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34847" name="Text Box 34"/>
          <p:cNvSpPr txBox="1">
            <a:spLocks noChangeArrowheads="1"/>
          </p:cNvSpPr>
          <p:nvPr/>
        </p:nvSpPr>
        <p:spPr bwMode="auto">
          <a:xfrm>
            <a:off x="3733800" y="28194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$00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732213" y="2362200"/>
            <a:ext cx="609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$30</a:t>
            </a:r>
          </a:p>
        </p:txBody>
      </p:sp>
      <p:sp>
        <p:nvSpPr>
          <p:cNvPr id="34849" name="Text Box 36"/>
          <p:cNvSpPr txBox="1">
            <a:spLocks noChangeArrowheads="1"/>
          </p:cNvSpPr>
          <p:nvPr/>
        </p:nvSpPr>
        <p:spPr bwMode="auto">
          <a:xfrm>
            <a:off x="3048000" y="2438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R22:</a:t>
            </a:r>
          </a:p>
        </p:txBody>
      </p:sp>
      <p:sp>
        <p:nvSpPr>
          <p:cNvPr id="34850" name="Text Box 37"/>
          <p:cNvSpPr txBox="1">
            <a:spLocks noChangeArrowheads="1"/>
          </p:cNvSpPr>
          <p:nvPr/>
        </p:nvSpPr>
        <p:spPr bwMode="auto">
          <a:xfrm>
            <a:off x="3124200" y="28194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R0: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6915150" y="403225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$10</a:t>
            </a: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6915150" y="4308475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$20</a:t>
            </a: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6915150" y="4575175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D43A10"/>
                </a:solidFill>
                <a:latin typeface="Tahoma" panose="020B0604030504040204" pitchFamily="34" charset="0"/>
              </a:rPr>
              <a:t>$30</a:t>
            </a:r>
          </a:p>
        </p:txBody>
      </p:sp>
      <p:sp>
        <p:nvSpPr>
          <p:cNvPr id="34854" name="Line 42"/>
          <p:cNvSpPr>
            <a:spLocks noChangeShapeType="1"/>
          </p:cNvSpPr>
          <p:nvPr/>
        </p:nvSpPr>
        <p:spPr bwMode="auto">
          <a:xfrm flipH="1">
            <a:off x="2444750" y="400685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Text Box 43"/>
          <p:cNvSpPr txBox="1">
            <a:spLocks noChangeArrowheads="1"/>
          </p:cNvSpPr>
          <p:nvPr/>
        </p:nvSpPr>
        <p:spPr bwMode="auto">
          <a:xfrm>
            <a:off x="3035300" y="3952875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0000</a:t>
            </a:r>
          </a:p>
        </p:txBody>
      </p:sp>
      <p:sp>
        <p:nvSpPr>
          <p:cNvPr id="34856" name="Line 56"/>
          <p:cNvSpPr>
            <a:spLocks noChangeShapeType="1"/>
          </p:cNvSpPr>
          <p:nvPr/>
        </p:nvSpPr>
        <p:spPr bwMode="auto">
          <a:xfrm flipH="1">
            <a:off x="2438400" y="422275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9 L 0.0 0.08334 " pathEditMode="relative" ptsTypes="AA">
                                      <p:cBhvr>
                                        <p:cTn id="1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92593E-6 L 2.22222E-6 0.06203 " pathEditMode="relative" ptsTypes="AA">
                                      <p:cBhvr>
                                        <p:cTn id="13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333 L 0 0.1166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169 L 0.0 0.16135 " pathEditMode="relative" ptsTypes="AA">
                                      <p:cBhvr>
                                        <p:cTn id="21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6203 L 4.44444E-6 0.27314 " pathEditMode="relative" ptsTypes="AA">
                                      <p:cBhvr>
                                        <p:cTn id="24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6135 L 0.0 0.1946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9467 L 0.0 0.2388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3888 L 0.0 0.2833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8333 L 0.0 0.3166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47569 0.2659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7283 L -1.94444E-6 0.2372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1713 L 0.00069 0.366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3.7037E-6 L -0.47292 0.187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23727 L 2.77556E-17 0.1995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36621 L 0.0007 0.4013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85185E-6 L -0.47083 0.119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9954 L 3.33333E-6 0.1638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40139 L 0 0.4412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6389 L -1.66667E-6 0.1972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3 0.11944 L -0.5177 -0.238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4121 L 0 0.4773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19953 L 2.77556E-17 0.2328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91 0.1875 L -0.34375 -0.1981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47731 L 1.11111E-6 0.5217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3727 L -1.66667E-6 0.270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69 0.26598 L -0.52048 -0.2182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3" grpId="1" animBg="1"/>
      <p:bldP spid="29703" grpId="2" animBg="1"/>
      <p:bldP spid="29703" grpId="3" animBg="1"/>
      <p:bldP spid="29703" grpId="4" animBg="1"/>
      <p:bldP spid="29703" grpId="5" animBg="1"/>
      <p:bldP spid="29703" grpId="6" animBg="1"/>
      <p:bldP spid="29703" grpId="7" animBg="1"/>
      <p:bldP spid="29703" grpId="8" animBg="1"/>
      <p:bldP spid="29703" grpId="9" animBg="1"/>
      <p:bldP spid="29703" grpId="10" animBg="1"/>
      <p:bldP spid="29703" grpId="11" animBg="1"/>
      <p:bldP spid="29703" grpId="12" animBg="1"/>
      <p:bldP spid="29726" grpId="0" animBg="1"/>
      <p:bldP spid="29728" grpId="0" animBg="1"/>
      <p:bldP spid="29731" grpId="0" animBg="1"/>
      <p:bldP spid="29734" grpId="0" animBg="1"/>
      <p:bldP spid="29734" grpId="1" animBg="1"/>
      <p:bldP spid="29734" grpId="2" animBg="1"/>
      <p:bldP spid="29735" grpId="0" animBg="1"/>
      <p:bldP spid="29735" grpId="1" animBg="1"/>
      <p:bldP spid="29735" grpId="2" animBg="1"/>
      <p:bldP spid="29736" grpId="0" animBg="1"/>
      <p:bldP spid="29736" grpId="1" animBg="1"/>
      <p:bldP spid="29736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Calling a Function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410200" y="1905000"/>
            <a:ext cx="3625850" cy="426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486400" y="2209800"/>
            <a:ext cx="609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0009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000A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000B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000C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000D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72200" y="2133600"/>
            <a:ext cx="27559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165850" y="3352800"/>
            <a:ext cx="27559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127750" y="2209800"/>
            <a:ext cx="2838450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R16,HIGH(RAMEND)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OUT SPH,R16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R16,LOW(RAMEND)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OUT SPL,R16       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R20,15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LDI R21,5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CALL FUNC_NAME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INC  R20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L1:     RJMP  L1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FUNC_NAME: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ADD  R20,R21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SUBI  R20,3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61722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410200" y="213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172200" y="19050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410200" y="19050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2886075" y="3581400"/>
            <a:ext cx="2524125" cy="838200"/>
          </a:xfrm>
          <a:prstGeom prst="rightArrowCallout">
            <a:avLst>
              <a:gd name="adj1" fmla="val 25000"/>
              <a:gd name="adj2" fmla="val 25000"/>
              <a:gd name="adj3" fmla="val 50189"/>
              <a:gd name="adj4" fmla="val 74907"/>
            </a:avLst>
          </a:prstGeom>
          <a:solidFill>
            <a:srgbClr val="DDFC6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solidFill>
                <a:srgbClr val="D43A10"/>
              </a:solidFill>
              <a:latin typeface="Tahoma" panose="020B0604030504040204" pitchFamily="34" charset="0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562600" y="388620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124200" y="41148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opCode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810000" y="41148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operand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3124200" y="3886200"/>
            <a:ext cx="13716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</a:rPr>
              <a:t>940E  </a:t>
            </a:r>
            <a:r>
              <a:rPr lang="en-US" altLang="en-US" b="1">
                <a:solidFill>
                  <a:srgbClr val="D43A10"/>
                </a:solidFill>
                <a:latin typeface="Tahoma" panose="020B0604030504040204" pitchFamily="34" charset="0"/>
              </a:rPr>
              <a:t>000A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810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200400" y="3581400"/>
            <a:ext cx="114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Tahoma" panose="020B0604030504040204" pitchFamily="34" charset="0"/>
              </a:rPr>
              <a:t>Machine code:</a:t>
            </a:r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1066800" y="5159375"/>
            <a:ext cx="609600" cy="366713"/>
            <a:chOff x="3984" y="2928"/>
            <a:chExt cx="384" cy="231"/>
          </a:xfrm>
        </p:grpSpPr>
        <p:sp>
          <p:nvSpPr>
            <p:cNvPr id="35883" name="Line 20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Text Box 21"/>
            <p:cNvSpPr txBox="1">
              <a:spLocks noChangeArrowheads="1"/>
            </p:cNvSpPr>
            <p:nvPr/>
          </p:nvSpPr>
          <p:spPr bwMode="auto">
            <a:xfrm>
              <a:off x="3984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SP</a:t>
              </a:r>
            </a:p>
          </p:txBody>
        </p:sp>
      </p:grpSp>
      <p:grpSp>
        <p:nvGrpSpPr>
          <p:cNvPr id="35860" name="Group 22"/>
          <p:cNvGrpSpPr>
            <a:grpSpLocks/>
          </p:cNvGrpSpPr>
          <p:nvPr/>
        </p:nvGrpSpPr>
        <p:grpSpPr bwMode="auto">
          <a:xfrm>
            <a:off x="1600200" y="4168775"/>
            <a:ext cx="762000" cy="2119313"/>
            <a:chOff x="4080" y="2784"/>
            <a:chExt cx="480" cy="1335"/>
          </a:xfrm>
        </p:grpSpPr>
        <p:sp>
          <p:nvSpPr>
            <p:cNvPr id="35876" name="Line 23"/>
            <p:cNvSpPr>
              <a:spLocks noChangeShapeType="1"/>
            </p:cNvSpPr>
            <p:nvPr/>
          </p:nvSpPr>
          <p:spPr bwMode="auto">
            <a:xfrm>
              <a:off x="4128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4"/>
            <p:cNvSpPr>
              <a:spLocks noChangeShapeType="1"/>
            </p:cNvSpPr>
            <p:nvPr/>
          </p:nvSpPr>
          <p:spPr bwMode="auto">
            <a:xfrm>
              <a:off x="4128" y="38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25"/>
            <p:cNvSpPr>
              <a:spLocks noChangeShapeType="1"/>
            </p:cNvSpPr>
            <p:nvPr/>
          </p:nvSpPr>
          <p:spPr bwMode="auto">
            <a:xfrm>
              <a:off x="4512" y="278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26"/>
            <p:cNvSpPr>
              <a:spLocks noChangeShapeType="1"/>
            </p:cNvSpPr>
            <p:nvPr/>
          </p:nvSpPr>
          <p:spPr bwMode="auto">
            <a:xfrm>
              <a:off x="412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27"/>
            <p:cNvSpPr>
              <a:spLocks noChangeShapeType="1"/>
            </p:cNvSpPr>
            <p:nvPr/>
          </p:nvSpPr>
          <p:spPr bwMode="auto">
            <a:xfrm>
              <a:off x="41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28"/>
            <p:cNvSpPr>
              <a:spLocks noChangeShapeType="1"/>
            </p:cNvSpPr>
            <p:nvPr/>
          </p:nvSpPr>
          <p:spPr bwMode="auto">
            <a:xfrm>
              <a:off x="412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29"/>
            <p:cNvSpPr txBox="1">
              <a:spLocks noChangeArrowheads="1"/>
            </p:cNvSpPr>
            <p:nvPr/>
          </p:nvSpPr>
          <p:spPr bwMode="auto">
            <a:xfrm>
              <a:off x="4080" y="388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Stack</a:t>
              </a:r>
            </a:p>
          </p:txBody>
        </p:sp>
      </p:grpSp>
      <p:sp>
        <p:nvSpPr>
          <p:cNvPr id="35861" name="Line 30"/>
          <p:cNvSpPr>
            <a:spLocks noChangeShapeType="1"/>
          </p:cNvSpPr>
          <p:nvPr/>
        </p:nvSpPr>
        <p:spPr bwMode="auto">
          <a:xfrm>
            <a:off x="1676400" y="50069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31"/>
          <p:cNvSpPr>
            <a:spLocks noChangeShapeType="1"/>
          </p:cNvSpPr>
          <p:nvPr/>
        </p:nvSpPr>
        <p:spPr bwMode="auto">
          <a:xfrm>
            <a:off x="1676400" y="476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Rectangle 32"/>
          <p:cNvSpPr>
            <a:spLocks noChangeArrowheads="1"/>
          </p:cNvSpPr>
          <p:nvPr/>
        </p:nvSpPr>
        <p:spPr bwMode="auto">
          <a:xfrm>
            <a:off x="3048000" y="5334000"/>
            <a:ext cx="1752600" cy="4572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64" name="Text Box 33"/>
          <p:cNvSpPr txBox="1">
            <a:spLocks noChangeArrowheads="1"/>
          </p:cNvSpPr>
          <p:nvPr/>
        </p:nvSpPr>
        <p:spPr bwMode="auto">
          <a:xfrm>
            <a:off x="3124200" y="5334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anose="020B0604030504040204" pitchFamily="34" charset="0"/>
              </a:rPr>
              <a:t>PC:</a:t>
            </a:r>
          </a:p>
        </p:txBody>
      </p:sp>
      <p:sp>
        <p:nvSpPr>
          <p:cNvPr id="35865" name="Rectangle 34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0004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0005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0006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3873500" y="39243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000A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000B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000C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829300" y="4210050"/>
            <a:ext cx="228600" cy="152400"/>
          </a:xfrm>
          <a:prstGeom prst="rect">
            <a:avLst/>
          </a:prstGeom>
          <a:solidFill>
            <a:srgbClr val="CD42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08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5600700" y="4210050"/>
            <a:ext cx="228600" cy="152400"/>
          </a:xfrm>
          <a:prstGeom prst="rect">
            <a:avLst/>
          </a:prstGeom>
          <a:solidFill>
            <a:srgbClr val="CD42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0008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3732213" y="5408613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0009</a:t>
            </a:r>
          </a:p>
        </p:txBody>
      </p:sp>
      <p:sp>
        <p:nvSpPr>
          <p:cNvPr id="35875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3276600" cy="2057400"/>
          </a:xfrm>
        </p:spPr>
        <p:txBody>
          <a:bodyPr/>
          <a:lstStyle/>
          <a:p>
            <a:r>
              <a:rPr lang="en-US" altLang="en-US" sz="1800" smtClean="0"/>
              <a:t>To execute a call:</a:t>
            </a:r>
          </a:p>
          <a:p>
            <a:pPr lvl="1"/>
            <a:r>
              <a:rPr lang="en-US" altLang="en-US" sz="2000" smtClean="0"/>
              <a:t>Address of the next instruction is saved</a:t>
            </a:r>
          </a:p>
          <a:p>
            <a:pPr lvl="1"/>
            <a:r>
              <a:rPr lang="en-US" altLang="en-US" sz="2000" smtClean="0"/>
              <a:t>PC is loaded with the appropriate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889 L 3.33333E-6 0.08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42917 0.1576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0356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022E-16 L -0.40486 0.125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333 L 3.33333E-6 -0.071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3.33333E-6 L -4.44444E-6 0.2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8334 L 3.33333E-6 0.2388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3889 L 3.33333E-6 0.2833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8334 L 3.33333E-6 0.3166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07 L 0 -0.037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86 0.12523 L -0.18507 0.1833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565 L -3.33333E-6 -0.002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17 0.15764 L -0.17795 0.1856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1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1666 L 3.33333E-6 0.1166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666 L -3.33333E-6 0.1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30726" grpId="1" animBg="1"/>
      <p:bldP spid="30726" grpId="2" animBg="1"/>
      <p:bldP spid="30726" grpId="3" animBg="1"/>
      <p:bldP spid="30726" grpId="4" animBg="1"/>
      <p:bldP spid="30726" grpId="5" animBg="1"/>
      <p:bldP spid="30726" grpId="6" animBg="1"/>
      <p:bldP spid="30755" grpId="0" animBg="1"/>
      <p:bldP spid="30756" grpId="0" animBg="1"/>
      <p:bldP spid="30757" grpId="0" animBg="1"/>
      <p:bldP spid="30757" grpId="1" animBg="1"/>
      <p:bldP spid="30758" grpId="0" animBg="1"/>
      <p:bldP spid="30759" grpId="0" animBg="1"/>
      <p:bldP spid="30760" grpId="0" animBg="1"/>
      <p:bldP spid="30760" grpId="1" animBg="1"/>
      <p:bldP spid="30760" grpId="2" animBg="1"/>
      <p:bldP spid="30761" grpId="0" animBg="1"/>
      <p:bldP spid="30761" grpId="1" animBg="1"/>
      <p:bldP spid="30761" grpId="2" animBg="1"/>
      <p:bldP spid="30762" grpId="0" animBg="1"/>
      <p:bldP spid="307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delay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643438" y="3363913"/>
          <a:ext cx="43243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363913"/>
                        <a:ext cx="432435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438150" y="2414588"/>
          <a:ext cx="36861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Visio" r:id="rId5" imgW="5502250" imgH="4922825" progId="Visio.Drawing.11">
                  <p:embed/>
                </p:oleObj>
              </mc:Choice>
              <mc:Fallback>
                <p:oleObj name="Visio" r:id="rId5" imgW="5502250" imgH="492282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414588"/>
                        <a:ext cx="3686175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8"/>
          <p:cNvGrpSpPr>
            <a:grpSpLocks/>
          </p:cNvGrpSpPr>
          <p:nvPr/>
        </p:nvGrpSpPr>
        <p:grpSpPr bwMode="auto">
          <a:xfrm>
            <a:off x="368300" y="4267200"/>
            <a:ext cx="1308100" cy="520700"/>
            <a:chOff x="2832" y="3456"/>
            <a:chExt cx="960" cy="576"/>
          </a:xfrm>
        </p:grpSpPr>
        <p:sp>
          <p:nvSpPr>
            <p:cNvPr id="36871" name="Line 9"/>
            <p:cNvSpPr>
              <a:spLocks noChangeShapeType="1"/>
            </p:cNvSpPr>
            <p:nvPr/>
          </p:nvSpPr>
          <p:spPr bwMode="auto">
            <a:xfrm>
              <a:off x="3072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0"/>
            <p:cNvSpPr>
              <a:spLocks noChangeShapeType="1"/>
            </p:cNvSpPr>
            <p:nvPr/>
          </p:nvSpPr>
          <p:spPr bwMode="auto">
            <a:xfrm>
              <a:off x="3024" y="34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73" name="Group 11"/>
            <p:cNvGrpSpPr>
              <a:grpSpLocks/>
            </p:cNvGrpSpPr>
            <p:nvPr/>
          </p:nvGrpSpPr>
          <p:grpSpPr bwMode="auto">
            <a:xfrm>
              <a:off x="2832" y="3504"/>
              <a:ext cx="960" cy="528"/>
              <a:chOff x="2832" y="3504"/>
              <a:chExt cx="960" cy="528"/>
            </a:xfrm>
          </p:grpSpPr>
          <p:sp>
            <p:nvSpPr>
              <p:cNvPr id="36874" name="Line 12"/>
              <p:cNvSpPr>
                <a:spLocks noChangeShapeType="1"/>
              </p:cNvSpPr>
              <p:nvPr/>
            </p:nvSpPr>
            <p:spPr bwMode="auto">
              <a:xfrm flipH="1">
                <a:off x="3264" y="350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5" name="Line 13"/>
              <p:cNvSpPr>
                <a:spLocks noChangeShapeType="1"/>
              </p:cNvSpPr>
              <p:nvPr/>
            </p:nvSpPr>
            <p:spPr bwMode="auto">
              <a:xfrm flipH="1">
                <a:off x="3264" y="374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6" name="Line 14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7" name="Line 15"/>
              <p:cNvSpPr>
                <a:spLocks noChangeShapeType="1"/>
              </p:cNvSpPr>
              <p:nvPr/>
            </p:nvSpPr>
            <p:spPr bwMode="auto">
              <a:xfrm>
                <a:off x="3264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8" name="Rectangle 16"/>
              <p:cNvSpPr>
                <a:spLocks noChangeArrowheads="1"/>
              </p:cNvSpPr>
              <p:nvPr/>
            </p:nvSpPr>
            <p:spPr bwMode="auto">
              <a:xfrm>
                <a:off x="3216" y="360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879" name="Line 17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18"/>
              <p:cNvSpPr>
                <a:spLocks noChangeShapeType="1"/>
              </p:cNvSpPr>
              <p:nvPr/>
            </p:nvSpPr>
            <p:spPr bwMode="auto">
              <a:xfrm flipH="1">
                <a:off x="3216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Line 19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2" name="Line 20"/>
              <p:cNvSpPr>
                <a:spLocks noChangeShapeType="1"/>
              </p:cNvSpPr>
              <p:nvPr/>
            </p:nvSpPr>
            <p:spPr bwMode="auto">
              <a:xfrm flipH="1">
                <a:off x="307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3" name="Line 21"/>
              <p:cNvSpPr>
                <a:spLocks noChangeShapeType="1"/>
              </p:cNvSpPr>
              <p:nvPr/>
            </p:nvSpPr>
            <p:spPr bwMode="auto">
              <a:xfrm flipH="1">
                <a:off x="3072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Line 22"/>
              <p:cNvSpPr>
                <a:spLocks noChangeShapeType="1"/>
              </p:cNvSpPr>
              <p:nvPr/>
            </p:nvSpPr>
            <p:spPr bwMode="auto">
              <a:xfrm>
                <a:off x="3072" y="36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Line 23"/>
              <p:cNvSpPr>
                <a:spLocks noChangeShapeType="1"/>
              </p:cNvSpPr>
              <p:nvPr/>
            </p:nvSpPr>
            <p:spPr bwMode="auto">
              <a:xfrm>
                <a:off x="3024" y="36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Line 24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Line 25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8" name="Line 26"/>
              <p:cNvSpPr>
                <a:spLocks noChangeShapeType="1"/>
              </p:cNvSpPr>
              <p:nvPr/>
            </p:nvSpPr>
            <p:spPr bwMode="auto">
              <a:xfrm flipH="1">
                <a:off x="2880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6889" name="Object 27"/>
              <p:cNvGraphicFramePr>
                <a:graphicFrameLocks noChangeAspect="1"/>
              </p:cNvGraphicFramePr>
              <p:nvPr/>
            </p:nvGraphicFramePr>
            <p:xfrm>
              <a:off x="2832" y="3744"/>
              <a:ext cx="1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95" name="Visio" r:id="rId7" imgW="260299" imgH="488899" progId="Visio.Drawing.11">
                      <p:embed/>
                    </p:oleObj>
                  </mc:Choice>
                  <mc:Fallback>
                    <p:oleObj name="Visio" r:id="rId7" imgW="260299" imgH="488899" progId="Visio.Drawing.11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744"/>
                            <a:ext cx="1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delay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33500" y="1460500"/>
            <a:ext cx="24003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R16, 19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R20, 95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LDI	R21, 5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ADD	R16, R21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3260725" y="1179513"/>
            <a:ext cx="2749550" cy="2376487"/>
            <a:chOff x="2054" y="743"/>
            <a:chExt cx="1732" cy="1497"/>
          </a:xfrm>
        </p:grpSpPr>
        <p:sp>
          <p:nvSpPr>
            <p:cNvPr id="37893" name="Text Box 6"/>
            <p:cNvSpPr txBox="1">
              <a:spLocks noChangeArrowheads="1"/>
            </p:cNvSpPr>
            <p:nvPr/>
          </p:nvSpPr>
          <p:spPr bwMode="auto">
            <a:xfrm>
              <a:off x="2054" y="743"/>
              <a:ext cx="1732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machine cycle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7894" name="Line 7"/>
            <p:cNvSpPr>
              <a:spLocks noChangeShapeType="1"/>
            </p:cNvSpPr>
            <p:nvPr/>
          </p:nvSpPr>
          <p:spPr bwMode="auto">
            <a:xfrm flipH="1">
              <a:off x="2352" y="928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8"/>
            <p:cNvSpPr>
              <a:spLocks noChangeShapeType="1"/>
            </p:cNvSpPr>
            <p:nvPr/>
          </p:nvSpPr>
          <p:spPr bwMode="auto">
            <a:xfrm flipH="1">
              <a:off x="2632" y="1992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delay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00138" y="1606550"/>
            <a:ext cx="3300412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LDI	R16, 100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AGAIN:	ADD	R17,R16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DEC	R16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BRNE	AGAIN</a:t>
            </a:r>
          </a:p>
        </p:txBody>
      </p: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3884613" y="1384300"/>
            <a:ext cx="2749550" cy="2041525"/>
            <a:chOff x="2447" y="872"/>
            <a:chExt cx="1732" cy="1286"/>
          </a:xfrm>
        </p:grpSpPr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2447" y="872"/>
              <a:ext cx="173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machine cycle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alt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1/2</a:t>
              </a:r>
            </a:p>
            <a:p>
              <a:pPr algn="ctr"/>
              <a:endParaRPr lang="en-US" altLang="en-US" sz="22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 flipH="1">
              <a:off x="2745" y="1066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 flipH="1">
              <a:off x="3016" y="1901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67425" y="1973263"/>
            <a:ext cx="960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066800" y="1955800"/>
            <a:ext cx="3213100" cy="1041400"/>
          </a:xfrm>
          <a:prstGeom prst="rect">
            <a:avLst/>
          </a:prstGeom>
          <a:solidFill>
            <a:srgbClr val="FF0000">
              <a:alpha val="1490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4597400" y="2730500"/>
            <a:ext cx="1663700" cy="1041400"/>
            <a:chOff x="2896" y="1720"/>
            <a:chExt cx="1048" cy="656"/>
          </a:xfrm>
        </p:grpSpPr>
        <p:sp>
          <p:nvSpPr>
            <p:cNvPr id="38920" name="Oval 12"/>
            <p:cNvSpPr>
              <a:spLocks noChangeArrowheads="1"/>
            </p:cNvSpPr>
            <p:nvPr/>
          </p:nvSpPr>
          <p:spPr bwMode="auto">
            <a:xfrm>
              <a:off x="3344" y="1720"/>
              <a:ext cx="176" cy="208"/>
            </a:xfrm>
            <a:prstGeom prst="ellipse">
              <a:avLst/>
            </a:prstGeom>
            <a:solidFill>
              <a:srgbClr val="00FF00">
                <a:alpha val="1803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1" name="AutoShape 13"/>
            <p:cNvSpPr>
              <a:spLocks noChangeArrowheads="1"/>
            </p:cNvSpPr>
            <p:nvPr/>
          </p:nvSpPr>
          <p:spPr bwMode="auto">
            <a:xfrm>
              <a:off x="2896" y="1960"/>
              <a:ext cx="1048" cy="416"/>
            </a:xfrm>
            <a:prstGeom prst="upArrowCallout">
              <a:avLst>
                <a:gd name="adj1" fmla="val 62981"/>
                <a:gd name="adj2" fmla="val 62981"/>
                <a:gd name="adj3" fmla="val 16667"/>
                <a:gd name="adj4" fmla="val 6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Branch penalty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  <p:bldP spid="532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delay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100138" y="1606550"/>
            <a:ext cx="330041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LDI	R16, 50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AGAIN:	NOP	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NOP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DEC	R16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BRNE	AGAIN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884613" y="1384300"/>
            <a:ext cx="274955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machine cycle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  <a:p>
            <a:pPr algn="ctr"/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4357688" y="1692275"/>
            <a:ext cx="177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 flipH="1">
            <a:off x="4759325" y="3379788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008688" y="2001838"/>
            <a:ext cx="655637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*50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066800" y="1981200"/>
            <a:ext cx="3213100" cy="14097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delay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00138" y="1606550"/>
            <a:ext cx="3300412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LDI	R17, 20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L1:	LDI	R16, 50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L2:	NOP	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NOP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DEC	R16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BRNE	L2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DEC	R17</a:t>
            </a:r>
          </a:p>
          <a:p>
            <a:pPr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BRNE	L1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870325" y="1457325"/>
            <a:ext cx="27495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machine cycle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  <a:p>
            <a:pPr algn="ctr"/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357688" y="1735138"/>
            <a:ext cx="177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4773613" y="44831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834063" y="2103438"/>
            <a:ext cx="12080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 * 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 * 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 * 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 * 50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</a:t>
            </a:r>
          </a:p>
          <a:p>
            <a:pPr>
              <a:spcBef>
                <a:spcPct val="50000"/>
              </a:spcBef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*20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812800" y="1968500"/>
            <a:ext cx="3302000" cy="2527300"/>
          </a:xfrm>
          <a:prstGeom prst="rect">
            <a:avLst/>
          </a:prstGeom>
          <a:solidFill>
            <a:srgbClr val="FFCC00">
              <a:alpha val="2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143000" y="2400300"/>
            <a:ext cx="2603500" cy="1409700"/>
          </a:xfrm>
          <a:prstGeom prst="rect">
            <a:avLst/>
          </a:prstGeom>
          <a:solidFill>
            <a:srgbClr val="FF0000">
              <a:alpha val="1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  <p:bldP spid="56329" grpId="0" animBg="1"/>
      <p:bldP spid="563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5111750" cy="5133975"/>
          </a:xfrm>
        </p:spPr>
        <p:txBody>
          <a:bodyPr/>
          <a:lstStyle/>
          <a:p>
            <a:r>
              <a:rPr lang="en-US" altLang="en-US" smtClean="0"/>
              <a:t>CPU executes instructions one after another. </a:t>
            </a:r>
          </a:p>
          <a:p>
            <a:pPr lvl="1"/>
            <a:r>
              <a:rPr lang="en-US" altLang="en-US" sz="2200" smtClean="0"/>
              <a:t>For example in the following C program, CPU first executes the instruction of line 3 (adds b and c), then  executes the instruction of line 4.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940425" y="1471613"/>
            <a:ext cx="2971800" cy="426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626225" y="5053013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016625" y="1776413"/>
            <a:ext cx="228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245225" y="1700213"/>
            <a:ext cx="2590800" cy="388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245225" y="2386013"/>
            <a:ext cx="2590800" cy="228600"/>
          </a:xfrm>
          <a:prstGeom prst="rect">
            <a:avLst/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397625" y="1776413"/>
            <a:ext cx="2286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main ()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a = b + c;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c -= 2;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d = a + c;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6245225" y="14716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5940425" y="170021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6 L 0.0 0.07216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4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8925"/>
            <a:ext cx="7772400" cy="1470025"/>
          </a:xfrm>
        </p:spPr>
        <p:txBody>
          <a:bodyPr/>
          <a:lstStyle/>
          <a:p>
            <a:r>
              <a:rPr lang="en-US" altLang="en-US" smtClean="0"/>
              <a:t>I/O Ports in AVR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The AVR microcontroller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and embedded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systems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using assembly and c</a:t>
            </a: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6550025" cy="5381625"/>
          </a:xfrm>
        </p:spPr>
        <p:txBody>
          <a:bodyPr/>
          <a:lstStyle/>
          <a:p>
            <a:r>
              <a:rPr lang="en-US" altLang="en-US" sz="2000" smtClean="0"/>
              <a:t>AVR pin out</a:t>
            </a:r>
          </a:p>
          <a:p>
            <a:r>
              <a:rPr lang="en-US" altLang="en-US" sz="2000" smtClean="0"/>
              <a:t>The structure of I/O pins</a:t>
            </a:r>
          </a:p>
          <a:p>
            <a:r>
              <a:rPr lang="en-US" altLang="en-US" sz="2000" smtClean="0"/>
              <a:t>I/O programming</a:t>
            </a:r>
          </a:p>
          <a:p>
            <a:r>
              <a:rPr lang="en-US" altLang="en-US" sz="2000" smtClean="0"/>
              <a:t>Bit manipulating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160963" y="1947863"/>
          <a:ext cx="426085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Visio" r:id="rId3" imgW="5502250" imgH="4922825" progId="Visio.Drawing.11">
                  <p:embed/>
                </p:oleObj>
              </mc:Choice>
              <mc:Fallback>
                <p:oleObj name="Visio" r:id="rId3" imgW="5502250" imgH="49228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947863"/>
                        <a:ext cx="4260850" cy="381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ATmega16/mega32 pinout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771900" cy="493077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000" smtClean="0"/>
              <a:t>Vital Pins: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smtClean="0"/>
              <a:t>Power</a:t>
            </a:r>
          </a:p>
          <a:p>
            <a:pPr marL="1371600" lvl="2" indent="-457200"/>
            <a:r>
              <a:rPr lang="en-US" altLang="en-US" sz="1800" smtClean="0"/>
              <a:t>VCC </a:t>
            </a:r>
          </a:p>
          <a:p>
            <a:pPr marL="1371600" lvl="2" indent="-457200"/>
            <a:r>
              <a:rPr lang="en-US" altLang="en-US" sz="1800" smtClean="0"/>
              <a:t>Ground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smtClean="0"/>
              <a:t>Crystal</a:t>
            </a:r>
          </a:p>
          <a:p>
            <a:pPr marL="1371600" lvl="2" indent="-457200"/>
            <a:r>
              <a:rPr lang="en-US" altLang="en-US" sz="1800" smtClean="0"/>
              <a:t>XTAL1</a:t>
            </a:r>
          </a:p>
          <a:p>
            <a:pPr marL="1371600" lvl="2" indent="-457200"/>
            <a:r>
              <a:rPr lang="en-US" altLang="en-US" sz="1800" smtClean="0"/>
              <a:t>XTAL2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smtClean="0"/>
              <a:t>Reset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smtClean="0"/>
              <a:t>I/O pins</a:t>
            </a:r>
          </a:p>
          <a:p>
            <a:pPr marL="990600" lvl="1" indent="-533400">
              <a:buFontTx/>
              <a:buChar char="•"/>
            </a:pPr>
            <a:r>
              <a:rPr lang="en-US" altLang="en-US" sz="2000" smtClean="0"/>
              <a:t>PORTA, PORTB, PORTC, and PORTD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smtClean="0"/>
              <a:t>Internal ADC pins</a:t>
            </a:r>
          </a:p>
          <a:p>
            <a:pPr marL="990600" lvl="1" indent="-533400">
              <a:buFontTx/>
              <a:buChar char="•"/>
            </a:pPr>
            <a:r>
              <a:rPr lang="en-US" altLang="en-US" sz="2000" smtClean="0"/>
              <a:t>AREF, AGND, AVCC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8588" y="4135438"/>
            <a:ext cx="1377950" cy="720725"/>
            <a:chOff x="2044" y="3132"/>
            <a:chExt cx="868" cy="454"/>
          </a:xfrm>
        </p:grpSpPr>
        <p:sp>
          <p:nvSpPr>
            <p:cNvPr id="44078" name="Line 6"/>
            <p:cNvSpPr>
              <a:spLocks noChangeShapeType="1"/>
            </p:cNvSpPr>
            <p:nvPr/>
          </p:nvSpPr>
          <p:spPr bwMode="auto">
            <a:xfrm>
              <a:off x="2314" y="3132"/>
              <a:ext cx="0" cy="9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7"/>
            <p:cNvSpPr>
              <a:spLocks noChangeShapeType="1"/>
            </p:cNvSpPr>
            <p:nvPr/>
          </p:nvSpPr>
          <p:spPr bwMode="auto">
            <a:xfrm>
              <a:off x="2266" y="3132"/>
              <a:ext cx="0" cy="9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Line 8"/>
            <p:cNvSpPr>
              <a:spLocks noChangeShapeType="1"/>
            </p:cNvSpPr>
            <p:nvPr/>
          </p:nvSpPr>
          <p:spPr bwMode="auto">
            <a:xfrm flipH="1">
              <a:off x="2506" y="3180"/>
              <a:ext cx="40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9"/>
            <p:cNvSpPr>
              <a:spLocks noChangeShapeType="1"/>
            </p:cNvSpPr>
            <p:nvPr/>
          </p:nvSpPr>
          <p:spPr bwMode="auto">
            <a:xfrm flipH="1">
              <a:off x="2506" y="3366"/>
              <a:ext cx="25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10"/>
            <p:cNvSpPr>
              <a:spLocks noChangeShapeType="1"/>
            </p:cNvSpPr>
            <p:nvPr/>
          </p:nvSpPr>
          <p:spPr bwMode="auto">
            <a:xfrm>
              <a:off x="2506" y="3180"/>
              <a:ext cx="0" cy="3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11"/>
            <p:cNvSpPr>
              <a:spLocks noChangeShapeType="1"/>
            </p:cNvSpPr>
            <p:nvPr/>
          </p:nvSpPr>
          <p:spPr bwMode="auto">
            <a:xfrm>
              <a:off x="2506" y="3329"/>
              <a:ext cx="0" cy="3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Rectangle 12"/>
            <p:cNvSpPr>
              <a:spLocks noChangeArrowheads="1"/>
            </p:cNvSpPr>
            <p:nvPr/>
          </p:nvSpPr>
          <p:spPr bwMode="auto">
            <a:xfrm>
              <a:off x="2458" y="3255"/>
              <a:ext cx="96" cy="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85" name="Line 13"/>
            <p:cNvSpPr>
              <a:spLocks noChangeShapeType="1"/>
            </p:cNvSpPr>
            <p:nvPr/>
          </p:nvSpPr>
          <p:spPr bwMode="auto">
            <a:xfrm flipH="1">
              <a:off x="2458" y="3329"/>
              <a:ext cx="9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14"/>
            <p:cNvSpPr>
              <a:spLocks noChangeShapeType="1"/>
            </p:cNvSpPr>
            <p:nvPr/>
          </p:nvSpPr>
          <p:spPr bwMode="auto">
            <a:xfrm flipH="1">
              <a:off x="2458" y="3217"/>
              <a:ext cx="9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Line 15"/>
            <p:cNvSpPr>
              <a:spLocks noChangeShapeType="1"/>
            </p:cNvSpPr>
            <p:nvPr/>
          </p:nvSpPr>
          <p:spPr bwMode="auto">
            <a:xfrm flipH="1">
              <a:off x="2314" y="3180"/>
              <a:ext cx="192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Line 16"/>
            <p:cNvSpPr>
              <a:spLocks noChangeShapeType="1"/>
            </p:cNvSpPr>
            <p:nvPr/>
          </p:nvSpPr>
          <p:spPr bwMode="auto">
            <a:xfrm flipH="1">
              <a:off x="2314" y="3366"/>
              <a:ext cx="192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Line 17"/>
            <p:cNvSpPr>
              <a:spLocks noChangeShapeType="1"/>
            </p:cNvSpPr>
            <p:nvPr/>
          </p:nvSpPr>
          <p:spPr bwMode="auto">
            <a:xfrm>
              <a:off x="2314" y="3329"/>
              <a:ext cx="0" cy="7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Line 18"/>
            <p:cNvSpPr>
              <a:spLocks noChangeShapeType="1"/>
            </p:cNvSpPr>
            <p:nvPr/>
          </p:nvSpPr>
          <p:spPr bwMode="auto">
            <a:xfrm>
              <a:off x="2266" y="3329"/>
              <a:ext cx="0" cy="7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Line 19"/>
            <p:cNvSpPr>
              <a:spLocks noChangeShapeType="1"/>
            </p:cNvSpPr>
            <p:nvPr/>
          </p:nvSpPr>
          <p:spPr bwMode="auto">
            <a:xfrm>
              <a:off x="2122" y="3180"/>
              <a:ext cx="0" cy="18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20"/>
            <p:cNvSpPr>
              <a:spLocks noChangeShapeType="1"/>
            </p:cNvSpPr>
            <p:nvPr/>
          </p:nvSpPr>
          <p:spPr bwMode="auto">
            <a:xfrm>
              <a:off x="2122" y="3180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21"/>
            <p:cNvSpPr>
              <a:spLocks noChangeShapeType="1"/>
            </p:cNvSpPr>
            <p:nvPr/>
          </p:nvSpPr>
          <p:spPr bwMode="auto">
            <a:xfrm flipH="1">
              <a:off x="2122" y="3366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4094" name="Object 22"/>
            <p:cNvGraphicFramePr>
              <a:graphicFrameLocks noChangeAspect="1"/>
            </p:cNvGraphicFramePr>
            <p:nvPr/>
          </p:nvGraphicFramePr>
          <p:xfrm>
            <a:off x="2044" y="3362"/>
            <a:ext cx="15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4" name="Visio" r:id="rId5" imgW="260299" imgH="488899" progId="Visio.Drawing.11">
                    <p:embed/>
                  </p:oleObj>
                </mc:Choice>
                <mc:Fallback>
                  <p:oleObj name="Visio" r:id="rId5" imgW="260299" imgH="488899" progId="Visio.Drawing.11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3362"/>
                          <a:ext cx="15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5" name="Line 23"/>
            <p:cNvSpPr>
              <a:spLocks noChangeShapeType="1"/>
            </p:cNvSpPr>
            <p:nvPr/>
          </p:nvSpPr>
          <p:spPr bwMode="auto">
            <a:xfrm>
              <a:off x="2764" y="3296"/>
              <a:ext cx="0" cy="7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Line 24"/>
            <p:cNvSpPr>
              <a:spLocks noChangeShapeType="1"/>
            </p:cNvSpPr>
            <p:nvPr/>
          </p:nvSpPr>
          <p:spPr bwMode="auto">
            <a:xfrm>
              <a:off x="2764" y="3292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4776788" y="3332163"/>
            <a:ext cx="1785937" cy="1168400"/>
            <a:chOff x="3108" y="2306"/>
            <a:chExt cx="1125" cy="736"/>
          </a:xfrm>
        </p:grpSpPr>
        <p:grpSp>
          <p:nvGrpSpPr>
            <p:cNvPr id="44069" name="Group 26"/>
            <p:cNvGrpSpPr>
              <a:grpSpLocks/>
            </p:cNvGrpSpPr>
            <p:nvPr/>
          </p:nvGrpSpPr>
          <p:grpSpPr bwMode="auto">
            <a:xfrm>
              <a:off x="3149" y="2754"/>
              <a:ext cx="1084" cy="288"/>
              <a:chOff x="3140" y="2754"/>
              <a:chExt cx="1084" cy="288"/>
            </a:xfrm>
          </p:grpSpPr>
          <p:graphicFrame>
            <p:nvGraphicFramePr>
              <p:cNvPr id="44076" name="Object 27"/>
              <p:cNvGraphicFramePr>
                <a:graphicFrameLocks noChangeAspect="1"/>
              </p:cNvGraphicFramePr>
              <p:nvPr/>
            </p:nvGraphicFramePr>
            <p:xfrm>
              <a:off x="3140" y="2754"/>
              <a:ext cx="1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5" name="Visio" r:id="rId7" imgW="260299" imgH="488899" progId="Visio.Drawing.11">
                      <p:embed/>
                    </p:oleObj>
                  </mc:Choice>
                  <mc:Fallback>
                    <p:oleObj name="Visio" r:id="rId7" imgW="260299" imgH="488899" progId="Visio.Drawing.11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0" y="2754"/>
                            <a:ext cx="1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7" name="Line 28"/>
              <p:cNvSpPr>
                <a:spLocks noChangeShapeType="1"/>
              </p:cNvSpPr>
              <p:nvPr/>
            </p:nvSpPr>
            <p:spPr bwMode="auto">
              <a:xfrm flipH="1">
                <a:off x="3218" y="2761"/>
                <a:ext cx="10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0" name="Group 29"/>
            <p:cNvGrpSpPr>
              <a:grpSpLocks/>
            </p:cNvGrpSpPr>
            <p:nvPr/>
          </p:nvGrpSpPr>
          <p:grpSpPr bwMode="auto">
            <a:xfrm>
              <a:off x="3108" y="2306"/>
              <a:ext cx="1122" cy="340"/>
              <a:chOff x="3108" y="2306"/>
              <a:chExt cx="1122" cy="340"/>
            </a:xfrm>
          </p:grpSpPr>
          <p:grpSp>
            <p:nvGrpSpPr>
              <p:cNvPr id="44071" name="Group 30"/>
              <p:cNvGrpSpPr>
                <a:grpSpLocks/>
              </p:cNvGrpSpPr>
              <p:nvPr/>
            </p:nvGrpSpPr>
            <p:grpSpPr bwMode="auto">
              <a:xfrm>
                <a:off x="3108" y="2306"/>
                <a:ext cx="336" cy="336"/>
                <a:chOff x="1776" y="2544"/>
                <a:chExt cx="336" cy="336"/>
              </a:xfrm>
            </p:grpSpPr>
            <p:sp>
              <p:nvSpPr>
                <p:cNvPr id="4407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20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872" y="268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76" y="2544"/>
                  <a:ext cx="33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+5 </a:t>
                  </a:r>
                  <a:r>
                    <a:rPr lang="en-US" altLang="en-US" sz="1200" b="1" baseline="30000"/>
                    <a:t>V</a:t>
                  </a:r>
                  <a:endParaRPr lang="en-US" altLang="en-US" sz="1200" b="1"/>
                </a:p>
              </p:txBody>
            </p:sp>
          </p:grpSp>
          <p:sp>
            <p:nvSpPr>
              <p:cNvPr id="44072" name="Line 34"/>
              <p:cNvSpPr>
                <a:spLocks noChangeShapeType="1"/>
              </p:cNvSpPr>
              <p:nvPr/>
            </p:nvSpPr>
            <p:spPr bwMode="auto">
              <a:xfrm flipH="1">
                <a:off x="3252" y="2646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571" name="Group 35"/>
          <p:cNvGrpSpPr>
            <a:grpSpLocks/>
          </p:cNvGrpSpPr>
          <p:nvPr/>
        </p:nvGrpSpPr>
        <p:grpSpPr bwMode="auto">
          <a:xfrm>
            <a:off x="7986713" y="3529013"/>
            <a:ext cx="1066800" cy="801687"/>
            <a:chOff x="5088" y="2412"/>
            <a:chExt cx="672" cy="505"/>
          </a:xfrm>
        </p:grpSpPr>
        <p:grpSp>
          <p:nvGrpSpPr>
            <p:cNvPr id="44060" name="Group 36"/>
            <p:cNvGrpSpPr>
              <a:grpSpLocks/>
            </p:cNvGrpSpPr>
            <p:nvPr/>
          </p:nvGrpSpPr>
          <p:grpSpPr bwMode="auto">
            <a:xfrm>
              <a:off x="5088" y="2412"/>
              <a:ext cx="672" cy="336"/>
              <a:chOff x="5088" y="2352"/>
              <a:chExt cx="672" cy="336"/>
            </a:xfrm>
          </p:grpSpPr>
          <p:grpSp>
            <p:nvGrpSpPr>
              <p:cNvPr id="44064" name="Group 37"/>
              <p:cNvGrpSpPr>
                <a:grpSpLocks/>
              </p:cNvGrpSpPr>
              <p:nvPr/>
            </p:nvGrpSpPr>
            <p:grpSpPr bwMode="auto">
              <a:xfrm>
                <a:off x="5424" y="2352"/>
                <a:ext cx="336" cy="336"/>
                <a:chOff x="1776" y="2544"/>
                <a:chExt cx="336" cy="336"/>
              </a:xfrm>
            </p:grpSpPr>
            <p:sp>
              <p:nvSpPr>
                <p:cNvPr id="4406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20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872" y="268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76" y="2544"/>
                  <a:ext cx="33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200" b="1"/>
                    <a:t>+5 </a:t>
                  </a:r>
                  <a:r>
                    <a:rPr lang="en-US" altLang="en-US" sz="1200" b="1" baseline="30000"/>
                    <a:t>V</a:t>
                  </a:r>
                  <a:endParaRPr lang="en-US" altLang="en-US" sz="1200" b="1"/>
                </a:p>
              </p:txBody>
            </p:sp>
          </p:grpSp>
          <p:sp>
            <p:nvSpPr>
              <p:cNvPr id="44065" name="Line 41"/>
              <p:cNvSpPr>
                <a:spLocks noChangeShapeType="1"/>
              </p:cNvSpPr>
              <p:nvPr/>
            </p:nvSpPr>
            <p:spPr bwMode="auto">
              <a:xfrm flipH="1">
                <a:off x="5088" y="26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1" name="Group 42"/>
            <p:cNvGrpSpPr>
              <a:grpSpLocks/>
            </p:cNvGrpSpPr>
            <p:nvPr/>
          </p:nvGrpSpPr>
          <p:grpSpPr bwMode="auto">
            <a:xfrm>
              <a:off x="5114" y="2629"/>
              <a:ext cx="646" cy="288"/>
              <a:chOff x="5114" y="2629"/>
              <a:chExt cx="646" cy="288"/>
            </a:xfrm>
          </p:grpSpPr>
          <p:graphicFrame>
            <p:nvGraphicFramePr>
              <p:cNvPr id="44062" name="Object 43"/>
              <p:cNvGraphicFramePr>
                <a:graphicFrameLocks noChangeAspect="1"/>
              </p:cNvGraphicFramePr>
              <p:nvPr/>
            </p:nvGraphicFramePr>
            <p:xfrm>
              <a:off x="5602" y="2629"/>
              <a:ext cx="1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06" name="Visio" r:id="rId8" imgW="260299" imgH="488899" progId="Visio.Drawing.11">
                      <p:embed/>
                    </p:oleObj>
                  </mc:Choice>
                  <mc:Fallback>
                    <p:oleObj name="Visio" r:id="rId8" imgW="260299" imgH="488899" progId="Visio.Drawing.11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2" y="2629"/>
                            <a:ext cx="1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3" name="Line 44"/>
              <p:cNvSpPr>
                <a:spLocks noChangeShapeType="1"/>
              </p:cNvSpPr>
              <p:nvPr/>
            </p:nvSpPr>
            <p:spPr bwMode="auto">
              <a:xfrm flipH="1">
                <a:off x="5114" y="2638"/>
                <a:ext cx="567" cy="0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3736975" y="2403475"/>
            <a:ext cx="2922588" cy="2051050"/>
            <a:chOff x="2453" y="1721"/>
            <a:chExt cx="1841" cy="1292"/>
          </a:xfrm>
        </p:grpSpPr>
        <p:sp>
          <p:nvSpPr>
            <p:cNvPr id="44041" name="Line 46"/>
            <p:cNvSpPr>
              <a:spLocks noChangeShapeType="1"/>
            </p:cNvSpPr>
            <p:nvPr/>
          </p:nvSpPr>
          <p:spPr bwMode="auto">
            <a:xfrm>
              <a:off x="2791" y="263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47"/>
            <p:cNvSpPr>
              <a:spLocks noChangeShapeType="1"/>
            </p:cNvSpPr>
            <p:nvPr/>
          </p:nvSpPr>
          <p:spPr bwMode="auto">
            <a:xfrm>
              <a:off x="2791" y="268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48"/>
            <p:cNvSpPr>
              <a:spLocks noChangeShapeType="1"/>
            </p:cNvSpPr>
            <p:nvPr/>
          </p:nvSpPr>
          <p:spPr bwMode="auto">
            <a:xfrm>
              <a:off x="2835" y="2318"/>
              <a:ext cx="0" cy="316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4044" name="Object 49"/>
            <p:cNvGraphicFramePr>
              <a:graphicFrameLocks noChangeAspect="1"/>
            </p:cNvGraphicFramePr>
            <p:nvPr/>
          </p:nvGraphicFramePr>
          <p:xfrm>
            <a:off x="2795" y="2165"/>
            <a:ext cx="7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7" name="Visio" r:id="rId9" imgW="123139" imgH="260299" progId="Visio.Drawing.11">
                    <p:embed/>
                  </p:oleObj>
                </mc:Choice>
                <mc:Fallback>
                  <p:oleObj name="Visio" r:id="rId9" imgW="123139" imgH="260299" progId="Visio.Drawing.11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165"/>
                          <a:ext cx="7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50"/>
            <p:cNvGraphicFramePr>
              <a:graphicFrameLocks noChangeAspect="1"/>
            </p:cNvGraphicFramePr>
            <p:nvPr/>
          </p:nvGraphicFramePr>
          <p:xfrm>
            <a:off x="2743" y="2677"/>
            <a:ext cx="1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8" name="Visio" r:id="rId11" imgW="260299" imgH="488899" progId="Visio.Drawing.11">
                    <p:embed/>
                  </p:oleObj>
                </mc:Choice>
                <mc:Fallback>
                  <p:oleObj name="Visio" r:id="rId11" imgW="260299" imgH="488899" progId="Visio.Drawing.11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2677"/>
                          <a:ext cx="1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Line 51"/>
            <p:cNvSpPr>
              <a:spLocks noChangeShapeType="1"/>
            </p:cNvSpPr>
            <p:nvPr/>
          </p:nvSpPr>
          <p:spPr bwMode="auto">
            <a:xfrm flipH="1" flipV="1">
              <a:off x="2832" y="1875"/>
              <a:ext cx="0" cy="30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Line 52"/>
            <p:cNvSpPr>
              <a:spLocks noChangeShapeType="1"/>
            </p:cNvSpPr>
            <p:nvPr/>
          </p:nvSpPr>
          <p:spPr bwMode="auto">
            <a:xfrm flipH="1">
              <a:off x="2782" y="187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Text Box 53"/>
            <p:cNvSpPr txBox="1">
              <a:spLocks noChangeArrowheads="1"/>
            </p:cNvSpPr>
            <p:nvPr/>
          </p:nvSpPr>
          <p:spPr bwMode="auto">
            <a:xfrm>
              <a:off x="2686" y="1721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b="1"/>
                <a:t>+5 </a:t>
              </a:r>
              <a:r>
                <a:rPr lang="en-US" altLang="en-US" sz="1200" b="1" baseline="30000"/>
                <a:t>V</a:t>
              </a:r>
              <a:endParaRPr lang="en-US" altLang="en-US" sz="1200" b="1"/>
            </a:p>
          </p:txBody>
        </p:sp>
        <p:sp>
          <p:nvSpPr>
            <p:cNvPr id="44049" name="Line 54"/>
            <p:cNvSpPr>
              <a:spLocks noChangeShapeType="1"/>
            </p:cNvSpPr>
            <p:nvPr/>
          </p:nvSpPr>
          <p:spPr bwMode="auto">
            <a:xfrm flipH="1">
              <a:off x="2835" y="2541"/>
              <a:ext cx="1459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55"/>
            <p:cNvSpPr>
              <a:spLocks noChangeShapeType="1"/>
            </p:cNvSpPr>
            <p:nvPr/>
          </p:nvSpPr>
          <p:spPr bwMode="auto">
            <a:xfrm flipV="1">
              <a:off x="2597" y="2709"/>
              <a:ext cx="0" cy="144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56"/>
            <p:cNvSpPr>
              <a:spLocks noChangeShapeType="1"/>
            </p:cNvSpPr>
            <p:nvPr/>
          </p:nvSpPr>
          <p:spPr bwMode="auto">
            <a:xfrm flipV="1">
              <a:off x="2597" y="2373"/>
              <a:ext cx="0" cy="144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2" name="Group 57"/>
            <p:cNvGrpSpPr>
              <a:grpSpLocks/>
            </p:cNvGrpSpPr>
            <p:nvPr/>
          </p:nvGrpSpPr>
          <p:grpSpPr bwMode="auto">
            <a:xfrm rot="-5400000">
              <a:off x="2429" y="2541"/>
              <a:ext cx="192" cy="144"/>
              <a:chOff x="2256" y="2496"/>
              <a:chExt cx="288" cy="240"/>
            </a:xfrm>
          </p:grpSpPr>
          <p:sp>
            <p:nvSpPr>
              <p:cNvPr id="44055" name="Oval 58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6" name="Oval 5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4057" name="Group 60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44058" name="Line 61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A250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9" name="Line 6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A250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53" name="Line 63"/>
            <p:cNvSpPr>
              <a:spLocks noChangeShapeType="1"/>
            </p:cNvSpPr>
            <p:nvPr/>
          </p:nvSpPr>
          <p:spPr bwMode="auto">
            <a:xfrm>
              <a:off x="2597" y="2373"/>
              <a:ext cx="231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64"/>
            <p:cNvSpPr>
              <a:spLocks noChangeShapeType="1"/>
            </p:cNvSpPr>
            <p:nvPr/>
          </p:nvSpPr>
          <p:spPr bwMode="auto">
            <a:xfrm>
              <a:off x="2597" y="2857"/>
              <a:ext cx="235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7175" y="847725"/>
          <a:ext cx="8396288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Visio" r:id="rId3" imgW="5502250" imgH="4922825" progId="Visio.Drawing.11">
                  <p:embed/>
                </p:oleObj>
              </mc:Choice>
              <mc:Fallback>
                <p:oleObj name="Visio" r:id="rId3" imgW="5502250" imgH="49228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847725"/>
                        <a:ext cx="8396288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structure of IO pins</a:t>
            </a:r>
          </a:p>
        </p:txBody>
      </p:sp>
      <p:grpSp>
        <p:nvGrpSpPr>
          <p:cNvPr id="67092" name="Group 532"/>
          <p:cNvGrpSpPr>
            <a:grpSpLocks/>
          </p:cNvGrpSpPr>
          <p:nvPr/>
        </p:nvGrpSpPr>
        <p:grpSpPr bwMode="auto">
          <a:xfrm>
            <a:off x="1962150" y="2009775"/>
            <a:ext cx="4972050" cy="2085975"/>
            <a:chOff x="1602" y="2088"/>
            <a:chExt cx="3132" cy="1314"/>
          </a:xfrm>
        </p:grpSpPr>
        <p:sp>
          <p:nvSpPr>
            <p:cNvPr id="45065" name="Rectangle 531"/>
            <p:cNvSpPr>
              <a:spLocks noChangeArrowheads="1"/>
            </p:cNvSpPr>
            <p:nvPr/>
          </p:nvSpPr>
          <p:spPr bwMode="auto">
            <a:xfrm>
              <a:off x="1602" y="2088"/>
              <a:ext cx="3132" cy="1314"/>
            </a:xfrm>
            <a:prstGeom prst="rect">
              <a:avLst/>
            </a:prstGeom>
            <a:solidFill>
              <a:srgbClr val="F5F5A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5066" name="Object 530"/>
            <p:cNvGraphicFramePr>
              <a:graphicFrameLocks noChangeAspect="1"/>
            </p:cNvGraphicFramePr>
            <p:nvPr/>
          </p:nvGraphicFramePr>
          <p:xfrm>
            <a:off x="1893" y="2251"/>
            <a:ext cx="2466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" name="Visio" r:id="rId5" imgW="3914851" imgH="1368857" progId="Visio.Drawing.11">
                    <p:embed/>
                  </p:oleObj>
                </mc:Choice>
                <mc:Fallback>
                  <p:oleObj name="Visio" r:id="rId5" imgW="3914851" imgH="1368857" progId="Visio.Drawing.11">
                    <p:embed/>
                    <p:pic>
                      <p:nvPicPr>
                        <p:cNvPr id="0" name="Object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251"/>
                          <a:ext cx="2466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097" name="Group 537"/>
          <p:cNvGrpSpPr>
            <a:grpSpLocks/>
          </p:cNvGrpSpPr>
          <p:nvPr/>
        </p:nvGrpSpPr>
        <p:grpSpPr bwMode="auto">
          <a:xfrm>
            <a:off x="3168650" y="5172075"/>
            <a:ext cx="2441575" cy="1219200"/>
            <a:chOff x="1984" y="3282"/>
            <a:chExt cx="1562" cy="768"/>
          </a:xfrm>
        </p:grpSpPr>
        <p:sp>
          <p:nvSpPr>
            <p:cNvPr id="45063" name="Rectangle 534"/>
            <p:cNvSpPr>
              <a:spLocks noChangeArrowheads="1"/>
            </p:cNvSpPr>
            <p:nvPr/>
          </p:nvSpPr>
          <p:spPr bwMode="auto">
            <a:xfrm>
              <a:off x="2028" y="3282"/>
              <a:ext cx="1518" cy="768"/>
            </a:xfrm>
            <a:prstGeom prst="rect">
              <a:avLst/>
            </a:prstGeom>
            <a:solidFill>
              <a:srgbClr val="F5F5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5064" name="Object 536"/>
            <p:cNvGraphicFramePr>
              <a:graphicFrameLocks noChangeAspect="1"/>
            </p:cNvGraphicFramePr>
            <p:nvPr/>
          </p:nvGraphicFramePr>
          <p:xfrm>
            <a:off x="1984" y="3379"/>
            <a:ext cx="1373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" name="Visio" r:id="rId7" imgW="2179930" imgH="1064057" progId="Visio.Drawing.11">
                    <p:embed/>
                  </p:oleObj>
                </mc:Choice>
                <mc:Fallback>
                  <p:oleObj name="Visio" r:id="rId7" imgW="2179930" imgH="1064057" progId="Visio.Drawing.11">
                    <p:embed/>
                    <p:pic>
                      <p:nvPicPr>
                        <p:cNvPr id="0" name="Object 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379"/>
                          <a:ext cx="1373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098" name="Object 538"/>
          <p:cNvGraphicFramePr>
            <a:graphicFrameLocks noChangeAspect="1"/>
          </p:cNvGraphicFramePr>
          <p:nvPr/>
        </p:nvGraphicFramePr>
        <p:xfrm>
          <a:off x="5970588" y="4662488"/>
          <a:ext cx="304006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Visio" r:id="rId9" imgW="3455213" imgH="1088441" progId="Visio.Drawing.11">
                  <p:embed/>
                </p:oleObj>
              </mc:Choice>
              <mc:Fallback>
                <p:oleObj name="Visio" r:id="rId9" imgW="3455213" imgH="1088441" progId="Visio.Drawing.11">
                  <p:embed/>
                  <p:pic>
                    <p:nvPicPr>
                      <p:cNvPr id="0" name="Object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4662488"/>
                        <a:ext cx="3040062" cy="13366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67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makes all the pins of PORTA one.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507038" y="4792663"/>
          <a:ext cx="33845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Visio" r:id="rId3" imgW="3455213" imgH="1088441" progId="Visio.Drawing.11">
                  <p:embed/>
                </p:oleObj>
              </mc:Choice>
              <mc:Fallback>
                <p:oleObj name="Visio" r:id="rId3" imgW="3455213" imgH="108844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92663"/>
                        <a:ext cx="3384550" cy="14890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022850" y="1614488"/>
          <a:ext cx="44402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Visio" r:id="rId5" imgW="5502250" imgH="4922825" progId="Visio.Drawing.11">
                  <p:embed/>
                </p:oleObj>
              </mc:Choice>
              <mc:Fallback>
                <p:oleObj name="Visio" r:id="rId5" imgW="5502250" imgH="492282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1614488"/>
                        <a:ext cx="44402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8" name="Group 6"/>
          <p:cNvGrpSpPr>
            <a:grpSpLocks/>
          </p:cNvGrpSpPr>
          <p:nvPr/>
        </p:nvGrpSpPr>
        <p:grpSpPr bwMode="auto">
          <a:xfrm>
            <a:off x="635000" y="2314575"/>
            <a:ext cx="3865563" cy="852488"/>
            <a:chOff x="148" y="1932"/>
            <a:chExt cx="2435" cy="537"/>
          </a:xfrm>
        </p:grpSpPr>
        <p:sp>
          <p:nvSpPr>
            <p:cNvPr id="46088" name="AutoShape 7"/>
            <p:cNvSpPr>
              <a:spLocks noChangeAspect="1" noChangeArrowheads="1" noTextEdit="1"/>
            </p:cNvSpPr>
            <p:nvPr/>
          </p:nvSpPr>
          <p:spPr bwMode="auto">
            <a:xfrm rot="5400000">
              <a:off x="1370" y="1256"/>
              <a:ext cx="370" cy="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89" name="Group 8"/>
            <p:cNvGrpSpPr>
              <a:grpSpLocks/>
            </p:cNvGrpSpPr>
            <p:nvPr/>
          </p:nvGrpSpPr>
          <p:grpSpPr bwMode="auto">
            <a:xfrm>
              <a:off x="668" y="2182"/>
              <a:ext cx="1616" cy="132"/>
              <a:chOff x="560" y="2302"/>
              <a:chExt cx="1988" cy="132"/>
            </a:xfrm>
          </p:grpSpPr>
          <p:sp>
            <p:nvSpPr>
              <p:cNvPr id="46104" name="Rectangle 9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05" name="Rectangle 10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06" name="Line 11"/>
              <p:cNvSpPr>
                <a:spLocks noChangeShapeType="1"/>
              </p:cNvSpPr>
              <p:nvPr/>
            </p:nvSpPr>
            <p:spPr bwMode="auto">
              <a:xfrm rot="5400000">
                <a:off x="1488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7" name="Line 12"/>
              <p:cNvSpPr>
                <a:spLocks noChangeShapeType="1"/>
              </p:cNvSpPr>
              <p:nvPr/>
            </p:nvSpPr>
            <p:spPr bwMode="auto">
              <a:xfrm rot="5400000">
                <a:off x="1240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8" name="Line 13"/>
              <p:cNvSpPr>
                <a:spLocks noChangeShapeType="1"/>
              </p:cNvSpPr>
              <p:nvPr/>
            </p:nvSpPr>
            <p:spPr bwMode="auto">
              <a:xfrm rot="5400000">
                <a:off x="991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9" name="Line 14"/>
              <p:cNvSpPr>
                <a:spLocks noChangeShapeType="1"/>
              </p:cNvSpPr>
              <p:nvPr/>
            </p:nvSpPr>
            <p:spPr bwMode="auto">
              <a:xfrm rot="5400000">
                <a:off x="1736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Line 15"/>
              <p:cNvSpPr>
                <a:spLocks noChangeShapeType="1"/>
              </p:cNvSpPr>
              <p:nvPr/>
            </p:nvSpPr>
            <p:spPr bwMode="auto">
              <a:xfrm rot="5400000">
                <a:off x="1985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Line 16"/>
              <p:cNvSpPr>
                <a:spLocks noChangeShapeType="1"/>
              </p:cNvSpPr>
              <p:nvPr/>
            </p:nvSpPr>
            <p:spPr bwMode="auto">
              <a:xfrm rot="5400000">
                <a:off x="223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Line 17"/>
              <p:cNvSpPr>
                <a:spLocks noChangeShapeType="1"/>
              </p:cNvSpPr>
              <p:nvPr/>
            </p:nvSpPr>
            <p:spPr bwMode="auto">
              <a:xfrm rot="5400000">
                <a:off x="74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0" name="Group 18"/>
            <p:cNvGrpSpPr>
              <a:grpSpLocks/>
            </p:cNvGrpSpPr>
            <p:nvPr/>
          </p:nvGrpSpPr>
          <p:grpSpPr bwMode="auto">
            <a:xfrm>
              <a:off x="666" y="1985"/>
              <a:ext cx="1616" cy="134"/>
              <a:chOff x="606" y="1841"/>
              <a:chExt cx="1988" cy="134"/>
            </a:xfrm>
          </p:grpSpPr>
          <p:sp>
            <p:nvSpPr>
              <p:cNvPr id="46095" name="Rectangle 19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096" name="Rectangle 20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097" name="Line 21"/>
              <p:cNvSpPr>
                <a:spLocks noChangeShapeType="1"/>
              </p:cNvSpPr>
              <p:nvPr/>
            </p:nvSpPr>
            <p:spPr bwMode="auto">
              <a:xfrm rot="5400000">
                <a:off x="1533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Line 22"/>
              <p:cNvSpPr>
                <a:spLocks noChangeShapeType="1"/>
              </p:cNvSpPr>
              <p:nvPr/>
            </p:nvSpPr>
            <p:spPr bwMode="auto">
              <a:xfrm rot="5400000">
                <a:off x="1285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Line 23"/>
              <p:cNvSpPr>
                <a:spLocks noChangeShapeType="1"/>
              </p:cNvSpPr>
              <p:nvPr/>
            </p:nvSpPr>
            <p:spPr bwMode="auto">
              <a:xfrm rot="5400000">
                <a:off x="1036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0" name="Line 24"/>
              <p:cNvSpPr>
                <a:spLocks noChangeShapeType="1"/>
              </p:cNvSpPr>
              <p:nvPr/>
            </p:nvSpPr>
            <p:spPr bwMode="auto">
              <a:xfrm rot="5400000">
                <a:off x="1781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1" name="Line 25"/>
              <p:cNvSpPr>
                <a:spLocks noChangeShapeType="1"/>
              </p:cNvSpPr>
              <p:nvPr/>
            </p:nvSpPr>
            <p:spPr bwMode="auto">
              <a:xfrm rot="5400000">
                <a:off x="2030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Line 26"/>
              <p:cNvSpPr>
                <a:spLocks noChangeShapeType="1"/>
              </p:cNvSpPr>
              <p:nvPr/>
            </p:nvSpPr>
            <p:spPr bwMode="auto">
              <a:xfrm rot="5400000">
                <a:off x="227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Line 27"/>
              <p:cNvSpPr>
                <a:spLocks noChangeShapeType="1"/>
              </p:cNvSpPr>
              <p:nvPr/>
            </p:nvSpPr>
            <p:spPr bwMode="auto">
              <a:xfrm rot="5400000">
                <a:off x="78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1" name="Text Box 28"/>
            <p:cNvSpPr txBox="1">
              <a:spLocks noChangeArrowheads="1"/>
            </p:cNvSpPr>
            <p:nvPr/>
          </p:nvSpPr>
          <p:spPr bwMode="auto">
            <a:xfrm>
              <a:off x="666" y="1932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1   1   1   1   1   1   1   1</a:t>
              </a:r>
            </a:p>
          </p:txBody>
        </p:sp>
        <p:sp>
          <p:nvSpPr>
            <p:cNvPr id="46092" name="Text Box 29"/>
            <p:cNvSpPr txBox="1">
              <a:spLocks noChangeArrowheads="1"/>
            </p:cNvSpPr>
            <p:nvPr/>
          </p:nvSpPr>
          <p:spPr bwMode="auto">
            <a:xfrm>
              <a:off x="664" y="2134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1   1   1   1   1   1   1   1</a:t>
              </a:r>
            </a:p>
          </p:txBody>
        </p:sp>
        <p:sp>
          <p:nvSpPr>
            <p:cNvPr id="46093" name="Text Box 30"/>
            <p:cNvSpPr txBox="1">
              <a:spLocks noChangeArrowheads="1"/>
            </p:cNvSpPr>
            <p:nvPr/>
          </p:nvSpPr>
          <p:spPr bwMode="auto">
            <a:xfrm>
              <a:off x="210" y="1956"/>
              <a:ext cx="4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DDRA:</a:t>
              </a:r>
            </a:p>
          </p:txBody>
        </p:sp>
        <p:sp>
          <p:nvSpPr>
            <p:cNvPr id="46094" name="Text Box 31"/>
            <p:cNvSpPr txBox="1">
              <a:spLocks noChangeArrowheads="1"/>
            </p:cNvSpPr>
            <p:nvPr/>
          </p:nvSpPr>
          <p:spPr bwMode="auto">
            <a:xfrm>
              <a:off x="148" y="2140"/>
              <a:ext cx="5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PORTA:</a:t>
              </a:r>
            </a:p>
          </p:txBody>
        </p:sp>
      </p:grp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346075" y="3665538"/>
            <a:ext cx="4430713" cy="12747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.INCLUDE “M32DEF.INC”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LDI  R20,0xFF  ;R20 = 11111111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OUT  PORTA,R20 ;PORTA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OUT  DDRA,R20  ;DDRA =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775"/>
            <a:ext cx="7162800" cy="4114800"/>
          </a:xfrm>
        </p:spPr>
        <p:txBody>
          <a:bodyPr/>
          <a:lstStyle/>
          <a:p>
            <a:r>
              <a:rPr lang="en-US" altLang="en-US" smtClean="0"/>
              <a:t>The following code will toggle all 8 bits of Port B forever with some time delay between “on” and “off” states:</a:t>
            </a:r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LDI	  R16,0xFF	;R16 = 0xFF = 0b11111111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OUT	  DDRB,R16 	;make Port B an output port (1111 1111)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L1: LDI  R16,0x55	;R16 = 0x55 = 0b01010101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OUT	  PORTB,R16	;put 0x55 on port B pins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CALL 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LDI	  R16,0xAA	;R16 = 0xAA = 0b10101010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OUT	  PORTB,R16	;put 0xAA on port B pins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CALL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RJMP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3427413"/>
            <a:ext cx="752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162800" cy="4114800"/>
          </a:xfrm>
        </p:spPr>
        <p:txBody>
          <a:bodyPr/>
          <a:lstStyle/>
          <a:p>
            <a:r>
              <a:rPr lang="en-US" altLang="en-US" smtClean="0"/>
              <a:t>A 7-segment is connected to PORTA. Display 1 on the 7-segment.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492750" y="2279650"/>
            <a:ext cx="1397000" cy="2133600"/>
          </a:xfrm>
          <a:prstGeom prst="rect">
            <a:avLst/>
          </a:prstGeom>
          <a:solidFill>
            <a:srgbClr val="3E61F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ATmega32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6889750" y="39560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7423150" y="38036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270750" y="36512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746750" y="380365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PORTC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5507038" y="4792663"/>
          <a:ext cx="33845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Visio" r:id="rId4" imgW="3455213" imgH="1088441" progId="Visio.Drawing.11">
                  <p:embed/>
                </p:oleObj>
              </mc:Choice>
              <mc:Fallback>
                <p:oleObj name="Visio" r:id="rId4" imgW="3455213" imgH="108844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92663"/>
                        <a:ext cx="3384550" cy="14890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8315325" y="3192463"/>
            <a:ext cx="58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8777288" y="354647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8767763" y="4003675"/>
            <a:ext cx="542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289925" y="4457700"/>
            <a:ext cx="58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7886700" y="35306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8331200" y="3641725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7864475" y="40322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4</a:t>
            </a:r>
          </a:p>
        </p:txBody>
      </p:sp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736600" y="2343150"/>
            <a:ext cx="3865563" cy="852488"/>
            <a:chOff x="148" y="1932"/>
            <a:chExt cx="2435" cy="537"/>
          </a:xfrm>
        </p:grpSpPr>
        <p:sp>
          <p:nvSpPr>
            <p:cNvPr id="48148" name="AutoShape 19"/>
            <p:cNvSpPr>
              <a:spLocks noChangeAspect="1" noChangeArrowheads="1" noTextEdit="1"/>
            </p:cNvSpPr>
            <p:nvPr/>
          </p:nvSpPr>
          <p:spPr bwMode="auto">
            <a:xfrm rot="5400000">
              <a:off x="1370" y="1256"/>
              <a:ext cx="370" cy="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9" name="Group 20"/>
            <p:cNvGrpSpPr>
              <a:grpSpLocks/>
            </p:cNvGrpSpPr>
            <p:nvPr/>
          </p:nvGrpSpPr>
          <p:grpSpPr bwMode="auto">
            <a:xfrm>
              <a:off x="668" y="2182"/>
              <a:ext cx="1616" cy="132"/>
              <a:chOff x="560" y="2302"/>
              <a:chExt cx="1988" cy="132"/>
            </a:xfrm>
          </p:grpSpPr>
          <p:sp>
            <p:nvSpPr>
              <p:cNvPr id="48164" name="Rectangle 21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5" name="Rectangle 22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6" name="Line 23"/>
              <p:cNvSpPr>
                <a:spLocks noChangeShapeType="1"/>
              </p:cNvSpPr>
              <p:nvPr/>
            </p:nvSpPr>
            <p:spPr bwMode="auto">
              <a:xfrm rot="5400000">
                <a:off x="1488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7" name="Line 24"/>
              <p:cNvSpPr>
                <a:spLocks noChangeShapeType="1"/>
              </p:cNvSpPr>
              <p:nvPr/>
            </p:nvSpPr>
            <p:spPr bwMode="auto">
              <a:xfrm rot="5400000">
                <a:off x="1240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8" name="Line 25"/>
              <p:cNvSpPr>
                <a:spLocks noChangeShapeType="1"/>
              </p:cNvSpPr>
              <p:nvPr/>
            </p:nvSpPr>
            <p:spPr bwMode="auto">
              <a:xfrm rot="5400000">
                <a:off x="991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9" name="Line 26"/>
              <p:cNvSpPr>
                <a:spLocks noChangeShapeType="1"/>
              </p:cNvSpPr>
              <p:nvPr/>
            </p:nvSpPr>
            <p:spPr bwMode="auto">
              <a:xfrm rot="5400000">
                <a:off x="1736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0" name="Line 27"/>
              <p:cNvSpPr>
                <a:spLocks noChangeShapeType="1"/>
              </p:cNvSpPr>
              <p:nvPr/>
            </p:nvSpPr>
            <p:spPr bwMode="auto">
              <a:xfrm rot="5400000">
                <a:off x="1985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1" name="Line 28"/>
              <p:cNvSpPr>
                <a:spLocks noChangeShapeType="1"/>
              </p:cNvSpPr>
              <p:nvPr/>
            </p:nvSpPr>
            <p:spPr bwMode="auto">
              <a:xfrm rot="5400000">
                <a:off x="223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2" name="Line 29"/>
              <p:cNvSpPr>
                <a:spLocks noChangeShapeType="1"/>
              </p:cNvSpPr>
              <p:nvPr/>
            </p:nvSpPr>
            <p:spPr bwMode="auto">
              <a:xfrm rot="5400000">
                <a:off x="74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50" name="Group 30"/>
            <p:cNvGrpSpPr>
              <a:grpSpLocks/>
            </p:cNvGrpSpPr>
            <p:nvPr/>
          </p:nvGrpSpPr>
          <p:grpSpPr bwMode="auto">
            <a:xfrm>
              <a:off x="666" y="1985"/>
              <a:ext cx="1616" cy="134"/>
              <a:chOff x="606" y="1841"/>
              <a:chExt cx="1988" cy="134"/>
            </a:xfrm>
          </p:grpSpPr>
          <p:sp>
            <p:nvSpPr>
              <p:cNvPr id="48155" name="Rectangle 31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6" name="Rectangle 32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7" name="Line 33"/>
              <p:cNvSpPr>
                <a:spLocks noChangeShapeType="1"/>
              </p:cNvSpPr>
              <p:nvPr/>
            </p:nvSpPr>
            <p:spPr bwMode="auto">
              <a:xfrm rot="5400000">
                <a:off x="1533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8" name="Line 34"/>
              <p:cNvSpPr>
                <a:spLocks noChangeShapeType="1"/>
              </p:cNvSpPr>
              <p:nvPr/>
            </p:nvSpPr>
            <p:spPr bwMode="auto">
              <a:xfrm rot="5400000">
                <a:off x="1285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9" name="Line 35"/>
              <p:cNvSpPr>
                <a:spLocks noChangeShapeType="1"/>
              </p:cNvSpPr>
              <p:nvPr/>
            </p:nvSpPr>
            <p:spPr bwMode="auto">
              <a:xfrm rot="5400000">
                <a:off x="1036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0" name="Line 36"/>
              <p:cNvSpPr>
                <a:spLocks noChangeShapeType="1"/>
              </p:cNvSpPr>
              <p:nvPr/>
            </p:nvSpPr>
            <p:spPr bwMode="auto">
              <a:xfrm rot="5400000">
                <a:off x="1781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1" name="Line 37"/>
              <p:cNvSpPr>
                <a:spLocks noChangeShapeType="1"/>
              </p:cNvSpPr>
              <p:nvPr/>
            </p:nvSpPr>
            <p:spPr bwMode="auto">
              <a:xfrm rot="5400000">
                <a:off x="2030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2" name="Line 38"/>
              <p:cNvSpPr>
                <a:spLocks noChangeShapeType="1"/>
              </p:cNvSpPr>
              <p:nvPr/>
            </p:nvSpPr>
            <p:spPr bwMode="auto">
              <a:xfrm rot="5400000">
                <a:off x="227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3" name="Line 39"/>
              <p:cNvSpPr>
                <a:spLocks noChangeShapeType="1"/>
              </p:cNvSpPr>
              <p:nvPr/>
            </p:nvSpPr>
            <p:spPr bwMode="auto">
              <a:xfrm rot="5400000">
                <a:off x="78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51" name="Text Box 40"/>
            <p:cNvSpPr txBox="1">
              <a:spLocks noChangeArrowheads="1"/>
            </p:cNvSpPr>
            <p:nvPr/>
          </p:nvSpPr>
          <p:spPr bwMode="auto">
            <a:xfrm>
              <a:off x="666" y="1932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1   1   1   1   1   1   1   1</a:t>
              </a:r>
            </a:p>
          </p:txBody>
        </p:sp>
        <p:sp>
          <p:nvSpPr>
            <p:cNvPr id="48152" name="Text Box 41"/>
            <p:cNvSpPr txBox="1">
              <a:spLocks noChangeArrowheads="1"/>
            </p:cNvSpPr>
            <p:nvPr/>
          </p:nvSpPr>
          <p:spPr bwMode="auto">
            <a:xfrm>
              <a:off x="664" y="2134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0   0   0   0   0   1   1   0</a:t>
              </a:r>
            </a:p>
          </p:txBody>
        </p:sp>
        <p:sp>
          <p:nvSpPr>
            <p:cNvPr id="48153" name="Text Box 42"/>
            <p:cNvSpPr txBox="1">
              <a:spLocks noChangeArrowheads="1"/>
            </p:cNvSpPr>
            <p:nvPr/>
          </p:nvSpPr>
          <p:spPr bwMode="auto">
            <a:xfrm>
              <a:off x="210" y="1956"/>
              <a:ext cx="4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DDRC:</a:t>
              </a:r>
            </a:p>
          </p:txBody>
        </p:sp>
        <p:sp>
          <p:nvSpPr>
            <p:cNvPr id="48154" name="Text Box 43"/>
            <p:cNvSpPr txBox="1">
              <a:spLocks noChangeArrowheads="1"/>
            </p:cNvSpPr>
            <p:nvPr/>
          </p:nvSpPr>
          <p:spPr bwMode="auto">
            <a:xfrm>
              <a:off x="148" y="2140"/>
              <a:ext cx="5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PORTC:</a:t>
              </a:r>
            </a:p>
          </p:txBody>
        </p:sp>
      </p:grpSp>
      <p:sp>
        <p:nvSpPr>
          <p:cNvPr id="73772" name="Text Box 44"/>
          <p:cNvSpPr txBox="1">
            <a:spLocks noChangeArrowheads="1"/>
          </p:cNvSpPr>
          <p:nvPr/>
        </p:nvSpPr>
        <p:spPr bwMode="auto">
          <a:xfrm>
            <a:off x="258763" y="3622675"/>
            <a:ext cx="4837112" cy="19129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.INCLUDE “M32DEF.INC”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R20,0x06  ;R20 = 00000110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PORTC,R20 ;PORTC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R20,0xFF  ;R20 = 11111111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DDRC,R20  ;DDRC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L1: RJMP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3429000"/>
            <a:ext cx="752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12875"/>
            <a:ext cx="7162800" cy="4114800"/>
          </a:xfrm>
        </p:spPr>
        <p:txBody>
          <a:bodyPr/>
          <a:lstStyle/>
          <a:p>
            <a:r>
              <a:rPr lang="en-US" altLang="en-US" smtClean="0"/>
              <a:t>A 7-segment is connected to PORTA. Display 3 on the 7-segment.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5492750" y="2279650"/>
            <a:ext cx="1397000" cy="2133600"/>
          </a:xfrm>
          <a:prstGeom prst="rect">
            <a:avLst/>
          </a:prstGeom>
          <a:solidFill>
            <a:srgbClr val="3E61F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ATmega32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H="1">
            <a:off x="6889750" y="39560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7423150" y="38036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270750" y="365125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746750" y="380365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PORTC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5507038" y="4792663"/>
          <a:ext cx="33845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Visio" r:id="rId4" imgW="3455213" imgH="1088441" progId="Visio.Drawing.11">
                  <p:embed/>
                </p:oleObj>
              </mc:Choice>
              <mc:Fallback>
                <p:oleObj name="Visio" r:id="rId4" imgW="3455213" imgH="108844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92663"/>
                        <a:ext cx="3384550" cy="14890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8315325" y="3192463"/>
            <a:ext cx="58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8777288" y="354647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8767763" y="4003675"/>
            <a:ext cx="542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8289925" y="4457700"/>
            <a:ext cx="58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886700" y="3530600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8331200" y="3641725"/>
            <a:ext cx="390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864475" y="40322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0099"/>
                </a:solidFill>
              </a:rPr>
              <a:t>4</a:t>
            </a:r>
          </a:p>
        </p:txBody>
      </p:sp>
      <p:grpSp>
        <p:nvGrpSpPr>
          <p:cNvPr id="81938" name="Group 18"/>
          <p:cNvGrpSpPr>
            <a:grpSpLocks/>
          </p:cNvGrpSpPr>
          <p:nvPr/>
        </p:nvGrpSpPr>
        <p:grpSpPr bwMode="auto">
          <a:xfrm>
            <a:off x="736600" y="2343150"/>
            <a:ext cx="3865563" cy="852488"/>
            <a:chOff x="148" y="1932"/>
            <a:chExt cx="2435" cy="537"/>
          </a:xfrm>
        </p:grpSpPr>
        <p:sp>
          <p:nvSpPr>
            <p:cNvPr id="49172" name="AutoShape 19"/>
            <p:cNvSpPr>
              <a:spLocks noChangeAspect="1" noChangeArrowheads="1" noTextEdit="1"/>
            </p:cNvSpPr>
            <p:nvPr/>
          </p:nvSpPr>
          <p:spPr bwMode="auto">
            <a:xfrm rot="5400000">
              <a:off x="1370" y="1256"/>
              <a:ext cx="370" cy="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73" name="Group 20"/>
            <p:cNvGrpSpPr>
              <a:grpSpLocks/>
            </p:cNvGrpSpPr>
            <p:nvPr/>
          </p:nvGrpSpPr>
          <p:grpSpPr bwMode="auto">
            <a:xfrm>
              <a:off x="668" y="2182"/>
              <a:ext cx="1616" cy="132"/>
              <a:chOff x="560" y="2302"/>
              <a:chExt cx="1988" cy="132"/>
            </a:xfrm>
          </p:grpSpPr>
          <p:sp>
            <p:nvSpPr>
              <p:cNvPr id="49188" name="Rectangle 21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89" name="Rectangle 22"/>
              <p:cNvSpPr>
                <a:spLocks noChangeArrowheads="1"/>
              </p:cNvSpPr>
              <p:nvPr/>
            </p:nvSpPr>
            <p:spPr bwMode="auto">
              <a:xfrm rot="5400000">
                <a:off x="1488" y="1374"/>
                <a:ext cx="132" cy="1988"/>
              </a:xfrm>
              <a:prstGeom prst="rect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0" name="Line 23"/>
              <p:cNvSpPr>
                <a:spLocks noChangeShapeType="1"/>
              </p:cNvSpPr>
              <p:nvPr/>
            </p:nvSpPr>
            <p:spPr bwMode="auto">
              <a:xfrm rot="5400000">
                <a:off x="1488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24"/>
              <p:cNvSpPr>
                <a:spLocks noChangeShapeType="1"/>
              </p:cNvSpPr>
              <p:nvPr/>
            </p:nvSpPr>
            <p:spPr bwMode="auto">
              <a:xfrm rot="5400000">
                <a:off x="1240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25"/>
              <p:cNvSpPr>
                <a:spLocks noChangeShapeType="1"/>
              </p:cNvSpPr>
              <p:nvPr/>
            </p:nvSpPr>
            <p:spPr bwMode="auto">
              <a:xfrm rot="5400000">
                <a:off x="991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26"/>
              <p:cNvSpPr>
                <a:spLocks noChangeShapeType="1"/>
              </p:cNvSpPr>
              <p:nvPr/>
            </p:nvSpPr>
            <p:spPr bwMode="auto">
              <a:xfrm rot="5400000">
                <a:off x="1736" y="2367"/>
                <a:ext cx="132" cy="1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27"/>
              <p:cNvSpPr>
                <a:spLocks noChangeShapeType="1"/>
              </p:cNvSpPr>
              <p:nvPr/>
            </p:nvSpPr>
            <p:spPr bwMode="auto">
              <a:xfrm rot="5400000">
                <a:off x="1985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28"/>
              <p:cNvSpPr>
                <a:spLocks noChangeShapeType="1"/>
              </p:cNvSpPr>
              <p:nvPr/>
            </p:nvSpPr>
            <p:spPr bwMode="auto">
              <a:xfrm rot="5400000">
                <a:off x="223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29"/>
              <p:cNvSpPr>
                <a:spLocks noChangeShapeType="1"/>
              </p:cNvSpPr>
              <p:nvPr/>
            </p:nvSpPr>
            <p:spPr bwMode="auto">
              <a:xfrm rot="5400000">
                <a:off x="743" y="2367"/>
                <a:ext cx="132" cy="2"/>
              </a:xfrm>
              <a:prstGeom prst="line">
                <a:avLst/>
              </a:prstGeom>
              <a:noFill/>
              <a:ln w="14288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74" name="Group 30"/>
            <p:cNvGrpSpPr>
              <a:grpSpLocks/>
            </p:cNvGrpSpPr>
            <p:nvPr/>
          </p:nvGrpSpPr>
          <p:grpSpPr bwMode="auto">
            <a:xfrm>
              <a:off x="666" y="1985"/>
              <a:ext cx="1616" cy="134"/>
              <a:chOff x="606" y="1841"/>
              <a:chExt cx="1988" cy="134"/>
            </a:xfrm>
          </p:grpSpPr>
          <p:sp>
            <p:nvSpPr>
              <p:cNvPr id="49179" name="Rectangle 31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80" name="Rectangle 32"/>
              <p:cNvSpPr>
                <a:spLocks noChangeArrowheads="1"/>
              </p:cNvSpPr>
              <p:nvPr/>
            </p:nvSpPr>
            <p:spPr bwMode="auto">
              <a:xfrm rot="5400000">
                <a:off x="1533" y="914"/>
                <a:ext cx="134" cy="1988"/>
              </a:xfrm>
              <a:prstGeom prst="rect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81" name="Line 33"/>
              <p:cNvSpPr>
                <a:spLocks noChangeShapeType="1"/>
              </p:cNvSpPr>
              <p:nvPr/>
            </p:nvSpPr>
            <p:spPr bwMode="auto">
              <a:xfrm rot="5400000">
                <a:off x="1533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34"/>
              <p:cNvSpPr>
                <a:spLocks noChangeShapeType="1"/>
              </p:cNvSpPr>
              <p:nvPr/>
            </p:nvSpPr>
            <p:spPr bwMode="auto">
              <a:xfrm rot="5400000">
                <a:off x="1285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35"/>
              <p:cNvSpPr>
                <a:spLocks noChangeShapeType="1"/>
              </p:cNvSpPr>
              <p:nvPr/>
            </p:nvSpPr>
            <p:spPr bwMode="auto">
              <a:xfrm rot="5400000">
                <a:off x="1036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36"/>
              <p:cNvSpPr>
                <a:spLocks noChangeShapeType="1"/>
              </p:cNvSpPr>
              <p:nvPr/>
            </p:nvSpPr>
            <p:spPr bwMode="auto">
              <a:xfrm rot="5400000">
                <a:off x="1781" y="1907"/>
                <a:ext cx="134" cy="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37"/>
              <p:cNvSpPr>
                <a:spLocks noChangeShapeType="1"/>
              </p:cNvSpPr>
              <p:nvPr/>
            </p:nvSpPr>
            <p:spPr bwMode="auto">
              <a:xfrm rot="5400000">
                <a:off x="2030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38"/>
              <p:cNvSpPr>
                <a:spLocks noChangeShapeType="1"/>
              </p:cNvSpPr>
              <p:nvPr/>
            </p:nvSpPr>
            <p:spPr bwMode="auto">
              <a:xfrm rot="5400000">
                <a:off x="227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39"/>
              <p:cNvSpPr>
                <a:spLocks noChangeShapeType="1"/>
              </p:cNvSpPr>
              <p:nvPr/>
            </p:nvSpPr>
            <p:spPr bwMode="auto">
              <a:xfrm rot="5400000">
                <a:off x="788" y="1907"/>
                <a:ext cx="134" cy="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5" name="Text Box 40"/>
            <p:cNvSpPr txBox="1">
              <a:spLocks noChangeArrowheads="1"/>
            </p:cNvSpPr>
            <p:nvPr/>
          </p:nvSpPr>
          <p:spPr bwMode="auto">
            <a:xfrm>
              <a:off x="666" y="1932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1   1   1   1   1   1   1   1</a:t>
              </a:r>
            </a:p>
          </p:txBody>
        </p:sp>
        <p:sp>
          <p:nvSpPr>
            <p:cNvPr id="49176" name="Text Box 41"/>
            <p:cNvSpPr txBox="1">
              <a:spLocks noChangeArrowheads="1"/>
            </p:cNvSpPr>
            <p:nvPr/>
          </p:nvSpPr>
          <p:spPr bwMode="auto">
            <a:xfrm>
              <a:off x="664" y="2134"/>
              <a:ext cx="1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0   1   0   0   1   1   1   1</a:t>
              </a:r>
            </a:p>
          </p:txBody>
        </p:sp>
        <p:sp>
          <p:nvSpPr>
            <p:cNvPr id="49177" name="Text Box 42"/>
            <p:cNvSpPr txBox="1">
              <a:spLocks noChangeArrowheads="1"/>
            </p:cNvSpPr>
            <p:nvPr/>
          </p:nvSpPr>
          <p:spPr bwMode="auto">
            <a:xfrm>
              <a:off x="210" y="1956"/>
              <a:ext cx="4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DDR:</a:t>
              </a:r>
            </a:p>
          </p:txBody>
        </p:sp>
        <p:sp>
          <p:nvSpPr>
            <p:cNvPr id="49178" name="Text Box 43"/>
            <p:cNvSpPr txBox="1">
              <a:spLocks noChangeArrowheads="1"/>
            </p:cNvSpPr>
            <p:nvPr/>
          </p:nvSpPr>
          <p:spPr bwMode="auto">
            <a:xfrm>
              <a:off x="148" y="2140"/>
              <a:ext cx="5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/>
                <a:t>PORTC:</a:t>
              </a:r>
            </a:p>
          </p:txBody>
        </p:sp>
      </p:grp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58763" y="3622675"/>
            <a:ext cx="4837112" cy="19129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.INCLUDE “M32DEF.INC”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R20,0x4F  ;R20 = 01001111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PORTC,R20 ;PORTC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R20,0xFF  ;R20 = 11111111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DDRC,R20  ;DDRC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L1: RJMP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5: Input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42988"/>
            <a:ext cx="7162800" cy="5815012"/>
          </a:xfrm>
        </p:spPr>
        <p:txBody>
          <a:bodyPr/>
          <a:lstStyle/>
          <a:p>
            <a:r>
              <a:rPr lang="en-US" altLang="en-US" sz="2000" smtClean="0"/>
              <a:t>The following code gets the data present at the pins of port C and sends it to port B indefinitely, after adding the value 5 to it: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.INCLUDE "M32DEF.INC"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LDI	R16,0x00	;R16 = 00000000 (binary)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OUT	DDRC,R16	;make Port C an input port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LDI	R16,0xFF	;R16 = 11111111 (binary)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OUT	DDRB,R16	;make Port B an output port(1 for Out)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L2:	IN	R16,PINC	;read data from Port C and put in R16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LDI	R17,5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ADD 	R16,R17	;add 5 to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OUT	PORTB,R16	;send it to Port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	RJMP	L2		;continue forever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Pull-up resistor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2382838" y="1336675"/>
          <a:ext cx="5414962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Visio" r:id="rId3" imgW="2351837" imgH="1970227" progId="Visio.Drawing.11">
                  <p:embed/>
                </p:oleObj>
              </mc:Choice>
              <mc:Fallback>
                <p:oleObj name="Visio" r:id="rId3" imgW="2351837" imgH="197022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336675"/>
                        <a:ext cx="5414962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 (Continued)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But sometimes we need the CPU to execute, an instruction other than the next instruction. For example:</a:t>
            </a:r>
          </a:p>
          <a:p>
            <a:pPr lvl="1"/>
            <a:r>
              <a:rPr lang="en-US" altLang="en-US" smtClean="0"/>
              <a:t>When we use a conditional instruction (if)</a:t>
            </a:r>
          </a:p>
          <a:p>
            <a:pPr lvl="1"/>
            <a:r>
              <a:rPr lang="en-US" altLang="en-US" smtClean="0"/>
              <a:t>When we make a loop</a:t>
            </a:r>
          </a:p>
          <a:p>
            <a:pPr lvl="1"/>
            <a:r>
              <a:rPr lang="en-US" altLang="en-US" smtClean="0"/>
              <a:t>When we call a function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2736850" y="2217738"/>
            <a:ext cx="4365625" cy="2692400"/>
            <a:chOff x="1038" y="830"/>
            <a:chExt cx="4176" cy="2949"/>
          </a:xfrm>
        </p:grpSpPr>
        <p:grpSp>
          <p:nvGrpSpPr>
            <p:cNvPr id="52229" name="Group 17"/>
            <p:cNvGrpSpPr>
              <a:grpSpLocks/>
            </p:cNvGrpSpPr>
            <p:nvPr/>
          </p:nvGrpSpPr>
          <p:grpSpPr bwMode="auto">
            <a:xfrm>
              <a:off x="1038" y="830"/>
              <a:ext cx="3890" cy="2949"/>
              <a:chOff x="1038" y="958"/>
              <a:chExt cx="3890" cy="2949"/>
            </a:xfrm>
          </p:grpSpPr>
          <p:sp>
            <p:nvSpPr>
              <p:cNvPr id="52231" name="Rectangle 5"/>
              <p:cNvSpPr>
                <a:spLocks noChangeArrowheads="1"/>
              </p:cNvSpPr>
              <p:nvPr/>
            </p:nvSpPr>
            <p:spPr bwMode="auto">
              <a:xfrm>
                <a:off x="1126" y="958"/>
                <a:ext cx="3802" cy="2949"/>
              </a:xfrm>
              <a:prstGeom prst="rect">
                <a:avLst/>
              </a:prstGeom>
              <a:solidFill>
                <a:srgbClr val="FBF9A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232" name="Rectangle 6"/>
              <p:cNvSpPr>
                <a:spLocks noChangeArrowheads="1"/>
              </p:cNvSpPr>
              <p:nvPr/>
            </p:nvSpPr>
            <p:spPr bwMode="auto">
              <a:xfrm>
                <a:off x="1265" y="2944"/>
                <a:ext cx="3433" cy="75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233" name="Line 7"/>
              <p:cNvSpPr>
                <a:spLocks noChangeShapeType="1"/>
              </p:cNvSpPr>
              <p:nvPr/>
            </p:nvSpPr>
            <p:spPr bwMode="auto">
              <a:xfrm flipH="1" flipV="1">
                <a:off x="1161" y="3302"/>
                <a:ext cx="667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4" name="Rectangle 8"/>
              <p:cNvSpPr>
                <a:spLocks noChangeArrowheads="1"/>
              </p:cNvSpPr>
              <p:nvPr/>
            </p:nvSpPr>
            <p:spPr bwMode="auto">
              <a:xfrm>
                <a:off x="1860" y="3093"/>
                <a:ext cx="1346" cy="386"/>
              </a:xfrm>
              <a:prstGeom prst="rect">
                <a:avLst/>
              </a:prstGeom>
              <a:solidFill>
                <a:srgbClr val="0033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FF00"/>
                    </a:solidFill>
                  </a:rPr>
                  <a:t>PINx.n</a:t>
                </a:r>
              </a:p>
            </p:txBody>
          </p:sp>
          <p:sp>
            <p:nvSpPr>
              <p:cNvPr id="52235" name="Rectangle 9"/>
              <p:cNvSpPr>
                <a:spLocks noChangeArrowheads="1"/>
              </p:cNvSpPr>
              <p:nvPr/>
            </p:nvSpPr>
            <p:spPr bwMode="auto">
              <a:xfrm>
                <a:off x="1308" y="1193"/>
                <a:ext cx="3404" cy="1551"/>
              </a:xfrm>
              <a:prstGeom prst="rect">
                <a:avLst/>
              </a:prstGeom>
              <a:solidFill>
                <a:srgbClr val="FFDB9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236" name="Line 10"/>
              <p:cNvSpPr>
                <a:spLocks noChangeShapeType="1"/>
              </p:cNvSpPr>
              <p:nvPr/>
            </p:nvSpPr>
            <p:spPr bwMode="auto">
              <a:xfrm flipH="1" flipV="1">
                <a:off x="1164" y="2529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7" name="Rectangle 11"/>
              <p:cNvSpPr>
                <a:spLocks noChangeArrowheads="1"/>
              </p:cNvSpPr>
              <p:nvPr/>
            </p:nvSpPr>
            <p:spPr bwMode="auto">
              <a:xfrm>
                <a:off x="1776" y="1462"/>
                <a:ext cx="1346" cy="386"/>
              </a:xfrm>
              <a:prstGeom prst="rect">
                <a:avLst/>
              </a:prstGeom>
              <a:solidFill>
                <a:srgbClr val="0033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FF00"/>
                    </a:solidFill>
                  </a:rPr>
                  <a:t>DDRx.n</a:t>
                </a:r>
              </a:p>
            </p:txBody>
          </p:sp>
          <p:sp>
            <p:nvSpPr>
              <p:cNvPr id="52238" name="Rectangle 12"/>
              <p:cNvSpPr>
                <a:spLocks noChangeArrowheads="1"/>
              </p:cNvSpPr>
              <p:nvPr/>
            </p:nvSpPr>
            <p:spPr bwMode="auto">
              <a:xfrm>
                <a:off x="1761" y="2031"/>
                <a:ext cx="1348" cy="386"/>
              </a:xfrm>
              <a:prstGeom prst="rect">
                <a:avLst/>
              </a:prstGeom>
              <a:solidFill>
                <a:srgbClr val="0033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FF00"/>
                    </a:solidFill>
                  </a:rPr>
                  <a:t>PORTx.n</a:t>
                </a:r>
              </a:p>
            </p:txBody>
          </p:sp>
          <p:sp>
            <p:nvSpPr>
              <p:cNvPr id="52239" name="Text Box 13"/>
              <p:cNvSpPr txBox="1">
                <a:spLocks noChangeArrowheads="1"/>
              </p:cNvSpPr>
              <p:nvPr/>
            </p:nvSpPr>
            <p:spPr bwMode="auto">
              <a:xfrm>
                <a:off x="3086" y="3076"/>
                <a:ext cx="1696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1"/>
                  <a:t>INPUT</a:t>
                </a:r>
              </a:p>
            </p:txBody>
          </p:sp>
          <p:sp>
            <p:nvSpPr>
              <p:cNvPr id="52240" name="Line 15"/>
              <p:cNvSpPr>
                <a:spLocks noChangeShapeType="1"/>
              </p:cNvSpPr>
              <p:nvPr/>
            </p:nvSpPr>
            <p:spPr bwMode="auto">
              <a:xfrm flipH="1">
                <a:off x="1038" y="2529"/>
                <a:ext cx="274" cy="2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0" name="Text Box 14"/>
            <p:cNvSpPr txBox="1">
              <a:spLocks noChangeArrowheads="1"/>
            </p:cNvSpPr>
            <p:nvPr/>
          </p:nvSpPr>
          <p:spPr bwMode="auto">
            <a:xfrm>
              <a:off x="2819" y="1713"/>
              <a:ext cx="23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/>
                <a:t>OUTPUT</a:t>
              </a:r>
            </a:p>
          </p:txBody>
        </p:sp>
      </p:grpSp>
      <p:graphicFrame>
        <p:nvGraphicFramePr>
          <p:cNvPr id="675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6025" y="977900"/>
          <a:ext cx="6632575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Visio" r:id="rId3" imgW="4392778" imgH="3394862" progId="Visio.Drawing.11">
                  <p:embed/>
                </p:oleObj>
              </mc:Choice>
              <mc:Fallback>
                <p:oleObj name="Visio" r:id="rId3" imgW="4392778" imgH="339486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977900"/>
                        <a:ext cx="6632575" cy="512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structure of I/O pins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7602"/>
                                        </p:tgtEl>
                                      </p:cBhvr>
                                      <p:by x="152000" y="15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 0 </a:t>
            </a:r>
          </a:p>
        </p:txBody>
      </p:sp>
      <p:graphicFrame>
        <p:nvGraphicFramePr>
          <p:cNvPr id="532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371600"/>
          <a:ext cx="6096000" cy="472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Visio" r:id="rId3" imgW="5023014" imgH="3897166" progId="Visio.Drawing.11">
                  <p:embed/>
                </p:oleObj>
              </mc:Choice>
              <mc:Fallback>
                <p:oleObj name="Visio" r:id="rId3" imgW="5023014" imgH="38971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6096000" cy="472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 1</a:t>
            </a:r>
          </a:p>
        </p:txBody>
      </p:sp>
      <p:graphicFrame>
        <p:nvGraphicFramePr>
          <p:cNvPr id="542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169988"/>
          <a:ext cx="6240463" cy="484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Visio" r:id="rId3" imgW="5023014" imgH="3897166" progId="Visio.Drawing.11">
                  <p:embed/>
                </p:oleObj>
              </mc:Choice>
              <mc:Fallback>
                <p:oleObj name="Visio" r:id="rId3" imgW="5023014" imgH="38971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69988"/>
                        <a:ext cx="6240463" cy="484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7096125" y="1968500"/>
            <a:ext cx="2841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6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35938" cy="4899025"/>
          </a:xfrm>
        </p:spPr>
        <p:txBody>
          <a:bodyPr/>
          <a:lstStyle/>
          <a:p>
            <a:r>
              <a:rPr lang="en-US" altLang="en-US" smtClean="0"/>
              <a:t>Write a program that continuously sends out to Port C the alternating values of 0x55 and 0xAA.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.INCLUDE "M32DEF.INC"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LDI  R16,0xFF	;R16 = 11111111 (binary)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 DDRC,R16	;make Port C an output port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L1: LDI	R16,0x55	;R16 = 0x55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OUT	PORTC,R16	;put 0x55 on Port C pins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LDI	R16,0xAA	;R16 = 0xAA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OUT	PORTC,R16	;put 0xAA on Port C pins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RJMP	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924175" y="1628775"/>
          <a:ext cx="6219825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Visio" r:id="rId3" imgW="4392778" imgH="3394862" progId="Visio.Drawing.11">
                  <p:embed/>
                </p:oleObj>
              </mc:Choice>
              <mc:Fallback>
                <p:oleObj name="Visio" r:id="rId3" imgW="4392778" imgH="3394862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628775"/>
                        <a:ext cx="6219825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structure of IO pins</a:t>
            </a:r>
          </a:p>
        </p:txBody>
      </p:sp>
      <p:graphicFrame>
        <p:nvGraphicFramePr>
          <p:cNvPr id="56324" name="Object 17"/>
          <p:cNvGraphicFramePr>
            <a:graphicFrameLocks noChangeAspect="1"/>
          </p:cNvGraphicFramePr>
          <p:nvPr/>
        </p:nvGraphicFramePr>
        <p:xfrm>
          <a:off x="0" y="903288"/>
          <a:ext cx="33813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Visio" r:id="rId5" imgW="3455213" imgH="1088441" progId="Visio.Drawing.11">
                  <p:embed/>
                </p:oleObj>
              </mc:Choice>
              <mc:Fallback>
                <p:oleObj name="Visio" r:id="rId5" imgW="3455213" imgH="108844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3288"/>
                        <a:ext cx="3381375" cy="1487487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(Tri-state vs. pull up)</a:t>
            </a:r>
          </a:p>
        </p:txBody>
      </p:sp>
      <p:graphicFrame>
        <p:nvGraphicFramePr>
          <p:cNvPr id="573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524000"/>
          <a:ext cx="601980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Visio" r:id="rId3" imgW="5680977" imgH="4717089" progId="Visio.Drawing.11">
                  <p:embed/>
                </p:oleObj>
              </mc:Choice>
              <mc:Fallback>
                <p:oleObj name="Visio" r:id="rId3" imgW="5680977" imgH="47170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6019800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7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4945063" cy="5381625"/>
          </a:xfrm>
        </p:spPr>
        <p:txBody>
          <a:bodyPr/>
          <a:lstStyle/>
          <a:p>
            <a:r>
              <a:rPr lang="en-US" altLang="en-US" smtClean="0"/>
              <a:t>Write a program that reads from port A and writes it to port B.</a:t>
            </a:r>
          </a:p>
        </p:txBody>
      </p:sp>
      <p:graphicFrame>
        <p:nvGraphicFramePr>
          <p:cNvPr id="58372" name="Object 57"/>
          <p:cNvGraphicFramePr>
            <a:graphicFrameLocks noChangeAspect="1"/>
          </p:cNvGraphicFramePr>
          <p:nvPr/>
        </p:nvGraphicFramePr>
        <p:xfrm>
          <a:off x="4884738" y="915988"/>
          <a:ext cx="4694237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Visio" r:id="rId3" imgW="5502250" imgH="4922825" progId="Visio.Drawing.11">
                  <p:embed/>
                </p:oleObj>
              </mc:Choice>
              <mc:Fallback>
                <p:oleObj name="Visio" r:id="rId3" imgW="5502250" imgH="4922825" progId="Visio.Drawing.11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915988"/>
                        <a:ext cx="4694237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8"/>
          <p:cNvGraphicFramePr>
            <a:graphicFrameLocks noChangeAspect="1"/>
          </p:cNvGraphicFramePr>
          <p:nvPr/>
        </p:nvGraphicFramePr>
        <p:xfrm>
          <a:off x="5507038" y="4792663"/>
          <a:ext cx="33845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Visio" r:id="rId5" imgW="3455213" imgH="1088441" progId="Visio.Drawing.11">
                  <p:embed/>
                </p:oleObj>
              </mc:Choice>
              <mc:Fallback>
                <p:oleObj name="Visio" r:id="rId5" imgW="3455213" imgH="1088441" progId="Visio.Drawing.11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92663"/>
                        <a:ext cx="3384550" cy="14890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35" name="Text Box 59"/>
          <p:cNvSpPr txBox="1">
            <a:spLocks noChangeArrowheads="1"/>
          </p:cNvSpPr>
          <p:nvPr/>
        </p:nvSpPr>
        <p:spPr bwMode="auto">
          <a:xfrm>
            <a:off x="258763" y="2547938"/>
            <a:ext cx="4837112" cy="25511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.INCLUDE “M32DEF.INC”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R20,0x0   ;R20 = 00000000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DDRA,R20  ;DDRA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R20,0xFF  ;R20 = 11111111 (binary)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DDRB,R20  ;DDRB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L1: IN   R20,PINA  ;R20 = PINA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OUT  PORTB,R20 ;PORTB = R20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RJMP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I/O bit manipulation programming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SBI and CBI instructions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68413"/>
            <a:ext cx="7162800" cy="5040312"/>
          </a:xfrm>
        </p:spPr>
        <p:txBody>
          <a:bodyPr/>
          <a:lstStyle/>
          <a:p>
            <a:r>
              <a:rPr lang="en-US" altLang="en-US" smtClean="0"/>
              <a:t>SBI (Set Bit in IO register)</a:t>
            </a:r>
          </a:p>
          <a:p>
            <a:pPr lvl="1"/>
            <a:r>
              <a:rPr lang="en-US" altLang="en-US" smtClean="0"/>
              <a:t>SBI ioReg, bit 		;ioReg.bit = 1</a:t>
            </a:r>
          </a:p>
          <a:p>
            <a:pPr lvl="1"/>
            <a:r>
              <a:rPr lang="en-US" altLang="en-US" smtClean="0"/>
              <a:t>Examples:</a:t>
            </a:r>
          </a:p>
          <a:p>
            <a:pPr lvl="2"/>
            <a:r>
              <a:rPr lang="en-US" altLang="en-US" smtClean="0"/>
              <a:t>SBI	PORTD,0	;PORTD.0 = 1</a:t>
            </a:r>
          </a:p>
          <a:p>
            <a:pPr lvl="2"/>
            <a:r>
              <a:rPr lang="en-US" altLang="en-US" smtClean="0"/>
              <a:t>SBI	DDRC,5	;DDRC.5 = 1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CBI (Clear Bit in IO register)</a:t>
            </a:r>
          </a:p>
          <a:p>
            <a:pPr lvl="1"/>
            <a:r>
              <a:rPr lang="en-US" altLang="en-US" smtClean="0"/>
              <a:t>CBI ioReg, bit 		;ioReg.bit = 0</a:t>
            </a:r>
          </a:p>
          <a:p>
            <a:pPr lvl="1"/>
            <a:r>
              <a:rPr lang="en-US" altLang="en-US" smtClean="0"/>
              <a:t>Examples:</a:t>
            </a:r>
          </a:p>
          <a:p>
            <a:pPr lvl="2"/>
            <a:r>
              <a:rPr lang="en-US" altLang="en-US" smtClean="0"/>
              <a:t>CBI	PORTD,0	;PORTD.0 = 0</a:t>
            </a:r>
          </a:p>
          <a:p>
            <a:pPr lvl="2"/>
            <a:r>
              <a:rPr lang="en-US" altLang="en-US" smtClean="0"/>
              <a:t>CBI	DDRC,4	;DDRC.5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338"/>
            <a:ext cx="7162800" cy="4114800"/>
          </a:xfrm>
        </p:spPr>
        <p:txBody>
          <a:bodyPr/>
          <a:lstStyle/>
          <a:p>
            <a:r>
              <a:rPr lang="en-US" altLang="en-US" smtClean="0"/>
              <a:t>Write a program that toggles PORTA.4 continuously.</a:t>
            </a:r>
          </a:p>
          <a:p>
            <a:endParaRPr lang="en-US" altLang="en-US" smtClean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624138" y="2446338"/>
            <a:ext cx="3821112" cy="15938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.INCLUDE “M32DEF.INC”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SBI  DDRA,4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L1: SBI  PORTA,4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CBI  PORTA,4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RJMP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 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5338763" cy="5381625"/>
          </a:xfrm>
        </p:spPr>
        <p:txBody>
          <a:bodyPr/>
          <a:lstStyle/>
          <a:p>
            <a:r>
              <a:rPr lang="en-US" altLang="en-US" smtClean="0"/>
              <a:t>Example 1: Not executing the next instruction, because of condition.</a:t>
            </a:r>
          </a:p>
          <a:p>
            <a:pPr lvl="1"/>
            <a:r>
              <a:rPr lang="en-US" altLang="en-US" smtClean="0"/>
              <a:t>In the following example, the instruction of line 6 is not executed.</a:t>
            </a:r>
          </a:p>
          <a:p>
            <a:endParaRPr lang="en-US" altLang="en-US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943600" y="1981200"/>
            <a:ext cx="2971800" cy="32766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019800" y="2286000"/>
            <a:ext cx="2286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9</a:t>
            </a:r>
          </a:p>
          <a:p>
            <a:pPr algn="r">
              <a:spcBef>
                <a:spcPct val="50000"/>
              </a:spcBef>
            </a:pPr>
            <a:endParaRPr lang="en-US" altLang="en-US" sz="1200">
              <a:solidFill>
                <a:srgbClr val="FFFFCC"/>
              </a:solidFill>
              <a:latin typeface="Tahoma" panose="020B0604030504040204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6248400" y="2209800"/>
            <a:ext cx="259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248400" y="28956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6400800" y="2286000"/>
            <a:ext cx="22860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main ()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int a = 2;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int c = 3;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if (a == 8)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c = 6;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c = 7;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c = a + 3;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V="1">
            <a:off x="6248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5943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6 L 0.0 0.07216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7216 L 0.0 0.14987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4986 L 0.0 0.19427 " pathEditMode="relative" rAng="0" ptsTypes="AA">
                                      <p:cBhvr>
                                        <p:cTn id="18" dur="1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9444 L 0.0 0.23889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0" grpId="1" animBg="1"/>
      <p:bldP spid="33800" grpId="2" animBg="1"/>
      <p:bldP spid="33800" grpId="3" animBg="1"/>
      <p:bldP spid="33800" grpId="4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8345488" cy="1246187"/>
          </a:xfrm>
        </p:spPr>
        <p:txBody>
          <a:bodyPr/>
          <a:lstStyle/>
          <a:p>
            <a:r>
              <a:rPr lang="en-US" altLang="en-US" smtClean="0"/>
              <a:t>An LED is connected to each pin of Port D. Write a program to turn on each LED from pin D0 to pin D7. Call a delay module before turning on the next LED.</a:t>
            </a:r>
          </a:p>
          <a:p>
            <a:endParaRPr lang="en-US" altLang="en-US" smtClean="0"/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033463" y="2322513"/>
            <a:ext cx="7097712" cy="4152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.INCLUDE "M32DEF.INC"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 0xFF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DDRD, R20	;make PORTD an output port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PORTD,0		;set bit PD0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	;delay before next one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PORTD,1		;turn on PD1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	;delay before next one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PORTD,2		;turn on PD2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PORTD,3	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PORTD,4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PORTD,5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PORTD,6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PORTD,7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CALL	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SBIC and SBIS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52513"/>
            <a:ext cx="7162800" cy="5329237"/>
          </a:xfrm>
        </p:spPr>
        <p:txBody>
          <a:bodyPr/>
          <a:lstStyle/>
          <a:p>
            <a:r>
              <a:rPr lang="en-US" altLang="en-US" smtClean="0"/>
              <a:t>SBIC (Skip if Bit in IO register Cleared)</a:t>
            </a:r>
          </a:p>
          <a:p>
            <a:pPr lvl="1"/>
            <a:r>
              <a:rPr lang="en-US" altLang="en-US" smtClean="0"/>
              <a:t>SBIC ioReg, bit 	 </a:t>
            </a:r>
            <a:r>
              <a:rPr lang="en-US" altLang="en-US" sz="2000" smtClean="0"/>
              <a:t>; if (ioReg.bit = 0) skip next instruction</a:t>
            </a:r>
            <a:endParaRPr lang="en-US" altLang="en-US" smtClean="0"/>
          </a:p>
          <a:p>
            <a:pPr lvl="1"/>
            <a:r>
              <a:rPr lang="en-US" altLang="en-US" smtClean="0"/>
              <a:t>Example: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SBIC  PIND,0  ;skip next instruction if PIND.0=0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INC   R20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LDI   R19,0x23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mtClean="0"/>
              <a:t>SBIS (Skip if Bit in IO register Set)</a:t>
            </a:r>
          </a:p>
          <a:p>
            <a:pPr lvl="1"/>
            <a:r>
              <a:rPr lang="en-US" altLang="en-US" smtClean="0"/>
              <a:t>SBIS ioReg, bit  </a:t>
            </a:r>
            <a:r>
              <a:rPr lang="en-US" altLang="en-US" sz="2000" smtClean="0"/>
              <a:t>; if (ioReg.bit = 1) skip next instruction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SBIS  PIND,0  ;skip next instruction if PIND.0=1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INC   R20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LDI   R19,0x23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45488" cy="1811338"/>
          </a:xfrm>
        </p:spPr>
        <p:txBody>
          <a:bodyPr/>
          <a:lstStyle/>
          <a:p>
            <a:r>
              <a:rPr lang="en-US" altLang="en-US" smtClean="0"/>
              <a:t>Write a program to perform the following:</a:t>
            </a:r>
          </a:p>
          <a:p>
            <a:r>
              <a:rPr lang="en-US" altLang="en-US" smtClean="0"/>
              <a:t>(a) Keep monitoring the PB2 bit until it becomes HIGH;</a:t>
            </a:r>
          </a:p>
          <a:p>
            <a:r>
              <a:rPr lang="en-US" altLang="en-US" smtClean="0"/>
              <a:t>(b) When PB2 becomes HIGH, write value $45 to Port C, and also send a HIGH-to-LOW pulse to PD3.</a:t>
            </a:r>
          </a:p>
          <a:p>
            <a:endParaRPr lang="en-US" altLang="en-US" smtClean="0"/>
          </a:p>
        </p:txBody>
      </p:sp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1057275" y="3141663"/>
            <a:ext cx="6361113" cy="3308350"/>
            <a:chOff x="666" y="1802"/>
            <a:chExt cx="4007" cy="1928"/>
          </a:xfrm>
        </p:grpSpPr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666" y="1802"/>
              <a:ext cx="4007" cy="1928"/>
            </a:xfrm>
            <a:prstGeom prst="rect">
              <a:avLst/>
            </a:prstGeom>
            <a:solidFill>
              <a:srgbClr val="FDFDB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18" name="Text Box 5"/>
            <p:cNvSpPr txBox="1">
              <a:spLocks noChangeArrowheads="1"/>
            </p:cNvSpPr>
            <p:nvPr/>
          </p:nvSpPr>
          <p:spPr bwMode="auto">
            <a:xfrm>
              <a:off x="778" y="1929"/>
              <a:ext cx="3813" cy="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.INCLUDE "M32DEF.INC" 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CBI  DDRB, 2	;make PB2 an input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SBI  PORTB,2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LDI  R16, 0xFF	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OUT  DDRC, R16	;make Port C an output port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SBI  DDRD, 3	;make PD3 an output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AGAIN: SBIS PINB, 2	;Skip if Bit PB2 is HIGH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RJMP AGAIN		;keep checking if LOW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LDI  R16, 0x45	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OUT  PORTC, R16	;write 0x45 to port C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SBI  PORTD, 3	;set bit PD3 (H-to-L)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CBI  PORTD, 3	;clear bit PD3 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HERE:  RJMP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2025"/>
            <a:ext cx="4657725" cy="1998663"/>
          </a:xfrm>
        </p:spPr>
        <p:txBody>
          <a:bodyPr/>
          <a:lstStyle/>
          <a:p>
            <a:r>
              <a:rPr lang="en-US" altLang="en-US" smtClean="0"/>
              <a:t>A switch is connected to pin PB0 and an LED to pin PB7. Write a program to get the status of SW and send it to the LED.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5148263" y="865188"/>
          <a:ext cx="3995737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Visio" r:id="rId3" imgW="3973068" imgH="2153717" progId="Visio.Drawing.11">
                  <p:embed/>
                </p:oleObj>
              </mc:Choice>
              <mc:Fallback>
                <p:oleObj name="Visio" r:id="rId3" imgW="3973068" imgH="215371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65188"/>
                        <a:ext cx="3995737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1449388" y="3571875"/>
            <a:ext cx="6361112" cy="2436813"/>
            <a:chOff x="666" y="1802"/>
            <a:chExt cx="4007" cy="1928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666" y="1802"/>
              <a:ext cx="4007" cy="1928"/>
            </a:xfrm>
            <a:prstGeom prst="rect">
              <a:avLst/>
            </a:prstGeom>
            <a:solidFill>
              <a:srgbClr val="FDFDB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778" y="1929"/>
              <a:ext cx="3813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.INCLUDE "M32DEF.INC" 	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CBI  DDRB,0	;make PB0 an input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SBI  DDRB,7	;make PB7 an output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AGAIN: SBIC PINB,0	;skip next if PB0 is clear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RJMP OVER		;(JMP is OK too)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CBI  PORTB,7	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RJMP AGAIN		;we can use JMP too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OVER:  SBI  PORTB,7</a:t>
              </a:r>
            </a:p>
            <a:p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RJMP AGAIN		;we can use JMP too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5122863" cy="5381625"/>
          </a:xfrm>
        </p:spPr>
        <p:txBody>
          <a:bodyPr/>
          <a:lstStyle/>
          <a:p>
            <a:r>
              <a:rPr lang="en-US" altLang="en-US" smtClean="0"/>
              <a:t>Example 2: In this example the next instruction will not be executed because of loop.</a:t>
            </a:r>
          </a:p>
          <a:p>
            <a:pPr lvl="1"/>
            <a:r>
              <a:rPr lang="en-US" altLang="en-US" smtClean="0"/>
              <a:t>In the following example, the order of execution is as follows:</a:t>
            </a:r>
          </a:p>
          <a:p>
            <a:pPr lvl="2"/>
            <a:r>
              <a:rPr lang="en-US" altLang="en-US" smtClean="0"/>
              <a:t>Line 4</a:t>
            </a:r>
          </a:p>
          <a:p>
            <a:pPr lvl="2"/>
            <a:r>
              <a:rPr lang="en-US" altLang="en-US" smtClean="0"/>
              <a:t>Line 5</a:t>
            </a:r>
          </a:p>
          <a:p>
            <a:pPr lvl="2"/>
            <a:r>
              <a:rPr lang="en-US" altLang="en-US" smtClean="0"/>
              <a:t>Again, line 4</a:t>
            </a:r>
          </a:p>
          <a:p>
            <a:pPr lvl="2"/>
            <a:r>
              <a:rPr lang="en-US" altLang="en-US" smtClean="0"/>
              <a:t>Again line 5</a:t>
            </a:r>
          </a:p>
          <a:p>
            <a:pPr lvl="2"/>
            <a:r>
              <a:rPr lang="en-US" altLang="en-US" smtClean="0"/>
              <a:t>Line 6</a:t>
            </a:r>
          </a:p>
          <a:p>
            <a:endParaRPr lang="en-US" alt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943600" y="1981200"/>
            <a:ext cx="2971800" cy="32766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19800" y="2286000"/>
            <a:ext cx="2286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9</a:t>
            </a:r>
          </a:p>
          <a:p>
            <a:pPr algn="r">
              <a:spcBef>
                <a:spcPct val="50000"/>
              </a:spcBef>
            </a:pPr>
            <a:endParaRPr lang="en-US" altLang="en-US" sz="1200">
              <a:solidFill>
                <a:srgbClr val="FFFFCC"/>
              </a:solidFill>
              <a:latin typeface="Tahoma" panose="020B0604030504040204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248400" y="2209800"/>
            <a:ext cx="2590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248400" y="28956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00800" y="2286000"/>
            <a:ext cx="24384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main ()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int a, c = 0;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for(a = 2; a &lt; 4; a++)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c += a;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a = c + 2;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6248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943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6 L 0.0 0.07216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7222 L 0.0 0.03889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889 L -3.33333E-6 0.07222 " pathEditMode="relative" ptsTypes="AA">
                                      <p:cBhvr>
                                        <p:cTn id="18" dur="1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7222 L 0.0 0.11667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75" grpId="1" animBg="1"/>
      <p:bldP spid="32775" grpId="2" animBg="1"/>
      <p:bldP spid="32775" grpId="3" animBg="1"/>
      <p:bldP spid="32775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 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5122863" cy="5381625"/>
          </a:xfrm>
        </p:spPr>
        <p:txBody>
          <a:bodyPr/>
          <a:lstStyle/>
          <a:p>
            <a:r>
              <a:rPr lang="en-US" altLang="en-US" smtClean="0"/>
              <a:t>Example 3: Not executing the next instruction, because of calling a function.</a:t>
            </a:r>
          </a:p>
          <a:p>
            <a:pPr lvl="1"/>
            <a:r>
              <a:rPr lang="en-US" altLang="en-US" smtClean="0"/>
              <a:t>In the following example, the instruction of line 6 is not executed after line 5.</a:t>
            </a:r>
          </a:p>
          <a:p>
            <a:endParaRPr lang="en-US" alt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791200" y="1981200"/>
            <a:ext cx="3124200" cy="3886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3810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E6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2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3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4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5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6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7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8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9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10</a:t>
            </a:r>
          </a:p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FFFFCC"/>
                </a:solidFill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248400" y="2209800"/>
            <a:ext cx="25908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248400" y="3124200"/>
            <a:ext cx="2590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400800" y="2286000"/>
            <a:ext cx="22860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func1 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main ()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int a = 2, c = 3;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func1 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c = a + 3;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void func1 (){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int d = 5 / 2;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6248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5791200" y="2209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3.33333E-6 0.03884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3889 L 0.0 0.16111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16111 L 0.0 0.20555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0556 L 0.0 0.23889 " pathEditMode="relative" rAng="0" ptsTypes="AA">
                                      <p:cBhvr>
                                        <p:cTn id="18" dur="1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23889 L 0.0 0.08334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3" grpId="1" animBg="1"/>
      <p:bldP spid="34823" grpId="2" animBg="1"/>
      <p:bldP spid="34823" grpId="3" animBg="1"/>
      <p:bldP spid="3482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Jump and Call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the assembly language, there are 2 groups of instructions that make the CPU execute an instruction other than the next instruction. The instructions are:</a:t>
            </a:r>
          </a:p>
          <a:p>
            <a:pPr lvl="1"/>
            <a:r>
              <a:rPr lang="en-US" altLang="en-US" smtClean="0"/>
              <a:t>Jump: used for making loop and condition</a:t>
            </a:r>
          </a:p>
          <a:p>
            <a:pPr lvl="1"/>
            <a:r>
              <a:rPr lang="en-US" altLang="en-US" smtClean="0"/>
              <a:t>Call: used for making function calls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2419</Words>
  <Application>Microsoft Office PowerPoint</Application>
  <PresentationFormat>Letter Paper (8.5x11 in)</PresentationFormat>
  <Paragraphs>836</Paragraphs>
  <Slides>63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Courier New</vt:lpstr>
      <vt:lpstr>Tahoma</vt:lpstr>
      <vt:lpstr>Wingdings</vt:lpstr>
      <vt:lpstr>Default Design</vt:lpstr>
      <vt:lpstr>Visio</vt:lpstr>
      <vt:lpstr>Microprocessor System Design AVR Microcontroller Part 2</vt:lpstr>
      <vt:lpstr>Jump &amp; Call Chapter 3</vt:lpstr>
      <vt:lpstr>Topics</vt:lpstr>
      <vt:lpstr>Jump and Call</vt:lpstr>
      <vt:lpstr>Jump and Call (Continued)</vt:lpstr>
      <vt:lpstr>Jump and Call (Continued)</vt:lpstr>
      <vt:lpstr>Jump and Call (Continued)</vt:lpstr>
      <vt:lpstr>Jump and Call (Continued)</vt:lpstr>
      <vt:lpstr>Jump and Call (Continued)</vt:lpstr>
      <vt:lpstr>Jump</vt:lpstr>
      <vt:lpstr>Jump</vt:lpstr>
      <vt:lpstr>Unconditional Jump in AVR</vt:lpstr>
      <vt:lpstr>Ways of specifying the jump target </vt:lpstr>
      <vt:lpstr>JMP</vt:lpstr>
      <vt:lpstr>JMP</vt:lpstr>
      <vt:lpstr>RJMP (Relative jump)</vt:lpstr>
      <vt:lpstr>IJMP (Indirect jump)</vt:lpstr>
      <vt:lpstr>RJMP</vt:lpstr>
      <vt:lpstr>Conditional Jump in AVR</vt:lpstr>
      <vt:lpstr>Usages of Conditional jump</vt:lpstr>
      <vt:lpstr>Conditions</vt:lpstr>
      <vt:lpstr>Example 1</vt:lpstr>
      <vt:lpstr>Example 2</vt:lpstr>
      <vt:lpstr>Example 3</vt:lpstr>
      <vt:lpstr>Example 4: IF and ELSE</vt:lpstr>
      <vt:lpstr>Loop</vt:lpstr>
      <vt:lpstr>Loop</vt:lpstr>
      <vt:lpstr>Loop</vt:lpstr>
      <vt:lpstr>Loop</vt:lpstr>
      <vt:lpstr>Loop</vt:lpstr>
      <vt:lpstr>Call Topics</vt:lpstr>
      <vt:lpstr>Stack</vt:lpstr>
      <vt:lpstr>Stack</vt:lpstr>
      <vt:lpstr>Calling a Function</vt:lpstr>
      <vt:lpstr>Time delay</vt:lpstr>
      <vt:lpstr>Time delay</vt:lpstr>
      <vt:lpstr>Time delay</vt:lpstr>
      <vt:lpstr>Time delay</vt:lpstr>
      <vt:lpstr>Time delay</vt:lpstr>
      <vt:lpstr>I/O Ports in AVR</vt:lpstr>
      <vt:lpstr>Topics</vt:lpstr>
      <vt:lpstr>ATmega16/mega32 pinout</vt:lpstr>
      <vt:lpstr>The structure of IO pins</vt:lpstr>
      <vt:lpstr>Example 1</vt:lpstr>
      <vt:lpstr>Example 2</vt:lpstr>
      <vt:lpstr>Example 3</vt:lpstr>
      <vt:lpstr>Example 4</vt:lpstr>
      <vt:lpstr>Example 5: Input</vt:lpstr>
      <vt:lpstr>Pull-up resistor</vt:lpstr>
      <vt:lpstr>The structure of I/O pins</vt:lpstr>
      <vt:lpstr>Out 0 </vt:lpstr>
      <vt:lpstr>Out 1</vt:lpstr>
      <vt:lpstr>Example 6</vt:lpstr>
      <vt:lpstr>The structure of IO pins</vt:lpstr>
      <vt:lpstr>Input (Tri-state vs. pull up)</vt:lpstr>
      <vt:lpstr>Example 7</vt:lpstr>
      <vt:lpstr>I/O bit manipulation programming</vt:lpstr>
      <vt:lpstr>SBI and CBI instructions</vt:lpstr>
      <vt:lpstr>Example</vt:lpstr>
      <vt:lpstr>Example</vt:lpstr>
      <vt:lpstr>SBIC and SBIS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</dc:title>
  <dc:creator>S. Omid Fatemi</dc:creator>
  <cp:lastModifiedBy>S. Omid Fatemi</cp:lastModifiedBy>
  <cp:revision>81</cp:revision>
  <dcterms:modified xsi:type="dcterms:W3CDTF">2017-10-25T15:47:15Z</dcterms:modified>
</cp:coreProperties>
</file>