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57" r:id="rId3"/>
    <p:sldId id="294" r:id="rId4"/>
    <p:sldId id="304" r:id="rId5"/>
    <p:sldId id="305" r:id="rId6"/>
    <p:sldId id="306" r:id="rId7"/>
    <p:sldId id="307" r:id="rId8"/>
    <p:sldId id="295" r:id="rId9"/>
    <p:sldId id="351" r:id="rId10"/>
    <p:sldId id="352" r:id="rId11"/>
    <p:sldId id="353" r:id="rId12"/>
    <p:sldId id="354" r:id="rId13"/>
    <p:sldId id="355" r:id="rId14"/>
    <p:sldId id="356" r:id="rId15"/>
    <p:sldId id="373" r:id="rId16"/>
    <p:sldId id="357" r:id="rId17"/>
    <p:sldId id="296" r:id="rId18"/>
    <p:sldId id="358" r:id="rId19"/>
    <p:sldId id="374" r:id="rId20"/>
    <p:sldId id="359" r:id="rId21"/>
    <p:sldId id="375" r:id="rId22"/>
    <p:sldId id="376" r:id="rId23"/>
    <p:sldId id="377" r:id="rId24"/>
    <p:sldId id="303" r:id="rId25"/>
    <p:sldId id="298" r:id="rId26"/>
    <p:sldId id="299" r:id="rId27"/>
    <p:sldId id="300" r:id="rId28"/>
    <p:sldId id="302" r:id="rId29"/>
    <p:sldId id="364" r:id="rId30"/>
    <p:sldId id="365" r:id="rId31"/>
    <p:sldId id="366" r:id="rId32"/>
    <p:sldId id="367" r:id="rId33"/>
    <p:sldId id="368" r:id="rId34"/>
    <p:sldId id="369" r:id="rId35"/>
    <p:sldId id="370" r:id="rId36"/>
    <p:sldId id="371" r:id="rId37"/>
    <p:sldId id="372" r:id="rId38"/>
    <p:sldId id="378" r:id="rId39"/>
    <p:sldId id="267" r:id="rId40"/>
    <p:sldId id="268" r:id="rId41"/>
    <p:sldId id="292" r:id="rId42"/>
    <p:sldId id="293" r:id="rId43"/>
    <p:sldId id="26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270" r:id="rId57"/>
    <p:sldId id="271" r:id="rId58"/>
    <p:sldId id="272" r:id="rId59"/>
    <p:sldId id="285" r:id="rId60"/>
    <p:sldId id="286" r:id="rId61"/>
    <p:sldId id="290" r:id="rId62"/>
    <p:sldId id="291" r:id="rId63"/>
    <p:sldId id="379" r:id="rId64"/>
  </p:sldIdLst>
  <p:sldSz cx="9144000" cy="6858000" type="letter"/>
  <p:notesSz cx="10223500" cy="7086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8908" autoAdjust="0"/>
  </p:normalViewPr>
  <p:slideViewPr>
    <p:cSldViewPr>
      <p:cViewPr varScale="1">
        <p:scale>
          <a:sx n="92" d="100"/>
          <a:sy n="92" d="100"/>
        </p:scale>
        <p:origin x="543"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110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689475" y="6738938"/>
            <a:ext cx="8461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446" tIns="48082" rIns="94446" bIns="48082">
            <a:spAutoFit/>
          </a:bodyPr>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00"/>
              <a:t>Page </a:t>
            </a:r>
            <a:fld id="{F149DF73-5918-4680-9625-2E82CA4507F4}" type="slidenum">
              <a:rPr lang="en-US" altLang="en-US" sz="1300"/>
              <a:pPr algn="ctr">
                <a:lnSpc>
                  <a:spcPct val="90000"/>
                </a:lnSpc>
              </a:pPr>
              <a:t>‹#›</a:t>
            </a:fld>
            <a:endParaRPr lang="en-US" altLang="en-US" sz="13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689475" y="6738938"/>
            <a:ext cx="8461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446" tIns="48082" rIns="94446" bIns="48082">
            <a:spAutoFit/>
          </a:bodyPr>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00"/>
              <a:t>Page </a:t>
            </a:r>
            <a:fld id="{252E9260-0352-468E-85AA-CDCD0B42742F}" type="slidenum">
              <a:rPr lang="en-US" altLang="en-US" sz="1300"/>
              <a:pPr algn="ctr">
                <a:lnSpc>
                  <a:spcPct val="90000"/>
                </a:lnSpc>
              </a:pPr>
              <a:t>‹#›</a:t>
            </a:fld>
            <a:endParaRPr lang="en-US" altLang="en-US" sz="1300"/>
          </a:p>
        </p:txBody>
      </p:sp>
      <p:sp>
        <p:nvSpPr>
          <p:cNvPr id="68611" name="Rectangle 3"/>
          <p:cNvSpPr>
            <a:spLocks noChangeArrowheads="1" noTextEdit="1"/>
          </p:cNvSpPr>
          <p:nvPr>
            <p:ph type="sldImg" idx="2"/>
          </p:nvPr>
        </p:nvSpPr>
        <p:spPr bwMode="auto">
          <a:xfrm>
            <a:off x="3340100" y="531813"/>
            <a:ext cx="3543300" cy="2657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1363663" y="3365500"/>
            <a:ext cx="7496175" cy="3189288"/>
          </a:xfrm>
          <a:prstGeom prst="rect">
            <a:avLst/>
          </a:prstGeom>
          <a:noFill/>
          <a:ln w="12700">
            <a:noFill/>
            <a:miter lim="800000"/>
            <a:headEnd/>
            <a:tailEnd/>
          </a:ln>
          <a:effectLst/>
        </p:spPr>
        <p:txBody>
          <a:bodyPr vert="horz" wrap="square" lIns="97881" tIns="48082" rIns="97881" bIns="48082"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5" name="Rectangle 3"/>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DD RAM: Display Data RAM</a:t>
            </a:r>
          </a:p>
          <a:p>
            <a:r>
              <a:rPr lang="en-US" altLang="en-US" smtClean="0"/>
              <a:t>CG RAM: Character Generator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a:solidFill>
            <a:srgbClr val="FFFFFF"/>
          </a:solidFill>
          <a:ln/>
        </p:spPr>
      </p:sp>
      <p:sp>
        <p:nvSpPr>
          <p:cNvPr id="83971" name="Rectangle 3"/>
          <p:cNvSpPr>
            <a:spLocks noChangeArrowheads="1"/>
          </p:cNvSpPr>
          <p:nvPr>
            <p:ph type="body" idx="1"/>
          </p:nvPr>
        </p:nvSpPr>
        <p:spPr>
          <a:solidFill>
            <a:srgbClr val="FFFFFF"/>
          </a:solidFill>
          <a:ln>
            <a:solidFill>
              <a:srgbClr val="000000"/>
            </a:solidFill>
          </a:ln>
        </p:spPr>
        <p:txBody>
          <a:bodyPr/>
          <a:lstStyle/>
          <a:p>
            <a:r>
              <a:rPr lang="en-US" altLang="en-US" smtClean="0"/>
              <a:t>http://www.cs.uiowa.edu/~jones/step/types.html</a:t>
            </a:r>
          </a:p>
          <a:p>
            <a:r>
              <a:rPr lang="en-US" altLang="en-US" smtClean="0"/>
              <a:t>reluctance magnet becomes temporarily magnetized when placed in a magnetic field</a:t>
            </a:r>
          </a:p>
          <a:p>
            <a:r>
              <a:rPr lang="en-US" altLang="en-US" smtClean="0"/>
              <a:t>(http://www.theproductfinder.com/motors/linste.htm)</a:t>
            </a:r>
          </a:p>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When two windings are excited then the magnetic field has more power and since they are 90 degree then the total would be 1.4 times </a:t>
            </a:r>
          </a:p>
          <a:p>
            <a:r>
              <a:rPr lang="en-US" altLang="en-US" smtClean="0"/>
              <a:t>But the power (the current) is doubled</a:t>
            </a:r>
          </a:p>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a:solidFill>
            <a:srgbClr val="FFFFFF"/>
          </a:solidFill>
          <a:ln/>
        </p:spPr>
      </p:sp>
      <p:sp>
        <p:nvSpPr>
          <p:cNvPr id="92163" name="Rectangle 3"/>
          <p:cNvSpPr>
            <a:spLocks noChangeArrowheads="1"/>
          </p:cNvSpPr>
          <p:nvPr>
            <p:ph type="body" idx="1"/>
          </p:nvPr>
        </p:nvSpPr>
        <p:spPr>
          <a:solidFill>
            <a:srgbClr val="FFFFFF"/>
          </a:solidFill>
          <a:ln>
            <a:solidFill>
              <a:srgbClr val="000000"/>
            </a:solidFill>
          </a:ln>
        </p:spPr>
        <p:txBody>
          <a:bodyPr/>
          <a:lstStyle/>
          <a:p>
            <a:r>
              <a:rPr lang="en-US" altLang="en-US" smtClean="0"/>
              <a:t>Rotor is magnet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Note high-to-low pulse on E</a:t>
            </a:r>
          </a:p>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4154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380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76200"/>
            <a:ext cx="17907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76200"/>
            <a:ext cx="52197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492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81200"/>
            <a:ext cx="7162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0" y="4114800"/>
            <a:ext cx="7162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39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51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3550" y="1023938"/>
            <a:ext cx="4079875"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5825" y="1023938"/>
            <a:ext cx="4079875"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0" y="6553200"/>
            <a:ext cx="2895600" cy="304800"/>
          </a:xfrm>
          <a:prstGeom prst="rect">
            <a:avLst/>
          </a:prstGeom>
        </p:spPr>
        <p:txBody>
          <a:bodyPr/>
          <a:lstStyle>
            <a:lvl1pPr>
              <a:defRPr>
                <a:latin typeface="Arial" charset="0"/>
              </a:defRPr>
            </a:lvl1pPr>
          </a:lstStyle>
          <a:p>
            <a:pPr>
              <a:defRPr/>
            </a:pPr>
            <a:endParaRPr lang="en-US"/>
          </a:p>
        </p:txBody>
      </p:sp>
      <p:sp>
        <p:nvSpPr>
          <p:cNvPr id="6" name="Slide Number Placeholder 5"/>
          <p:cNvSpPr>
            <a:spLocks noGrp="1"/>
          </p:cNvSpPr>
          <p:nvPr>
            <p:ph type="sldNum" sz="quarter" idx="11"/>
          </p:nvPr>
        </p:nvSpPr>
        <p:spPr>
          <a:xfrm>
            <a:off x="7010400" y="6553200"/>
            <a:ext cx="2133600" cy="304800"/>
          </a:xfrm>
          <a:prstGeom prst="rect">
            <a:avLst/>
          </a:prstGeom>
        </p:spPr>
        <p:txBody>
          <a:bodyPr vert="horz" wrap="square" lIns="91440" tIns="45720" rIns="91440" bIns="45720" numCol="1" anchor="t" anchorCtr="0" compatLnSpc="1">
            <a:prstTxWarp prst="textNoShape">
              <a:avLst/>
            </a:prstTxWarp>
          </a:bodyPr>
          <a:lstStyle>
            <a:lvl1pPr>
              <a:defRPr/>
            </a:lvl1pPr>
          </a:lstStyle>
          <a:p>
            <a:fld id="{70C0C1FA-79A5-4960-A477-BC57E72700A8}" type="slidenum">
              <a:rPr lang="ar-SA" altLang="en-US"/>
              <a:pPr/>
              <a:t>‹#›</a:t>
            </a:fld>
            <a:endParaRPr lang="en-US" altLang="en-US"/>
          </a:p>
        </p:txBody>
      </p:sp>
    </p:spTree>
    <p:extLst>
      <p:ext uri="{BB962C8B-B14F-4D97-AF65-F5344CB8AC3E}">
        <p14:creationId xmlns:p14="http://schemas.microsoft.com/office/powerpoint/2010/main" val="380204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51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3550" y="1023938"/>
            <a:ext cx="8312150" cy="5484812"/>
          </a:xfrm>
        </p:spPr>
        <p:txBody>
          <a:bodyPr/>
          <a:lstStyle/>
          <a:p>
            <a:pPr lvl="0"/>
            <a:endParaRPr lang="en-US" noProof="0"/>
          </a:p>
        </p:txBody>
      </p:sp>
      <p:sp>
        <p:nvSpPr>
          <p:cNvPr id="4" name="Footer Placeholder 3"/>
          <p:cNvSpPr>
            <a:spLocks noGrp="1"/>
          </p:cNvSpPr>
          <p:nvPr>
            <p:ph type="ftr" sz="quarter" idx="10"/>
          </p:nvPr>
        </p:nvSpPr>
        <p:spPr>
          <a:xfrm>
            <a:off x="0" y="6553200"/>
            <a:ext cx="2895600" cy="30480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1"/>
          </p:nvPr>
        </p:nvSpPr>
        <p:spPr>
          <a:xfrm>
            <a:off x="7010400" y="6553200"/>
            <a:ext cx="2133600" cy="304800"/>
          </a:xfrm>
          <a:prstGeom prst="rect">
            <a:avLst/>
          </a:prstGeom>
        </p:spPr>
        <p:txBody>
          <a:bodyPr vert="horz" wrap="square" lIns="91440" tIns="45720" rIns="91440" bIns="45720" numCol="1" anchor="t" anchorCtr="0" compatLnSpc="1">
            <a:prstTxWarp prst="textNoShape">
              <a:avLst/>
            </a:prstTxWarp>
          </a:bodyPr>
          <a:lstStyle>
            <a:lvl1pPr>
              <a:defRPr/>
            </a:lvl1pPr>
          </a:lstStyle>
          <a:p>
            <a:fld id="{10C3B3C5-C6F6-4189-864F-B714D239E205}" type="slidenum">
              <a:rPr lang="ar-SA" altLang="en-US"/>
              <a:pPr/>
              <a:t>‹#›</a:t>
            </a:fld>
            <a:endParaRPr lang="en-US" altLang="en-US"/>
          </a:p>
        </p:txBody>
      </p:sp>
    </p:spTree>
    <p:extLst>
      <p:ext uri="{BB962C8B-B14F-4D97-AF65-F5344CB8AC3E}">
        <p14:creationId xmlns:p14="http://schemas.microsoft.com/office/powerpoint/2010/main" val="347865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01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802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655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913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53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65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81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64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Slide Title</a:t>
            </a:r>
          </a:p>
        </p:txBody>
      </p:sp>
      <p:sp>
        <p:nvSpPr>
          <p:cNvPr id="1027" name="Rectangle 3"/>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7007225" y="6296025"/>
            <a:ext cx="17700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200"/>
              <a:t>University of Tehran </a:t>
            </a:r>
            <a:fld id="{26EEC6D2-FE11-4FFA-9CE9-322008B3A32E}" type="slidenum">
              <a:rPr lang="en-US" altLang="en-US" sz="1200"/>
              <a:pPr algn="r"/>
              <a:t>‹#›</a:t>
            </a:fld>
            <a:endParaRPr lang="en-US" altLang="en-US" sz="120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hf sldNum="0" hdr="0" ftr="0" dt="0"/>
  <p:txStyles>
    <p:titleStyle>
      <a:lvl1pPr algn="ctr" rtl="0" eaLnBrk="0" fontAlgn="base" hangingPunct="0">
        <a:lnSpc>
          <a:spcPct val="90000"/>
        </a:lnSpc>
        <a:spcBef>
          <a:spcPct val="0"/>
        </a:spcBef>
        <a:spcAft>
          <a:spcPct val="0"/>
        </a:spcAft>
        <a:defRPr sz="3600" b="1">
          <a:solidFill>
            <a:schemeClr val="hlink"/>
          </a:solidFill>
          <a:latin typeface="+mj-lt"/>
          <a:ea typeface="+mj-ea"/>
          <a:cs typeface="+mj-cs"/>
        </a:defRPr>
      </a:lvl1pPr>
      <a:lvl2pPr algn="ctr" rtl="0" eaLnBrk="0" fontAlgn="base" hangingPunct="0">
        <a:lnSpc>
          <a:spcPct val="90000"/>
        </a:lnSpc>
        <a:spcBef>
          <a:spcPct val="0"/>
        </a:spcBef>
        <a:spcAft>
          <a:spcPct val="0"/>
        </a:spcAft>
        <a:defRPr sz="3600" b="1">
          <a:solidFill>
            <a:schemeClr val="hlink"/>
          </a:solidFill>
          <a:latin typeface="Arial" pitchFamily="34" charset="0"/>
        </a:defRPr>
      </a:lvl2pPr>
      <a:lvl3pPr algn="ctr" rtl="0" eaLnBrk="0" fontAlgn="base" hangingPunct="0">
        <a:lnSpc>
          <a:spcPct val="90000"/>
        </a:lnSpc>
        <a:spcBef>
          <a:spcPct val="0"/>
        </a:spcBef>
        <a:spcAft>
          <a:spcPct val="0"/>
        </a:spcAft>
        <a:defRPr sz="3600" b="1">
          <a:solidFill>
            <a:schemeClr val="hlink"/>
          </a:solidFill>
          <a:latin typeface="Arial" pitchFamily="34" charset="0"/>
        </a:defRPr>
      </a:lvl3pPr>
      <a:lvl4pPr algn="ctr" rtl="0" eaLnBrk="0" fontAlgn="base" hangingPunct="0">
        <a:lnSpc>
          <a:spcPct val="90000"/>
        </a:lnSpc>
        <a:spcBef>
          <a:spcPct val="0"/>
        </a:spcBef>
        <a:spcAft>
          <a:spcPct val="0"/>
        </a:spcAft>
        <a:defRPr sz="3600" b="1">
          <a:solidFill>
            <a:schemeClr val="hlink"/>
          </a:solidFill>
          <a:latin typeface="Arial" pitchFamily="34" charset="0"/>
        </a:defRPr>
      </a:lvl4pPr>
      <a:lvl5pPr algn="ctr" rtl="0" eaLnBrk="0" fontAlgn="base" hangingPunct="0">
        <a:lnSpc>
          <a:spcPct val="90000"/>
        </a:lnSpc>
        <a:spcBef>
          <a:spcPct val="0"/>
        </a:spcBef>
        <a:spcAft>
          <a:spcPct val="0"/>
        </a:spcAft>
        <a:defRPr sz="3600" b="1">
          <a:solidFill>
            <a:schemeClr val="hlink"/>
          </a:solidFill>
          <a:latin typeface="Arial" pitchFamily="34" charset="0"/>
        </a:defRPr>
      </a:lvl5pPr>
      <a:lvl6pPr marL="457200" algn="ctr" rtl="0" eaLnBrk="0" fontAlgn="base" hangingPunct="0">
        <a:lnSpc>
          <a:spcPct val="90000"/>
        </a:lnSpc>
        <a:spcBef>
          <a:spcPct val="0"/>
        </a:spcBef>
        <a:spcAft>
          <a:spcPct val="0"/>
        </a:spcAft>
        <a:defRPr sz="3600" b="1">
          <a:solidFill>
            <a:schemeClr val="hlink"/>
          </a:solidFill>
          <a:latin typeface="Arial" pitchFamily="34" charset="0"/>
        </a:defRPr>
      </a:lvl6pPr>
      <a:lvl7pPr marL="914400" algn="ctr" rtl="0" eaLnBrk="0" fontAlgn="base" hangingPunct="0">
        <a:lnSpc>
          <a:spcPct val="90000"/>
        </a:lnSpc>
        <a:spcBef>
          <a:spcPct val="0"/>
        </a:spcBef>
        <a:spcAft>
          <a:spcPct val="0"/>
        </a:spcAft>
        <a:defRPr sz="3600" b="1">
          <a:solidFill>
            <a:schemeClr val="hlink"/>
          </a:solidFill>
          <a:latin typeface="Arial" pitchFamily="34" charset="0"/>
        </a:defRPr>
      </a:lvl7pPr>
      <a:lvl8pPr marL="1371600" algn="ctr" rtl="0" eaLnBrk="0" fontAlgn="base" hangingPunct="0">
        <a:lnSpc>
          <a:spcPct val="90000"/>
        </a:lnSpc>
        <a:spcBef>
          <a:spcPct val="0"/>
        </a:spcBef>
        <a:spcAft>
          <a:spcPct val="0"/>
        </a:spcAft>
        <a:defRPr sz="3600" b="1">
          <a:solidFill>
            <a:schemeClr val="hlink"/>
          </a:solidFill>
          <a:latin typeface="Arial" pitchFamily="34" charset="0"/>
        </a:defRPr>
      </a:lvl8pPr>
      <a:lvl9pPr marL="1828800" algn="ctr" rtl="0" eaLnBrk="0" fontAlgn="base" hangingPunct="0">
        <a:lnSpc>
          <a:spcPct val="90000"/>
        </a:lnSpc>
        <a:spcBef>
          <a:spcPct val="0"/>
        </a:spcBef>
        <a:spcAft>
          <a:spcPct val="0"/>
        </a:spcAft>
        <a:defRPr sz="3600" b="1">
          <a:solidFill>
            <a:schemeClr val="hlink"/>
          </a:solidFill>
          <a:latin typeface="Arial" pitchFamily="34"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19.xml"/><Relationship Id="rId7" Type="http://schemas.openxmlformats.org/officeDocument/2006/relationships/slide" Target="slide21.xml"/><Relationship Id="rId2" Type="http://schemas.openxmlformats.org/officeDocument/2006/relationships/slide" Target="slide58.xml"/><Relationship Id="rId1" Type="http://schemas.openxmlformats.org/officeDocument/2006/relationships/slideLayout" Target="../slideLayouts/slideLayout13.xml"/><Relationship Id="rId6" Type="http://schemas.openxmlformats.org/officeDocument/2006/relationships/slide" Target="slide60.xml"/><Relationship Id="rId5" Type="http://schemas.openxmlformats.org/officeDocument/2006/relationships/slide" Target="slide56.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optrex.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13.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noFill/>
        </p:spPr>
        <p:txBody>
          <a:bodyPr/>
          <a:lstStyle/>
          <a:p>
            <a:r>
              <a:rPr lang="en-US" altLang="en-US" smtClean="0"/>
              <a:t>Microprocessor System Design</a:t>
            </a:r>
            <a:br>
              <a:rPr lang="en-US" altLang="en-US" smtClean="0"/>
            </a:br>
            <a:r>
              <a:rPr lang="en-US" altLang="en-US" smtClean="0"/>
              <a:t>IO Applications</a:t>
            </a:r>
          </a:p>
        </p:txBody>
      </p:sp>
      <p:sp>
        <p:nvSpPr>
          <p:cNvPr id="4099" name="Rectangle 3"/>
          <p:cNvSpPr>
            <a:spLocks noGrp="1" noChangeArrowheads="1"/>
          </p:cNvSpPr>
          <p:nvPr>
            <p:ph type="subTitle" idx="1"/>
          </p:nvPr>
        </p:nvSpPr>
        <p:spPr>
          <a:noFill/>
        </p:spPr>
        <p:txBody>
          <a:bodyPr/>
          <a:lstStyle/>
          <a:p>
            <a:pPr marL="285750" indent="-285750"/>
            <a:r>
              <a:rPr lang="en-US" altLang="en-US" smtClean="0"/>
              <a:t>Omid Fatemi</a:t>
            </a:r>
            <a:endParaRPr lang="fa-IR" altLang="en-US" smtClean="0">
              <a:cs typeface="Arial" panose="020B0604020202020204" pitchFamily="34" charset="0"/>
            </a:endParaRPr>
          </a:p>
          <a:p>
            <a:pPr marL="285750" indent="-285750"/>
            <a:r>
              <a:rPr lang="en-US" altLang="en-US" smtClean="0">
                <a:cs typeface="Arial" panose="020B0604020202020204" pitchFamily="34" charset="0"/>
              </a:rPr>
              <a:t>(omid@fatemi.net)</a:t>
            </a:r>
          </a:p>
          <a:p>
            <a:pPr marL="285750" indent="-285750"/>
            <a:endParaRPr lang="en-US" altLang="en-US" smtClean="0"/>
          </a:p>
          <a:p>
            <a:pPr marL="285750" indent="-285750"/>
            <a:endParaRPr lang="en-US" altLang="en-US" smtClean="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882650"/>
          </a:xfrm>
        </p:spPr>
        <p:txBody>
          <a:bodyPr/>
          <a:lstStyle/>
          <a:p>
            <a:r>
              <a:rPr lang="en-US" altLang="en-US" smtClean="0"/>
              <a:t>LCD pins</a:t>
            </a:r>
          </a:p>
        </p:txBody>
      </p:sp>
      <p:sp>
        <p:nvSpPr>
          <p:cNvPr id="13315" name="Rectangle 3"/>
          <p:cNvSpPr>
            <a:spLocks noGrp="1" noChangeArrowheads="1"/>
          </p:cNvSpPr>
          <p:nvPr>
            <p:ph type="body" idx="1"/>
          </p:nvPr>
        </p:nvSpPr>
        <p:spPr>
          <a:xfrm>
            <a:off x="457200" y="4648200"/>
            <a:ext cx="8229600" cy="1939925"/>
          </a:xfrm>
          <a:ln w="12700">
            <a:solidFill>
              <a:schemeClr val="hlink"/>
            </a:solidFill>
            <a:miter lim="800000"/>
            <a:headEnd/>
            <a:tailEnd/>
          </a:ln>
        </p:spPr>
        <p:txBody>
          <a:bodyPr/>
          <a:lstStyle/>
          <a:p>
            <a:r>
              <a:rPr lang="en-US" altLang="en-US" smtClean="0"/>
              <a:t>V</a:t>
            </a:r>
            <a:r>
              <a:rPr lang="en-US" altLang="en-US" baseline="-25000" smtClean="0"/>
              <a:t>SS </a:t>
            </a:r>
            <a:r>
              <a:rPr lang="en-US" altLang="en-US" smtClean="0"/>
              <a:t>and V</a:t>
            </a:r>
            <a:r>
              <a:rPr lang="en-US" altLang="en-US" baseline="-25000" smtClean="0"/>
              <a:t>CC</a:t>
            </a:r>
            <a:r>
              <a:rPr lang="en-US" altLang="en-US" smtClean="0"/>
              <a:t>: These pins provide the energy to the LCD. We must connect them to +5</a:t>
            </a:r>
            <a:r>
              <a:rPr lang="en-US" altLang="en-US" baseline="30000" smtClean="0"/>
              <a:t>V</a:t>
            </a:r>
            <a:r>
              <a:rPr lang="en-US" altLang="en-US" smtClean="0"/>
              <a:t>.</a:t>
            </a:r>
          </a:p>
        </p:txBody>
      </p:sp>
      <p:sp>
        <p:nvSpPr>
          <p:cNvPr id="13316" name="Line 4"/>
          <p:cNvSpPr>
            <a:spLocks noChangeShapeType="1"/>
          </p:cNvSpPr>
          <p:nvPr/>
        </p:nvSpPr>
        <p:spPr bwMode="auto">
          <a:xfrm>
            <a:off x="4191000" y="3581400"/>
            <a:ext cx="0" cy="1066800"/>
          </a:xfrm>
          <a:prstGeom prst="line">
            <a:avLst/>
          </a:prstGeom>
          <a:noFill/>
          <a:ln w="19050">
            <a:solidFill>
              <a:srgbClr val="E0C0A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Line 5"/>
          <p:cNvSpPr>
            <a:spLocks noChangeShapeType="1"/>
          </p:cNvSpPr>
          <p:nvPr/>
        </p:nvSpPr>
        <p:spPr bwMode="auto">
          <a:xfrm flipH="1">
            <a:off x="4191000" y="3581400"/>
            <a:ext cx="152400" cy="228600"/>
          </a:xfrm>
          <a:prstGeom prst="line">
            <a:avLst/>
          </a:prstGeom>
          <a:noFill/>
          <a:ln w="19050">
            <a:solidFill>
              <a:srgbClr val="E0C0A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flipV="1">
            <a:off x="3810000" y="42672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3733800" y="42672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flipV="1">
            <a:off x="3810000" y="38862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flipH="1">
            <a:off x="3657600" y="41910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4343400" y="3581400"/>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Text Box 11"/>
          <p:cNvSpPr txBox="1">
            <a:spLocks noChangeArrowheads="1"/>
          </p:cNvSpPr>
          <p:nvPr/>
        </p:nvSpPr>
        <p:spPr bwMode="auto">
          <a:xfrm>
            <a:off x="3886200" y="411480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t>+5 </a:t>
            </a:r>
          </a:p>
        </p:txBody>
      </p:sp>
      <p:sp>
        <p:nvSpPr>
          <p:cNvPr id="13324" name="Text Box 12"/>
          <p:cNvSpPr txBox="1">
            <a:spLocks noChangeArrowheads="1"/>
          </p:cNvSpPr>
          <p:nvPr/>
        </p:nvSpPr>
        <p:spPr bwMode="auto">
          <a:xfrm>
            <a:off x="3581400" y="3962400"/>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t>+</a:t>
            </a:r>
          </a:p>
        </p:txBody>
      </p:sp>
      <p:sp>
        <p:nvSpPr>
          <p:cNvPr id="13325" name="Text Box 13"/>
          <p:cNvSpPr txBox="1">
            <a:spLocks noChangeArrowheads="1"/>
          </p:cNvSpPr>
          <p:nvPr/>
        </p:nvSpPr>
        <p:spPr bwMode="auto">
          <a:xfrm>
            <a:off x="3581400" y="4191000"/>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t>-</a:t>
            </a:r>
          </a:p>
        </p:txBody>
      </p:sp>
      <p:sp>
        <p:nvSpPr>
          <p:cNvPr id="13327" name="Line 50"/>
          <p:cNvSpPr>
            <a:spLocks noChangeShapeType="1"/>
          </p:cNvSpPr>
          <p:nvPr/>
        </p:nvSpPr>
        <p:spPr bwMode="auto">
          <a:xfrm>
            <a:off x="3810000" y="4495800"/>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51"/>
          <p:cNvSpPr>
            <a:spLocks noChangeShapeType="1"/>
          </p:cNvSpPr>
          <p:nvPr/>
        </p:nvSpPr>
        <p:spPr bwMode="auto">
          <a:xfrm>
            <a:off x="3810000" y="3886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52"/>
          <p:cNvSpPr>
            <a:spLocks noChangeShapeType="1"/>
          </p:cNvSpPr>
          <p:nvPr/>
        </p:nvSpPr>
        <p:spPr bwMode="auto">
          <a:xfrm flipV="1">
            <a:off x="4114800" y="3581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3" name="Group 17"/>
          <p:cNvGrpSpPr>
            <a:grpSpLocks/>
          </p:cNvGrpSpPr>
          <p:nvPr/>
        </p:nvGrpSpPr>
        <p:grpSpPr bwMode="auto">
          <a:xfrm>
            <a:off x="1524000" y="990601"/>
            <a:ext cx="6096000" cy="2590799"/>
            <a:chOff x="720" y="912"/>
            <a:chExt cx="3504" cy="1536"/>
          </a:xfrm>
        </p:grpSpPr>
        <p:sp>
          <p:nvSpPr>
            <p:cNvPr id="54"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5"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6"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7"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8"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9"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0"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1"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2"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63"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64"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65"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66"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67"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68"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69"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70"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71"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72"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73"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74"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75"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76"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7"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8"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9"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0"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1"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2"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3"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4"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5"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6"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7"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8"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a:grpSpLocks/>
          </p:cNvGrpSpPr>
          <p:nvPr/>
        </p:nvGrpSpPr>
        <p:grpSpPr bwMode="auto">
          <a:xfrm flipH="1">
            <a:off x="2895600" y="3429000"/>
            <a:ext cx="381000" cy="838200"/>
            <a:chOff x="1296" y="2208"/>
            <a:chExt cx="336" cy="528"/>
          </a:xfrm>
        </p:grpSpPr>
        <p:sp>
          <p:nvSpPr>
            <p:cNvPr id="14404" name="Line 3"/>
            <p:cNvSpPr>
              <a:spLocks noChangeShapeType="1"/>
            </p:cNvSpPr>
            <p:nvPr/>
          </p:nvSpPr>
          <p:spPr bwMode="auto">
            <a:xfrm flipH="1">
              <a:off x="1296" y="2736"/>
              <a:ext cx="33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05" name="Line 4"/>
            <p:cNvSpPr>
              <a:spLocks noChangeShapeType="1"/>
            </p:cNvSpPr>
            <p:nvPr/>
          </p:nvSpPr>
          <p:spPr bwMode="auto">
            <a:xfrm>
              <a:off x="1632" y="2208"/>
              <a:ext cx="0"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40" name="Rectangle 41"/>
          <p:cNvSpPr>
            <a:spLocks noGrp="1" noChangeArrowheads="1"/>
          </p:cNvSpPr>
          <p:nvPr>
            <p:ph type="title"/>
          </p:nvPr>
        </p:nvSpPr>
        <p:spPr>
          <a:xfrm>
            <a:off x="0" y="0"/>
            <a:ext cx="9144000" cy="882650"/>
          </a:xfrm>
        </p:spPr>
        <p:txBody>
          <a:bodyPr/>
          <a:lstStyle/>
          <a:p>
            <a:r>
              <a:rPr lang="en-US" altLang="en-US" smtClean="0"/>
              <a:t>LCD pins</a:t>
            </a:r>
          </a:p>
        </p:txBody>
      </p:sp>
      <p:sp>
        <p:nvSpPr>
          <p:cNvPr id="14341" name="Rectangle 42"/>
          <p:cNvSpPr>
            <a:spLocks noGrp="1" noChangeArrowheads="1"/>
          </p:cNvSpPr>
          <p:nvPr>
            <p:ph type="body" idx="1"/>
          </p:nvPr>
        </p:nvSpPr>
        <p:spPr>
          <a:xfrm>
            <a:off x="457200" y="4648200"/>
            <a:ext cx="8229600" cy="1939925"/>
          </a:xfrm>
          <a:ln w="12700">
            <a:solidFill>
              <a:schemeClr val="hlink"/>
            </a:solidFill>
            <a:miter lim="800000"/>
            <a:headEnd/>
            <a:tailEnd/>
          </a:ln>
        </p:spPr>
        <p:txBody>
          <a:bodyPr/>
          <a:lstStyle/>
          <a:p>
            <a:r>
              <a:rPr lang="en-US" altLang="en-US" smtClean="0"/>
              <a:t>V</a:t>
            </a:r>
            <a:r>
              <a:rPr lang="en-US" altLang="en-US" baseline="-25000" smtClean="0"/>
              <a:t>EE</a:t>
            </a:r>
            <a:r>
              <a:rPr lang="en-US" altLang="en-US" smtClean="0"/>
              <a:t>: We control the contrast of the LCD by giving a voltage between 0</a:t>
            </a:r>
            <a:r>
              <a:rPr lang="en-US" altLang="en-US" baseline="30000" smtClean="0"/>
              <a:t>V</a:t>
            </a:r>
            <a:r>
              <a:rPr lang="en-US" altLang="en-US" smtClean="0"/>
              <a:t> and +5</a:t>
            </a:r>
            <a:r>
              <a:rPr lang="en-US" altLang="en-US" baseline="30000" smtClean="0"/>
              <a:t>V</a:t>
            </a:r>
            <a:r>
              <a:rPr lang="en-US" altLang="en-US" smtClean="0"/>
              <a:t> to the pin.</a:t>
            </a:r>
          </a:p>
        </p:txBody>
      </p:sp>
      <p:sp>
        <p:nvSpPr>
          <p:cNvPr id="14342" name="Line 43"/>
          <p:cNvSpPr>
            <a:spLocks noChangeShapeType="1"/>
          </p:cNvSpPr>
          <p:nvPr/>
        </p:nvSpPr>
        <p:spPr bwMode="auto">
          <a:xfrm>
            <a:off x="4038600" y="3581400"/>
            <a:ext cx="0" cy="1066800"/>
          </a:xfrm>
          <a:prstGeom prst="line">
            <a:avLst/>
          </a:prstGeom>
          <a:noFill/>
          <a:ln w="38100">
            <a:solidFill>
              <a:srgbClr val="E0C0A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Line 44"/>
          <p:cNvSpPr>
            <a:spLocks noChangeShapeType="1"/>
          </p:cNvSpPr>
          <p:nvPr/>
        </p:nvSpPr>
        <p:spPr bwMode="auto">
          <a:xfrm>
            <a:off x="3352800" y="3810000"/>
            <a:ext cx="0" cy="7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44" name="Group 45"/>
          <p:cNvGrpSpPr>
            <a:grpSpLocks/>
          </p:cNvGrpSpPr>
          <p:nvPr/>
        </p:nvGrpSpPr>
        <p:grpSpPr bwMode="auto">
          <a:xfrm>
            <a:off x="3276600" y="3886200"/>
            <a:ext cx="76200" cy="457200"/>
            <a:chOff x="2064" y="2448"/>
            <a:chExt cx="48" cy="288"/>
          </a:xfrm>
        </p:grpSpPr>
        <p:sp>
          <p:nvSpPr>
            <p:cNvPr id="14363" name="Line 46"/>
            <p:cNvSpPr>
              <a:spLocks noChangeShapeType="1"/>
            </p:cNvSpPr>
            <p:nvPr/>
          </p:nvSpPr>
          <p:spPr bwMode="auto">
            <a:xfrm flipH="1">
              <a:off x="2064" y="2448"/>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4" name="Line 47"/>
            <p:cNvSpPr>
              <a:spLocks noChangeShapeType="1"/>
            </p:cNvSpPr>
            <p:nvPr/>
          </p:nvSpPr>
          <p:spPr bwMode="auto">
            <a:xfrm>
              <a:off x="2064" y="2496"/>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5" name="Line 48"/>
            <p:cNvSpPr>
              <a:spLocks noChangeShapeType="1"/>
            </p:cNvSpPr>
            <p:nvPr/>
          </p:nvSpPr>
          <p:spPr bwMode="auto">
            <a:xfrm flipH="1">
              <a:off x="2064" y="2544"/>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6" name="Line 49"/>
            <p:cNvSpPr>
              <a:spLocks noChangeShapeType="1"/>
            </p:cNvSpPr>
            <p:nvPr/>
          </p:nvSpPr>
          <p:spPr bwMode="auto">
            <a:xfrm>
              <a:off x="2064" y="2592"/>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7" name="Line 50"/>
            <p:cNvSpPr>
              <a:spLocks noChangeShapeType="1"/>
            </p:cNvSpPr>
            <p:nvPr/>
          </p:nvSpPr>
          <p:spPr bwMode="auto">
            <a:xfrm flipH="1">
              <a:off x="2064" y="2640"/>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8" name="Line 51"/>
            <p:cNvSpPr>
              <a:spLocks noChangeShapeType="1"/>
            </p:cNvSpPr>
            <p:nvPr/>
          </p:nvSpPr>
          <p:spPr bwMode="auto">
            <a:xfrm>
              <a:off x="2064" y="2688"/>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45" name="Line 52"/>
          <p:cNvSpPr>
            <a:spLocks noChangeShapeType="1"/>
          </p:cNvSpPr>
          <p:nvPr/>
        </p:nvSpPr>
        <p:spPr bwMode="auto">
          <a:xfrm>
            <a:off x="3352800" y="43434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41" name="Rectangle 53"/>
          <p:cNvSpPr>
            <a:spLocks noChangeArrowheads="1"/>
          </p:cNvSpPr>
          <p:nvPr/>
        </p:nvSpPr>
        <p:spPr bwMode="auto">
          <a:xfrm>
            <a:off x="2362200" y="1905000"/>
            <a:ext cx="4191000" cy="1008063"/>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4742" name="Text Box 54"/>
          <p:cNvSpPr txBox="1">
            <a:spLocks noChangeArrowheads="1"/>
          </p:cNvSpPr>
          <p:nvPr/>
        </p:nvSpPr>
        <p:spPr bwMode="auto">
          <a:xfrm>
            <a:off x="2362200" y="19812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9BD200"/>
                </a:solidFill>
                <a:latin typeface="Courier New" panose="02070309020205020404" pitchFamily="49" charset="0"/>
                <a:cs typeface="Courier New" panose="02070309020205020404" pitchFamily="49" charset="0"/>
              </a:rPr>
              <a:t>Hello world !</a:t>
            </a:r>
          </a:p>
        </p:txBody>
      </p:sp>
      <p:sp>
        <p:nvSpPr>
          <p:cNvPr id="14348" name="Line 55"/>
          <p:cNvSpPr>
            <a:spLocks noChangeShapeType="1"/>
          </p:cNvSpPr>
          <p:nvPr/>
        </p:nvSpPr>
        <p:spPr bwMode="auto">
          <a:xfrm flipV="1">
            <a:off x="3810000" y="42672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56"/>
          <p:cNvSpPr>
            <a:spLocks noChangeShapeType="1"/>
          </p:cNvSpPr>
          <p:nvPr/>
        </p:nvSpPr>
        <p:spPr bwMode="auto">
          <a:xfrm>
            <a:off x="3733800" y="42672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57"/>
          <p:cNvSpPr>
            <a:spLocks noChangeShapeType="1"/>
          </p:cNvSpPr>
          <p:nvPr/>
        </p:nvSpPr>
        <p:spPr bwMode="auto">
          <a:xfrm flipV="1">
            <a:off x="3810000" y="38100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58"/>
          <p:cNvSpPr>
            <a:spLocks noChangeShapeType="1"/>
          </p:cNvSpPr>
          <p:nvPr/>
        </p:nvSpPr>
        <p:spPr bwMode="auto">
          <a:xfrm flipH="1">
            <a:off x="3657600" y="41910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59"/>
          <p:cNvSpPr>
            <a:spLocks noChangeShapeType="1"/>
          </p:cNvSpPr>
          <p:nvPr/>
        </p:nvSpPr>
        <p:spPr bwMode="auto">
          <a:xfrm>
            <a:off x="4343400" y="3581400"/>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Text Box 60"/>
          <p:cNvSpPr txBox="1">
            <a:spLocks noChangeArrowheads="1"/>
          </p:cNvSpPr>
          <p:nvPr/>
        </p:nvSpPr>
        <p:spPr bwMode="auto">
          <a:xfrm>
            <a:off x="3886200" y="411480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t>+5 </a:t>
            </a:r>
          </a:p>
        </p:txBody>
      </p:sp>
      <p:sp>
        <p:nvSpPr>
          <p:cNvPr id="14354" name="Text Box 61"/>
          <p:cNvSpPr txBox="1">
            <a:spLocks noChangeArrowheads="1"/>
          </p:cNvSpPr>
          <p:nvPr/>
        </p:nvSpPr>
        <p:spPr bwMode="auto">
          <a:xfrm>
            <a:off x="3581400" y="3962400"/>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t>+</a:t>
            </a:r>
          </a:p>
        </p:txBody>
      </p:sp>
      <p:sp>
        <p:nvSpPr>
          <p:cNvPr id="14355" name="Text Box 62"/>
          <p:cNvSpPr txBox="1">
            <a:spLocks noChangeArrowheads="1"/>
          </p:cNvSpPr>
          <p:nvPr/>
        </p:nvSpPr>
        <p:spPr bwMode="auto">
          <a:xfrm>
            <a:off x="3581400" y="4191000"/>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t>-</a:t>
            </a:r>
          </a:p>
        </p:txBody>
      </p:sp>
      <p:sp>
        <p:nvSpPr>
          <p:cNvPr id="14356" name="Line 63"/>
          <p:cNvSpPr>
            <a:spLocks noChangeShapeType="1"/>
          </p:cNvSpPr>
          <p:nvPr/>
        </p:nvSpPr>
        <p:spPr bwMode="auto">
          <a:xfrm>
            <a:off x="3352800" y="4495800"/>
            <a:ext cx="990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64"/>
          <p:cNvSpPr>
            <a:spLocks noChangeShapeType="1"/>
          </p:cNvSpPr>
          <p:nvPr/>
        </p:nvSpPr>
        <p:spPr bwMode="auto">
          <a:xfrm>
            <a:off x="3352800" y="3810000"/>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65"/>
          <p:cNvSpPr>
            <a:spLocks noChangeShapeType="1"/>
          </p:cNvSpPr>
          <p:nvPr/>
        </p:nvSpPr>
        <p:spPr bwMode="auto">
          <a:xfrm flipV="1">
            <a:off x="4114800" y="35814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Rectangle 66"/>
          <p:cNvSpPr>
            <a:spLocks noChangeArrowheads="1"/>
          </p:cNvSpPr>
          <p:nvPr/>
        </p:nvSpPr>
        <p:spPr bwMode="auto">
          <a:xfrm>
            <a:off x="2819400" y="3581400"/>
            <a:ext cx="152400" cy="152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60" name="Line 67"/>
          <p:cNvSpPr>
            <a:spLocks noChangeShapeType="1"/>
          </p:cNvSpPr>
          <p:nvPr/>
        </p:nvSpPr>
        <p:spPr bwMode="auto">
          <a:xfrm>
            <a:off x="2743200" y="3581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68"/>
          <p:cNvSpPr>
            <a:spLocks noChangeShapeType="1"/>
          </p:cNvSpPr>
          <p:nvPr/>
        </p:nvSpPr>
        <p:spPr bwMode="auto">
          <a:xfrm>
            <a:off x="2895600" y="3733800"/>
            <a:ext cx="106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69"/>
          <p:cNvSpPr>
            <a:spLocks noChangeShapeType="1"/>
          </p:cNvSpPr>
          <p:nvPr/>
        </p:nvSpPr>
        <p:spPr bwMode="auto">
          <a:xfrm flipV="1">
            <a:off x="3962400" y="35814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 name="Group 17"/>
          <p:cNvGrpSpPr>
            <a:grpSpLocks/>
          </p:cNvGrpSpPr>
          <p:nvPr/>
        </p:nvGrpSpPr>
        <p:grpSpPr bwMode="auto">
          <a:xfrm>
            <a:off x="1524000" y="979200"/>
            <a:ext cx="6096000" cy="2590799"/>
            <a:chOff x="720" y="912"/>
            <a:chExt cx="3504" cy="1536"/>
          </a:xfrm>
        </p:grpSpPr>
        <p:sp>
          <p:nvSpPr>
            <p:cNvPr id="71"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2"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3"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4"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5"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6"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7"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8"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9"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80"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81"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82"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83"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84"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85"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86"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87"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88"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89"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90"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91"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92"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93"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94"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95"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96"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97"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98"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99"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00"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01"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02"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03"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04"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05"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33333E-6 1.11111E-6 L 3.33333E-6 -0.03333 " pathEditMode="relative" rAng="0" ptsTypes="AA">
                                      <p:cBhvr>
                                        <p:cTn id="6" dur="5000" fill="hold"/>
                                        <p:tgtEl>
                                          <p:spTgt spid="114690"/>
                                        </p:tgtEl>
                                        <p:attrNameLst>
                                          <p:attrName>ppt_x</p:attrName>
                                          <p:attrName>ppt_y</p:attrName>
                                        </p:attrNameLst>
                                      </p:cBhvr>
                                      <p:rCtr x="0" y="-1667"/>
                                    </p:animMotion>
                                  </p:childTnLst>
                                </p:cTn>
                              </p:par>
                              <p:par>
                                <p:cTn id="7" presetID="3" presetClass="emph" presetSubtype="2" fill="hold" nodeType="withEffect">
                                  <p:stCondLst>
                                    <p:cond delay="200"/>
                                  </p:stCondLst>
                                  <p:childTnLst>
                                    <p:animClr clrSpc="rgb" dir="cw">
                                      <p:cBhvr override="childStyle">
                                        <p:cTn id="8" dur="5000" fill="hold"/>
                                        <p:tgtEl>
                                          <p:spTgt spid="114742">
                                            <p:txEl>
                                              <p:pRg st="0" end="0"/>
                                            </p:txEl>
                                          </p:spTgt>
                                        </p:tgtEl>
                                        <p:attrNameLst>
                                          <p:attrName>style.color</p:attrName>
                                        </p:attrNameLst>
                                      </p:cBhvr>
                                      <p:to>
                                        <a:schemeClr val="tx1"/>
                                      </p:to>
                                    </p:animClr>
                                  </p:childTnLst>
                                </p:cTn>
                              </p:par>
                              <p:par>
                                <p:cTn id="9" presetID="1" presetClass="emph" presetSubtype="2" fill="hold" nodeType="withEffect">
                                  <p:stCondLst>
                                    <p:cond delay="2500"/>
                                  </p:stCondLst>
                                  <p:childTnLst>
                                    <p:animClr clrSpc="rgb" dir="cw">
                                      <p:cBhvr>
                                        <p:cTn id="10" dur="3000" fill="hold"/>
                                        <p:tgtEl>
                                          <p:spTgt spid="114741"/>
                                        </p:tgtEl>
                                        <p:attrNameLst>
                                          <p:attrName>fillcolor</p:attrName>
                                        </p:attrNameLst>
                                      </p:cBhvr>
                                      <p:to>
                                        <a:srgbClr val="000000"/>
                                      </p:to>
                                    </p:animClr>
                                    <p:set>
                                      <p:cBhvr>
                                        <p:cTn id="11" dur="3000" fill="hold"/>
                                        <p:tgtEl>
                                          <p:spTgt spid="114741"/>
                                        </p:tgtEl>
                                        <p:attrNameLst>
                                          <p:attrName>fill.type</p:attrName>
                                        </p:attrNameLst>
                                      </p:cBhvr>
                                      <p:to>
                                        <p:strVal val="solid"/>
                                      </p:to>
                                    </p:set>
                                    <p:set>
                                      <p:cBhvr>
                                        <p:cTn id="12" dur="3000" fill="hold"/>
                                        <p:tgtEl>
                                          <p:spTgt spid="114741"/>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nodeType="clickEffect">
                                  <p:stCondLst>
                                    <p:cond delay="0"/>
                                  </p:stCondLst>
                                  <p:childTnLst>
                                    <p:animMotion origin="layout" path="M 0 -0.03334 L 0 3.33333E-6 " pathEditMode="relative" rAng="0" ptsTypes="AA">
                                      <p:cBhvr>
                                        <p:cTn id="16" dur="2000" fill="hold"/>
                                        <p:tgtEl>
                                          <p:spTgt spid="114690"/>
                                        </p:tgtEl>
                                        <p:attrNameLst>
                                          <p:attrName>ppt_x</p:attrName>
                                          <p:attrName>ppt_y</p:attrName>
                                        </p:attrNameLst>
                                      </p:cBhvr>
                                      <p:rCtr x="0" y="1667"/>
                                    </p:animMotion>
                                  </p:childTnLst>
                                </p:cTn>
                              </p:par>
                              <p:par>
                                <p:cTn id="17" presetID="1" presetClass="emph" presetSubtype="2" fill="hold" nodeType="withEffect">
                                  <p:stCondLst>
                                    <p:cond delay="0"/>
                                  </p:stCondLst>
                                  <p:childTnLst>
                                    <p:animClr clrSpc="rgb" dir="cw">
                                      <p:cBhvr>
                                        <p:cTn id="18" dur="1000" fill="hold"/>
                                        <p:tgtEl>
                                          <p:spTgt spid="114741"/>
                                        </p:tgtEl>
                                        <p:attrNameLst>
                                          <p:attrName>fillcolor</p:attrName>
                                        </p:attrNameLst>
                                      </p:cBhvr>
                                      <p:to>
                                        <a:srgbClr val="9BD200"/>
                                      </p:to>
                                    </p:animClr>
                                    <p:set>
                                      <p:cBhvr>
                                        <p:cTn id="19" dur="1000" fill="hold"/>
                                        <p:tgtEl>
                                          <p:spTgt spid="114741"/>
                                        </p:tgtEl>
                                        <p:attrNameLst>
                                          <p:attrName>fill.type</p:attrName>
                                        </p:attrNameLst>
                                      </p:cBhvr>
                                      <p:to>
                                        <p:strVal val="solid"/>
                                      </p:to>
                                    </p:set>
                                    <p:set>
                                      <p:cBhvr>
                                        <p:cTn id="20" dur="1000" fill="hold"/>
                                        <p:tgtEl>
                                          <p:spTgt spid="114741"/>
                                        </p:tgtEl>
                                        <p:attrNameLst>
                                          <p:attrName>fill.on</p:attrName>
                                        </p:attrNameLst>
                                      </p:cBhvr>
                                      <p:to>
                                        <p:strVal val="true"/>
                                      </p:to>
                                    </p:set>
                                  </p:childTnLst>
                                </p:cTn>
                              </p:par>
                              <p:par>
                                <p:cTn id="21" presetID="3" presetClass="emph" presetSubtype="2" fill="hold" grpId="0" nodeType="withEffect">
                                  <p:stCondLst>
                                    <p:cond delay="500"/>
                                  </p:stCondLst>
                                  <p:childTnLst>
                                    <p:animClr clrSpc="rgb" dir="cw">
                                      <p:cBhvr override="childStyle">
                                        <p:cTn id="22" dur="1000" fill="hold"/>
                                        <p:tgtEl>
                                          <p:spTgt spid="114742">
                                            <p:txEl>
                                              <p:pRg st="0" end="0"/>
                                            </p:txEl>
                                          </p:spTgt>
                                        </p:tgtEl>
                                        <p:attrNameLst>
                                          <p:attrName>style.color</p:attrName>
                                        </p:attrNameLst>
                                      </p:cBhvr>
                                      <p:to>
                                        <a:srgbClr val="9BD2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42"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882650"/>
          </a:xfrm>
        </p:spPr>
        <p:txBody>
          <a:bodyPr/>
          <a:lstStyle/>
          <a:p>
            <a:r>
              <a:rPr lang="en-US" altLang="en-US" smtClean="0"/>
              <a:t>LCD pins</a:t>
            </a:r>
          </a:p>
        </p:txBody>
      </p:sp>
      <p:sp>
        <p:nvSpPr>
          <p:cNvPr id="15363" name="Rectangle 3"/>
          <p:cNvSpPr>
            <a:spLocks noGrp="1" noChangeArrowheads="1"/>
          </p:cNvSpPr>
          <p:nvPr>
            <p:ph type="body" idx="1"/>
          </p:nvPr>
        </p:nvSpPr>
        <p:spPr>
          <a:xfrm>
            <a:off x="457200" y="4648200"/>
            <a:ext cx="8229600" cy="1939925"/>
          </a:xfrm>
          <a:ln w="12700">
            <a:solidFill>
              <a:schemeClr val="hlink"/>
            </a:solidFill>
            <a:miter lim="800000"/>
            <a:headEnd/>
            <a:tailEnd/>
          </a:ln>
        </p:spPr>
        <p:txBody>
          <a:bodyPr/>
          <a:lstStyle/>
          <a:p>
            <a:r>
              <a:rPr lang="en-US" altLang="en-US" smtClean="0"/>
              <a:t>D0 to D7: LCD sends and receives data, through the 8 pins.</a:t>
            </a:r>
          </a:p>
        </p:txBody>
      </p:sp>
      <p:grpSp>
        <p:nvGrpSpPr>
          <p:cNvPr id="15364" name="Group 4"/>
          <p:cNvGrpSpPr>
            <a:grpSpLocks/>
          </p:cNvGrpSpPr>
          <p:nvPr/>
        </p:nvGrpSpPr>
        <p:grpSpPr bwMode="auto">
          <a:xfrm>
            <a:off x="2286000" y="3581400"/>
            <a:ext cx="1181100" cy="1066800"/>
            <a:chOff x="1440" y="2256"/>
            <a:chExt cx="744" cy="672"/>
          </a:xfrm>
        </p:grpSpPr>
        <p:sp>
          <p:nvSpPr>
            <p:cNvPr id="15401" name="Line 5"/>
            <p:cNvSpPr>
              <a:spLocks noChangeShapeType="1"/>
            </p:cNvSpPr>
            <p:nvPr/>
          </p:nvSpPr>
          <p:spPr bwMode="auto">
            <a:xfrm>
              <a:off x="1824" y="2304"/>
              <a:ext cx="0" cy="624"/>
            </a:xfrm>
            <a:prstGeom prst="line">
              <a:avLst/>
            </a:prstGeom>
            <a:noFill/>
            <a:ln w="38100">
              <a:solidFill>
                <a:srgbClr val="E0C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2" name="AutoShape 6"/>
            <p:cNvSpPr>
              <a:spLocks/>
            </p:cNvSpPr>
            <p:nvPr/>
          </p:nvSpPr>
          <p:spPr bwMode="auto">
            <a:xfrm rot="-5400000">
              <a:off x="1788" y="1908"/>
              <a:ext cx="48" cy="744"/>
            </a:xfrm>
            <a:prstGeom prst="leftBracket">
              <a:avLst>
                <a:gd name="adj" fmla="val 129167"/>
              </a:avLst>
            </a:prstGeom>
            <a:noFill/>
            <a:ln w="9525">
              <a:solidFill>
                <a:srgbClr val="E0C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43" name="Group 17"/>
          <p:cNvGrpSpPr>
            <a:grpSpLocks/>
          </p:cNvGrpSpPr>
          <p:nvPr/>
        </p:nvGrpSpPr>
        <p:grpSpPr bwMode="auto">
          <a:xfrm>
            <a:off x="1600200" y="952499"/>
            <a:ext cx="6096000" cy="2590799"/>
            <a:chOff x="720" y="912"/>
            <a:chExt cx="3504" cy="1536"/>
          </a:xfrm>
        </p:grpSpPr>
        <p:sp>
          <p:nvSpPr>
            <p:cNvPr id="44"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5"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6"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7"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8"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9"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0"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1"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2"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53"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54"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55"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56"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57"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58"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59"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60"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61"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62"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63"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64"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65"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66"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7"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8"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9"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0"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1"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2"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3"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4"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5"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6"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7"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8"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882650"/>
          </a:xfrm>
        </p:spPr>
        <p:txBody>
          <a:bodyPr/>
          <a:lstStyle/>
          <a:p>
            <a:r>
              <a:rPr lang="en-US" altLang="en-US" smtClean="0"/>
              <a:t>LCD pins</a:t>
            </a:r>
          </a:p>
        </p:txBody>
      </p:sp>
      <p:sp>
        <p:nvSpPr>
          <p:cNvPr id="16387" name="Rectangle 3"/>
          <p:cNvSpPr>
            <a:spLocks noGrp="1" noChangeArrowheads="1"/>
          </p:cNvSpPr>
          <p:nvPr>
            <p:ph type="body" idx="1"/>
          </p:nvPr>
        </p:nvSpPr>
        <p:spPr>
          <a:xfrm>
            <a:off x="457200" y="4495800"/>
            <a:ext cx="8229600" cy="2092325"/>
          </a:xfrm>
          <a:ln w="12700">
            <a:solidFill>
              <a:schemeClr val="hlink"/>
            </a:solidFill>
            <a:miter lim="800000"/>
            <a:headEnd/>
            <a:tailEnd/>
          </a:ln>
        </p:spPr>
        <p:txBody>
          <a:bodyPr/>
          <a:lstStyle/>
          <a:p>
            <a:r>
              <a:rPr lang="en-US" altLang="en-US" sz="2800" smtClean="0"/>
              <a:t>R/W (Read/Write): </a:t>
            </a:r>
          </a:p>
          <a:p>
            <a:pPr lvl="1"/>
            <a:r>
              <a:rPr lang="en-US" altLang="en-US" sz="2400" smtClean="0"/>
              <a:t>When we want to send (write) data to the LCD, we make the pin, low.</a:t>
            </a:r>
          </a:p>
          <a:p>
            <a:pPr lvl="1"/>
            <a:r>
              <a:rPr lang="en-US" altLang="en-US" sz="2400" smtClean="0"/>
              <a:t>When we want to receive (read) data from the LCD, we set the pin to high.</a:t>
            </a:r>
          </a:p>
        </p:txBody>
      </p:sp>
      <p:sp>
        <p:nvSpPr>
          <p:cNvPr id="16388" name="Line 4"/>
          <p:cNvSpPr>
            <a:spLocks noChangeShapeType="1"/>
          </p:cNvSpPr>
          <p:nvPr/>
        </p:nvSpPr>
        <p:spPr bwMode="auto">
          <a:xfrm>
            <a:off x="3657600" y="3581400"/>
            <a:ext cx="0" cy="914400"/>
          </a:xfrm>
          <a:prstGeom prst="line">
            <a:avLst/>
          </a:prstGeom>
          <a:noFill/>
          <a:ln w="38100">
            <a:solidFill>
              <a:srgbClr val="E0C0A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 name="Group 17"/>
          <p:cNvGrpSpPr>
            <a:grpSpLocks/>
          </p:cNvGrpSpPr>
          <p:nvPr/>
        </p:nvGrpSpPr>
        <p:grpSpPr bwMode="auto">
          <a:xfrm>
            <a:off x="1524000" y="990601"/>
            <a:ext cx="6096000" cy="2590799"/>
            <a:chOff x="720" y="912"/>
            <a:chExt cx="3504" cy="1536"/>
          </a:xfrm>
        </p:grpSpPr>
        <p:sp>
          <p:nvSpPr>
            <p:cNvPr id="42"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3"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4"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5"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6"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7"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8"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9"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0"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51"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52"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53"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54"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55"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56"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57"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58"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59"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60"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61"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62"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63"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64"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5"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6"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7"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8"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9"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0"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1"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2"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3"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4"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5"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6"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882650"/>
          </a:xfrm>
        </p:spPr>
        <p:txBody>
          <a:bodyPr/>
          <a:lstStyle/>
          <a:p>
            <a:r>
              <a:rPr lang="en-US" altLang="en-US" smtClean="0"/>
              <a:t>LCD pins</a:t>
            </a:r>
          </a:p>
        </p:txBody>
      </p:sp>
      <p:sp>
        <p:nvSpPr>
          <p:cNvPr id="17411" name="Rectangle 3"/>
          <p:cNvSpPr>
            <a:spLocks noGrp="1" noChangeArrowheads="1"/>
          </p:cNvSpPr>
          <p:nvPr>
            <p:ph type="body" idx="1"/>
          </p:nvPr>
        </p:nvSpPr>
        <p:spPr>
          <a:xfrm>
            <a:off x="457200" y="3886200"/>
            <a:ext cx="8153400" cy="2701925"/>
          </a:xfrm>
          <a:ln w="12700">
            <a:solidFill>
              <a:schemeClr val="hlink"/>
            </a:solidFill>
            <a:miter lim="800000"/>
            <a:headEnd/>
            <a:tailEnd/>
          </a:ln>
        </p:spPr>
        <p:txBody>
          <a:bodyPr/>
          <a:lstStyle/>
          <a:p>
            <a:r>
              <a:rPr lang="en-US" altLang="en-US" smtClean="0"/>
              <a:t>E (Enable): We activate the pin when we want to send or receive data from the LCD.</a:t>
            </a:r>
          </a:p>
          <a:p>
            <a:pPr lvl="1"/>
            <a:r>
              <a:rPr lang="en-US" altLang="en-US" sz="2000" smtClean="0"/>
              <a:t>When we want to send data to the LCD, we make the RW pin, low; and supply the data to data pins (D0 to D7); and then apply a high to low pulse to the Enable pin.</a:t>
            </a:r>
          </a:p>
          <a:p>
            <a:pPr lvl="1"/>
            <a:r>
              <a:rPr lang="en-US" altLang="en-US" sz="2000" smtClean="0"/>
              <a:t>When we want to receive data from the LCD, we make the RW pin, high; and then apply a low to high pulse to the Enable pin. LCD supplies data to the data pins (D0 to D7).</a:t>
            </a:r>
          </a:p>
        </p:txBody>
      </p:sp>
      <p:sp>
        <p:nvSpPr>
          <p:cNvPr id="17412" name="Line 4"/>
          <p:cNvSpPr>
            <a:spLocks noChangeShapeType="1"/>
          </p:cNvSpPr>
          <p:nvPr/>
        </p:nvSpPr>
        <p:spPr bwMode="auto">
          <a:xfrm>
            <a:off x="3505200" y="3581400"/>
            <a:ext cx="0" cy="304800"/>
          </a:xfrm>
          <a:prstGeom prst="line">
            <a:avLst/>
          </a:prstGeom>
          <a:noFill/>
          <a:ln w="38100">
            <a:solidFill>
              <a:srgbClr val="E0C0A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13" name="Group 5"/>
          <p:cNvGrpSpPr>
            <a:grpSpLocks/>
          </p:cNvGrpSpPr>
          <p:nvPr/>
        </p:nvGrpSpPr>
        <p:grpSpPr bwMode="auto">
          <a:xfrm>
            <a:off x="685800" y="5029200"/>
            <a:ext cx="533400" cy="366713"/>
            <a:chOff x="5136" y="3216"/>
            <a:chExt cx="336" cy="231"/>
          </a:xfrm>
        </p:grpSpPr>
        <p:grpSp>
          <p:nvGrpSpPr>
            <p:cNvPr id="17456" name="Group 6"/>
            <p:cNvGrpSpPr>
              <a:grpSpLocks/>
            </p:cNvGrpSpPr>
            <p:nvPr/>
          </p:nvGrpSpPr>
          <p:grpSpPr bwMode="auto">
            <a:xfrm>
              <a:off x="5184" y="3216"/>
              <a:ext cx="288" cy="192"/>
              <a:chOff x="5088" y="1536"/>
              <a:chExt cx="288" cy="192"/>
            </a:xfrm>
          </p:grpSpPr>
          <p:sp>
            <p:nvSpPr>
              <p:cNvPr id="17458" name="Line 7"/>
              <p:cNvSpPr>
                <a:spLocks noChangeShapeType="1"/>
              </p:cNvSpPr>
              <p:nvPr/>
            </p:nvSpPr>
            <p:spPr bwMode="auto">
              <a:xfrm>
                <a:off x="5088" y="1536"/>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9" name="Line 8"/>
              <p:cNvSpPr>
                <a:spLocks noChangeShapeType="1"/>
              </p:cNvSpPr>
              <p:nvPr/>
            </p:nvSpPr>
            <p:spPr bwMode="auto">
              <a:xfrm>
                <a:off x="5232" y="1536"/>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0" name="Line 9"/>
              <p:cNvSpPr>
                <a:spLocks noChangeShapeType="1"/>
              </p:cNvSpPr>
              <p:nvPr/>
            </p:nvSpPr>
            <p:spPr bwMode="auto">
              <a:xfrm>
                <a:off x="5232" y="172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57" name="Text Box 10"/>
            <p:cNvSpPr txBox="1">
              <a:spLocks noChangeArrowheads="1"/>
            </p:cNvSpPr>
            <p:nvPr/>
          </p:nvSpPr>
          <p:spPr bwMode="auto">
            <a:xfrm>
              <a:off x="5136" y="321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E</a:t>
              </a:r>
            </a:p>
          </p:txBody>
        </p:sp>
      </p:grpSp>
      <p:grpSp>
        <p:nvGrpSpPr>
          <p:cNvPr id="17414" name="Group 11"/>
          <p:cNvGrpSpPr>
            <a:grpSpLocks/>
          </p:cNvGrpSpPr>
          <p:nvPr/>
        </p:nvGrpSpPr>
        <p:grpSpPr bwMode="auto">
          <a:xfrm>
            <a:off x="685800" y="5867400"/>
            <a:ext cx="533400" cy="366713"/>
            <a:chOff x="5136" y="3648"/>
            <a:chExt cx="336" cy="231"/>
          </a:xfrm>
        </p:grpSpPr>
        <p:grpSp>
          <p:nvGrpSpPr>
            <p:cNvPr id="17451" name="Group 12"/>
            <p:cNvGrpSpPr>
              <a:grpSpLocks/>
            </p:cNvGrpSpPr>
            <p:nvPr/>
          </p:nvGrpSpPr>
          <p:grpSpPr bwMode="auto">
            <a:xfrm>
              <a:off x="5184" y="3648"/>
              <a:ext cx="288" cy="192"/>
              <a:chOff x="5184" y="3648"/>
              <a:chExt cx="288" cy="192"/>
            </a:xfrm>
          </p:grpSpPr>
          <p:sp>
            <p:nvSpPr>
              <p:cNvPr id="17453" name="Line 13"/>
              <p:cNvSpPr>
                <a:spLocks noChangeShapeType="1"/>
              </p:cNvSpPr>
              <p:nvPr/>
            </p:nvSpPr>
            <p:spPr bwMode="auto">
              <a:xfrm>
                <a:off x="5328" y="364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4" name="Line 14"/>
              <p:cNvSpPr>
                <a:spLocks noChangeShapeType="1"/>
              </p:cNvSpPr>
              <p:nvPr/>
            </p:nvSpPr>
            <p:spPr bwMode="auto">
              <a:xfrm>
                <a:off x="5328" y="3648"/>
                <a:ext cx="0" cy="19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5" name="Line 15"/>
              <p:cNvSpPr>
                <a:spLocks noChangeShapeType="1"/>
              </p:cNvSpPr>
              <p:nvPr/>
            </p:nvSpPr>
            <p:spPr bwMode="auto">
              <a:xfrm>
                <a:off x="5184" y="384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52" name="Text Box 16"/>
            <p:cNvSpPr txBox="1">
              <a:spLocks noChangeArrowheads="1"/>
            </p:cNvSpPr>
            <p:nvPr/>
          </p:nvSpPr>
          <p:spPr bwMode="auto">
            <a:xfrm>
              <a:off x="5136" y="364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E</a:t>
              </a:r>
            </a:p>
          </p:txBody>
        </p:sp>
      </p:grpSp>
      <p:grpSp>
        <p:nvGrpSpPr>
          <p:cNvPr id="17415" name="Group 17"/>
          <p:cNvGrpSpPr>
            <a:grpSpLocks/>
          </p:cNvGrpSpPr>
          <p:nvPr/>
        </p:nvGrpSpPr>
        <p:grpSpPr bwMode="auto">
          <a:xfrm>
            <a:off x="1219200" y="990600"/>
            <a:ext cx="6096000" cy="2590799"/>
            <a:chOff x="720" y="912"/>
            <a:chExt cx="3504" cy="1536"/>
          </a:xfrm>
        </p:grpSpPr>
        <p:sp>
          <p:nvSpPr>
            <p:cNvPr id="17416"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17"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18"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19"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20"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21"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22"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23"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24"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17425"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17426"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17427"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17428"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17429"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17430"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17431"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17432"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17433"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17434"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17435"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17436"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17437"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17438"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39"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0"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1"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2"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3"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4"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5"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6"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7"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8"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49"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7450"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LCD Timing</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00138"/>
            <a:ext cx="82296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8839200" y="5562600"/>
            <a:ext cx="304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0</a:t>
            </a:r>
          </a:p>
        </p:txBody>
      </p:sp>
      <p:sp>
        <p:nvSpPr>
          <p:cNvPr id="118787" name="Text Box 3"/>
          <p:cNvSpPr txBox="1">
            <a:spLocks noChangeArrowheads="1"/>
          </p:cNvSpPr>
          <p:nvPr/>
        </p:nvSpPr>
        <p:spPr bwMode="auto">
          <a:xfrm>
            <a:off x="8839200" y="5562600"/>
            <a:ext cx="304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1</a:t>
            </a:r>
          </a:p>
        </p:txBody>
      </p:sp>
      <p:sp>
        <p:nvSpPr>
          <p:cNvPr id="19460" name="Rectangle 4"/>
          <p:cNvSpPr>
            <a:spLocks noGrp="1" noChangeArrowheads="1"/>
          </p:cNvSpPr>
          <p:nvPr>
            <p:ph type="title"/>
          </p:nvPr>
        </p:nvSpPr>
        <p:spPr>
          <a:xfrm>
            <a:off x="0" y="0"/>
            <a:ext cx="9144000" cy="882650"/>
          </a:xfrm>
        </p:spPr>
        <p:txBody>
          <a:bodyPr/>
          <a:lstStyle/>
          <a:p>
            <a:r>
              <a:rPr lang="en-US" altLang="en-US" smtClean="0"/>
              <a:t>LCD pins</a:t>
            </a:r>
          </a:p>
        </p:txBody>
      </p:sp>
      <p:sp>
        <p:nvSpPr>
          <p:cNvPr id="19461" name="Rectangle 5"/>
          <p:cNvSpPr>
            <a:spLocks noGrp="1" noChangeArrowheads="1"/>
          </p:cNvSpPr>
          <p:nvPr>
            <p:ph type="body" idx="1"/>
          </p:nvPr>
        </p:nvSpPr>
        <p:spPr>
          <a:xfrm>
            <a:off x="457200" y="3733800"/>
            <a:ext cx="6096000" cy="2895600"/>
          </a:xfrm>
          <a:ln w="12700">
            <a:solidFill>
              <a:schemeClr val="hlink"/>
            </a:solidFill>
            <a:miter lim="800000"/>
            <a:headEnd/>
            <a:tailEnd/>
          </a:ln>
        </p:spPr>
        <p:txBody>
          <a:bodyPr/>
          <a:lstStyle/>
          <a:p>
            <a:pPr>
              <a:lnSpc>
                <a:spcPct val="80000"/>
              </a:lnSpc>
            </a:pPr>
            <a:r>
              <a:rPr lang="en-US" altLang="en-US" smtClean="0"/>
              <a:t>RS (Register select): There are two registers with names of command register and data register in the LCD. </a:t>
            </a:r>
          </a:p>
          <a:p>
            <a:pPr>
              <a:lnSpc>
                <a:spcPct val="80000"/>
              </a:lnSpc>
            </a:pPr>
            <a:r>
              <a:rPr lang="en-US" altLang="en-US" smtClean="0"/>
              <a:t>If RS = 1, whenever we send data to the LCD, the data will be located in the data register.</a:t>
            </a:r>
          </a:p>
          <a:p>
            <a:pPr>
              <a:lnSpc>
                <a:spcPct val="80000"/>
              </a:lnSpc>
            </a:pPr>
            <a:r>
              <a:rPr lang="en-US" altLang="en-US" smtClean="0"/>
              <a:t>If RS = 0, whenever we send data to the LCD, the data will be located in the command register</a:t>
            </a:r>
          </a:p>
        </p:txBody>
      </p:sp>
      <p:sp>
        <p:nvSpPr>
          <p:cNvPr id="19462" name="Line 6"/>
          <p:cNvSpPr>
            <a:spLocks noChangeShapeType="1"/>
          </p:cNvSpPr>
          <p:nvPr/>
        </p:nvSpPr>
        <p:spPr bwMode="auto">
          <a:xfrm>
            <a:off x="3810000" y="3581400"/>
            <a:ext cx="0" cy="152400"/>
          </a:xfrm>
          <a:prstGeom prst="line">
            <a:avLst/>
          </a:prstGeom>
          <a:noFill/>
          <a:ln w="38100">
            <a:solidFill>
              <a:srgbClr val="E0C0A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Rectangle 43"/>
          <p:cNvSpPr>
            <a:spLocks noChangeArrowheads="1"/>
          </p:cNvSpPr>
          <p:nvPr/>
        </p:nvSpPr>
        <p:spPr bwMode="auto">
          <a:xfrm>
            <a:off x="7086600" y="5943600"/>
            <a:ext cx="11430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5" name="Text Box 44"/>
          <p:cNvSpPr txBox="1">
            <a:spLocks noChangeArrowheads="1"/>
          </p:cNvSpPr>
          <p:nvPr/>
        </p:nvSpPr>
        <p:spPr bwMode="auto">
          <a:xfrm>
            <a:off x="6781800" y="5715000"/>
            <a:ext cx="1828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Command Register</a:t>
            </a:r>
          </a:p>
        </p:txBody>
      </p:sp>
      <p:grpSp>
        <p:nvGrpSpPr>
          <p:cNvPr id="19466" name="Group 45"/>
          <p:cNvGrpSpPr>
            <a:grpSpLocks/>
          </p:cNvGrpSpPr>
          <p:nvPr/>
        </p:nvGrpSpPr>
        <p:grpSpPr bwMode="auto">
          <a:xfrm>
            <a:off x="7010400" y="3962400"/>
            <a:ext cx="1371600" cy="533400"/>
            <a:chOff x="2976" y="1200"/>
            <a:chExt cx="864" cy="336"/>
          </a:xfrm>
        </p:grpSpPr>
        <p:sp>
          <p:nvSpPr>
            <p:cNvPr id="19473" name="Rectangle 46"/>
            <p:cNvSpPr>
              <a:spLocks noChangeArrowheads="1"/>
            </p:cNvSpPr>
            <p:nvPr/>
          </p:nvSpPr>
          <p:spPr bwMode="auto">
            <a:xfrm>
              <a:off x="3024" y="1344"/>
              <a:ext cx="720" cy="19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4" name="Text Box 47"/>
            <p:cNvSpPr txBox="1">
              <a:spLocks noChangeArrowheads="1"/>
            </p:cNvSpPr>
            <p:nvPr/>
          </p:nvSpPr>
          <p:spPr bwMode="auto">
            <a:xfrm>
              <a:off x="2976" y="1200"/>
              <a:ext cx="86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Data Register</a:t>
              </a:r>
            </a:p>
          </p:txBody>
        </p:sp>
      </p:grpSp>
      <p:sp>
        <p:nvSpPr>
          <p:cNvPr id="19467" name="Rectangle 48"/>
          <p:cNvSpPr>
            <a:spLocks noChangeArrowheads="1"/>
          </p:cNvSpPr>
          <p:nvPr/>
        </p:nvSpPr>
        <p:spPr bwMode="auto">
          <a:xfrm>
            <a:off x="6858000" y="3962400"/>
            <a:ext cx="1752600" cy="2514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8" name="AutoShape 49"/>
          <p:cNvSpPr>
            <a:spLocks noChangeArrowheads="1"/>
          </p:cNvSpPr>
          <p:nvPr/>
        </p:nvSpPr>
        <p:spPr bwMode="auto">
          <a:xfrm>
            <a:off x="8153400" y="4800600"/>
            <a:ext cx="990600" cy="685800"/>
          </a:xfrm>
          <a:prstGeom prst="leftRightArrow">
            <a:avLst>
              <a:gd name="adj1" fmla="val 50000"/>
              <a:gd name="adj2" fmla="val 28889"/>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8834" name="AutoShape 50"/>
          <p:cNvSpPr>
            <a:spLocks noChangeArrowheads="1"/>
          </p:cNvSpPr>
          <p:nvPr/>
        </p:nvSpPr>
        <p:spPr bwMode="auto">
          <a:xfrm rot="-2303257">
            <a:off x="7519988" y="5265738"/>
            <a:ext cx="685800" cy="381000"/>
          </a:xfrm>
          <a:prstGeom prst="leftRightArrow">
            <a:avLst>
              <a:gd name="adj1" fmla="val 50000"/>
              <a:gd name="adj2" fmla="val 36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8835" name="AutoShape 51"/>
          <p:cNvSpPr>
            <a:spLocks noChangeArrowheads="1"/>
          </p:cNvSpPr>
          <p:nvPr/>
        </p:nvSpPr>
        <p:spPr bwMode="auto">
          <a:xfrm rot="3190014">
            <a:off x="7550150" y="4670425"/>
            <a:ext cx="685800" cy="381000"/>
          </a:xfrm>
          <a:prstGeom prst="leftRightArrow">
            <a:avLst>
              <a:gd name="adj1" fmla="val 50000"/>
              <a:gd name="adj2" fmla="val 36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1" name="Line 52"/>
          <p:cNvSpPr>
            <a:spLocks noChangeShapeType="1"/>
          </p:cNvSpPr>
          <p:nvPr/>
        </p:nvSpPr>
        <p:spPr bwMode="auto">
          <a:xfrm>
            <a:off x="8610600" y="5715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Text Box 53"/>
          <p:cNvSpPr txBox="1">
            <a:spLocks noChangeArrowheads="1"/>
          </p:cNvSpPr>
          <p:nvPr/>
        </p:nvSpPr>
        <p:spPr bwMode="auto">
          <a:xfrm>
            <a:off x="8153400" y="5562600"/>
            <a:ext cx="533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RS</a:t>
            </a:r>
          </a:p>
        </p:txBody>
      </p:sp>
      <p:grpSp>
        <p:nvGrpSpPr>
          <p:cNvPr id="54" name="Group 17"/>
          <p:cNvGrpSpPr>
            <a:grpSpLocks/>
          </p:cNvGrpSpPr>
          <p:nvPr/>
        </p:nvGrpSpPr>
        <p:grpSpPr bwMode="auto">
          <a:xfrm>
            <a:off x="1524000" y="984987"/>
            <a:ext cx="6096000" cy="2590799"/>
            <a:chOff x="720" y="912"/>
            <a:chExt cx="3504" cy="1536"/>
          </a:xfrm>
        </p:grpSpPr>
        <p:sp>
          <p:nvSpPr>
            <p:cNvPr id="55"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6"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7"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8"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59"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0"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1"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2"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3"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64"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65"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66"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67"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68"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69"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70"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71"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72"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73"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74"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75"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76"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77"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8"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9"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0"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1"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2"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3"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4"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5"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6"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7"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8"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89"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grpId="0" nodeType="afterEffect">
                                  <p:stCondLst>
                                    <p:cond delay="500"/>
                                  </p:stCondLst>
                                  <p:childTnLst>
                                    <p:set>
                                      <p:cBhvr>
                                        <p:cTn id="9" dur="1" fill="hold">
                                          <p:stCondLst>
                                            <p:cond delay="0"/>
                                          </p:stCondLst>
                                        </p:cTn>
                                        <p:tgtEl>
                                          <p:spTgt spid="118835"/>
                                        </p:tgtEl>
                                        <p:attrNameLst>
                                          <p:attrName>style.visibility</p:attrName>
                                        </p:attrNameLst>
                                      </p:cBhvr>
                                      <p:to>
                                        <p:strVal val="visible"/>
                                      </p:to>
                                    </p:set>
                                    <p:animEffect transition="in" filter="blinds(horizontal)">
                                      <p:cBhvr>
                                        <p:cTn id="10" dur="500"/>
                                        <p:tgtEl>
                                          <p:spTgt spid="1188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6"/>
                                        </p:tgtEl>
                                        <p:attrNameLst>
                                          <p:attrName>style.visibility</p:attrName>
                                        </p:attrNameLst>
                                      </p:cBhvr>
                                      <p:to>
                                        <p:strVal val="visible"/>
                                      </p:to>
                                    </p:set>
                                  </p:childTnLst>
                                </p:cTn>
                              </p:par>
                              <p:par>
                                <p:cTn id="15" presetID="3" presetClass="exit" presetSubtype="10" fill="hold" grpId="1" nodeType="withEffect">
                                  <p:stCondLst>
                                    <p:cond delay="0"/>
                                  </p:stCondLst>
                                  <p:childTnLst>
                                    <p:animEffect transition="out" filter="blinds(horizontal)">
                                      <p:cBhvr>
                                        <p:cTn id="16" dur="500"/>
                                        <p:tgtEl>
                                          <p:spTgt spid="118787"/>
                                        </p:tgtEl>
                                      </p:cBhvr>
                                    </p:animEffect>
                                    <p:set>
                                      <p:cBhvr>
                                        <p:cTn id="17" dur="1" fill="hold">
                                          <p:stCondLst>
                                            <p:cond delay="499"/>
                                          </p:stCondLst>
                                        </p:cTn>
                                        <p:tgtEl>
                                          <p:spTgt spid="118787"/>
                                        </p:tgtEl>
                                        <p:attrNameLst>
                                          <p:attrName>style.visibility</p:attrName>
                                        </p:attrNameLst>
                                      </p:cBhvr>
                                      <p:to>
                                        <p:strVal val="hidden"/>
                                      </p:to>
                                    </p:set>
                                  </p:childTnLst>
                                </p:cTn>
                              </p:par>
                            </p:childTnLst>
                          </p:cTn>
                        </p:par>
                        <p:par>
                          <p:cTn id="18" fill="hold" nodeType="afterGroup">
                            <p:stCondLst>
                              <p:cond delay="500"/>
                            </p:stCondLst>
                            <p:childTnLst>
                              <p:par>
                                <p:cTn id="19" presetID="3" presetClass="entr" presetSubtype="10" fill="hold" grpId="0" nodeType="afterEffect">
                                  <p:stCondLst>
                                    <p:cond delay="1000"/>
                                  </p:stCondLst>
                                  <p:childTnLst>
                                    <p:set>
                                      <p:cBhvr>
                                        <p:cTn id="20" dur="1" fill="hold">
                                          <p:stCondLst>
                                            <p:cond delay="0"/>
                                          </p:stCondLst>
                                        </p:cTn>
                                        <p:tgtEl>
                                          <p:spTgt spid="118834"/>
                                        </p:tgtEl>
                                        <p:attrNameLst>
                                          <p:attrName>style.visibility</p:attrName>
                                        </p:attrNameLst>
                                      </p:cBhvr>
                                      <p:to>
                                        <p:strVal val="visible"/>
                                      </p:to>
                                    </p:set>
                                    <p:animEffect transition="in" filter="blinds(horizontal)">
                                      <p:cBhvr>
                                        <p:cTn id="21" dur="500"/>
                                        <p:tgtEl>
                                          <p:spTgt spid="118834"/>
                                        </p:tgtEl>
                                      </p:cBhvr>
                                    </p:animEffect>
                                  </p:childTnLst>
                                </p:cTn>
                              </p:par>
                              <p:par>
                                <p:cTn id="22" presetID="3" presetClass="exit" presetSubtype="10" fill="hold" grpId="1" nodeType="withEffect">
                                  <p:stCondLst>
                                    <p:cond delay="0"/>
                                  </p:stCondLst>
                                  <p:childTnLst>
                                    <p:animEffect transition="out" filter="blinds(horizontal)">
                                      <p:cBhvr>
                                        <p:cTn id="23" dur="500"/>
                                        <p:tgtEl>
                                          <p:spTgt spid="118835"/>
                                        </p:tgtEl>
                                      </p:cBhvr>
                                    </p:animEffect>
                                    <p:set>
                                      <p:cBhvr>
                                        <p:cTn id="24" dur="1" fill="hold">
                                          <p:stCondLst>
                                            <p:cond delay="499"/>
                                          </p:stCondLst>
                                        </p:cTn>
                                        <p:tgtEl>
                                          <p:spTgt spid="1188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p:bldP spid="118787" grpId="1"/>
      <p:bldP spid="118834" grpId="0" animBg="1"/>
      <p:bldP spid="118835" grpId="0" animBg="1"/>
      <p:bldP spid="118835"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Command Codes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1219200"/>
            <a:ext cx="382587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2"/>
          <p:cNvSpPr>
            <a:spLocks noGrp="1" noChangeArrowheads="1"/>
          </p:cNvSpPr>
          <p:nvPr>
            <p:ph type="title"/>
          </p:nvPr>
        </p:nvSpPr>
        <p:spPr>
          <a:xfrm>
            <a:off x="0" y="0"/>
            <a:ext cx="9144000" cy="882650"/>
          </a:xfrm>
        </p:spPr>
        <p:txBody>
          <a:bodyPr/>
          <a:lstStyle/>
          <a:p>
            <a:r>
              <a:rPr lang="en-US" altLang="en-US" smtClean="0"/>
              <a:t>LCD commands</a:t>
            </a:r>
          </a:p>
        </p:txBody>
      </p:sp>
      <p:sp>
        <p:nvSpPr>
          <p:cNvPr id="30723" name="Rectangle 157"/>
          <p:cNvSpPr>
            <a:spLocks noGrp="1" noChangeArrowheads="1"/>
          </p:cNvSpPr>
          <p:nvPr>
            <p:ph type="body" idx="1"/>
          </p:nvPr>
        </p:nvSpPr>
        <p:spPr>
          <a:xfrm>
            <a:off x="463550" y="1023938"/>
            <a:ext cx="8312150" cy="1317625"/>
          </a:xfrm>
          <a:noFill/>
        </p:spPr>
        <p:txBody>
          <a:bodyPr/>
          <a:lstStyle/>
          <a:p>
            <a:pPr>
              <a:lnSpc>
                <a:spcPct val="80000"/>
              </a:lnSpc>
            </a:pPr>
            <a:r>
              <a:rPr lang="en-US" altLang="en-US" smtClean="0"/>
              <a:t>We mentioned earlier that we can order the LCD by sending command codes to the command register.</a:t>
            </a:r>
          </a:p>
          <a:p>
            <a:pPr>
              <a:lnSpc>
                <a:spcPct val="80000"/>
              </a:lnSpc>
            </a:pPr>
            <a:r>
              <a:rPr lang="en-US" altLang="en-US" smtClean="0"/>
              <a:t>Some of the command codes are listed in the following table. </a:t>
            </a:r>
            <a:endParaRPr lang="en-US" altLang="en-US" sz="1600" smtClean="0"/>
          </a:p>
        </p:txBody>
      </p:sp>
      <p:graphicFrame>
        <p:nvGraphicFramePr>
          <p:cNvPr id="43440" name="Group 432"/>
          <p:cNvGraphicFramePr>
            <a:graphicFrameLocks noGrp="1"/>
          </p:cNvGraphicFramePr>
          <p:nvPr/>
        </p:nvGraphicFramePr>
        <p:xfrm>
          <a:off x="228600" y="2401888"/>
          <a:ext cx="8763000" cy="4133848"/>
        </p:xfrm>
        <a:graphic>
          <a:graphicData uri="http://schemas.openxmlformats.org/drawingml/2006/table">
            <a:tbl>
              <a:tblPr/>
              <a:tblGrid>
                <a:gridCol w="846138">
                  <a:extLst>
                    <a:ext uri="{9D8B030D-6E8A-4147-A177-3AD203B41FA5}">
                      <a16:colId xmlns:a16="http://schemas.microsoft.com/office/drawing/2014/main" val="20000"/>
                    </a:ext>
                  </a:extLst>
                </a:gridCol>
                <a:gridCol w="3381375">
                  <a:extLst>
                    <a:ext uri="{9D8B030D-6E8A-4147-A177-3AD203B41FA5}">
                      <a16:colId xmlns:a16="http://schemas.microsoft.com/office/drawing/2014/main" val="20001"/>
                    </a:ext>
                  </a:extLst>
                </a:gridCol>
                <a:gridCol w="844550">
                  <a:extLst>
                    <a:ext uri="{9D8B030D-6E8A-4147-A177-3AD203B41FA5}">
                      <a16:colId xmlns:a16="http://schemas.microsoft.com/office/drawing/2014/main" val="20002"/>
                    </a:ext>
                  </a:extLst>
                </a:gridCol>
                <a:gridCol w="3690937">
                  <a:extLst>
                    <a:ext uri="{9D8B030D-6E8A-4147-A177-3AD203B41FA5}">
                      <a16:colId xmlns:a16="http://schemas.microsoft.com/office/drawing/2014/main" val="20003"/>
                    </a:ext>
                  </a:extLst>
                </a:gridCol>
              </a:tblGrid>
              <a:tr h="6401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Code (Hex)</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cs typeface="Arial" charset="0"/>
                        </a:rPr>
                        <a:t>Instruction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Code (Hex)</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cs typeface="Arial" charset="0"/>
                        </a:rPr>
                        <a:t>Instruction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56">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2" action="ppaction://hlinksldjump"/>
                        </a:rPr>
                        <a:t>Clear display screen</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3" action="ppaction://hlinksldjump"/>
                        </a:rPr>
                        <a:t>Return home</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94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Shift cursor position to left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14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Shift cursor position to right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945">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18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Shift display left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1C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Shift display right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7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4" action="ppaction://hlinksldjump"/>
                        </a:rPr>
                        <a:t>After displaying a character on the LCD, shift cursor to left</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4" action="ppaction://hlinksldjump"/>
                        </a:rPr>
                        <a:t>After displaying a character on the LCD, shift cursor to right</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17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80-FF</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5" action="ppaction://hlinksldjump"/>
                        </a:rPr>
                        <a:t>Set cursor position</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40-7F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6" action="ppaction://hlinksldjump"/>
                        </a:rPr>
                        <a:t>Set CG RAM address</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56">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7" action="ppaction://hlinksldjump"/>
                        </a:rPr>
                        <a:t>Display off, cursor off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rPr>
                        <a:t>Display off, cursor on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356">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7" action="ppaction://hlinksldjump"/>
                        </a:rPr>
                        <a:t>Display on, cursor off</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7" action="ppaction://hlinksldjump"/>
                        </a:rPr>
                        <a:t>Display on, cursor on</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8356">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F</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7" action="ppaction://hlinksldjump"/>
                        </a:rPr>
                        <a:t>Display on, cursor blinking</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cs typeface="Arial" charset="0"/>
                        </a:rPr>
                        <a:t>38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Arial" charset="0"/>
                          <a:hlinkClick r:id="rId8" action="ppaction://hlinksldjump"/>
                        </a:rPr>
                        <a:t>Initializing to 2 lines &amp; 5x7 font</a:t>
                      </a: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882650"/>
          </a:xfrm>
        </p:spPr>
        <p:txBody>
          <a:bodyPr/>
          <a:lstStyle/>
          <a:p>
            <a:r>
              <a:rPr lang="en-US" altLang="en-US" smtClean="0"/>
              <a:t>Display and Cursor</a:t>
            </a:r>
          </a:p>
        </p:txBody>
      </p:sp>
      <p:sp>
        <p:nvSpPr>
          <p:cNvPr id="21507" name="Rectangle 3"/>
          <p:cNvSpPr>
            <a:spLocks noGrp="1" noChangeArrowheads="1"/>
          </p:cNvSpPr>
          <p:nvPr>
            <p:ph type="body" idx="1"/>
          </p:nvPr>
        </p:nvSpPr>
        <p:spPr>
          <a:xfrm>
            <a:off x="304800" y="1508125"/>
            <a:ext cx="4267200" cy="533400"/>
          </a:xfrm>
        </p:spPr>
        <p:txBody>
          <a:bodyPr/>
          <a:lstStyle/>
          <a:p>
            <a:pPr>
              <a:lnSpc>
                <a:spcPct val="80000"/>
              </a:lnSpc>
            </a:pPr>
            <a:r>
              <a:rPr lang="en-US" altLang="en-US" sz="2000" smtClean="0"/>
              <a:t>Display on cursor blinking (0FH)</a:t>
            </a:r>
          </a:p>
        </p:txBody>
      </p:sp>
      <p:sp>
        <p:nvSpPr>
          <p:cNvPr id="21508" name="Rectangle 6"/>
          <p:cNvSpPr>
            <a:spLocks noChangeArrowheads="1"/>
          </p:cNvSpPr>
          <p:nvPr/>
        </p:nvSpPr>
        <p:spPr bwMode="auto">
          <a:xfrm>
            <a:off x="228600" y="2362200"/>
            <a:ext cx="4189413"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09" name="Rectangle 7"/>
          <p:cNvSpPr>
            <a:spLocks noChangeArrowheads="1"/>
          </p:cNvSpPr>
          <p:nvPr/>
        </p:nvSpPr>
        <p:spPr bwMode="auto">
          <a:xfrm>
            <a:off x="533400" y="2498725"/>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10" name="Text Box 40"/>
          <p:cNvSpPr txBox="1">
            <a:spLocks noChangeArrowheads="1"/>
          </p:cNvSpPr>
          <p:nvPr/>
        </p:nvSpPr>
        <p:spPr bwMode="auto">
          <a:xfrm>
            <a:off x="609600" y="25019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urier New" panose="02070309020205020404" pitchFamily="49" charset="0"/>
                <a:cs typeface="Courier New" panose="02070309020205020404" pitchFamily="49" charset="0"/>
              </a:rPr>
              <a:t>Hello world !</a:t>
            </a:r>
          </a:p>
        </p:txBody>
      </p:sp>
      <p:sp>
        <p:nvSpPr>
          <p:cNvPr id="75818" name="Rectangle 42"/>
          <p:cNvSpPr>
            <a:spLocks noChangeArrowheads="1"/>
          </p:cNvSpPr>
          <p:nvPr/>
        </p:nvSpPr>
        <p:spPr bwMode="auto">
          <a:xfrm>
            <a:off x="2514600" y="2578100"/>
            <a:ext cx="133350" cy="228600"/>
          </a:xfrm>
          <a:prstGeom prst="rect">
            <a:avLst/>
          </a:prstGeom>
          <a:solidFill>
            <a:srgbClr val="9BD2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12" name="Rectangle 43"/>
          <p:cNvSpPr>
            <a:spLocks noChangeArrowheads="1"/>
          </p:cNvSpPr>
          <p:nvPr/>
        </p:nvSpPr>
        <p:spPr bwMode="auto">
          <a:xfrm>
            <a:off x="4648200" y="2346325"/>
            <a:ext cx="4191000"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13" name="Rectangle 44"/>
          <p:cNvSpPr>
            <a:spLocks noChangeArrowheads="1"/>
          </p:cNvSpPr>
          <p:nvPr/>
        </p:nvSpPr>
        <p:spPr bwMode="auto">
          <a:xfrm>
            <a:off x="4953000" y="2482850"/>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14" name="Text Box 45"/>
          <p:cNvSpPr txBox="1">
            <a:spLocks noChangeArrowheads="1"/>
          </p:cNvSpPr>
          <p:nvPr/>
        </p:nvSpPr>
        <p:spPr bwMode="auto">
          <a:xfrm>
            <a:off x="5029200" y="2486025"/>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urier New" panose="02070309020205020404" pitchFamily="49" charset="0"/>
                <a:cs typeface="Courier New" panose="02070309020205020404" pitchFamily="49" charset="0"/>
              </a:rPr>
              <a:t>Hello world !</a:t>
            </a:r>
          </a:p>
        </p:txBody>
      </p:sp>
      <p:sp>
        <p:nvSpPr>
          <p:cNvPr id="21515" name="Rectangle 55"/>
          <p:cNvSpPr>
            <a:spLocks noChangeArrowheads="1"/>
          </p:cNvSpPr>
          <p:nvPr/>
        </p:nvSpPr>
        <p:spPr bwMode="auto">
          <a:xfrm>
            <a:off x="4724400" y="1524000"/>
            <a:ext cx="365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Char char="n"/>
            </a:pPr>
            <a:r>
              <a:rPr lang="en-US" altLang="en-US" sz="2000">
                <a:latin typeface="Tahoma" panose="020B0604030504040204" pitchFamily="34" charset="0"/>
              </a:rPr>
              <a:t>Display on cursor on (0EH)</a:t>
            </a:r>
          </a:p>
        </p:txBody>
      </p:sp>
      <p:sp>
        <p:nvSpPr>
          <p:cNvPr id="21516" name="Rectangle 56"/>
          <p:cNvSpPr>
            <a:spLocks noChangeArrowheads="1"/>
          </p:cNvSpPr>
          <p:nvPr/>
        </p:nvSpPr>
        <p:spPr bwMode="auto">
          <a:xfrm>
            <a:off x="304800" y="4175125"/>
            <a:ext cx="365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Char char="n"/>
            </a:pPr>
            <a:r>
              <a:rPr lang="en-US" altLang="en-US" sz="2000">
                <a:latin typeface="Tahoma" panose="020B0604030504040204" pitchFamily="34" charset="0"/>
              </a:rPr>
              <a:t>Display on cursor off (0CH)</a:t>
            </a:r>
          </a:p>
        </p:txBody>
      </p:sp>
      <p:sp>
        <p:nvSpPr>
          <p:cNvPr id="21517" name="Rectangle 57"/>
          <p:cNvSpPr>
            <a:spLocks noChangeArrowheads="1"/>
          </p:cNvSpPr>
          <p:nvPr/>
        </p:nvSpPr>
        <p:spPr bwMode="auto">
          <a:xfrm>
            <a:off x="228600" y="4876800"/>
            <a:ext cx="4189413"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18" name="Rectangle 58"/>
          <p:cNvSpPr>
            <a:spLocks noChangeArrowheads="1"/>
          </p:cNvSpPr>
          <p:nvPr/>
        </p:nvSpPr>
        <p:spPr bwMode="auto">
          <a:xfrm>
            <a:off x="533400" y="5013325"/>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19" name="Text Box 59"/>
          <p:cNvSpPr txBox="1">
            <a:spLocks noChangeArrowheads="1"/>
          </p:cNvSpPr>
          <p:nvPr/>
        </p:nvSpPr>
        <p:spPr bwMode="auto">
          <a:xfrm>
            <a:off x="609600" y="50165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urier New" panose="02070309020205020404" pitchFamily="49" charset="0"/>
                <a:cs typeface="Courier New" panose="02070309020205020404" pitchFamily="49" charset="0"/>
              </a:rPr>
              <a:t>Hello world !</a:t>
            </a:r>
          </a:p>
        </p:txBody>
      </p:sp>
      <p:sp>
        <p:nvSpPr>
          <p:cNvPr id="21520" name="Rectangle 61"/>
          <p:cNvSpPr>
            <a:spLocks noChangeArrowheads="1"/>
          </p:cNvSpPr>
          <p:nvPr/>
        </p:nvSpPr>
        <p:spPr bwMode="auto">
          <a:xfrm>
            <a:off x="4648200" y="4860925"/>
            <a:ext cx="4191000"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21" name="Rectangle 62"/>
          <p:cNvSpPr>
            <a:spLocks noChangeArrowheads="1"/>
          </p:cNvSpPr>
          <p:nvPr/>
        </p:nvSpPr>
        <p:spPr bwMode="auto">
          <a:xfrm>
            <a:off x="4953000" y="4997450"/>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22" name="Rectangle 68"/>
          <p:cNvSpPr>
            <a:spLocks noChangeArrowheads="1"/>
          </p:cNvSpPr>
          <p:nvPr/>
        </p:nvSpPr>
        <p:spPr bwMode="auto">
          <a:xfrm>
            <a:off x="4724400" y="4191000"/>
            <a:ext cx="365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Char char="n"/>
            </a:pPr>
            <a:r>
              <a:rPr lang="en-US" altLang="en-US" sz="2000">
                <a:latin typeface="Tahoma" panose="020B0604030504040204" pitchFamily="34" charset="0"/>
              </a:rPr>
              <a:t>Display off cursor off (0AH)</a:t>
            </a:r>
          </a:p>
        </p:txBody>
      </p:sp>
      <p:grpSp>
        <p:nvGrpSpPr>
          <p:cNvPr id="21523" name="Group 77"/>
          <p:cNvGrpSpPr>
            <a:grpSpLocks/>
          </p:cNvGrpSpPr>
          <p:nvPr/>
        </p:nvGrpSpPr>
        <p:grpSpPr bwMode="auto">
          <a:xfrm>
            <a:off x="6934200" y="2743200"/>
            <a:ext cx="152400" cy="76200"/>
            <a:chOff x="2784" y="2640"/>
            <a:chExt cx="96" cy="48"/>
          </a:xfrm>
        </p:grpSpPr>
        <p:grpSp>
          <p:nvGrpSpPr>
            <p:cNvPr id="21524" name="Group 71"/>
            <p:cNvGrpSpPr>
              <a:grpSpLocks/>
            </p:cNvGrpSpPr>
            <p:nvPr/>
          </p:nvGrpSpPr>
          <p:grpSpPr bwMode="auto">
            <a:xfrm>
              <a:off x="2784" y="2640"/>
              <a:ext cx="96" cy="48"/>
              <a:chOff x="528" y="2784"/>
              <a:chExt cx="96" cy="48"/>
            </a:xfrm>
          </p:grpSpPr>
          <p:sp>
            <p:nvSpPr>
              <p:cNvPr id="21526" name="Rectangle 72"/>
              <p:cNvSpPr>
                <a:spLocks noChangeArrowheads="1"/>
              </p:cNvSpPr>
              <p:nvPr/>
            </p:nvSpPr>
            <p:spPr bwMode="auto">
              <a:xfrm>
                <a:off x="528" y="2784"/>
                <a:ext cx="96" cy="4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527" name="Line 73"/>
              <p:cNvSpPr>
                <a:spLocks noChangeShapeType="1"/>
              </p:cNvSpPr>
              <p:nvPr/>
            </p:nvSpPr>
            <p:spPr bwMode="auto">
              <a:xfrm flipV="1">
                <a:off x="528" y="2784"/>
                <a:ext cx="96" cy="0"/>
              </a:xfrm>
              <a:prstGeom prst="line">
                <a:avLst/>
              </a:prstGeom>
              <a:noFill/>
              <a:ln w="38100">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74"/>
              <p:cNvSpPr>
                <a:spLocks noChangeShapeType="1"/>
              </p:cNvSpPr>
              <p:nvPr/>
            </p:nvSpPr>
            <p:spPr bwMode="auto">
              <a:xfrm>
                <a:off x="528" y="2832"/>
                <a:ext cx="96" cy="0"/>
              </a:xfrm>
              <a:prstGeom prst="line">
                <a:avLst/>
              </a:prstGeom>
              <a:noFill/>
              <a:ln w="38100">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75"/>
              <p:cNvSpPr>
                <a:spLocks noChangeShapeType="1"/>
              </p:cNvSpPr>
              <p:nvPr/>
            </p:nvSpPr>
            <p:spPr bwMode="auto">
              <a:xfrm>
                <a:off x="528" y="2784"/>
                <a:ext cx="0" cy="48"/>
              </a:xfrm>
              <a:prstGeom prst="line">
                <a:avLst/>
              </a:prstGeom>
              <a:noFill/>
              <a:ln w="9525">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5" name="Line 76"/>
            <p:cNvSpPr>
              <a:spLocks noChangeShapeType="1"/>
            </p:cNvSpPr>
            <p:nvPr/>
          </p:nvSpPr>
          <p:spPr bwMode="auto">
            <a:xfrm>
              <a:off x="2880" y="2640"/>
              <a:ext cx="0" cy="48"/>
            </a:xfrm>
            <a:prstGeom prst="line">
              <a:avLst/>
            </a:prstGeom>
            <a:noFill/>
            <a:ln w="9525">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repeatCount="indefinite" accel="50000" decel="50000" autoRev="1" fill="hold" nodeType="withEffect">
                                  <p:stCondLst>
                                    <p:cond delay="0"/>
                                  </p:stCondLst>
                                  <p:childTnLst>
                                    <p:animClr clrSpc="rgb" dir="cw">
                                      <p:cBhvr>
                                        <p:cTn id="6" dur="500" fill="hold"/>
                                        <p:tgtEl>
                                          <p:spTgt spid="75818"/>
                                        </p:tgtEl>
                                        <p:attrNameLst>
                                          <p:attrName>fillcolor</p:attrName>
                                        </p:attrNameLst>
                                      </p:cBhvr>
                                      <p:to>
                                        <a:schemeClr val="tx1"/>
                                      </p:to>
                                    </p:animClr>
                                    <p:set>
                                      <p:cBhvr>
                                        <p:cTn id="7" dur="500" fill="hold"/>
                                        <p:tgtEl>
                                          <p:spTgt spid="75818"/>
                                        </p:tgtEl>
                                        <p:attrNameLst>
                                          <p:attrName>fill.type</p:attrName>
                                        </p:attrNameLst>
                                      </p:cBhvr>
                                      <p:to>
                                        <p:strVal val="solid"/>
                                      </p:to>
                                    </p:set>
                                    <p:set>
                                      <p:cBhvr>
                                        <p:cTn id="8" dur="500" fill="hold"/>
                                        <p:tgtEl>
                                          <p:spTgt spid="758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ltLang="en-US" smtClean="0"/>
              <a:t>Outline</a:t>
            </a:r>
          </a:p>
        </p:txBody>
      </p:sp>
      <p:sp>
        <p:nvSpPr>
          <p:cNvPr id="182277" name="Rectangle 5"/>
          <p:cNvSpPr>
            <a:spLocks noGrp="1" noChangeArrowheads="1"/>
          </p:cNvSpPr>
          <p:nvPr>
            <p:ph type="body" idx="1"/>
          </p:nvPr>
        </p:nvSpPr>
        <p:spPr/>
        <p:txBody>
          <a:bodyPr/>
          <a:lstStyle/>
          <a:p>
            <a:pPr>
              <a:lnSpc>
                <a:spcPct val="150000"/>
              </a:lnSpc>
            </a:pPr>
            <a:r>
              <a:rPr lang="en-US" altLang="en-US" smtClean="0"/>
              <a:t>LCD</a:t>
            </a:r>
          </a:p>
          <a:p>
            <a:pPr>
              <a:lnSpc>
                <a:spcPct val="150000"/>
              </a:lnSpc>
            </a:pPr>
            <a:r>
              <a:rPr lang="en-US" altLang="en-US" smtClean="0"/>
              <a:t>Stepper motors</a:t>
            </a:r>
          </a:p>
          <a:p>
            <a:pPr lvl="1">
              <a:lnSpc>
                <a:spcPct val="210000"/>
              </a:lnSpc>
            </a:pPr>
            <a:r>
              <a:rPr lang="en-GB" altLang="en-US" sz="2000" smtClean="0"/>
              <a:t>Variable Reluctance</a:t>
            </a:r>
          </a:p>
          <a:p>
            <a:pPr lvl="1">
              <a:lnSpc>
                <a:spcPct val="210000"/>
              </a:lnSpc>
            </a:pPr>
            <a:r>
              <a:rPr lang="en-GB" altLang="en-US" sz="2000" smtClean="0"/>
              <a:t>Permanent Magnet</a:t>
            </a:r>
            <a:endParaRPr lang="en-US" altLang="en-US"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7">
                                            <p:txEl>
                                              <p:pRg st="0" end="0"/>
                                            </p:txEl>
                                          </p:spTgt>
                                        </p:tgtEl>
                                        <p:attrNameLst>
                                          <p:attrName>style.visibility</p:attrName>
                                        </p:attrNameLst>
                                      </p:cBhvr>
                                      <p:to>
                                        <p:strVal val="visible"/>
                                      </p:to>
                                    </p:set>
                                    <p:anim calcmode="lin" valueType="num">
                                      <p:cBhvr additive="base">
                                        <p:cTn id="7" dur="500" fill="hold"/>
                                        <p:tgtEl>
                                          <p:spTgt spid="1822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7">
                                            <p:txEl>
                                              <p:pRg st="1" end="1"/>
                                            </p:txEl>
                                          </p:spTgt>
                                        </p:tgtEl>
                                        <p:attrNameLst>
                                          <p:attrName>style.visibility</p:attrName>
                                        </p:attrNameLst>
                                      </p:cBhvr>
                                      <p:to>
                                        <p:strVal val="visible"/>
                                      </p:to>
                                    </p:set>
                                    <p:anim calcmode="lin" valueType="num">
                                      <p:cBhvr additive="base">
                                        <p:cTn id="13" dur="500" fill="hold"/>
                                        <p:tgtEl>
                                          <p:spTgt spid="18227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82277">
                                            <p:txEl>
                                              <p:pRg st="2" end="2"/>
                                            </p:txEl>
                                          </p:spTgt>
                                        </p:tgtEl>
                                        <p:attrNameLst>
                                          <p:attrName>style.visibility</p:attrName>
                                        </p:attrNameLst>
                                      </p:cBhvr>
                                      <p:to>
                                        <p:strVal val="visible"/>
                                      </p:to>
                                    </p:set>
                                    <p:anim calcmode="lin" valueType="num">
                                      <p:cBhvr additive="base">
                                        <p:cTn id="17" dur="500" fill="hold"/>
                                        <p:tgtEl>
                                          <p:spTgt spid="18227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227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2277">
                                            <p:txEl>
                                              <p:pRg st="3" end="3"/>
                                            </p:txEl>
                                          </p:spTgt>
                                        </p:tgtEl>
                                        <p:attrNameLst>
                                          <p:attrName>style.visibility</p:attrName>
                                        </p:attrNameLst>
                                      </p:cBhvr>
                                      <p:to>
                                        <p:strVal val="visible"/>
                                      </p:to>
                                    </p:set>
                                    <p:anim calcmode="lin" valueType="num">
                                      <p:cBhvr additive="base">
                                        <p:cTn id="21" dur="500" fill="hold"/>
                                        <p:tgtEl>
                                          <p:spTgt spid="18227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227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882650"/>
          </a:xfrm>
        </p:spPr>
        <p:txBody>
          <a:bodyPr/>
          <a:lstStyle/>
          <a:p>
            <a:r>
              <a:rPr lang="en-US" altLang="en-US" smtClean="0"/>
              <a:t>Clear Display Screen</a:t>
            </a:r>
          </a:p>
        </p:txBody>
      </p:sp>
      <p:sp>
        <p:nvSpPr>
          <p:cNvPr id="31747" name="Rectangle 3"/>
          <p:cNvSpPr>
            <a:spLocks noGrp="1" noChangeArrowheads="1"/>
          </p:cNvSpPr>
          <p:nvPr>
            <p:ph type="body" idx="1"/>
          </p:nvPr>
        </p:nvSpPr>
        <p:spPr/>
        <p:txBody>
          <a:bodyPr/>
          <a:lstStyle/>
          <a:p>
            <a:r>
              <a:rPr lang="en-US" altLang="en-US" smtClean="0"/>
              <a:t>If we write 01H into the command register, LCD clears the display, and sets the cursor address to  0.</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882650"/>
          </a:xfrm>
        </p:spPr>
        <p:txBody>
          <a:bodyPr/>
          <a:lstStyle/>
          <a:p>
            <a:r>
              <a:rPr lang="en-US" altLang="en-US" smtClean="0"/>
              <a:t>Return home</a:t>
            </a:r>
          </a:p>
        </p:txBody>
      </p:sp>
      <p:sp>
        <p:nvSpPr>
          <p:cNvPr id="22531" name="Rectangle 3"/>
          <p:cNvSpPr>
            <a:spLocks noGrp="1" noChangeArrowheads="1"/>
          </p:cNvSpPr>
          <p:nvPr>
            <p:ph type="body" idx="1"/>
          </p:nvPr>
        </p:nvSpPr>
        <p:spPr/>
        <p:txBody>
          <a:bodyPr/>
          <a:lstStyle/>
          <a:p>
            <a:r>
              <a:rPr lang="en-US" altLang="en-US" smtClean="0"/>
              <a:t>If we write 02H into the command register, LCD sets the cursor address to 0. It also returns display to original position if being shifted.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882650"/>
          </a:xfrm>
        </p:spPr>
        <p:txBody>
          <a:bodyPr/>
          <a:lstStyle/>
          <a:p>
            <a:r>
              <a:rPr lang="en-US" altLang="en-US" smtClean="0"/>
              <a:t>Set cursor position (</a:t>
            </a:r>
            <a:r>
              <a:rPr lang="en-US" altLang="en-US" sz="2800" smtClean="0"/>
              <a:t>Set DDRAM address</a:t>
            </a:r>
            <a:r>
              <a:rPr lang="en-US" altLang="en-US" smtClean="0"/>
              <a:t>)</a:t>
            </a:r>
          </a:p>
        </p:txBody>
      </p:sp>
      <p:graphicFrame>
        <p:nvGraphicFramePr>
          <p:cNvPr id="62864" name="Group 400"/>
          <p:cNvGraphicFramePr>
            <a:graphicFrameLocks noGrp="1"/>
          </p:cNvGraphicFramePr>
          <p:nvPr/>
        </p:nvGraphicFramePr>
        <p:xfrm>
          <a:off x="685800" y="3810000"/>
          <a:ext cx="36576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1"/>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2"/>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3"/>
                  </a:ext>
                </a:extLst>
              </a:tr>
            </a:tbl>
          </a:graphicData>
        </a:graphic>
      </p:graphicFrame>
      <p:sp>
        <p:nvSpPr>
          <p:cNvPr id="23597" name="Text Box 114"/>
          <p:cNvSpPr txBox="1">
            <a:spLocks noChangeArrowheads="1"/>
          </p:cNvSpPr>
          <p:nvPr/>
        </p:nvSpPr>
        <p:spPr bwMode="auto">
          <a:xfrm>
            <a:off x="1447800" y="5029200"/>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20x4 LCD</a:t>
            </a:r>
          </a:p>
        </p:txBody>
      </p:sp>
      <p:graphicFrame>
        <p:nvGraphicFramePr>
          <p:cNvPr id="62881" name="Group 417"/>
          <p:cNvGraphicFramePr>
            <a:graphicFrameLocks noGrp="1"/>
          </p:cNvGraphicFramePr>
          <p:nvPr/>
        </p:nvGraphicFramePr>
        <p:xfrm>
          <a:off x="5334000" y="4419600"/>
          <a:ext cx="3657600" cy="6096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1"/>
                  </a:ext>
                </a:extLst>
              </a:tr>
            </a:tbl>
          </a:graphicData>
        </a:graphic>
      </p:graphicFrame>
      <p:sp>
        <p:nvSpPr>
          <p:cNvPr id="23624" name="Text Box 209"/>
          <p:cNvSpPr txBox="1">
            <a:spLocks noChangeArrowheads="1"/>
          </p:cNvSpPr>
          <p:nvPr/>
        </p:nvSpPr>
        <p:spPr bwMode="auto">
          <a:xfrm>
            <a:off x="6096000" y="5029200"/>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20x2 LCD</a:t>
            </a:r>
          </a:p>
        </p:txBody>
      </p:sp>
      <p:graphicFrame>
        <p:nvGraphicFramePr>
          <p:cNvPr id="62873" name="Group 409"/>
          <p:cNvGraphicFramePr>
            <a:graphicFrameLocks noGrp="1"/>
          </p:cNvGraphicFramePr>
          <p:nvPr/>
        </p:nvGraphicFramePr>
        <p:xfrm>
          <a:off x="5334000" y="3400425"/>
          <a:ext cx="3657600" cy="3048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0"/>
                  </a:ext>
                </a:extLst>
              </a:tr>
            </a:tbl>
          </a:graphicData>
        </a:graphic>
      </p:graphicFrame>
      <p:sp>
        <p:nvSpPr>
          <p:cNvPr id="23643" name="Text Box 236"/>
          <p:cNvSpPr txBox="1">
            <a:spLocks noChangeArrowheads="1"/>
          </p:cNvSpPr>
          <p:nvPr/>
        </p:nvSpPr>
        <p:spPr bwMode="auto">
          <a:xfrm>
            <a:off x="6096000" y="3705225"/>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20x1 LCD</a:t>
            </a:r>
          </a:p>
        </p:txBody>
      </p:sp>
      <p:graphicFrame>
        <p:nvGraphicFramePr>
          <p:cNvPr id="62877" name="Group 413"/>
          <p:cNvGraphicFramePr>
            <a:graphicFrameLocks noGrp="1"/>
          </p:cNvGraphicFramePr>
          <p:nvPr/>
        </p:nvGraphicFramePr>
        <p:xfrm>
          <a:off x="5334000" y="5791200"/>
          <a:ext cx="3657600" cy="6096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1"/>
                  </a:ext>
                </a:extLst>
              </a:tr>
            </a:tbl>
          </a:graphicData>
        </a:graphic>
      </p:graphicFrame>
      <p:sp>
        <p:nvSpPr>
          <p:cNvPr id="23670" name="Text Box 264"/>
          <p:cNvSpPr txBox="1">
            <a:spLocks noChangeArrowheads="1"/>
          </p:cNvSpPr>
          <p:nvPr/>
        </p:nvSpPr>
        <p:spPr bwMode="auto">
          <a:xfrm>
            <a:off x="6096000" y="6448425"/>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16x2 LCD</a:t>
            </a:r>
          </a:p>
        </p:txBody>
      </p:sp>
      <p:graphicFrame>
        <p:nvGraphicFramePr>
          <p:cNvPr id="62885" name="Group 421"/>
          <p:cNvGraphicFramePr>
            <a:graphicFrameLocks noGrp="1"/>
          </p:cNvGraphicFramePr>
          <p:nvPr/>
        </p:nvGraphicFramePr>
        <p:xfrm>
          <a:off x="685800" y="5762625"/>
          <a:ext cx="3657600" cy="6096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1"/>
                  </a:ext>
                </a:extLst>
              </a:tr>
            </a:tbl>
          </a:graphicData>
        </a:graphic>
      </p:graphicFrame>
      <p:sp>
        <p:nvSpPr>
          <p:cNvPr id="23697" name="Text Box 298"/>
          <p:cNvSpPr txBox="1">
            <a:spLocks noChangeArrowheads="1"/>
          </p:cNvSpPr>
          <p:nvPr/>
        </p:nvSpPr>
        <p:spPr bwMode="auto">
          <a:xfrm>
            <a:off x="1447800" y="6372225"/>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40x2 LCD</a:t>
            </a:r>
          </a:p>
        </p:txBody>
      </p:sp>
      <p:sp>
        <p:nvSpPr>
          <p:cNvPr id="23698" name="Text Box 329"/>
          <p:cNvSpPr txBox="1">
            <a:spLocks noChangeArrowheads="1"/>
          </p:cNvSpPr>
          <p:nvPr/>
        </p:nvSpPr>
        <p:spPr bwMode="auto">
          <a:xfrm>
            <a:off x="0" y="3810000"/>
            <a:ext cx="7620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1</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2</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3</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4</a:t>
            </a:r>
          </a:p>
        </p:txBody>
      </p:sp>
      <p:sp>
        <p:nvSpPr>
          <p:cNvPr id="23699" name="Text Box 422"/>
          <p:cNvSpPr txBox="1">
            <a:spLocks noChangeArrowheads="1"/>
          </p:cNvSpPr>
          <p:nvPr/>
        </p:nvSpPr>
        <p:spPr bwMode="auto">
          <a:xfrm>
            <a:off x="762000" y="3657600"/>
            <a:ext cx="3581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b="1">
                <a:latin typeface="Times New Roman" panose="02020603050405020304" pitchFamily="18" charset="0"/>
                <a:cs typeface="Arial" panose="020B0604020202020204" pitchFamily="34" charset="0"/>
              </a:rPr>
              <a:t>1	2	3                      …	                 18	19              20</a:t>
            </a:r>
          </a:p>
        </p:txBody>
      </p:sp>
      <p:sp>
        <p:nvSpPr>
          <p:cNvPr id="23700" name="Text Box 423"/>
          <p:cNvSpPr txBox="1">
            <a:spLocks noChangeArrowheads="1"/>
          </p:cNvSpPr>
          <p:nvPr/>
        </p:nvSpPr>
        <p:spPr bwMode="auto">
          <a:xfrm>
            <a:off x="5410200" y="4267200"/>
            <a:ext cx="3581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b="1">
                <a:latin typeface="Times New Roman" panose="02020603050405020304" pitchFamily="18" charset="0"/>
                <a:cs typeface="Arial" panose="020B0604020202020204" pitchFamily="34" charset="0"/>
              </a:rPr>
              <a:t>1	2	3                      …	                 18	19              20</a:t>
            </a:r>
          </a:p>
        </p:txBody>
      </p:sp>
      <p:sp>
        <p:nvSpPr>
          <p:cNvPr id="23701" name="Text Box 424"/>
          <p:cNvSpPr txBox="1">
            <a:spLocks noChangeArrowheads="1"/>
          </p:cNvSpPr>
          <p:nvPr/>
        </p:nvSpPr>
        <p:spPr bwMode="auto">
          <a:xfrm>
            <a:off x="5410200" y="5638800"/>
            <a:ext cx="3581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b="1">
                <a:latin typeface="Times New Roman" panose="02020603050405020304" pitchFamily="18" charset="0"/>
                <a:cs typeface="Arial" panose="020B0604020202020204" pitchFamily="34" charset="0"/>
              </a:rPr>
              <a:t>1	2	3                      …	                 14	15              16</a:t>
            </a:r>
          </a:p>
        </p:txBody>
      </p:sp>
      <p:sp>
        <p:nvSpPr>
          <p:cNvPr id="23702" name="Text Box 426"/>
          <p:cNvSpPr txBox="1">
            <a:spLocks noChangeArrowheads="1"/>
          </p:cNvSpPr>
          <p:nvPr/>
        </p:nvSpPr>
        <p:spPr bwMode="auto">
          <a:xfrm>
            <a:off x="5410200" y="3200400"/>
            <a:ext cx="3581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b="1">
                <a:latin typeface="Times New Roman" panose="02020603050405020304" pitchFamily="18" charset="0"/>
                <a:cs typeface="Arial" panose="020B0604020202020204" pitchFamily="34" charset="0"/>
              </a:rPr>
              <a:t>1	2	3                      …	                 18	19              20</a:t>
            </a:r>
          </a:p>
        </p:txBody>
      </p:sp>
      <p:sp>
        <p:nvSpPr>
          <p:cNvPr id="23703" name="Text Box 427"/>
          <p:cNvSpPr txBox="1">
            <a:spLocks noChangeArrowheads="1"/>
          </p:cNvSpPr>
          <p:nvPr/>
        </p:nvSpPr>
        <p:spPr bwMode="auto">
          <a:xfrm>
            <a:off x="762000" y="5562600"/>
            <a:ext cx="3581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b="1">
                <a:latin typeface="Times New Roman" panose="02020603050405020304" pitchFamily="18" charset="0"/>
                <a:cs typeface="Arial" panose="020B0604020202020204" pitchFamily="34" charset="0"/>
              </a:rPr>
              <a:t>1	2	3                      …	                38	39             40</a:t>
            </a:r>
          </a:p>
        </p:txBody>
      </p:sp>
      <p:sp>
        <p:nvSpPr>
          <p:cNvPr id="62892" name="Rectangle 428"/>
          <p:cNvSpPr>
            <a:spLocks noGrp="1" noChangeArrowheads="1"/>
          </p:cNvSpPr>
          <p:nvPr>
            <p:ph type="body" idx="1"/>
          </p:nvPr>
        </p:nvSpPr>
        <p:spPr>
          <a:xfrm>
            <a:off x="762000" y="1371600"/>
            <a:ext cx="8077200" cy="1752600"/>
          </a:xfrm>
        </p:spPr>
        <p:txBody>
          <a:bodyPr/>
          <a:lstStyle/>
          <a:p>
            <a:pPr>
              <a:lnSpc>
                <a:spcPct val="80000"/>
              </a:lnSpc>
            </a:pPr>
            <a:r>
              <a:rPr lang="en-US" altLang="en-US" sz="1800" smtClean="0"/>
              <a:t>We mentioned earlier that each location of the DDRAM, retains the character that should be displayed in a location of LCD. </a:t>
            </a:r>
          </a:p>
          <a:p>
            <a:pPr>
              <a:lnSpc>
                <a:spcPct val="80000"/>
              </a:lnSpc>
            </a:pPr>
            <a:r>
              <a:rPr lang="en-US" altLang="en-US" sz="1800" smtClean="0"/>
              <a:t>The following figures, represent that if you want to display a character in each of the rooms of the LCD, you should write into which location of the DDRAM. (The numbers are in hex.)</a:t>
            </a:r>
          </a:p>
          <a:p>
            <a:pPr>
              <a:lnSpc>
                <a:spcPct val="80000"/>
              </a:lnSpc>
            </a:pPr>
            <a:r>
              <a:rPr lang="en-US" altLang="en-US" sz="1800" smtClean="0"/>
              <a:t>To move the cursor to any location of the DDRAM, write the address of that location into the command register.</a:t>
            </a:r>
          </a:p>
        </p:txBody>
      </p:sp>
      <p:sp>
        <p:nvSpPr>
          <p:cNvPr id="23705" name="Text Box 429"/>
          <p:cNvSpPr txBox="1">
            <a:spLocks noChangeArrowheads="1"/>
          </p:cNvSpPr>
          <p:nvPr/>
        </p:nvSpPr>
        <p:spPr bwMode="auto">
          <a:xfrm>
            <a:off x="4572000" y="4419600"/>
            <a:ext cx="762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1</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2</a:t>
            </a:r>
          </a:p>
        </p:txBody>
      </p:sp>
      <p:sp>
        <p:nvSpPr>
          <p:cNvPr id="23706" name="Text Box 430"/>
          <p:cNvSpPr txBox="1">
            <a:spLocks noChangeArrowheads="1"/>
          </p:cNvSpPr>
          <p:nvPr/>
        </p:nvSpPr>
        <p:spPr bwMode="auto">
          <a:xfrm>
            <a:off x="4572000" y="5791200"/>
            <a:ext cx="762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1</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2</a:t>
            </a:r>
          </a:p>
        </p:txBody>
      </p:sp>
      <p:sp>
        <p:nvSpPr>
          <p:cNvPr id="23707" name="Text Box 431"/>
          <p:cNvSpPr txBox="1">
            <a:spLocks noChangeArrowheads="1"/>
          </p:cNvSpPr>
          <p:nvPr/>
        </p:nvSpPr>
        <p:spPr bwMode="auto">
          <a:xfrm>
            <a:off x="0" y="5791200"/>
            <a:ext cx="762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1</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2</a:t>
            </a:r>
          </a:p>
        </p:txBody>
      </p:sp>
      <p:sp>
        <p:nvSpPr>
          <p:cNvPr id="23708" name="Text Box 432"/>
          <p:cNvSpPr txBox="1">
            <a:spLocks noChangeArrowheads="1"/>
          </p:cNvSpPr>
          <p:nvPr/>
        </p:nvSpPr>
        <p:spPr bwMode="auto">
          <a:xfrm>
            <a:off x="4572000" y="3429000"/>
            <a:ext cx="762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892">
                                            <p:txEl>
                                              <p:pRg st="0" end="0"/>
                                            </p:txEl>
                                          </p:spTgt>
                                        </p:tgtEl>
                                        <p:attrNameLst>
                                          <p:attrName>style.visibility</p:attrName>
                                        </p:attrNameLst>
                                      </p:cBhvr>
                                      <p:to>
                                        <p:strVal val="visible"/>
                                      </p:to>
                                    </p:set>
                                    <p:anim calcmode="lin" valueType="num">
                                      <p:cBhvr additive="base">
                                        <p:cTn id="7" dur="500" fill="hold"/>
                                        <p:tgtEl>
                                          <p:spTgt spid="628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8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892">
                                            <p:txEl>
                                              <p:pRg st="1" end="1"/>
                                            </p:txEl>
                                          </p:spTgt>
                                        </p:tgtEl>
                                        <p:attrNameLst>
                                          <p:attrName>style.visibility</p:attrName>
                                        </p:attrNameLst>
                                      </p:cBhvr>
                                      <p:to>
                                        <p:strVal val="visible"/>
                                      </p:to>
                                    </p:set>
                                    <p:anim calcmode="lin" valueType="num">
                                      <p:cBhvr additive="base">
                                        <p:cTn id="13" dur="500" fill="hold"/>
                                        <p:tgtEl>
                                          <p:spTgt spid="628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892">
                                            <p:txEl>
                                              <p:pRg st="2" end="2"/>
                                            </p:txEl>
                                          </p:spTgt>
                                        </p:tgtEl>
                                        <p:attrNameLst>
                                          <p:attrName>style.visibility</p:attrName>
                                        </p:attrNameLst>
                                      </p:cBhvr>
                                      <p:to>
                                        <p:strVal val="visible"/>
                                      </p:to>
                                    </p:set>
                                    <p:anim calcmode="lin" valueType="num">
                                      <p:cBhvr additive="base">
                                        <p:cTn id="19" dur="500" fill="hold"/>
                                        <p:tgtEl>
                                          <p:spTgt spid="628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89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9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718" name="Group 134"/>
          <p:cNvGrpSpPr>
            <a:grpSpLocks/>
          </p:cNvGrpSpPr>
          <p:nvPr/>
        </p:nvGrpSpPr>
        <p:grpSpPr bwMode="auto">
          <a:xfrm>
            <a:off x="457200" y="2667000"/>
            <a:ext cx="8305800" cy="3886200"/>
            <a:chOff x="288" y="1680"/>
            <a:chExt cx="5328" cy="2448"/>
          </a:xfrm>
        </p:grpSpPr>
        <p:sp>
          <p:nvSpPr>
            <p:cNvPr id="24625" name="Rectangle 127"/>
            <p:cNvSpPr>
              <a:spLocks noChangeArrowheads="1"/>
            </p:cNvSpPr>
            <p:nvPr/>
          </p:nvSpPr>
          <p:spPr bwMode="auto">
            <a:xfrm>
              <a:off x="288" y="1680"/>
              <a:ext cx="5328" cy="2448"/>
            </a:xfrm>
            <a:prstGeom prst="rect">
              <a:avLst/>
            </a:prstGeom>
            <a:solidFill>
              <a:schemeClr val="bg1"/>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626" name="Rectangle 4"/>
            <p:cNvSpPr>
              <a:spLocks noChangeArrowheads="1"/>
            </p:cNvSpPr>
            <p:nvPr/>
          </p:nvSpPr>
          <p:spPr bwMode="auto">
            <a:xfrm>
              <a:off x="288" y="1680"/>
              <a:ext cx="508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en-US" altLang="en-US" sz="2400" b="1">
                  <a:latin typeface="Tahoma" panose="020B0604030504040204" pitchFamily="34" charset="0"/>
                </a:rPr>
                <a:t>Solution:</a:t>
              </a:r>
            </a:p>
            <a:p>
              <a:pPr>
                <a:lnSpc>
                  <a:spcPct val="80000"/>
                </a:lnSpc>
                <a:buClr>
                  <a:schemeClr val="folHlink"/>
                </a:buClr>
                <a:buSzPct val="60000"/>
                <a:buFont typeface="Wingdings" panose="05000000000000000000" pitchFamily="2" charset="2"/>
                <a:buNone/>
              </a:pPr>
              <a:r>
                <a:rPr lang="en-US" altLang="en-US" sz="2000">
                  <a:latin typeface="Tahoma" panose="020B0604030504040204" pitchFamily="34" charset="0"/>
                </a:rPr>
                <a:t>We should move cursor to address D4H of the DDRAM. So, we should write D4H, into the command register.</a:t>
              </a:r>
              <a:r>
                <a:rPr lang="en-US" altLang="en-US" sz="2800">
                  <a:latin typeface="Tahoma" panose="020B0604030504040204" pitchFamily="34" charset="0"/>
                </a:rPr>
                <a:t>  </a:t>
              </a:r>
            </a:p>
          </p:txBody>
        </p:sp>
      </p:grpSp>
      <p:sp>
        <p:nvSpPr>
          <p:cNvPr id="24579" name="Rectangle 2"/>
          <p:cNvSpPr>
            <a:spLocks noGrp="1" noChangeArrowheads="1"/>
          </p:cNvSpPr>
          <p:nvPr>
            <p:ph type="title"/>
          </p:nvPr>
        </p:nvSpPr>
        <p:spPr>
          <a:xfrm>
            <a:off x="0" y="0"/>
            <a:ext cx="9144000" cy="882650"/>
          </a:xfrm>
        </p:spPr>
        <p:txBody>
          <a:bodyPr/>
          <a:lstStyle/>
          <a:p>
            <a:r>
              <a:rPr lang="en-US" altLang="en-US" smtClean="0"/>
              <a:t>Set cursor position (example)</a:t>
            </a:r>
          </a:p>
        </p:txBody>
      </p:sp>
      <p:sp>
        <p:nvSpPr>
          <p:cNvPr id="24580" name="Rectangle 3"/>
          <p:cNvSpPr>
            <a:spLocks noGrp="1" noChangeArrowheads="1"/>
          </p:cNvSpPr>
          <p:nvPr>
            <p:ph type="body" idx="1"/>
          </p:nvPr>
        </p:nvSpPr>
        <p:spPr>
          <a:xfrm>
            <a:off x="463550" y="1023938"/>
            <a:ext cx="8312150" cy="1404937"/>
          </a:xfrm>
        </p:spPr>
        <p:txBody>
          <a:bodyPr/>
          <a:lstStyle/>
          <a:p>
            <a:pPr>
              <a:lnSpc>
                <a:spcPct val="80000"/>
              </a:lnSpc>
            </a:pPr>
            <a:r>
              <a:rPr lang="en-US" altLang="en-US" sz="2800" smtClean="0"/>
              <a:t>We want to display a character in line 4 column 1 of a 20x4 LCD. What should we write to the command register to move the cursor to?</a:t>
            </a:r>
          </a:p>
        </p:txBody>
      </p:sp>
      <p:graphicFrame>
        <p:nvGraphicFramePr>
          <p:cNvPr id="67762" name="Group 178"/>
          <p:cNvGraphicFramePr>
            <a:graphicFrameLocks noGrp="1"/>
          </p:cNvGraphicFramePr>
          <p:nvPr/>
        </p:nvGraphicFramePr>
        <p:xfrm>
          <a:off x="2667000" y="4495800"/>
          <a:ext cx="3657600" cy="12192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1"/>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A7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2"/>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a:cs typeface="Arial" charset="0"/>
                        </a:rPr>
                        <a:t>…</a:t>
                      </a:r>
                      <a:endParaRPr kumimoji="0" lang="en-US" sz="1400" b="1" i="0" u="none" strike="noStrike" cap="none" normalizeH="0" baseline="0" smtClean="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Arial" charset="0"/>
                        </a:rPr>
                        <a:t>E7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BD220"/>
                    </a:solidFill>
                  </a:tcPr>
                </a:tc>
                <a:extLst>
                  <a:ext uri="{0D108BD9-81ED-4DB2-BD59-A6C34878D82A}">
                    <a16:rowId xmlns:a16="http://schemas.microsoft.com/office/drawing/2014/main" val="10003"/>
                  </a:ext>
                </a:extLst>
              </a:tr>
            </a:tbl>
          </a:graphicData>
        </a:graphic>
      </p:graphicFrame>
      <p:sp>
        <p:nvSpPr>
          <p:cNvPr id="67761" name="Text Box 177"/>
          <p:cNvSpPr txBox="1">
            <a:spLocks noChangeArrowheads="1"/>
          </p:cNvSpPr>
          <p:nvPr/>
        </p:nvSpPr>
        <p:spPr bwMode="auto">
          <a:xfrm>
            <a:off x="2743200" y="4343400"/>
            <a:ext cx="3581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b="1">
                <a:latin typeface="Times New Roman" panose="02020603050405020304" pitchFamily="18" charset="0"/>
                <a:cs typeface="Arial" panose="020B0604020202020204" pitchFamily="34" charset="0"/>
              </a:rPr>
              <a:t>1	2	3                      …	                 18	19              20</a:t>
            </a:r>
          </a:p>
        </p:txBody>
      </p:sp>
      <p:sp>
        <p:nvSpPr>
          <p:cNvPr id="67763" name="Text Box 179"/>
          <p:cNvSpPr txBox="1">
            <a:spLocks noChangeArrowheads="1"/>
          </p:cNvSpPr>
          <p:nvPr/>
        </p:nvSpPr>
        <p:spPr bwMode="auto">
          <a:xfrm>
            <a:off x="1905000" y="4495800"/>
            <a:ext cx="7620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1</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2</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3</a:t>
            </a:r>
          </a:p>
          <a:p>
            <a:pPr algn="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Line 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7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7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7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61" grpId="0"/>
      <p:bldP spid="67763"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Example</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0962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Programming LCD - Example</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76325"/>
            <a:ext cx="47625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3657600"/>
            <a:ext cx="62198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Sending Data </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680085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LCD Addressing</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1436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LCD Instructions</a:t>
            </a: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5" y="942975"/>
            <a:ext cx="565785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882650"/>
          </a:xfrm>
        </p:spPr>
        <p:txBody>
          <a:bodyPr/>
          <a:lstStyle/>
          <a:p>
            <a:r>
              <a:rPr lang="en-US" altLang="en-US" smtClean="0"/>
              <a:t>Decrease and increase Cursor</a:t>
            </a:r>
          </a:p>
        </p:txBody>
      </p:sp>
      <p:sp>
        <p:nvSpPr>
          <p:cNvPr id="32771" name="Rectangle 3"/>
          <p:cNvSpPr>
            <a:spLocks noGrp="1" noChangeArrowheads="1"/>
          </p:cNvSpPr>
          <p:nvPr>
            <p:ph type="body" idx="1"/>
          </p:nvPr>
        </p:nvSpPr>
        <p:spPr>
          <a:xfrm>
            <a:off x="457200" y="914400"/>
            <a:ext cx="8305800" cy="3276600"/>
          </a:xfrm>
        </p:spPr>
        <p:txBody>
          <a:bodyPr/>
          <a:lstStyle/>
          <a:p>
            <a:r>
              <a:rPr lang="en-US" altLang="en-US" sz="2800" smtClean="0"/>
              <a:t>If you write a byte of data into the data register, the data will be written where the cursor points to, and cursor will be incremented, by default. </a:t>
            </a:r>
          </a:p>
          <a:p>
            <a:pPr lvl="1"/>
            <a:r>
              <a:rPr lang="en-US" altLang="en-US" sz="2400" smtClean="0"/>
              <a:t>If you want to make the LCD, to decrement the cursor, you should write 4H into the command register.</a:t>
            </a:r>
          </a:p>
          <a:p>
            <a:pPr lvl="1"/>
            <a:r>
              <a:rPr lang="en-US" altLang="en-US" sz="2400" smtClean="0"/>
              <a:t>If you want to make the LCD, to reactivate the default (shift cursor to right) you should write 6H into the command register.</a:t>
            </a:r>
          </a:p>
        </p:txBody>
      </p:sp>
      <p:sp>
        <p:nvSpPr>
          <p:cNvPr id="32772" name="Rectangle 23"/>
          <p:cNvSpPr>
            <a:spLocks noChangeArrowheads="1"/>
          </p:cNvSpPr>
          <p:nvPr/>
        </p:nvSpPr>
        <p:spPr bwMode="auto">
          <a:xfrm>
            <a:off x="4876800" y="6324600"/>
            <a:ext cx="365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buClr>
                <a:schemeClr val="folHlink"/>
              </a:buClr>
              <a:buSzPct val="60000"/>
              <a:buFont typeface="Wingdings" panose="05000000000000000000" pitchFamily="2" charset="2"/>
              <a:buNone/>
            </a:pPr>
            <a:r>
              <a:rPr lang="en-US" altLang="en-US" sz="2000">
                <a:latin typeface="Tahoma" panose="020B0604030504040204" pitchFamily="34" charset="0"/>
              </a:rPr>
              <a:t>Decrement cursor </a:t>
            </a:r>
          </a:p>
        </p:txBody>
      </p:sp>
      <p:sp>
        <p:nvSpPr>
          <p:cNvPr id="32773" name="Rectangle 24"/>
          <p:cNvSpPr>
            <a:spLocks noChangeArrowheads="1"/>
          </p:cNvSpPr>
          <p:nvPr/>
        </p:nvSpPr>
        <p:spPr bwMode="auto">
          <a:xfrm>
            <a:off x="4724400" y="4953000"/>
            <a:ext cx="4189413"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74" name="Rectangle 25"/>
          <p:cNvSpPr>
            <a:spLocks noChangeArrowheads="1"/>
          </p:cNvSpPr>
          <p:nvPr/>
        </p:nvSpPr>
        <p:spPr bwMode="auto">
          <a:xfrm>
            <a:off x="5029200" y="5089525"/>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75" name="Text Box 26"/>
          <p:cNvSpPr txBox="1">
            <a:spLocks noChangeArrowheads="1"/>
          </p:cNvSpPr>
          <p:nvPr/>
        </p:nvSpPr>
        <p:spPr bwMode="auto">
          <a:xfrm>
            <a:off x="6781800" y="50927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urier New" panose="02070309020205020404" pitchFamily="49" charset="0"/>
                <a:cs typeface="Courier New" panose="02070309020205020404" pitchFamily="49" charset="0"/>
              </a:rPr>
              <a:t> Hello</a:t>
            </a:r>
          </a:p>
        </p:txBody>
      </p:sp>
      <p:grpSp>
        <p:nvGrpSpPr>
          <p:cNvPr id="77851" name="Group 27"/>
          <p:cNvGrpSpPr>
            <a:grpSpLocks/>
          </p:cNvGrpSpPr>
          <p:nvPr/>
        </p:nvGrpSpPr>
        <p:grpSpPr bwMode="auto">
          <a:xfrm flipH="1">
            <a:off x="6705600" y="5105400"/>
            <a:ext cx="981075" cy="304800"/>
            <a:chOff x="384" y="2688"/>
            <a:chExt cx="618" cy="192"/>
          </a:xfrm>
        </p:grpSpPr>
        <p:sp>
          <p:nvSpPr>
            <p:cNvPr id="32789" name="Rectangle 28"/>
            <p:cNvSpPr>
              <a:spLocks noChangeArrowheads="1"/>
            </p:cNvSpPr>
            <p:nvPr/>
          </p:nvSpPr>
          <p:spPr bwMode="auto">
            <a:xfrm>
              <a:off x="384" y="2688"/>
              <a:ext cx="618" cy="192"/>
            </a:xfrm>
            <a:prstGeom prst="rect">
              <a:avLst/>
            </a:prstGeom>
            <a:solidFill>
              <a:srgbClr val="9BD2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32790" name="Group 29"/>
            <p:cNvGrpSpPr>
              <a:grpSpLocks/>
            </p:cNvGrpSpPr>
            <p:nvPr/>
          </p:nvGrpSpPr>
          <p:grpSpPr bwMode="auto">
            <a:xfrm>
              <a:off x="384" y="2832"/>
              <a:ext cx="96" cy="48"/>
              <a:chOff x="528" y="2784"/>
              <a:chExt cx="96" cy="48"/>
            </a:xfrm>
          </p:grpSpPr>
          <p:sp>
            <p:nvSpPr>
              <p:cNvPr id="32791" name="Rectangle 30"/>
              <p:cNvSpPr>
                <a:spLocks noChangeArrowheads="1"/>
              </p:cNvSpPr>
              <p:nvPr/>
            </p:nvSpPr>
            <p:spPr bwMode="auto">
              <a:xfrm>
                <a:off x="528" y="2784"/>
                <a:ext cx="96" cy="4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2" name="Line 31"/>
              <p:cNvSpPr>
                <a:spLocks noChangeShapeType="1"/>
              </p:cNvSpPr>
              <p:nvPr/>
            </p:nvSpPr>
            <p:spPr bwMode="auto">
              <a:xfrm flipV="1">
                <a:off x="528" y="2784"/>
                <a:ext cx="96" cy="0"/>
              </a:xfrm>
              <a:prstGeom prst="line">
                <a:avLst/>
              </a:prstGeom>
              <a:noFill/>
              <a:ln w="38100">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Line 32"/>
              <p:cNvSpPr>
                <a:spLocks noChangeShapeType="1"/>
              </p:cNvSpPr>
              <p:nvPr/>
            </p:nvSpPr>
            <p:spPr bwMode="auto">
              <a:xfrm>
                <a:off x="528" y="2832"/>
                <a:ext cx="96" cy="0"/>
              </a:xfrm>
              <a:prstGeom prst="line">
                <a:avLst/>
              </a:prstGeom>
              <a:noFill/>
              <a:ln w="38100">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Line 33"/>
              <p:cNvSpPr>
                <a:spLocks noChangeShapeType="1"/>
              </p:cNvSpPr>
              <p:nvPr/>
            </p:nvSpPr>
            <p:spPr bwMode="auto">
              <a:xfrm>
                <a:off x="528" y="2784"/>
                <a:ext cx="0" cy="48"/>
              </a:xfrm>
              <a:prstGeom prst="line">
                <a:avLst/>
              </a:prstGeom>
              <a:noFill/>
              <a:ln w="9525">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2777" name="Rectangle 4"/>
          <p:cNvSpPr>
            <a:spLocks noChangeArrowheads="1"/>
          </p:cNvSpPr>
          <p:nvPr/>
        </p:nvSpPr>
        <p:spPr bwMode="auto">
          <a:xfrm>
            <a:off x="381000" y="6324600"/>
            <a:ext cx="365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buClr>
                <a:schemeClr val="folHlink"/>
              </a:buClr>
              <a:buSzPct val="60000"/>
              <a:buFont typeface="Wingdings" panose="05000000000000000000" pitchFamily="2" charset="2"/>
              <a:buNone/>
            </a:pPr>
            <a:r>
              <a:rPr lang="en-US" altLang="en-US" sz="2000">
                <a:latin typeface="Tahoma" panose="020B0604030504040204" pitchFamily="34" charset="0"/>
              </a:rPr>
              <a:t>Increment cursor </a:t>
            </a:r>
          </a:p>
        </p:txBody>
      </p:sp>
      <p:sp>
        <p:nvSpPr>
          <p:cNvPr id="32778" name="Rectangle 5"/>
          <p:cNvSpPr>
            <a:spLocks noChangeArrowheads="1"/>
          </p:cNvSpPr>
          <p:nvPr/>
        </p:nvSpPr>
        <p:spPr bwMode="auto">
          <a:xfrm>
            <a:off x="228600" y="4953000"/>
            <a:ext cx="4189413"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79" name="Rectangle 6"/>
          <p:cNvSpPr>
            <a:spLocks noChangeArrowheads="1"/>
          </p:cNvSpPr>
          <p:nvPr/>
        </p:nvSpPr>
        <p:spPr bwMode="auto">
          <a:xfrm>
            <a:off x="533400" y="5089525"/>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0" name="Text Box 7"/>
          <p:cNvSpPr txBox="1">
            <a:spLocks noChangeArrowheads="1"/>
          </p:cNvSpPr>
          <p:nvPr/>
        </p:nvSpPr>
        <p:spPr bwMode="auto">
          <a:xfrm>
            <a:off x="609600" y="50927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urier New" panose="02070309020205020404" pitchFamily="49" charset="0"/>
                <a:cs typeface="Courier New" panose="02070309020205020404" pitchFamily="49" charset="0"/>
              </a:rPr>
              <a:t>Hello</a:t>
            </a:r>
          </a:p>
        </p:txBody>
      </p:sp>
      <p:grpSp>
        <p:nvGrpSpPr>
          <p:cNvPr id="77846" name="Group 22"/>
          <p:cNvGrpSpPr>
            <a:grpSpLocks/>
          </p:cNvGrpSpPr>
          <p:nvPr/>
        </p:nvGrpSpPr>
        <p:grpSpPr bwMode="auto">
          <a:xfrm>
            <a:off x="685800" y="5105400"/>
            <a:ext cx="981075" cy="304800"/>
            <a:chOff x="384" y="2688"/>
            <a:chExt cx="618" cy="192"/>
          </a:xfrm>
        </p:grpSpPr>
        <p:sp>
          <p:nvSpPr>
            <p:cNvPr id="32783" name="Rectangle 13"/>
            <p:cNvSpPr>
              <a:spLocks noChangeArrowheads="1"/>
            </p:cNvSpPr>
            <p:nvPr/>
          </p:nvSpPr>
          <p:spPr bwMode="auto">
            <a:xfrm>
              <a:off x="384" y="2688"/>
              <a:ext cx="618" cy="192"/>
            </a:xfrm>
            <a:prstGeom prst="rect">
              <a:avLst/>
            </a:prstGeom>
            <a:solidFill>
              <a:srgbClr val="9BD2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32784" name="Group 20"/>
            <p:cNvGrpSpPr>
              <a:grpSpLocks/>
            </p:cNvGrpSpPr>
            <p:nvPr/>
          </p:nvGrpSpPr>
          <p:grpSpPr bwMode="auto">
            <a:xfrm>
              <a:off x="384" y="2832"/>
              <a:ext cx="96" cy="48"/>
              <a:chOff x="528" y="2784"/>
              <a:chExt cx="96" cy="48"/>
            </a:xfrm>
          </p:grpSpPr>
          <p:sp>
            <p:nvSpPr>
              <p:cNvPr id="32785" name="Rectangle 10"/>
              <p:cNvSpPr>
                <a:spLocks noChangeArrowheads="1"/>
              </p:cNvSpPr>
              <p:nvPr/>
            </p:nvSpPr>
            <p:spPr bwMode="auto">
              <a:xfrm>
                <a:off x="528" y="2784"/>
                <a:ext cx="96" cy="4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6" name="Line 11"/>
              <p:cNvSpPr>
                <a:spLocks noChangeShapeType="1"/>
              </p:cNvSpPr>
              <p:nvPr/>
            </p:nvSpPr>
            <p:spPr bwMode="auto">
              <a:xfrm flipV="1">
                <a:off x="528" y="2784"/>
                <a:ext cx="96" cy="0"/>
              </a:xfrm>
              <a:prstGeom prst="line">
                <a:avLst/>
              </a:prstGeom>
              <a:noFill/>
              <a:ln w="38100">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Line 12"/>
              <p:cNvSpPr>
                <a:spLocks noChangeShapeType="1"/>
              </p:cNvSpPr>
              <p:nvPr/>
            </p:nvSpPr>
            <p:spPr bwMode="auto">
              <a:xfrm>
                <a:off x="528" y="2832"/>
                <a:ext cx="96" cy="0"/>
              </a:xfrm>
              <a:prstGeom prst="line">
                <a:avLst/>
              </a:prstGeom>
              <a:noFill/>
              <a:ln w="38100">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Line 17"/>
              <p:cNvSpPr>
                <a:spLocks noChangeShapeType="1"/>
              </p:cNvSpPr>
              <p:nvPr/>
            </p:nvSpPr>
            <p:spPr bwMode="auto">
              <a:xfrm>
                <a:off x="528" y="2784"/>
                <a:ext cx="0" cy="48"/>
              </a:xfrm>
              <a:prstGeom prst="line">
                <a:avLst/>
              </a:prstGeom>
              <a:noFill/>
              <a:ln w="9525">
                <a:solidFill>
                  <a:srgbClr val="9BD2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2782" name="Rectangle 34"/>
          <p:cNvSpPr>
            <a:spLocks noChangeArrowheads="1"/>
          </p:cNvSpPr>
          <p:nvPr/>
        </p:nvSpPr>
        <p:spPr bwMode="auto">
          <a:xfrm>
            <a:off x="4724400" y="5029200"/>
            <a:ext cx="304800" cy="6858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repeatCount="indefinite" accel="50000" decel="50000" fill="hold" nodeType="withEffect">
                                  <p:stCondLst>
                                    <p:cond delay="0"/>
                                  </p:stCondLst>
                                  <p:childTnLst>
                                    <p:animMotion origin="layout" path="M 4.16667E-6 3.33333E-6 L 0.07968 3.33333E-6 " pathEditMode="relative" rAng="0" ptsTypes="AA">
                                      <p:cBhvr>
                                        <p:cTn id="6" dur="2000" fill="hold"/>
                                        <p:tgtEl>
                                          <p:spTgt spid="77846"/>
                                        </p:tgtEl>
                                        <p:attrNameLst>
                                          <p:attrName>ppt_x</p:attrName>
                                          <p:attrName>ppt_y</p:attrName>
                                        </p:attrNameLst>
                                      </p:cBhvr>
                                      <p:rCtr x="3976" y="0"/>
                                    </p:animMotion>
                                  </p:childTnLst>
                                </p:cTn>
                              </p:par>
                              <p:par>
                                <p:cTn id="7" presetID="63" presetClass="path" presetSubtype="0" repeatCount="indefinite" accel="50000" decel="50000" fill="hold" nodeType="withEffect">
                                  <p:stCondLst>
                                    <p:cond delay="0"/>
                                  </p:stCondLst>
                                  <p:childTnLst>
                                    <p:animMotion origin="layout" path="M 8.33333E-7 3.33333E-6 L -0.07865 3.33333E-6 " pathEditMode="relative" rAng="0" ptsTypes="AA">
                                      <p:cBhvr>
                                        <p:cTn id="8" dur="2000" fill="hold"/>
                                        <p:tgtEl>
                                          <p:spTgt spid="77851"/>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New LCDs Interfacing</a:t>
            </a:r>
          </a:p>
        </p:txBody>
      </p:sp>
      <p:sp>
        <p:nvSpPr>
          <p:cNvPr id="6147" name="Rectangle 3"/>
          <p:cNvSpPr>
            <a:spLocks noGrp="1" noChangeArrowheads="1"/>
          </p:cNvSpPr>
          <p:nvPr>
            <p:ph type="body" idx="1"/>
          </p:nvPr>
        </p:nvSpPr>
        <p:spPr/>
        <p:txBody>
          <a:bodyPr/>
          <a:lstStyle/>
          <a:p>
            <a:pPr>
              <a:lnSpc>
                <a:spcPct val="180000"/>
              </a:lnSpc>
            </a:pPr>
            <a:r>
              <a:rPr lang="en-US" altLang="en-US" smtClean="0"/>
              <a:t>Lower prices</a:t>
            </a:r>
          </a:p>
          <a:p>
            <a:pPr>
              <a:lnSpc>
                <a:spcPct val="180000"/>
              </a:lnSpc>
            </a:pPr>
            <a:r>
              <a:rPr lang="en-US" altLang="en-US" smtClean="0"/>
              <a:t>Display numbers, characters, graphics</a:t>
            </a:r>
          </a:p>
          <a:p>
            <a:pPr>
              <a:lnSpc>
                <a:spcPct val="180000"/>
              </a:lnSpc>
            </a:pPr>
            <a:r>
              <a:rPr lang="en-US" altLang="en-US" smtClean="0"/>
              <a:t>Integrated refreshing controller</a:t>
            </a:r>
          </a:p>
          <a:p>
            <a:pPr>
              <a:lnSpc>
                <a:spcPct val="180000"/>
              </a:lnSpc>
            </a:pPr>
            <a:r>
              <a:rPr lang="en-US" altLang="en-US" smtClean="0"/>
              <a:t>Ease of programming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9144000" cy="882650"/>
          </a:xfrm>
        </p:spPr>
        <p:txBody>
          <a:bodyPr/>
          <a:lstStyle/>
          <a:p>
            <a:r>
              <a:rPr lang="en-US" altLang="en-US" smtClean="0"/>
              <a:t>LCD Programming</a:t>
            </a:r>
          </a:p>
        </p:txBody>
      </p:sp>
      <p:sp>
        <p:nvSpPr>
          <p:cNvPr id="33795" name="Rectangle 24"/>
          <p:cNvSpPr>
            <a:spLocks noChangeArrowheads="1"/>
          </p:cNvSpPr>
          <p:nvPr/>
        </p:nvSpPr>
        <p:spPr bwMode="auto">
          <a:xfrm>
            <a:off x="317500" y="1209675"/>
            <a:ext cx="82169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folHlink"/>
              </a:buClr>
              <a:buSzPct val="60000"/>
              <a:buFont typeface="Wingdings" panose="05000000000000000000" pitchFamily="2" charset="2"/>
              <a:buChar char="n"/>
            </a:pPr>
            <a:r>
              <a:rPr lang="en-US" altLang="en-US" sz="2400">
                <a:latin typeface="Tahoma" panose="020B0604030504040204" pitchFamily="34" charset="0"/>
              </a:rPr>
              <a:t>Initialization </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We must initialize the LCD before we use it. </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To initialize an LCD, for 5×7 matrix and 8-bit operation, 0x38, 0x0E, and 0x01 are send to the command register.</a:t>
            </a:r>
          </a:p>
          <a:p>
            <a:pPr>
              <a:buClr>
                <a:schemeClr val="folHlink"/>
              </a:buClr>
              <a:buSzPct val="60000"/>
              <a:buFont typeface="Wingdings" panose="05000000000000000000" pitchFamily="2" charset="2"/>
              <a:buChar char="n"/>
            </a:pPr>
            <a:r>
              <a:rPr lang="en-US" altLang="en-US" sz="2400">
                <a:latin typeface="Tahoma" panose="020B0604030504040204" pitchFamily="34" charset="0"/>
              </a:rPr>
              <a:t>Sending commands to the LCD</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Make pins RS and R/W = 0</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Put the command number on the data pins (D0</a:t>
            </a:r>
            <a:r>
              <a:rPr lang="en-US" altLang="en-US" sz="2000"/>
              <a:t>–</a:t>
            </a:r>
            <a:r>
              <a:rPr lang="en-US" altLang="en-US" sz="2000">
                <a:latin typeface="Tahoma" panose="020B0604030504040204" pitchFamily="34" charset="0"/>
              </a:rPr>
              <a:t>D7)</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Send a high-to-low pulse to the E pin to enable the internal latch of the LCD (wait about 100us after each command)</a:t>
            </a:r>
          </a:p>
          <a:p>
            <a:pPr>
              <a:buClr>
                <a:schemeClr val="folHlink"/>
              </a:buClr>
              <a:buSzPct val="60000"/>
              <a:buFont typeface="Wingdings" panose="05000000000000000000" pitchFamily="2" charset="2"/>
              <a:buChar char="n"/>
            </a:pPr>
            <a:r>
              <a:rPr lang="en-US" altLang="en-US" sz="2400">
                <a:latin typeface="Tahoma" panose="020B0604030504040204" pitchFamily="34" charset="0"/>
              </a:rPr>
              <a:t>Sending data to the LCD</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make pins RS = 1 and R/W = 0.</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put the data on the data pins (D0</a:t>
            </a:r>
            <a:r>
              <a:rPr lang="en-US" altLang="en-US" sz="2000"/>
              <a:t>–</a:t>
            </a:r>
            <a:r>
              <a:rPr lang="en-US" altLang="en-US" sz="2000">
                <a:latin typeface="Tahoma" panose="020B0604030504040204" pitchFamily="34" charset="0"/>
              </a:rPr>
              <a:t>D7)</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send a high-to-low pulse to the E pin (wait about 100us)</a:t>
            </a:r>
          </a:p>
        </p:txBody>
      </p:sp>
      <p:sp>
        <p:nvSpPr>
          <p:cNvPr id="33796" name="Text Box 144"/>
          <p:cNvSpPr txBox="1">
            <a:spLocks noChangeArrowheads="1"/>
          </p:cNvSpPr>
          <p:nvPr/>
        </p:nvSpPr>
        <p:spPr bwMode="auto">
          <a:xfrm>
            <a:off x="8001000" y="6573838"/>
            <a:ext cx="11430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5x10 Font</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882650"/>
          </a:xfrm>
        </p:spPr>
        <p:txBody>
          <a:bodyPr/>
          <a:lstStyle/>
          <a:p>
            <a:r>
              <a:rPr lang="en-US" altLang="en-US" smtClean="0"/>
              <a:t>An example</a:t>
            </a:r>
          </a:p>
        </p:txBody>
      </p:sp>
      <p:sp>
        <p:nvSpPr>
          <p:cNvPr id="34819" name="Rectangle 3"/>
          <p:cNvSpPr>
            <a:spLocks noGrp="1" noChangeArrowheads="1"/>
          </p:cNvSpPr>
          <p:nvPr>
            <p:ph type="body" idx="1"/>
          </p:nvPr>
        </p:nvSpPr>
        <p:spPr>
          <a:xfrm>
            <a:off x="2971800" y="2727325"/>
            <a:ext cx="6172200" cy="2133600"/>
          </a:xfrm>
        </p:spPr>
        <p:txBody>
          <a:bodyPr/>
          <a:lstStyle/>
          <a:p>
            <a:r>
              <a:rPr lang="en-US" altLang="en-US" sz="2000" smtClean="0"/>
              <a:t>Write a program that displays ‘H’ on the LCD, where the cursor is located.</a:t>
            </a:r>
          </a:p>
          <a:p>
            <a:endParaRPr lang="en-US" altLang="en-US" sz="2000" smtClean="0"/>
          </a:p>
        </p:txBody>
      </p:sp>
      <p:grpSp>
        <p:nvGrpSpPr>
          <p:cNvPr id="34820" name="Group 4"/>
          <p:cNvGrpSpPr>
            <a:grpSpLocks/>
          </p:cNvGrpSpPr>
          <p:nvPr/>
        </p:nvGrpSpPr>
        <p:grpSpPr bwMode="auto">
          <a:xfrm>
            <a:off x="990600" y="3184525"/>
            <a:ext cx="1600200" cy="3216275"/>
            <a:chOff x="624" y="2304"/>
            <a:chExt cx="1008" cy="2026"/>
          </a:xfrm>
        </p:grpSpPr>
        <p:sp>
          <p:nvSpPr>
            <p:cNvPr id="34901" name="Rectangle 5"/>
            <p:cNvSpPr>
              <a:spLocks noChangeArrowheads="1"/>
            </p:cNvSpPr>
            <p:nvPr/>
          </p:nvSpPr>
          <p:spPr bwMode="auto">
            <a:xfrm>
              <a:off x="720" y="2304"/>
              <a:ext cx="816"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2" name="Rectangle 6"/>
            <p:cNvSpPr>
              <a:spLocks noChangeArrowheads="1"/>
            </p:cNvSpPr>
            <p:nvPr/>
          </p:nvSpPr>
          <p:spPr bwMode="auto">
            <a:xfrm>
              <a:off x="624" y="240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3" name="Rectangle 7"/>
            <p:cNvSpPr>
              <a:spLocks noChangeArrowheads="1"/>
            </p:cNvSpPr>
            <p:nvPr/>
          </p:nvSpPr>
          <p:spPr bwMode="auto">
            <a:xfrm>
              <a:off x="624" y="249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4" name="Rectangle 8"/>
            <p:cNvSpPr>
              <a:spLocks noChangeArrowheads="1"/>
            </p:cNvSpPr>
            <p:nvPr/>
          </p:nvSpPr>
          <p:spPr bwMode="auto">
            <a:xfrm>
              <a:off x="624" y="259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5" name="Rectangle 9"/>
            <p:cNvSpPr>
              <a:spLocks noChangeArrowheads="1"/>
            </p:cNvSpPr>
            <p:nvPr/>
          </p:nvSpPr>
          <p:spPr bwMode="auto">
            <a:xfrm>
              <a:off x="624" y="268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6" name="Rectangle 10"/>
            <p:cNvSpPr>
              <a:spLocks noChangeArrowheads="1"/>
            </p:cNvSpPr>
            <p:nvPr/>
          </p:nvSpPr>
          <p:spPr bwMode="auto">
            <a:xfrm>
              <a:off x="624" y="278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7" name="Rectangle 11"/>
            <p:cNvSpPr>
              <a:spLocks noChangeArrowheads="1"/>
            </p:cNvSpPr>
            <p:nvPr/>
          </p:nvSpPr>
          <p:spPr bwMode="auto">
            <a:xfrm>
              <a:off x="624" y="288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8" name="Rectangle 12"/>
            <p:cNvSpPr>
              <a:spLocks noChangeArrowheads="1"/>
            </p:cNvSpPr>
            <p:nvPr/>
          </p:nvSpPr>
          <p:spPr bwMode="auto">
            <a:xfrm>
              <a:off x="624" y="297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09" name="Rectangle 13"/>
            <p:cNvSpPr>
              <a:spLocks noChangeArrowheads="1"/>
            </p:cNvSpPr>
            <p:nvPr/>
          </p:nvSpPr>
          <p:spPr bwMode="auto">
            <a:xfrm>
              <a:off x="624" y="307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0" name="Rectangle 14"/>
            <p:cNvSpPr>
              <a:spLocks noChangeArrowheads="1"/>
            </p:cNvSpPr>
            <p:nvPr/>
          </p:nvSpPr>
          <p:spPr bwMode="auto">
            <a:xfrm>
              <a:off x="624" y="316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1" name="Rectangle 15"/>
            <p:cNvSpPr>
              <a:spLocks noChangeArrowheads="1"/>
            </p:cNvSpPr>
            <p:nvPr/>
          </p:nvSpPr>
          <p:spPr bwMode="auto">
            <a:xfrm>
              <a:off x="624" y="326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2" name="Rectangle 16"/>
            <p:cNvSpPr>
              <a:spLocks noChangeArrowheads="1"/>
            </p:cNvSpPr>
            <p:nvPr/>
          </p:nvSpPr>
          <p:spPr bwMode="auto">
            <a:xfrm>
              <a:off x="624" y="336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3" name="Rectangle 17"/>
            <p:cNvSpPr>
              <a:spLocks noChangeArrowheads="1"/>
            </p:cNvSpPr>
            <p:nvPr/>
          </p:nvSpPr>
          <p:spPr bwMode="auto">
            <a:xfrm>
              <a:off x="624" y="345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4" name="Rectangle 18"/>
            <p:cNvSpPr>
              <a:spLocks noChangeArrowheads="1"/>
            </p:cNvSpPr>
            <p:nvPr/>
          </p:nvSpPr>
          <p:spPr bwMode="auto">
            <a:xfrm>
              <a:off x="624" y="355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5" name="Rectangle 19"/>
            <p:cNvSpPr>
              <a:spLocks noChangeArrowheads="1"/>
            </p:cNvSpPr>
            <p:nvPr/>
          </p:nvSpPr>
          <p:spPr bwMode="auto">
            <a:xfrm>
              <a:off x="624" y="364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6" name="Rectangle 20"/>
            <p:cNvSpPr>
              <a:spLocks noChangeArrowheads="1"/>
            </p:cNvSpPr>
            <p:nvPr/>
          </p:nvSpPr>
          <p:spPr bwMode="auto">
            <a:xfrm>
              <a:off x="624" y="374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7" name="Rectangle 21"/>
            <p:cNvSpPr>
              <a:spLocks noChangeArrowheads="1"/>
            </p:cNvSpPr>
            <p:nvPr/>
          </p:nvSpPr>
          <p:spPr bwMode="auto">
            <a:xfrm>
              <a:off x="624" y="384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8" name="Rectangle 22"/>
            <p:cNvSpPr>
              <a:spLocks noChangeArrowheads="1"/>
            </p:cNvSpPr>
            <p:nvPr/>
          </p:nvSpPr>
          <p:spPr bwMode="auto">
            <a:xfrm>
              <a:off x="624" y="393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19" name="Rectangle 23"/>
            <p:cNvSpPr>
              <a:spLocks noChangeArrowheads="1"/>
            </p:cNvSpPr>
            <p:nvPr/>
          </p:nvSpPr>
          <p:spPr bwMode="auto">
            <a:xfrm>
              <a:off x="624" y="403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0" name="Rectangle 24"/>
            <p:cNvSpPr>
              <a:spLocks noChangeArrowheads="1"/>
            </p:cNvSpPr>
            <p:nvPr/>
          </p:nvSpPr>
          <p:spPr bwMode="auto">
            <a:xfrm>
              <a:off x="624" y="412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1" name="Rectangle 25"/>
            <p:cNvSpPr>
              <a:spLocks noChangeArrowheads="1"/>
            </p:cNvSpPr>
            <p:nvPr/>
          </p:nvSpPr>
          <p:spPr bwMode="auto">
            <a:xfrm>
              <a:off x="624" y="422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2" name="Rectangle 26"/>
            <p:cNvSpPr>
              <a:spLocks noChangeArrowheads="1"/>
            </p:cNvSpPr>
            <p:nvPr/>
          </p:nvSpPr>
          <p:spPr bwMode="auto">
            <a:xfrm>
              <a:off x="1536" y="240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3" name="Rectangle 27"/>
            <p:cNvSpPr>
              <a:spLocks noChangeArrowheads="1"/>
            </p:cNvSpPr>
            <p:nvPr/>
          </p:nvSpPr>
          <p:spPr bwMode="auto">
            <a:xfrm>
              <a:off x="1536" y="249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4" name="Rectangle 28"/>
            <p:cNvSpPr>
              <a:spLocks noChangeArrowheads="1"/>
            </p:cNvSpPr>
            <p:nvPr/>
          </p:nvSpPr>
          <p:spPr bwMode="auto">
            <a:xfrm>
              <a:off x="1536" y="259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5" name="Rectangle 29"/>
            <p:cNvSpPr>
              <a:spLocks noChangeArrowheads="1"/>
            </p:cNvSpPr>
            <p:nvPr/>
          </p:nvSpPr>
          <p:spPr bwMode="auto">
            <a:xfrm>
              <a:off x="1536" y="268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6" name="Rectangle 30"/>
            <p:cNvSpPr>
              <a:spLocks noChangeArrowheads="1"/>
            </p:cNvSpPr>
            <p:nvPr/>
          </p:nvSpPr>
          <p:spPr bwMode="auto">
            <a:xfrm>
              <a:off x="1536" y="278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7" name="Rectangle 31"/>
            <p:cNvSpPr>
              <a:spLocks noChangeArrowheads="1"/>
            </p:cNvSpPr>
            <p:nvPr/>
          </p:nvSpPr>
          <p:spPr bwMode="auto">
            <a:xfrm>
              <a:off x="1536" y="288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8" name="Rectangle 32"/>
            <p:cNvSpPr>
              <a:spLocks noChangeArrowheads="1"/>
            </p:cNvSpPr>
            <p:nvPr/>
          </p:nvSpPr>
          <p:spPr bwMode="auto">
            <a:xfrm>
              <a:off x="1536" y="297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29" name="Rectangle 33"/>
            <p:cNvSpPr>
              <a:spLocks noChangeArrowheads="1"/>
            </p:cNvSpPr>
            <p:nvPr/>
          </p:nvSpPr>
          <p:spPr bwMode="auto">
            <a:xfrm>
              <a:off x="1536" y="307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0" name="Rectangle 34"/>
            <p:cNvSpPr>
              <a:spLocks noChangeArrowheads="1"/>
            </p:cNvSpPr>
            <p:nvPr/>
          </p:nvSpPr>
          <p:spPr bwMode="auto">
            <a:xfrm>
              <a:off x="1536" y="316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1" name="Rectangle 35"/>
            <p:cNvSpPr>
              <a:spLocks noChangeArrowheads="1"/>
            </p:cNvSpPr>
            <p:nvPr/>
          </p:nvSpPr>
          <p:spPr bwMode="auto">
            <a:xfrm>
              <a:off x="1536" y="326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2" name="Rectangle 36"/>
            <p:cNvSpPr>
              <a:spLocks noChangeArrowheads="1"/>
            </p:cNvSpPr>
            <p:nvPr/>
          </p:nvSpPr>
          <p:spPr bwMode="auto">
            <a:xfrm>
              <a:off x="1536" y="336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3" name="Rectangle 37"/>
            <p:cNvSpPr>
              <a:spLocks noChangeArrowheads="1"/>
            </p:cNvSpPr>
            <p:nvPr/>
          </p:nvSpPr>
          <p:spPr bwMode="auto">
            <a:xfrm>
              <a:off x="1536" y="345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4" name="Rectangle 38"/>
            <p:cNvSpPr>
              <a:spLocks noChangeArrowheads="1"/>
            </p:cNvSpPr>
            <p:nvPr/>
          </p:nvSpPr>
          <p:spPr bwMode="auto">
            <a:xfrm>
              <a:off x="1536" y="355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5" name="Rectangle 39"/>
            <p:cNvSpPr>
              <a:spLocks noChangeArrowheads="1"/>
            </p:cNvSpPr>
            <p:nvPr/>
          </p:nvSpPr>
          <p:spPr bwMode="auto">
            <a:xfrm>
              <a:off x="1536" y="364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6" name="Rectangle 40"/>
            <p:cNvSpPr>
              <a:spLocks noChangeArrowheads="1"/>
            </p:cNvSpPr>
            <p:nvPr/>
          </p:nvSpPr>
          <p:spPr bwMode="auto">
            <a:xfrm>
              <a:off x="1536" y="374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7" name="Rectangle 41"/>
            <p:cNvSpPr>
              <a:spLocks noChangeArrowheads="1"/>
            </p:cNvSpPr>
            <p:nvPr/>
          </p:nvSpPr>
          <p:spPr bwMode="auto">
            <a:xfrm>
              <a:off x="1536" y="3840"/>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8" name="Rectangle 42"/>
            <p:cNvSpPr>
              <a:spLocks noChangeArrowheads="1"/>
            </p:cNvSpPr>
            <p:nvPr/>
          </p:nvSpPr>
          <p:spPr bwMode="auto">
            <a:xfrm>
              <a:off x="1536" y="3936"/>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39" name="Rectangle 43"/>
            <p:cNvSpPr>
              <a:spLocks noChangeArrowheads="1"/>
            </p:cNvSpPr>
            <p:nvPr/>
          </p:nvSpPr>
          <p:spPr bwMode="auto">
            <a:xfrm>
              <a:off x="1536" y="4032"/>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40" name="Rectangle 44"/>
            <p:cNvSpPr>
              <a:spLocks noChangeArrowheads="1"/>
            </p:cNvSpPr>
            <p:nvPr/>
          </p:nvSpPr>
          <p:spPr bwMode="auto">
            <a:xfrm>
              <a:off x="1536" y="4128"/>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41" name="Rectangle 45"/>
            <p:cNvSpPr>
              <a:spLocks noChangeArrowheads="1"/>
            </p:cNvSpPr>
            <p:nvPr/>
          </p:nvSpPr>
          <p:spPr bwMode="auto">
            <a:xfrm>
              <a:off x="1536" y="4224"/>
              <a:ext cx="96" cy="48"/>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4942" name="Text Box 46"/>
            <p:cNvSpPr txBox="1">
              <a:spLocks noChangeArrowheads="1"/>
            </p:cNvSpPr>
            <p:nvPr/>
          </p:nvSpPr>
          <p:spPr bwMode="auto">
            <a:xfrm>
              <a:off x="1200" y="2352"/>
              <a:ext cx="384"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1000"/>
                <a:t>PA.0 PA.1 PA.2 PA.3 PA.4 PA.5 PA.6 PA.7 AREF GND AVCCPC.7 PC.6 PC.5 PC.4 PC.3 PC.2 PC.1 PC.0 PD.7</a:t>
              </a:r>
            </a:p>
          </p:txBody>
        </p:sp>
        <p:sp>
          <p:nvSpPr>
            <p:cNvPr id="34943" name="Text Box 47"/>
            <p:cNvSpPr txBox="1">
              <a:spLocks noChangeArrowheads="1"/>
            </p:cNvSpPr>
            <p:nvPr/>
          </p:nvSpPr>
          <p:spPr bwMode="auto">
            <a:xfrm>
              <a:off x="672" y="2352"/>
              <a:ext cx="384"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000"/>
                <a:t>PB.0 PB.1 PB.2 PB.3 PB.4 PB.5 PB.6 PB.7 RST VCC GND XTal2 XTal1 PD.0 PD.1 PD.2 PD.3 PD.4 PD.5 PD.6</a:t>
              </a:r>
            </a:p>
          </p:txBody>
        </p:sp>
        <p:sp>
          <p:nvSpPr>
            <p:cNvPr id="34944" name="Text Box 48"/>
            <p:cNvSpPr txBox="1">
              <a:spLocks noChangeArrowheads="1"/>
            </p:cNvSpPr>
            <p:nvPr/>
          </p:nvSpPr>
          <p:spPr bwMode="auto">
            <a:xfrm>
              <a:off x="864" y="254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AVR</a:t>
              </a:r>
            </a:p>
          </p:txBody>
        </p:sp>
      </p:grpSp>
      <p:sp>
        <p:nvSpPr>
          <p:cNvPr id="34821" name="Line 49"/>
          <p:cNvSpPr>
            <a:spLocks noChangeShapeType="1"/>
          </p:cNvSpPr>
          <p:nvPr/>
        </p:nvSpPr>
        <p:spPr bwMode="auto">
          <a:xfrm flipH="1" flipV="1">
            <a:off x="1066800" y="3184525"/>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50"/>
          <p:cNvSpPr>
            <a:spLocks noChangeShapeType="1"/>
          </p:cNvSpPr>
          <p:nvPr/>
        </p:nvSpPr>
        <p:spPr bwMode="auto">
          <a:xfrm flipV="1">
            <a:off x="1066800" y="3184525"/>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Line 51"/>
          <p:cNvSpPr>
            <a:spLocks noChangeShapeType="1"/>
          </p:cNvSpPr>
          <p:nvPr/>
        </p:nvSpPr>
        <p:spPr bwMode="auto">
          <a:xfrm flipH="1" flipV="1">
            <a:off x="1828800" y="2574925"/>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52"/>
          <p:cNvSpPr>
            <a:spLocks noChangeShapeType="1"/>
          </p:cNvSpPr>
          <p:nvPr/>
        </p:nvSpPr>
        <p:spPr bwMode="auto">
          <a:xfrm flipH="1">
            <a:off x="1676400" y="257492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53"/>
          <p:cNvSpPr>
            <a:spLocks noChangeShapeType="1"/>
          </p:cNvSpPr>
          <p:nvPr/>
        </p:nvSpPr>
        <p:spPr bwMode="auto">
          <a:xfrm flipH="1">
            <a:off x="914400" y="3565525"/>
            <a:ext cx="76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Line 54"/>
          <p:cNvSpPr>
            <a:spLocks noChangeShapeType="1"/>
          </p:cNvSpPr>
          <p:nvPr/>
        </p:nvSpPr>
        <p:spPr bwMode="auto">
          <a:xfrm flipH="1" flipV="1">
            <a:off x="914400" y="31083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55"/>
          <p:cNvSpPr>
            <a:spLocks noChangeShapeType="1"/>
          </p:cNvSpPr>
          <p:nvPr/>
        </p:nvSpPr>
        <p:spPr bwMode="auto">
          <a:xfrm flipV="1">
            <a:off x="914400" y="3108325"/>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Line 56"/>
          <p:cNvSpPr>
            <a:spLocks noChangeShapeType="1"/>
          </p:cNvSpPr>
          <p:nvPr/>
        </p:nvSpPr>
        <p:spPr bwMode="auto">
          <a:xfrm flipH="1" flipV="1">
            <a:off x="762000" y="2955925"/>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57"/>
          <p:cNvSpPr>
            <a:spLocks noChangeShapeType="1"/>
          </p:cNvSpPr>
          <p:nvPr/>
        </p:nvSpPr>
        <p:spPr bwMode="auto">
          <a:xfrm flipH="1" flipV="1">
            <a:off x="838200" y="3032125"/>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58"/>
          <p:cNvSpPr>
            <a:spLocks noChangeShapeType="1"/>
          </p:cNvSpPr>
          <p:nvPr/>
        </p:nvSpPr>
        <p:spPr bwMode="auto">
          <a:xfrm flipV="1">
            <a:off x="838200" y="3717925"/>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Line 59"/>
          <p:cNvSpPr>
            <a:spLocks noChangeShapeType="1"/>
          </p:cNvSpPr>
          <p:nvPr/>
        </p:nvSpPr>
        <p:spPr bwMode="auto">
          <a:xfrm flipV="1">
            <a:off x="762000" y="387032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Line 60"/>
          <p:cNvSpPr>
            <a:spLocks noChangeShapeType="1"/>
          </p:cNvSpPr>
          <p:nvPr/>
        </p:nvSpPr>
        <p:spPr bwMode="auto">
          <a:xfrm flipH="1">
            <a:off x="838200" y="3032125"/>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61"/>
          <p:cNvSpPr>
            <a:spLocks noChangeShapeType="1"/>
          </p:cNvSpPr>
          <p:nvPr/>
        </p:nvSpPr>
        <p:spPr bwMode="auto">
          <a:xfrm flipH="1">
            <a:off x="1524000" y="25749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62"/>
          <p:cNvSpPr>
            <a:spLocks noChangeShapeType="1"/>
          </p:cNvSpPr>
          <p:nvPr/>
        </p:nvSpPr>
        <p:spPr bwMode="auto">
          <a:xfrm flipH="1" flipV="1">
            <a:off x="685800" y="2879725"/>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63"/>
          <p:cNvSpPr>
            <a:spLocks noChangeShapeType="1"/>
          </p:cNvSpPr>
          <p:nvPr/>
        </p:nvSpPr>
        <p:spPr bwMode="auto">
          <a:xfrm flipH="1" flipV="1">
            <a:off x="609600" y="2803525"/>
            <a:ext cx="0" cy="1371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Line 64"/>
          <p:cNvSpPr>
            <a:spLocks noChangeShapeType="1"/>
          </p:cNvSpPr>
          <p:nvPr/>
        </p:nvSpPr>
        <p:spPr bwMode="auto">
          <a:xfrm flipH="1" flipV="1">
            <a:off x="533400" y="2727325"/>
            <a:ext cx="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Line 65"/>
          <p:cNvSpPr>
            <a:spLocks noChangeShapeType="1"/>
          </p:cNvSpPr>
          <p:nvPr/>
        </p:nvSpPr>
        <p:spPr bwMode="auto">
          <a:xfrm flipH="1" flipV="1">
            <a:off x="457200" y="2651125"/>
            <a:ext cx="0" cy="1828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8" name="Line 66"/>
          <p:cNvSpPr>
            <a:spLocks noChangeShapeType="1"/>
          </p:cNvSpPr>
          <p:nvPr/>
        </p:nvSpPr>
        <p:spPr bwMode="auto">
          <a:xfrm flipV="1">
            <a:off x="685800" y="402272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67"/>
          <p:cNvSpPr>
            <a:spLocks noChangeShapeType="1"/>
          </p:cNvSpPr>
          <p:nvPr/>
        </p:nvSpPr>
        <p:spPr bwMode="auto">
          <a:xfrm flipV="1">
            <a:off x="609600" y="4175125"/>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68"/>
          <p:cNvSpPr>
            <a:spLocks noChangeShapeType="1"/>
          </p:cNvSpPr>
          <p:nvPr/>
        </p:nvSpPr>
        <p:spPr bwMode="auto">
          <a:xfrm flipV="1">
            <a:off x="533400" y="4327525"/>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69"/>
          <p:cNvSpPr>
            <a:spLocks noChangeShapeType="1"/>
          </p:cNvSpPr>
          <p:nvPr/>
        </p:nvSpPr>
        <p:spPr bwMode="auto">
          <a:xfrm flipV="1">
            <a:off x="457200" y="447992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Line 70"/>
          <p:cNvSpPr>
            <a:spLocks noChangeShapeType="1"/>
          </p:cNvSpPr>
          <p:nvPr/>
        </p:nvSpPr>
        <p:spPr bwMode="auto">
          <a:xfrm flipV="1">
            <a:off x="1981200" y="3108325"/>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3" name="Line 71"/>
          <p:cNvSpPr>
            <a:spLocks noChangeShapeType="1"/>
          </p:cNvSpPr>
          <p:nvPr/>
        </p:nvSpPr>
        <p:spPr bwMode="auto">
          <a:xfrm flipH="1" flipV="1">
            <a:off x="1981200" y="257492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4" name="Line 72"/>
          <p:cNvSpPr>
            <a:spLocks noChangeShapeType="1"/>
          </p:cNvSpPr>
          <p:nvPr/>
        </p:nvSpPr>
        <p:spPr bwMode="auto">
          <a:xfrm flipH="1" flipV="1">
            <a:off x="2667000" y="3108325"/>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73"/>
          <p:cNvSpPr>
            <a:spLocks noChangeShapeType="1"/>
          </p:cNvSpPr>
          <p:nvPr/>
        </p:nvSpPr>
        <p:spPr bwMode="auto">
          <a:xfrm flipV="1">
            <a:off x="2133600" y="303212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74"/>
          <p:cNvSpPr>
            <a:spLocks noChangeShapeType="1"/>
          </p:cNvSpPr>
          <p:nvPr/>
        </p:nvSpPr>
        <p:spPr bwMode="auto">
          <a:xfrm flipV="1">
            <a:off x="2286000" y="295592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75"/>
          <p:cNvSpPr>
            <a:spLocks noChangeShapeType="1"/>
          </p:cNvSpPr>
          <p:nvPr/>
        </p:nvSpPr>
        <p:spPr bwMode="auto">
          <a:xfrm flipH="1">
            <a:off x="2286000" y="2574925"/>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76"/>
          <p:cNvSpPr>
            <a:spLocks noChangeShapeType="1"/>
          </p:cNvSpPr>
          <p:nvPr/>
        </p:nvSpPr>
        <p:spPr bwMode="auto">
          <a:xfrm flipH="1">
            <a:off x="2133600" y="25749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77"/>
          <p:cNvSpPr>
            <a:spLocks noChangeShapeType="1"/>
          </p:cNvSpPr>
          <p:nvPr/>
        </p:nvSpPr>
        <p:spPr bwMode="auto">
          <a:xfrm flipH="1" flipV="1">
            <a:off x="2819400" y="2955925"/>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78"/>
          <p:cNvSpPr>
            <a:spLocks noChangeShapeType="1"/>
          </p:cNvSpPr>
          <p:nvPr/>
        </p:nvSpPr>
        <p:spPr bwMode="auto">
          <a:xfrm flipH="1" flipV="1">
            <a:off x="2743200" y="303212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79"/>
          <p:cNvSpPr>
            <a:spLocks noChangeShapeType="1"/>
          </p:cNvSpPr>
          <p:nvPr/>
        </p:nvSpPr>
        <p:spPr bwMode="auto">
          <a:xfrm flipV="1">
            <a:off x="2590800" y="3565525"/>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Line 80"/>
          <p:cNvSpPr>
            <a:spLocks noChangeShapeType="1"/>
          </p:cNvSpPr>
          <p:nvPr/>
        </p:nvSpPr>
        <p:spPr bwMode="auto">
          <a:xfrm flipV="1">
            <a:off x="2590800" y="3413125"/>
            <a:ext cx="76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89" name="Text Box 81"/>
          <p:cNvSpPr txBox="1">
            <a:spLocks noChangeArrowheads="1"/>
          </p:cNvSpPr>
          <p:nvPr/>
        </p:nvSpPr>
        <p:spPr bwMode="auto">
          <a:xfrm>
            <a:off x="3214254" y="3594100"/>
            <a:ext cx="5791200" cy="2609850"/>
          </a:xfrm>
          <a:prstGeom prst="rect">
            <a:avLst/>
          </a:prstGeom>
          <a:noFill/>
          <a:ln w="9525">
            <a:solidFill>
              <a:srgbClr val="E0C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Solution:</a:t>
            </a:r>
          </a:p>
          <a:p>
            <a:pPr>
              <a:spcBef>
                <a:spcPct val="50000"/>
              </a:spcBef>
            </a:pPr>
            <a:r>
              <a:rPr lang="en-US" altLang="en-US" sz="1400" b="1">
                <a:cs typeface="Times New Roman" panose="02020603050405020304" pitchFamily="18" charset="0"/>
              </a:rPr>
              <a:t>PORTA |= (1&lt;&lt;2); // (RS = 1) as we want to write to the data register</a:t>
            </a:r>
          </a:p>
          <a:p>
            <a:pPr>
              <a:spcBef>
                <a:spcPct val="50000"/>
              </a:spcBef>
            </a:pPr>
            <a:r>
              <a:rPr lang="en-US" altLang="en-US" sz="1400" b="1">
                <a:cs typeface="Times New Roman" panose="02020603050405020304" pitchFamily="18" charset="0"/>
              </a:rPr>
              <a:t>PORTA&amp;= (1&lt;&lt;1); // (RW = 0) as we want to send data to the LCD.</a:t>
            </a:r>
          </a:p>
          <a:p>
            <a:pPr>
              <a:spcBef>
                <a:spcPct val="50000"/>
              </a:spcBef>
            </a:pPr>
            <a:r>
              <a:rPr lang="en-US" altLang="en-US" sz="1400" b="1">
                <a:cs typeface="Times New Roman" panose="02020603050405020304" pitchFamily="18" charset="0"/>
              </a:rPr>
              <a:t>PORTB = ‘H’; // as we want to send ‘H’ to the LCD.</a:t>
            </a:r>
          </a:p>
          <a:p>
            <a:pPr>
              <a:spcBef>
                <a:spcPct val="50000"/>
              </a:spcBef>
            </a:pPr>
            <a:r>
              <a:rPr lang="en-US" altLang="en-US" sz="1400" b="1">
                <a:cs typeface="Times New Roman" panose="02020603050405020304" pitchFamily="18" charset="0"/>
              </a:rPr>
              <a:t>//To make a High to low pulse on the Enable pin :</a:t>
            </a:r>
          </a:p>
          <a:p>
            <a:pPr>
              <a:spcBef>
                <a:spcPct val="50000"/>
              </a:spcBef>
            </a:pPr>
            <a:r>
              <a:rPr lang="en-US" altLang="en-US" sz="1400" b="1">
                <a:cs typeface="Times New Roman" panose="02020603050405020304" pitchFamily="18" charset="0"/>
              </a:rPr>
              <a:t>PORTA |= 1;</a:t>
            </a:r>
          </a:p>
          <a:p>
            <a:pPr>
              <a:spcBef>
                <a:spcPct val="50000"/>
              </a:spcBef>
            </a:pPr>
            <a:r>
              <a:rPr lang="en-US" altLang="en-US" sz="1400" b="1">
                <a:cs typeface="Times New Roman" panose="02020603050405020304" pitchFamily="18" charset="0"/>
              </a:rPr>
              <a:t>DELAY_ms (1);</a:t>
            </a:r>
          </a:p>
          <a:p>
            <a:pPr>
              <a:spcBef>
                <a:spcPct val="50000"/>
              </a:spcBef>
            </a:pPr>
            <a:r>
              <a:rPr lang="en-US" altLang="en-US" sz="1400" b="1">
                <a:cs typeface="Times New Roman" panose="02020603050405020304" pitchFamily="18" charset="0"/>
              </a:rPr>
              <a:t>PORTA.0 &amp;= ~1;</a:t>
            </a:r>
          </a:p>
        </p:txBody>
      </p:sp>
      <p:sp>
        <p:nvSpPr>
          <p:cNvPr id="34855" name="Line 118"/>
          <p:cNvSpPr>
            <a:spLocks noChangeShapeType="1"/>
          </p:cNvSpPr>
          <p:nvPr/>
        </p:nvSpPr>
        <p:spPr bwMode="auto">
          <a:xfrm flipV="1">
            <a:off x="2590800" y="371792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Line 119"/>
          <p:cNvSpPr>
            <a:spLocks noChangeShapeType="1"/>
          </p:cNvSpPr>
          <p:nvPr/>
        </p:nvSpPr>
        <p:spPr bwMode="auto">
          <a:xfrm flipH="1">
            <a:off x="762000" y="295592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120"/>
          <p:cNvSpPr>
            <a:spLocks noChangeShapeType="1"/>
          </p:cNvSpPr>
          <p:nvPr/>
        </p:nvSpPr>
        <p:spPr bwMode="auto">
          <a:xfrm flipH="1">
            <a:off x="1371600" y="2574925"/>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8" name="Line 121"/>
          <p:cNvSpPr>
            <a:spLocks noChangeShapeType="1"/>
          </p:cNvSpPr>
          <p:nvPr/>
        </p:nvSpPr>
        <p:spPr bwMode="auto">
          <a:xfrm flipH="1">
            <a:off x="685800" y="287972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Line 122"/>
          <p:cNvSpPr>
            <a:spLocks noChangeShapeType="1"/>
          </p:cNvSpPr>
          <p:nvPr/>
        </p:nvSpPr>
        <p:spPr bwMode="auto">
          <a:xfrm flipH="1">
            <a:off x="609600" y="2803525"/>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123"/>
          <p:cNvSpPr>
            <a:spLocks noChangeShapeType="1"/>
          </p:cNvSpPr>
          <p:nvPr/>
        </p:nvSpPr>
        <p:spPr bwMode="auto">
          <a:xfrm flipH="1">
            <a:off x="533400" y="2727325"/>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124"/>
          <p:cNvSpPr>
            <a:spLocks noChangeShapeType="1"/>
          </p:cNvSpPr>
          <p:nvPr/>
        </p:nvSpPr>
        <p:spPr bwMode="auto">
          <a:xfrm flipH="1">
            <a:off x="457200" y="265112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2" name="Line 125"/>
          <p:cNvSpPr>
            <a:spLocks noChangeShapeType="1"/>
          </p:cNvSpPr>
          <p:nvPr/>
        </p:nvSpPr>
        <p:spPr bwMode="auto">
          <a:xfrm flipH="1">
            <a:off x="1219200" y="2574925"/>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Line 126"/>
          <p:cNvSpPr>
            <a:spLocks noChangeShapeType="1"/>
          </p:cNvSpPr>
          <p:nvPr/>
        </p:nvSpPr>
        <p:spPr bwMode="auto">
          <a:xfrm flipH="1">
            <a:off x="1066800" y="2574925"/>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4" name="Line 127"/>
          <p:cNvSpPr>
            <a:spLocks noChangeShapeType="1"/>
          </p:cNvSpPr>
          <p:nvPr/>
        </p:nvSpPr>
        <p:spPr bwMode="auto">
          <a:xfrm flipH="1">
            <a:off x="762000" y="2574925"/>
            <a:ext cx="0" cy="7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5" name="Line 128"/>
          <p:cNvSpPr>
            <a:spLocks noChangeShapeType="1"/>
          </p:cNvSpPr>
          <p:nvPr/>
        </p:nvSpPr>
        <p:spPr bwMode="auto">
          <a:xfrm flipH="1">
            <a:off x="914400" y="2574925"/>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 name="Group 17"/>
          <p:cNvGrpSpPr>
            <a:grpSpLocks/>
          </p:cNvGrpSpPr>
          <p:nvPr/>
        </p:nvGrpSpPr>
        <p:grpSpPr bwMode="auto">
          <a:xfrm>
            <a:off x="228600" y="615949"/>
            <a:ext cx="5410200" cy="1958975"/>
            <a:chOff x="720" y="912"/>
            <a:chExt cx="3504" cy="1536"/>
          </a:xfrm>
        </p:grpSpPr>
        <p:sp>
          <p:nvSpPr>
            <p:cNvPr id="130"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1"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2"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3"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4"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5"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6"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7"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38"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139"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140"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141"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142"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143"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144"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145"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146"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147"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148"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149"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150"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151"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152"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3"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4"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5"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6"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7"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8"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59"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60"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61"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62"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63"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164"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89"/>
                                        </p:tgtEl>
                                        <p:attrNameLst>
                                          <p:attrName>style.visibility</p:attrName>
                                        </p:attrNameLst>
                                      </p:cBhvr>
                                      <p:to>
                                        <p:strVal val="visible"/>
                                      </p:to>
                                    </p:set>
                                    <p:anim calcmode="lin" valueType="num">
                                      <p:cBhvr additive="base">
                                        <p:cTn id="7" dur="500" fill="hold"/>
                                        <p:tgtEl>
                                          <p:spTgt spid="119889"/>
                                        </p:tgtEl>
                                        <p:attrNameLst>
                                          <p:attrName>ppt_x</p:attrName>
                                        </p:attrNameLst>
                                      </p:cBhvr>
                                      <p:tavLst>
                                        <p:tav tm="0">
                                          <p:val>
                                            <p:strVal val="#ppt_x"/>
                                          </p:val>
                                        </p:tav>
                                        <p:tav tm="100000">
                                          <p:val>
                                            <p:strVal val="#ppt_x"/>
                                          </p:val>
                                        </p:tav>
                                      </p:tavLst>
                                    </p:anim>
                                    <p:anim calcmode="lin" valueType="num">
                                      <p:cBhvr additive="base">
                                        <p:cTn id="8" dur="500" fill="hold"/>
                                        <p:tgtEl>
                                          <p:spTgt spid="119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8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882650"/>
          </a:xfrm>
        </p:spPr>
        <p:txBody>
          <a:bodyPr/>
          <a:lstStyle/>
          <a:p>
            <a:r>
              <a:rPr lang="en-US" altLang="en-US" smtClean="0"/>
              <a:t>LCD Programming in 4-bit mode</a:t>
            </a:r>
          </a:p>
        </p:txBody>
      </p:sp>
      <p:sp>
        <p:nvSpPr>
          <p:cNvPr id="35843" name="Rectangle 3"/>
          <p:cNvSpPr>
            <a:spLocks noChangeArrowheads="1"/>
          </p:cNvSpPr>
          <p:nvPr/>
        </p:nvSpPr>
        <p:spPr bwMode="auto">
          <a:xfrm>
            <a:off x="317500" y="1209675"/>
            <a:ext cx="82169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folHlink"/>
              </a:buClr>
              <a:buSzPct val="60000"/>
              <a:buFont typeface="Wingdings" panose="05000000000000000000" pitchFamily="2" charset="2"/>
              <a:buChar char="n"/>
            </a:pPr>
            <a:r>
              <a:rPr lang="en-US" altLang="en-US" sz="2400">
                <a:latin typeface="Tahoma" panose="020B0604030504040204" pitchFamily="34" charset="0"/>
              </a:rPr>
              <a:t>To save pins of the AVR, we can use 4-bit operating mode.</a:t>
            </a:r>
          </a:p>
          <a:p>
            <a:pPr>
              <a:buClr>
                <a:schemeClr val="folHlink"/>
              </a:buClr>
              <a:buSzPct val="60000"/>
              <a:buFont typeface="Wingdings" panose="05000000000000000000" pitchFamily="2" charset="2"/>
              <a:buChar char="n"/>
            </a:pPr>
            <a:r>
              <a:rPr lang="en-US" altLang="en-US" sz="2400">
                <a:latin typeface="Tahoma" panose="020B0604030504040204" pitchFamily="34" charset="0"/>
              </a:rPr>
              <a:t>The initialization of 4-bit mode is somehow different:</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In 4-bit mode, we initialize the LCD with the series 33, 32, and 28 in hex. </a:t>
            </a:r>
          </a:p>
          <a:p>
            <a:pPr lvl="2">
              <a:buClr>
                <a:schemeClr val="folHlink"/>
              </a:buClr>
              <a:buSzPct val="50000"/>
              <a:buFont typeface="Wingdings" panose="05000000000000000000" pitchFamily="2" charset="2"/>
              <a:buChar char="n"/>
            </a:pPr>
            <a:r>
              <a:rPr lang="en-US" altLang="en-US">
                <a:latin typeface="Tahoma" panose="020B0604030504040204" pitchFamily="34" charset="0"/>
              </a:rPr>
              <a:t>This represents nibbles 3, 3, 3, and 2, which tells the LCD to go into 4-bit mode. The value $28 initializes the display for 5 × 7 matrix and 4-bit operation</a:t>
            </a:r>
          </a:p>
          <a:p>
            <a:pPr>
              <a:buClr>
                <a:schemeClr val="folHlink"/>
              </a:buClr>
              <a:buSzPct val="60000"/>
              <a:buFont typeface="Wingdings" panose="05000000000000000000" pitchFamily="2" charset="2"/>
              <a:buChar char="n"/>
            </a:pPr>
            <a:r>
              <a:rPr lang="en-US" altLang="en-US" sz="2400">
                <a:latin typeface="Tahoma" panose="020B0604030504040204" pitchFamily="34" charset="0"/>
              </a:rPr>
              <a:t>Sending commands and data to the LCD</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Sending data and commands to the LCD is like the 8-bit mode but we should only use D4 </a:t>
            </a:r>
            <a:r>
              <a:rPr lang="en-US" altLang="en-US" sz="2000"/>
              <a:t>–</a:t>
            </a:r>
            <a:r>
              <a:rPr lang="en-US" altLang="en-US" sz="2000">
                <a:latin typeface="Tahoma" panose="020B0604030504040204" pitchFamily="34" charset="0"/>
              </a:rPr>
              <a:t> D7</a:t>
            </a:r>
          </a:p>
          <a:p>
            <a:pPr lvl="1">
              <a:buClr>
                <a:schemeClr val="hlink"/>
              </a:buClr>
              <a:buSzPct val="55000"/>
              <a:buFont typeface="Wingdings" panose="05000000000000000000" pitchFamily="2" charset="2"/>
              <a:buChar char="n"/>
            </a:pPr>
            <a:r>
              <a:rPr lang="en-US" altLang="en-US" sz="2000">
                <a:latin typeface="Tahoma" panose="020B0604030504040204" pitchFamily="34" charset="0"/>
              </a:rPr>
              <a:t>First we should send the high nibble to D4-D7, then, to send the low nibble, swap the low nibble with the high nibble, and send it to D4-D7</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60"/>
          <p:cNvSpPr>
            <a:spLocks noGrp="1" noChangeArrowheads="1"/>
          </p:cNvSpPr>
          <p:nvPr>
            <p:ph type="title"/>
          </p:nvPr>
        </p:nvSpPr>
        <p:spPr>
          <a:xfrm>
            <a:off x="0" y="0"/>
            <a:ext cx="9144000" cy="882650"/>
          </a:xfrm>
        </p:spPr>
        <p:txBody>
          <a:bodyPr/>
          <a:lstStyle/>
          <a:p>
            <a:r>
              <a:rPr lang="en-US" altLang="en-US" smtClean="0"/>
              <a:t>Changing fonts (Changing CGRAM)</a:t>
            </a:r>
          </a:p>
        </p:txBody>
      </p:sp>
      <p:graphicFrame>
        <p:nvGraphicFramePr>
          <p:cNvPr id="79056" name="Group 208"/>
          <p:cNvGraphicFramePr>
            <a:graphicFrameLocks noGrp="1"/>
          </p:cNvGraphicFramePr>
          <p:nvPr>
            <p:ph idx="1"/>
          </p:nvPr>
        </p:nvGraphicFramePr>
        <p:xfrm>
          <a:off x="7159625" y="1200150"/>
          <a:ext cx="1666872" cy="4127504"/>
        </p:xfrm>
        <a:graphic>
          <a:graphicData uri="http://schemas.openxmlformats.org/drawingml/2006/table">
            <a:tbl>
              <a:tblPr/>
              <a:tblGrid>
                <a:gridCol w="208359">
                  <a:extLst>
                    <a:ext uri="{9D8B030D-6E8A-4147-A177-3AD203B41FA5}">
                      <a16:colId xmlns:a16="http://schemas.microsoft.com/office/drawing/2014/main" val="20000"/>
                    </a:ext>
                  </a:extLst>
                </a:gridCol>
                <a:gridCol w="208359">
                  <a:extLst>
                    <a:ext uri="{9D8B030D-6E8A-4147-A177-3AD203B41FA5}">
                      <a16:colId xmlns:a16="http://schemas.microsoft.com/office/drawing/2014/main" val="20001"/>
                    </a:ext>
                  </a:extLst>
                </a:gridCol>
                <a:gridCol w="208359">
                  <a:extLst>
                    <a:ext uri="{9D8B030D-6E8A-4147-A177-3AD203B41FA5}">
                      <a16:colId xmlns:a16="http://schemas.microsoft.com/office/drawing/2014/main" val="20002"/>
                    </a:ext>
                  </a:extLst>
                </a:gridCol>
                <a:gridCol w="208359">
                  <a:extLst>
                    <a:ext uri="{9D8B030D-6E8A-4147-A177-3AD203B41FA5}">
                      <a16:colId xmlns:a16="http://schemas.microsoft.com/office/drawing/2014/main" val="20003"/>
                    </a:ext>
                  </a:extLst>
                </a:gridCol>
                <a:gridCol w="208359">
                  <a:extLst>
                    <a:ext uri="{9D8B030D-6E8A-4147-A177-3AD203B41FA5}">
                      <a16:colId xmlns:a16="http://schemas.microsoft.com/office/drawing/2014/main" val="20004"/>
                    </a:ext>
                  </a:extLst>
                </a:gridCol>
                <a:gridCol w="208359">
                  <a:extLst>
                    <a:ext uri="{9D8B030D-6E8A-4147-A177-3AD203B41FA5}">
                      <a16:colId xmlns:a16="http://schemas.microsoft.com/office/drawing/2014/main" val="20005"/>
                    </a:ext>
                  </a:extLst>
                </a:gridCol>
                <a:gridCol w="208359">
                  <a:extLst>
                    <a:ext uri="{9D8B030D-6E8A-4147-A177-3AD203B41FA5}">
                      <a16:colId xmlns:a16="http://schemas.microsoft.com/office/drawing/2014/main" val="20006"/>
                    </a:ext>
                  </a:extLst>
                </a:gridCol>
                <a:gridCol w="208359">
                  <a:extLst>
                    <a:ext uri="{9D8B030D-6E8A-4147-A177-3AD203B41FA5}">
                      <a16:colId xmlns:a16="http://schemas.microsoft.com/office/drawing/2014/main" val="20007"/>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1"/>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6"/>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8"/>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10"/>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12"/>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7022" name="Text Box 166"/>
          <p:cNvSpPr txBox="1">
            <a:spLocks noChangeArrowheads="1"/>
          </p:cNvSpPr>
          <p:nvPr/>
        </p:nvSpPr>
        <p:spPr bwMode="auto">
          <a:xfrm>
            <a:off x="8686800" y="1263908"/>
            <a:ext cx="60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40 </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41 </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42</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43 </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44</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45</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46</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47</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48</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49</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4A</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4B</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4C</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4D</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4E</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4F</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a:t>
            </a:r>
          </a:p>
          <a:p>
            <a:pPr algn="ctr">
              <a:spcBef>
                <a:spcPct val="50000"/>
              </a:spcBef>
              <a:buFont typeface="Wingdings" panose="05000000000000000000" pitchFamily="2" charset="2"/>
              <a:buNone/>
            </a:pPr>
            <a:r>
              <a:rPr lang="en-US" altLang="en-US" sz="1100" b="1" dirty="0">
                <a:latin typeface="Times New Roman" panose="02020603050405020304" pitchFamily="18" charset="0"/>
                <a:cs typeface="Arial" panose="020B0604020202020204" pitchFamily="34" charset="0"/>
              </a:rPr>
              <a:t>:</a:t>
            </a:r>
          </a:p>
          <a:p>
            <a:pPr algn="ctr">
              <a:spcBef>
                <a:spcPct val="50000"/>
              </a:spcBef>
              <a:buFont typeface="Wingdings" panose="05000000000000000000" pitchFamily="2" charset="2"/>
              <a:buNone/>
            </a:pPr>
            <a:endParaRPr lang="en-US" altLang="en-US" sz="1100" b="1" dirty="0">
              <a:latin typeface="Times New Roman" panose="02020603050405020304" pitchFamily="18" charset="0"/>
              <a:cs typeface="Arial" panose="020B0604020202020204" pitchFamily="34" charset="0"/>
            </a:endParaRPr>
          </a:p>
        </p:txBody>
      </p:sp>
      <p:sp>
        <p:nvSpPr>
          <p:cNvPr id="37023" name="Line 167"/>
          <p:cNvSpPr>
            <a:spLocks noChangeShapeType="1"/>
          </p:cNvSpPr>
          <p:nvPr/>
        </p:nvSpPr>
        <p:spPr bwMode="auto">
          <a:xfrm flipH="1">
            <a:off x="6858000" y="32766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24" name="Text Box 168"/>
          <p:cNvSpPr txBox="1">
            <a:spLocks noChangeArrowheads="1"/>
          </p:cNvSpPr>
          <p:nvPr/>
        </p:nvSpPr>
        <p:spPr bwMode="auto">
          <a:xfrm rot="5400000">
            <a:off x="6273006" y="2337594"/>
            <a:ext cx="1330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600">
                <a:latin typeface="Times New Roman" panose="02020603050405020304" pitchFamily="18" charset="0"/>
                <a:cs typeface="Arial" panose="020B0604020202020204" pitchFamily="34" charset="0"/>
              </a:rPr>
              <a:t>Character 0</a:t>
            </a:r>
          </a:p>
        </p:txBody>
      </p:sp>
      <p:sp>
        <p:nvSpPr>
          <p:cNvPr id="37025" name="Text Box 169"/>
          <p:cNvSpPr txBox="1">
            <a:spLocks noChangeArrowheads="1"/>
          </p:cNvSpPr>
          <p:nvPr/>
        </p:nvSpPr>
        <p:spPr bwMode="auto">
          <a:xfrm rot="5400000">
            <a:off x="6273006" y="4013994"/>
            <a:ext cx="1330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600">
                <a:latin typeface="Times New Roman" panose="02020603050405020304" pitchFamily="18" charset="0"/>
                <a:cs typeface="Arial" panose="020B0604020202020204" pitchFamily="34" charset="0"/>
              </a:rPr>
              <a:t>Character 1</a:t>
            </a:r>
          </a:p>
        </p:txBody>
      </p:sp>
      <p:sp>
        <p:nvSpPr>
          <p:cNvPr id="37026" name="Text Box 210"/>
          <p:cNvSpPr txBox="1">
            <a:spLocks noChangeArrowheads="1"/>
          </p:cNvSpPr>
          <p:nvPr/>
        </p:nvSpPr>
        <p:spPr bwMode="auto">
          <a:xfrm>
            <a:off x="7010400" y="914400"/>
            <a:ext cx="19812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900">
                <a:latin typeface="Times New Roman" panose="02020603050405020304" pitchFamily="18" charset="0"/>
                <a:cs typeface="Arial" panose="020B0604020202020204" pitchFamily="34" charset="0"/>
              </a:rPr>
              <a:t>D7   D6   D5   D4    D3   D2   D1   D0</a:t>
            </a:r>
          </a:p>
        </p:txBody>
      </p:sp>
      <p:sp>
        <p:nvSpPr>
          <p:cNvPr id="37027" name="Line 211"/>
          <p:cNvSpPr>
            <a:spLocks noChangeShapeType="1"/>
          </p:cNvSpPr>
          <p:nvPr/>
        </p:nvSpPr>
        <p:spPr bwMode="auto">
          <a:xfrm>
            <a:off x="6858000" y="1524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28" name="Line 212"/>
          <p:cNvSpPr>
            <a:spLocks noChangeShapeType="1"/>
          </p:cNvSpPr>
          <p:nvPr/>
        </p:nvSpPr>
        <p:spPr bwMode="auto">
          <a:xfrm flipH="1">
            <a:off x="6858000" y="51054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29" name="Line 213"/>
          <p:cNvSpPr>
            <a:spLocks noChangeShapeType="1"/>
          </p:cNvSpPr>
          <p:nvPr/>
        </p:nvSpPr>
        <p:spPr bwMode="auto">
          <a:xfrm flipH="1">
            <a:off x="6858000" y="15240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30" name="Rectangle 214"/>
          <p:cNvSpPr>
            <a:spLocks noChangeArrowheads="1"/>
          </p:cNvSpPr>
          <p:nvPr/>
        </p:nvSpPr>
        <p:spPr bwMode="auto">
          <a:xfrm>
            <a:off x="457200" y="1371600"/>
            <a:ext cx="6019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Char char="n"/>
            </a:pPr>
            <a:r>
              <a:rPr lang="en-US" altLang="en-US" sz="2400" dirty="0">
                <a:latin typeface="Tahoma" panose="020B0604030504040204" pitchFamily="34" charset="0"/>
              </a:rPr>
              <a:t>Each character LCD has a CGRAM (Character generator RAM). </a:t>
            </a:r>
            <a:endParaRPr lang="en-US" altLang="en-US" sz="2400" dirty="0" smtClean="0">
              <a:latin typeface="Tahoma" panose="020B0604030504040204" pitchFamily="34" charset="0"/>
            </a:endParaRPr>
          </a:p>
          <a:p>
            <a:pPr>
              <a:lnSpc>
                <a:spcPct val="80000"/>
              </a:lnSpc>
              <a:buClr>
                <a:schemeClr val="folHlink"/>
              </a:buClr>
              <a:buSzPct val="60000"/>
              <a:buFont typeface="Wingdings" panose="05000000000000000000" pitchFamily="2" charset="2"/>
              <a:buChar char="n"/>
            </a:pPr>
            <a:r>
              <a:rPr lang="en-US" altLang="en-US" sz="2400" dirty="0" smtClean="0">
                <a:latin typeface="Tahoma" panose="020B0604030504040204" pitchFamily="34" charset="0"/>
              </a:rPr>
              <a:t>It </a:t>
            </a:r>
            <a:r>
              <a:rPr lang="en-US" altLang="en-US" sz="2400" dirty="0">
                <a:latin typeface="Tahoma" panose="020B0604030504040204" pitchFamily="34" charset="0"/>
              </a:rPr>
              <a:t>stores the fonts of the first 8 characters (character 0H to character 7H). </a:t>
            </a:r>
            <a:endParaRPr lang="en-US" altLang="en-US" sz="2400" dirty="0" smtClean="0">
              <a:latin typeface="Tahoma" panose="020B0604030504040204" pitchFamily="34" charset="0"/>
            </a:endParaRPr>
          </a:p>
          <a:p>
            <a:pPr>
              <a:lnSpc>
                <a:spcPct val="80000"/>
              </a:lnSpc>
              <a:buClr>
                <a:schemeClr val="folHlink"/>
              </a:buClr>
              <a:buSzPct val="60000"/>
              <a:buFont typeface="Wingdings" panose="05000000000000000000" pitchFamily="2" charset="2"/>
              <a:buChar char="n"/>
            </a:pPr>
            <a:r>
              <a:rPr lang="en-US" altLang="en-US" sz="2400" dirty="0" smtClean="0">
                <a:latin typeface="Tahoma" panose="020B0604030504040204" pitchFamily="34" charset="0"/>
              </a:rPr>
              <a:t>Each </a:t>
            </a:r>
            <a:r>
              <a:rPr lang="en-US" altLang="en-US" sz="2400" dirty="0">
                <a:latin typeface="Tahoma" panose="020B0604030504040204" pitchFamily="34" charset="0"/>
              </a:rPr>
              <a:t>byte of the CGRAM stores a row of a font. </a:t>
            </a:r>
            <a:endParaRPr lang="en-US" altLang="en-US" sz="2400" dirty="0" smtClean="0">
              <a:latin typeface="Tahoma" panose="020B0604030504040204" pitchFamily="34" charset="0"/>
            </a:endParaRPr>
          </a:p>
          <a:p>
            <a:pPr>
              <a:lnSpc>
                <a:spcPct val="80000"/>
              </a:lnSpc>
              <a:buClr>
                <a:schemeClr val="folHlink"/>
              </a:buClr>
              <a:buSzPct val="60000"/>
              <a:buFont typeface="Wingdings" panose="05000000000000000000" pitchFamily="2" charset="2"/>
              <a:buChar char="n"/>
            </a:pPr>
            <a:r>
              <a:rPr lang="en-US" altLang="en-US" sz="2400" dirty="0" smtClean="0">
                <a:latin typeface="Tahoma" panose="020B0604030504040204" pitchFamily="34" charset="0"/>
              </a:rPr>
              <a:t>The </a:t>
            </a:r>
            <a:r>
              <a:rPr lang="en-US" altLang="en-US" sz="2400" dirty="0">
                <a:latin typeface="Tahoma" panose="020B0604030504040204" pitchFamily="34" charset="0"/>
              </a:rPr>
              <a:t>fonts are stored respectively, in the CGRAM. </a:t>
            </a:r>
            <a:endParaRPr lang="en-US" altLang="en-US" sz="2400" dirty="0" smtClean="0">
              <a:latin typeface="Tahoma" panose="020B0604030504040204" pitchFamily="34" charset="0"/>
            </a:endParaRPr>
          </a:p>
          <a:p>
            <a:pPr>
              <a:lnSpc>
                <a:spcPct val="80000"/>
              </a:lnSpc>
              <a:buClr>
                <a:schemeClr val="folHlink"/>
              </a:buClr>
              <a:buSzPct val="60000"/>
              <a:buFont typeface="Wingdings" panose="05000000000000000000" pitchFamily="2" charset="2"/>
              <a:buChar char="n"/>
            </a:pPr>
            <a:r>
              <a:rPr lang="en-US" altLang="en-US" sz="2400" dirty="0" smtClean="0">
                <a:latin typeface="Tahoma" panose="020B0604030504040204" pitchFamily="34" charset="0"/>
              </a:rPr>
              <a:t>For </a:t>
            </a:r>
            <a:r>
              <a:rPr lang="en-US" altLang="en-US" sz="2400" dirty="0">
                <a:latin typeface="Tahoma" panose="020B0604030504040204" pitchFamily="34" charset="0"/>
              </a:rPr>
              <a:t>example, if you change the content of first byte of the CGRAM (whose address is 40H), you have changed the highest row of character 0H.</a:t>
            </a:r>
          </a:p>
          <a:p>
            <a:pPr>
              <a:lnSpc>
                <a:spcPct val="80000"/>
              </a:lnSpc>
              <a:buClr>
                <a:schemeClr val="folHlink"/>
              </a:buClr>
              <a:buSzPct val="60000"/>
              <a:buFont typeface="Wingdings" panose="05000000000000000000" pitchFamily="2" charset="2"/>
              <a:buChar char="n"/>
            </a:pPr>
            <a:r>
              <a:rPr lang="en-US" altLang="en-US" sz="2400" dirty="0">
                <a:latin typeface="Tahoma" panose="020B0604030504040204" pitchFamily="34" charset="0"/>
              </a:rPr>
              <a:t>Attention: in an LCD with 5x7 font, each font has actually 8 rows. The 8</a:t>
            </a:r>
            <a:r>
              <a:rPr lang="en-US" altLang="en-US" sz="2400" baseline="30000" dirty="0">
                <a:latin typeface="Tahoma" panose="020B0604030504040204" pitchFamily="34" charset="0"/>
              </a:rPr>
              <a:t>th</a:t>
            </a:r>
            <a:r>
              <a:rPr lang="en-US" altLang="en-US" sz="2400" dirty="0">
                <a:latin typeface="Tahoma" panose="020B0604030504040204" pitchFamily="34" charset="0"/>
              </a:rPr>
              <a:t> row is put aside for the cursor. You would better not set the bits of the 8</a:t>
            </a:r>
            <a:r>
              <a:rPr lang="en-US" altLang="en-US" sz="2400" baseline="30000" dirty="0">
                <a:latin typeface="Tahoma" panose="020B0604030504040204" pitchFamily="34" charset="0"/>
              </a:rPr>
              <a:t>th</a:t>
            </a:r>
            <a:r>
              <a:rPr lang="en-US" altLang="en-US" sz="2400" dirty="0">
                <a:latin typeface="Tahoma" panose="020B0604030504040204" pitchFamily="34" charset="0"/>
              </a:rPr>
              <a:t> row.</a:t>
            </a:r>
          </a:p>
        </p:txBody>
      </p:sp>
      <p:sp>
        <p:nvSpPr>
          <p:cNvPr id="37031" name="Text Box 215"/>
          <p:cNvSpPr txBox="1">
            <a:spLocks noChangeArrowheads="1"/>
          </p:cNvSpPr>
          <p:nvPr/>
        </p:nvSpPr>
        <p:spPr bwMode="auto">
          <a:xfrm>
            <a:off x="6934200" y="5305425"/>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CGRAM (Its first 16 bytes)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30">
                                            <p:txEl>
                                              <p:pRg st="0" end="0"/>
                                            </p:txEl>
                                          </p:spTgt>
                                        </p:tgtEl>
                                        <p:attrNameLst>
                                          <p:attrName>style.visibility</p:attrName>
                                        </p:attrNameLst>
                                      </p:cBhvr>
                                      <p:to>
                                        <p:strVal val="visible"/>
                                      </p:to>
                                    </p:set>
                                    <p:anim calcmode="lin" valueType="num">
                                      <p:cBhvr additive="base">
                                        <p:cTn id="7" dur="500" fill="hold"/>
                                        <p:tgtEl>
                                          <p:spTgt spid="370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030">
                                            <p:txEl>
                                              <p:pRg st="1" end="1"/>
                                            </p:txEl>
                                          </p:spTgt>
                                        </p:tgtEl>
                                        <p:attrNameLst>
                                          <p:attrName>style.visibility</p:attrName>
                                        </p:attrNameLst>
                                      </p:cBhvr>
                                      <p:to>
                                        <p:strVal val="visible"/>
                                      </p:to>
                                    </p:set>
                                    <p:anim calcmode="lin" valueType="num">
                                      <p:cBhvr additive="base">
                                        <p:cTn id="13" dur="500" fill="hold"/>
                                        <p:tgtEl>
                                          <p:spTgt spid="370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0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030">
                                            <p:txEl>
                                              <p:pRg st="2" end="2"/>
                                            </p:txEl>
                                          </p:spTgt>
                                        </p:tgtEl>
                                        <p:attrNameLst>
                                          <p:attrName>style.visibility</p:attrName>
                                        </p:attrNameLst>
                                      </p:cBhvr>
                                      <p:to>
                                        <p:strVal val="visible"/>
                                      </p:to>
                                    </p:set>
                                    <p:anim calcmode="lin" valueType="num">
                                      <p:cBhvr additive="base">
                                        <p:cTn id="19" dur="500" fill="hold"/>
                                        <p:tgtEl>
                                          <p:spTgt spid="370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030">
                                            <p:txEl>
                                              <p:pRg st="3" end="3"/>
                                            </p:txEl>
                                          </p:spTgt>
                                        </p:tgtEl>
                                        <p:attrNameLst>
                                          <p:attrName>style.visibility</p:attrName>
                                        </p:attrNameLst>
                                      </p:cBhvr>
                                      <p:to>
                                        <p:strVal val="visible"/>
                                      </p:to>
                                    </p:set>
                                    <p:anim calcmode="lin" valueType="num">
                                      <p:cBhvr additive="base">
                                        <p:cTn id="25" dur="500" fill="hold"/>
                                        <p:tgtEl>
                                          <p:spTgt spid="370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0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030">
                                            <p:txEl>
                                              <p:pRg st="4" end="4"/>
                                            </p:txEl>
                                          </p:spTgt>
                                        </p:tgtEl>
                                        <p:attrNameLst>
                                          <p:attrName>style.visibility</p:attrName>
                                        </p:attrNameLst>
                                      </p:cBhvr>
                                      <p:to>
                                        <p:strVal val="visible"/>
                                      </p:to>
                                    </p:set>
                                    <p:anim calcmode="lin" valueType="num">
                                      <p:cBhvr additive="base">
                                        <p:cTn id="31" dur="500" fill="hold"/>
                                        <p:tgtEl>
                                          <p:spTgt spid="3703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030">
                                            <p:txEl>
                                              <p:pRg st="5" end="5"/>
                                            </p:txEl>
                                          </p:spTgt>
                                        </p:tgtEl>
                                        <p:attrNameLst>
                                          <p:attrName>style.visibility</p:attrName>
                                        </p:attrNameLst>
                                      </p:cBhvr>
                                      <p:to>
                                        <p:strVal val="visible"/>
                                      </p:to>
                                    </p:set>
                                    <p:anim calcmode="lin" valueType="num">
                                      <p:cBhvr additive="base">
                                        <p:cTn id="37" dur="500" fill="hold"/>
                                        <p:tgtEl>
                                          <p:spTgt spid="3703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0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30"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882650"/>
          </a:xfrm>
        </p:spPr>
        <p:txBody>
          <a:bodyPr/>
          <a:lstStyle/>
          <a:p>
            <a:r>
              <a:rPr lang="en-US" altLang="en-US" smtClean="0"/>
              <a:t>Changing fonts</a:t>
            </a:r>
          </a:p>
        </p:txBody>
      </p:sp>
      <p:sp>
        <p:nvSpPr>
          <p:cNvPr id="37891" name="Rectangle 3"/>
          <p:cNvSpPr>
            <a:spLocks noGrp="1" noChangeArrowheads="1"/>
          </p:cNvSpPr>
          <p:nvPr>
            <p:ph type="body" idx="1"/>
          </p:nvPr>
        </p:nvSpPr>
        <p:spPr>
          <a:xfrm>
            <a:off x="457200" y="990600"/>
            <a:ext cx="8229600" cy="5257800"/>
          </a:xfrm>
        </p:spPr>
        <p:txBody>
          <a:bodyPr/>
          <a:lstStyle/>
          <a:p>
            <a:pPr marL="609600" indent="-609600"/>
            <a:r>
              <a:rPr lang="en-US" altLang="en-US" sz="2800" smtClean="0"/>
              <a:t>To change a row of a font, you should follow the following direction:</a:t>
            </a:r>
          </a:p>
          <a:p>
            <a:pPr marL="1004888" lvl="1" indent="-547688">
              <a:buFont typeface="Wingdings" panose="05000000000000000000" pitchFamily="2" charset="2"/>
              <a:buAutoNum type="arabicPeriod"/>
            </a:pPr>
            <a:r>
              <a:rPr lang="en-US" altLang="en-US" sz="2400" smtClean="0"/>
              <a:t>Set the cursor position to point to the location of the CGRAM that you want to change.</a:t>
            </a:r>
          </a:p>
          <a:p>
            <a:pPr marL="1004888" lvl="1" indent="-547688">
              <a:buFont typeface="Wingdings" panose="05000000000000000000" pitchFamily="2" charset="2"/>
              <a:buAutoNum type="arabicPeriod"/>
            </a:pPr>
            <a:r>
              <a:rPr lang="en-US" altLang="en-US" sz="2400" smtClean="0"/>
              <a:t>Change the font of the selected row, by writing into data register.</a:t>
            </a:r>
          </a:p>
          <a:p>
            <a:pPr marL="609600" indent="-609600"/>
            <a:r>
              <a:rPr lang="en-US" altLang="en-US" sz="2800" smtClean="0"/>
              <a:t>Attention: LCD has only one cursor. When you want to change the CGRAM you make it point to CGRAM and when you want to display something on the screen you make it point to a location of DDRAM. So, when you finished changing the fonts don’t forget to set the cursor position, so that, it points to DDRAM.</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9144000" cy="882650"/>
          </a:xfrm>
        </p:spPr>
        <p:txBody>
          <a:bodyPr/>
          <a:lstStyle/>
          <a:p>
            <a:r>
              <a:rPr lang="en-US" altLang="en-US" smtClean="0"/>
              <a:t>Setting CGRAM address</a:t>
            </a:r>
          </a:p>
        </p:txBody>
      </p:sp>
      <p:sp>
        <p:nvSpPr>
          <p:cNvPr id="38915" name="Rectangle 3"/>
          <p:cNvSpPr>
            <a:spLocks noGrp="1" noChangeArrowheads="1"/>
          </p:cNvSpPr>
          <p:nvPr>
            <p:ph type="body" idx="1"/>
          </p:nvPr>
        </p:nvSpPr>
        <p:spPr>
          <a:xfrm>
            <a:off x="463550" y="1023938"/>
            <a:ext cx="8312150" cy="3073400"/>
          </a:xfrm>
        </p:spPr>
        <p:txBody>
          <a:bodyPr/>
          <a:lstStyle/>
          <a:p>
            <a:r>
              <a:rPr lang="en-US" altLang="en-US" smtClean="0"/>
              <a:t>To make the cursor point to any location of CGRAM, or DDRAM, simply write the address of the location into the command register.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882650"/>
          </a:xfrm>
        </p:spPr>
        <p:txBody>
          <a:bodyPr/>
          <a:lstStyle/>
          <a:p>
            <a:r>
              <a:rPr lang="en-US" altLang="en-US" smtClean="0"/>
              <a:t>Setting CGRAM address (Example)</a:t>
            </a:r>
          </a:p>
        </p:txBody>
      </p:sp>
      <p:sp>
        <p:nvSpPr>
          <p:cNvPr id="39939" name="Rectangle 3"/>
          <p:cNvSpPr>
            <a:spLocks noGrp="1" noChangeArrowheads="1"/>
          </p:cNvSpPr>
          <p:nvPr>
            <p:ph type="body" idx="1"/>
          </p:nvPr>
        </p:nvSpPr>
        <p:spPr>
          <a:xfrm>
            <a:off x="463550" y="1023938"/>
            <a:ext cx="8312150" cy="1492250"/>
          </a:xfrm>
        </p:spPr>
        <p:txBody>
          <a:bodyPr/>
          <a:lstStyle/>
          <a:p>
            <a:r>
              <a:rPr lang="en-US" altLang="en-US" smtClean="0"/>
              <a:t>We want to change the font of the 4th row of character 01H. What should we write to the command register to make the cursor point to the relevant address. </a:t>
            </a:r>
          </a:p>
        </p:txBody>
      </p:sp>
      <p:sp>
        <p:nvSpPr>
          <p:cNvPr id="39940" name="Rectangle 5"/>
          <p:cNvSpPr>
            <a:spLocks noChangeArrowheads="1"/>
          </p:cNvSpPr>
          <p:nvPr/>
        </p:nvSpPr>
        <p:spPr bwMode="auto">
          <a:xfrm>
            <a:off x="381000" y="3733800"/>
            <a:ext cx="5486400" cy="1371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folHlink"/>
              </a:buClr>
              <a:buSzPct val="60000"/>
              <a:buFont typeface="Wingdings" panose="05000000000000000000" pitchFamily="2" charset="2"/>
              <a:buChar char="n"/>
            </a:pPr>
            <a:r>
              <a:rPr lang="en-US" altLang="en-US" sz="2000">
                <a:latin typeface="Tahoma" panose="020B0604030504040204" pitchFamily="34" charset="0"/>
              </a:rPr>
              <a:t>Solution:</a:t>
            </a:r>
          </a:p>
          <a:p>
            <a:pPr>
              <a:buClr>
                <a:schemeClr val="folHlink"/>
              </a:buClr>
              <a:buSzPct val="60000"/>
              <a:buFont typeface="Wingdings" panose="05000000000000000000" pitchFamily="2" charset="2"/>
              <a:buNone/>
            </a:pPr>
            <a:r>
              <a:rPr lang="en-US" altLang="en-US">
                <a:latin typeface="Tahoma" panose="020B0604030504040204" pitchFamily="34" charset="0"/>
              </a:rPr>
              <a:t>	 As you can see in the figure, the address of the 4</a:t>
            </a:r>
            <a:r>
              <a:rPr lang="en-US" altLang="en-US" baseline="30000">
                <a:latin typeface="Tahoma" panose="020B0604030504040204" pitchFamily="34" charset="0"/>
              </a:rPr>
              <a:t>th</a:t>
            </a:r>
            <a:r>
              <a:rPr lang="en-US" altLang="en-US">
                <a:latin typeface="Tahoma" panose="020B0604030504040204" pitchFamily="34" charset="0"/>
              </a:rPr>
              <a:t> row of character 01H is 4BH. So, we should write 4BH into the command register.</a:t>
            </a:r>
          </a:p>
        </p:txBody>
      </p:sp>
      <p:graphicFrame>
        <p:nvGraphicFramePr>
          <p:cNvPr id="97293" name="Group 13"/>
          <p:cNvGraphicFramePr>
            <a:graphicFrameLocks noGrp="1"/>
          </p:cNvGraphicFramePr>
          <p:nvPr/>
        </p:nvGraphicFramePr>
        <p:xfrm>
          <a:off x="7086600" y="2971800"/>
          <a:ext cx="1666872" cy="3556000"/>
        </p:xfrm>
        <a:graphic>
          <a:graphicData uri="http://schemas.openxmlformats.org/drawingml/2006/table">
            <a:tbl>
              <a:tblPr/>
              <a:tblGrid>
                <a:gridCol w="208359">
                  <a:extLst>
                    <a:ext uri="{9D8B030D-6E8A-4147-A177-3AD203B41FA5}">
                      <a16:colId xmlns:a16="http://schemas.microsoft.com/office/drawing/2014/main" val="20000"/>
                    </a:ext>
                  </a:extLst>
                </a:gridCol>
                <a:gridCol w="208359">
                  <a:extLst>
                    <a:ext uri="{9D8B030D-6E8A-4147-A177-3AD203B41FA5}">
                      <a16:colId xmlns:a16="http://schemas.microsoft.com/office/drawing/2014/main" val="20001"/>
                    </a:ext>
                  </a:extLst>
                </a:gridCol>
                <a:gridCol w="208359">
                  <a:extLst>
                    <a:ext uri="{9D8B030D-6E8A-4147-A177-3AD203B41FA5}">
                      <a16:colId xmlns:a16="http://schemas.microsoft.com/office/drawing/2014/main" val="20002"/>
                    </a:ext>
                  </a:extLst>
                </a:gridCol>
                <a:gridCol w="208359">
                  <a:extLst>
                    <a:ext uri="{9D8B030D-6E8A-4147-A177-3AD203B41FA5}">
                      <a16:colId xmlns:a16="http://schemas.microsoft.com/office/drawing/2014/main" val="20003"/>
                    </a:ext>
                  </a:extLst>
                </a:gridCol>
                <a:gridCol w="208359">
                  <a:extLst>
                    <a:ext uri="{9D8B030D-6E8A-4147-A177-3AD203B41FA5}">
                      <a16:colId xmlns:a16="http://schemas.microsoft.com/office/drawing/2014/main" val="20004"/>
                    </a:ext>
                  </a:extLst>
                </a:gridCol>
                <a:gridCol w="208359">
                  <a:extLst>
                    <a:ext uri="{9D8B030D-6E8A-4147-A177-3AD203B41FA5}">
                      <a16:colId xmlns:a16="http://schemas.microsoft.com/office/drawing/2014/main" val="20005"/>
                    </a:ext>
                  </a:extLst>
                </a:gridCol>
                <a:gridCol w="208359">
                  <a:extLst>
                    <a:ext uri="{9D8B030D-6E8A-4147-A177-3AD203B41FA5}">
                      <a16:colId xmlns:a16="http://schemas.microsoft.com/office/drawing/2014/main" val="20006"/>
                    </a:ext>
                  </a:extLst>
                </a:gridCol>
                <a:gridCol w="208359">
                  <a:extLst>
                    <a:ext uri="{9D8B030D-6E8A-4147-A177-3AD203B41FA5}">
                      <a16:colId xmlns:a16="http://schemas.microsoft.com/office/drawing/2014/main" val="20007"/>
                    </a:ext>
                  </a:extLst>
                </a:gridCol>
              </a:tblGrid>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1"/>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2"/>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6"/>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8"/>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10"/>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12"/>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1</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cs typeface="Arial" charset="0"/>
                        </a:rPr>
                        <a:t>0</a:t>
                      </a:r>
                    </a:p>
                  </a:txBody>
                  <a:tcPr marL="91475" marR="914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0096" name="Text Box 168"/>
          <p:cNvSpPr txBox="1">
            <a:spLocks noChangeArrowheads="1"/>
          </p:cNvSpPr>
          <p:nvPr/>
        </p:nvSpPr>
        <p:spPr bwMode="auto">
          <a:xfrm>
            <a:off x="8534400" y="2971800"/>
            <a:ext cx="60960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40 </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41 </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42</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43 </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44</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45</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46</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47</a:t>
            </a:r>
          </a:p>
        </p:txBody>
      </p:sp>
      <p:sp>
        <p:nvSpPr>
          <p:cNvPr id="40097" name="Line 169"/>
          <p:cNvSpPr>
            <a:spLocks noChangeShapeType="1"/>
          </p:cNvSpPr>
          <p:nvPr/>
        </p:nvSpPr>
        <p:spPr bwMode="auto">
          <a:xfrm flipH="1">
            <a:off x="6858000" y="47244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98" name="Text Box 170"/>
          <p:cNvSpPr txBox="1">
            <a:spLocks noChangeArrowheads="1"/>
          </p:cNvSpPr>
          <p:nvPr/>
        </p:nvSpPr>
        <p:spPr bwMode="auto">
          <a:xfrm rot="5400000">
            <a:off x="6273006" y="3785394"/>
            <a:ext cx="1330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600">
                <a:latin typeface="Times New Roman" panose="02020603050405020304" pitchFamily="18" charset="0"/>
                <a:cs typeface="Arial" panose="020B0604020202020204" pitchFamily="34" charset="0"/>
              </a:rPr>
              <a:t>Character 0</a:t>
            </a:r>
          </a:p>
        </p:txBody>
      </p:sp>
      <p:sp>
        <p:nvSpPr>
          <p:cNvPr id="40099" name="Text Box 171"/>
          <p:cNvSpPr txBox="1">
            <a:spLocks noChangeArrowheads="1"/>
          </p:cNvSpPr>
          <p:nvPr/>
        </p:nvSpPr>
        <p:spPr bwMode="auto">
          <a:xfrm rot="5400000">
            <a:off x="6273006" y="5461794"/>
            <a:ext cx="1330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600">
                <a:latin typeface="Times New Roman" panose="02020603050405020304" pitchFamily="18" charset="0"/>
                <a:cs typeface="Arial" panose="020B0604020202020204" pitchFamily="34" charset="0"/>
              </a:rPr>
              <a:t>Character 1</a:t>
            </a:r>
          </a:p>
        </p:txBody>
      </p:sp>
      <p:sp>
        <p:nvSpPr>
          <p:cNvPr id="40100" name="Text Box 172"/>
          <p:cNvSpPr txBox="1">
            <a:spLocks noChangeArrowheads="1"/>
          </p:cNvSpPr>
          <p:nvPr/>
        </p:nvSpPr>
        <p:spPr bwMode="auto">
          <a:xfrm>
            <a:off x="7010400" y="2819400"/>
            <a:ext cx="1828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a:latin typeface="Times New Roman" panose="02020603050405020304" pitchFamily="18" charset="0"/>
                <a:cs typeface="Arial" panose="020B0604020202020204" pitchFamily="34" charset="0"/>
              </a:rPr>
              <a:t>D7   D6   D5   D4    D3   D2   D1   D0</a:t>
            </a:r>
          </a:p>
        </p:txBody>
      </p:sp>
      <p:sp>
        <p:nvSpPr>
          <p:cNvPr id="40101" name="Line 173"/>
          <p:cNvSpPr>
            <a:spLocks noChangeShapeType="1"/>
          </p:cNvSpPr>
          <p:nvPr/>
        </p:nvSpPr>
        <p:spPr bwMode="auto">
          <a:xfrm>
            <a:off x="6858000" y="29718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2" name="Line 174"/>
          <p:cNvSpPr>
            <a:spLocks noChangeShapeType="1"/>
          </p:cNvSpPr>
          <p:nvPr/>
        </p:nvSpPr>
        <p:spPr bwMode="auto">
          <a:xfrm flipH="1">
            <a:off x="6858000" y="65532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3" name="Line 175"/>
          <p:cNvSpPr>
            <a:spLocks noChangeShapeType="1"/>
          </p:cNvSpPr>
          <p:nvPr/>
        </p:nvSpPr>
        <p:spPr bwMode="auto">
          <a:xfrm flipH="1">
            <a:off x="6858000" y="2971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4" name="Text Box 176"/>
          <p:cNvSpPr txBox="1">
            <a:spLocks noChangeArrowheads="1"/>
          </p:cNvSpPr>
          <p:nvPr/>
        </p:nvSpPr>
        <p:spPr bwMode="auto">
          <a:xfrm>
            <a:off x="6781800" y="6553200"/>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200" b="1">
                <a:latin typeface="Times New Roman" panose="02020603050405020304" pitchFamily="18" charset="0"/>
                <a:cs typeface="Arial" panose="020B0604020202020204" pitchFamily="34" charset="0"/>
              </a:rPr>
              <a:t>CGRAM (Its first 16 bytes)</a:t>
            </a:r>
          </a:p>
        </p:txBody>
      </p:sp>
      <p:sp>
        <p:nvSpPr>
          <p:cNvPr id="40105" name="Rectangle 177"/>
          <p:cNvSpPr>
            <a:spLocks noChangeArrowheads="1"/>
          </p:cNvSpPr>
          <p:nvPr/>
        </p:nvSpPr>
        <p:spPr bwMode="auto">
          <a:xfrm>
            <a:off x="6781800" y="5410200"/>
            <a:ext cx="2209800" cy="228600"/>
          </a:xfrm>
          <a:prstGeom prst="rect">
            <a:avLst/>
          </a:prstGeom>
          <a:solidFill>
            <a:srgbClr val="7086F2">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106" name="Text Box 178"/>
          <p:cNvSpPr txBox="1">
            <a:spLocks noChangeArrowheads="1"/>
          </p:cNvSpPr>
          <p:nvPr/>
        </p:nvSpPr>
        <p:spPr bwMode="auto">
          <a:xfrm>
            <a:off x="8534400" y="4800600"/>
            <a:ext cx="6096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48</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49</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4A</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4B</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4C</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4D</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4E</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4F</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a:t>
            </a:r>
          </a:p>
          <a:p>
            <a:pPr algn="ctr">
              <a:spcBef>
                <a:spcPct val="50000"/>
              </a:spcBef>
              <a:buFont typeface="Wingdings" panose="05000000000000000000" pitchFamily="2" charset="2"/>
              <a:buNone/>
            </a:pPr>
            <a:r>
              <a:rPr lang="en-US" altLang="en-US" sz="1000" b="1">
                <a:latin typeface="Times New Roman" panose="02020603050405020304" pitchFamily="18" charset="0"/>
                <a:cs typeface="Arial" panose="020B0604020202020204" pitchFamily="34" charset="0"/>
              </a:rPr>
              <a:t>:</a:t>
            </a:r>
          </a:p>
          <a:p>
            <a:pPr algn="ctr">
              <a:spcBef>
                <a:spcPct val="50000"/>
              </a:spcBef>
              <a:buFont typeface="Wingdings" panose="05000000000000000000" pitchFamily="2" charset="2"/>
              <a:buNone/>
            </a:pPr>
            <a:endParaRPr lang="en-US" altLang="en-US" sz="1000" b="1">
              <a:latin typeface="Times New Roman" panose="02020603050405020304" pitchFamily="18" charset="0"/>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9144000" cy="882650"/>
          </a:xfrm>
        </p:spPr>
        <p:txBody>
          <a:bodyPr/>
          <a:lstStyle/>
          <a:p>
            <a:r>
              <a:rPr lang="en-US" altLang="en-US" smtClean="0"/>
              <a:t>additional references</a:t>
            </a:r>
          </a:p>
        </p:txBody>
      </p:sp>
      <p:sp>
        <p:nvSpPr>
          <p:cNvPr id="40963" name="Rectangle 3"/>
          <p:cNvSpPr>
            <a:spLocks noGrp="1" noChangeArrowheads="1"/>
          </p:cNvSpPr>
          <p:nvPr>
            <p:ph type="body" idx="1"/>
          </p:nvPr>
        </p:nvSpPr>
        <p:spPr/>
        <p:txBody>
          <a:bodyPr/>
          <a:lstStyle/>
          <a:p>
            <a:r>
              <a:rPr lang="en-US" altLang="en-US" smtClean="0"/>
              <a:t>You can find useful datasheets and user manuals about different LCDs in  </a:t>
            </a:r>
            <a:r>
              <a:rPr lang="en-US" altLang="en-US" sz="2000" smtClean="0">
                <a:hlinkClick r:id="rId2"/>
              </a:rPr>
              <a:t>http://www.optrex.com/</a:t>
            </a:r>
            <a:endParaRPr lang="en-US" altLang="en-US" sz="2000" smtClean="0"/>
          </a:p>
          <a:p>
            <a:pPr>
              <a:buFont typeface="Wingdings" panose="05000000000000000000" pitchFamily="2" charset="2"/>
              <a:buNone/>
            </a:pPr>
            <a:endParaRPr lang="en-US" altLang="en-US" smtClean="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ctrTitle"/>
          </p:nvPr>
        </p:nvSpPr>
        <p:spPr/>
        <p:txBody>
          <a:bodyPr/>
          <a:lstStyle/>
          <a:p>
            <a:r>
              <a:rPr lang="en-US" altLang="en-US" smtClean="0"/>
              <a:t>Stepper Motors</a:t>
            </a:r>
          </a:p>
        </p:txBody>
      </p:sp>
      <p:sp>
        <p:nvSpPr>
          <p:cNvPr id="41987" name="Subtitle 4"/>
          <p:cNvSpPr>
            <a:spLocks noGrp="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228600"/>
            <a:ext cx="7772400" cy="1295400"/>
          </a:xfrm>
        </p:spPr>
        <p:txBody>
          <a:bodyPr/>
          <a:lstStyle/>
          <a:p>
            <a:r>
              <a:rPr lang="en-US" altLang="en-US" smtClean="0"/>
              <a:t>Stepper Motors</a:t>
            </a:r>
          </a:p>
        </p:txBody>
      </p:sp>
      <p:sp>
        <p:nvSpPr>
          <p:cNvPr id="405507" name="Rectangle 3"/>
          <p:cNvSpPr>
            <a:spLocks noGrp="1" noChangeArrowheads="1"/>
          </p:cNvSpPr>
          <p:nvPr>
            <p:ph type="body" idx="1"/>
          </p:nvPr>
        </p:nvSpPr>
        <p:spPr/>
        <p:txBody>
          <a:bodyPr/>
          <a:lstStyle/>
          <a:p>
            <a:pPr>
              <a:lnSpc>
                <a:spcPct val="130000"/>
              </a:lnSpc>
            </a:pPr>
            <a:r>
              <a:rPr lang="en-US" altLang="en-US" smtClean="0"/>
              <a:t>more accurately controlled than a normal motor allowing fractional turns or n revolutions to be easily done</a:t>
            </a:r>
          </a:p>
          <a:p>
            <a:pPr>
              <a:lnSpc>
                <a:spcPct val="130000"/>
              </a:lnSpc>
            </a:pPr>
            <a:r>
              <a:rPr lang="en-US" altLang="en-US" smtClean="0"/>
              <a:t>low speed, and lower torque than a comparable D.C. motor</a:t>
            </a:r>
          </a:p>
          <a:p>
            <a:pPr>
              <a:lnSpc>
                <a:spcPct val="130000"/>
              </a:lnSpc>
            </a:pPr>
            <a:r>
              <a:rPr lang="en-US" altLang="en-US" smtClean="0"/>
              <a:t>useful for precise positioning for robotics</a:t>
            </a:r>
          </a:p>
          <a:p>
            <a:r>
              <a:rPr lang="en-GB" altLang="en-US" smtClean="0"/>
              <a:t>Servomotors require a position feedback signal for control</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0" y="0"/>
            <a:ext cx="9144000" cy="882650"/>
          </a:xfrm>
        </p:spPr>
        <p:txBody>
          <a:bodyPr/>
          <a:lstStyle/>
          <a:p>
            <a:r>
              <a:rPr lang="en-US" altLang="en-US" smtClean="0"/>
              <a:t>LCD internal components</a:t>
            </a:r>
          </a:p>
        </p:txBody>
      </p:sp>
      <p:sp>
        <p:nvSpPr>
          <p:cNvPr id="7171" name="Rectangle 5"/>
          <p:cNvSpPr>
            <a:spLocks noGrp="1" noChangeArrowheads="1"/>
          </p:cNvSpPr>
          <p:nvPr>
            <p:ph type="body" sz="half" idx="1"/>
          </p:nvPr>
        </p:nvSpPr>
        <p:spPr>
          <a:xfrm>
            <a:off x="463550" y="1447800"/>
            <a:ext cx="4079875" cy="5060950"/>
          </a:xfrm>
        </p:spPr>
        <p:txBody>
          <a:bodyPr/>
          <a:lstStyle/>
          <a:p>
            <a:r>
              <a:rPr lang="en-US" altLang="en-US" sz="2000" smtClean="0">
                <a:solidFill>
                  <a:schemeClr val="accent2"/>
                </a:solidFill>
                <a:hlinkClick r:id="rId2" action="ppaction://hlinksldjump"/>
              </a:rPr>
              <a:t>DDRAM (Data Display RAM)</a:t>
            </a:r>
            <a:endParaRPr lang="en-US" altLang="en-US" sz="2000" smtClean="0">
              <a:solidFill>
                <a:schemeClr val="accent2"/>
              </a:solidFill>
            </a:endParaRPr>
          </a:p>
          <a:p>
            <a:r>
              <a:rPr lang="en-US" altLang="en-US" sz="2000" smtClean="0">
                <a:solidFill>
                  <a:schemeClr val="bg2"/>
                </a:solidFill>
                <a:hlinkClick r:id="rId3" action="ppaction://hlinksldjump"/>
              </a:rPr>
              <a:t>CGRAM</a:t>
            </a:r>
            <a:r>
              <a:rPr lang="en-US" altLang="en-US" sz="2000" smtClean="0">
                <a:solidFill>
                  <a:schemeClr val="bg2"/>
                </a:solidFill>
              </a:rPr>
              <a:t> </a:t>
            </a:r>
            <a:r>
              <a:rPr lang="en-US" altLang="en-US" sz="2000" smtClean="0">
                <a:solidFill>
                  <a:schemeClr val="tx2"/>
                </a:solidFill>
              </a:rPr>
              <a:t>(Character Generator RAM)</a:t>
            </a:r>
          </a:p>
          <a:p>
            <a:r>
              <a:rPr lang="en-US" altLang="en-US" sz="2000" smtClean="0">
                <a:solidFill>
                  <a:schemeClr val="accent2"/>
                </a:solidFill>
                <a:hlinkClick r:id="rId4" action="ppaction://hlinksldjump"/>
              </a:rPr>
              <a:t>Cursor (Address Counter)</a:t>
            </a:r>
            <a:endParaRPr lang="en-US" altLang="en-US" sz="2000" smtClean="0">
              <a:solidFill>
                <a:schemeClr val="accent2"/>
              </a:solidFill>
            </a:endParaRPr>
          </a:p>
          <a:p>
            <a:r>
              <a:rPr lang="en-US" altLang="en-US" sz="2000" smtClean="0">
                <a:solidFill>
                  <a:schemeClr val="accent2"/>
                </a:solidFill>
                <a:hlinkClick r:id="rId5" action="ppaction://hlinksldjump"/>
              </a:rPr>
              <a:t>Data Register</a:t>
            </a:r>
            <a:endParaRPr lang="en-US" altLang="en-US" sz="2000" smtClean="0">
              <a:solidFill>
                <a:schemeClr val="accent2"/>
              </a:solidFill>
            </a:endParaRPr>
          </a:p>
          <a:p>
            <a:r>
              <a:rPr lang="en-US" altLang="en-US" sz="2000" smtClean="0">
                <a:solidFill>
                  <a:schemeClr val="accent2"/>
                </a:solidFill>
                <a:hlinkClick r:id="rId6" action="ppaction://hlinksldjump"/>
              </a:rPr>
              <a:t>Command Register</a:t>
            </a:r>
            <a:endParaRPr lang="en-US" altLang="en-US" sz="2000" smtClean="0">
              <a:solidFill>
                <a:schemeClr val="accent2"/>
              </a:solidFill>
            </a:endParaRPr>
          </a:p>
          <a:p>
            <a:endParaRPr lang="en-US" altLang="en-US" sz="2800" smtClean="0">
              <a:solidFill>
                <a:schemeClr val="accent2"/>
              </a:solidFill>
            </a:endParaRPr>
          </a:p>
        </p:txBody>
      </p:sp>
      <p:grpSp>
        <p:nvGrpSpPr>
          <p:cNvPr id="7172" name="Group 7"/>
          <p:cNvGrpSpPr>
            <a:grpSpLocks/>
          </p:cNvGrpSpPr>
          <p:nvPr/>
        </p:nvGrpSpPr>
        <p:grpSpPr bwMode="auto">
          <a:xfrm>
            <a:off x="4419600" y="1447800"/>
            <a:ext cx="4495800" cy="4800600"/>
            <a:chOff x="672" y="912"/>
            <a:chExt cx="2832" cy="3024"/>
          </a:xfrm>
        </p:grpSpPr>
        <p:sp>
          <p:nvSpPr>
            <p:cNvPr id="7173" name="Rectangle 8"/>
            <p:cNvSpPr>
              <a:spLocks noChangeArrowheads="1"/>
            </p:cNvSpPr>
            <p:nvPr/>
          </p:nvSpPr>
          <p:spPr bwMode="auto">
            <a:xfrm>
              <a:off x="672" y="912"/>
              <a:ext cx="2784" cy="302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7174" name="Group 9"/>
            <p:cNvGrpSpPr>
              <a:grpSpLocks/>
            </p:cNvGrpSpPr>
            <p:nvPr/>
          </p:nvGrpSpPr>
          <p:grpSpPr bwMode="auto">
            <a:xfrm>
              <a:off x="720" y="2544"/>
              <a:ext cx="816" cy="179"/>
              <a:chOff x="336" y="2688"/>
              <a:chExt cx="816" cy="179"/>
            </a:xfrm>
          </p:grpSpPr>
          <p:sp>
            <p:nvSpPr>
              <p:cNvPr id="7200" name="Line 10"/>
              <p:cNvSpPr>
                <a:spLocks noChangeShapeType="1"/>
              </p:cNvSpPr>
              <p:nvPr/>
            </p:nvSpPr>
            <p:spPr bwMode="auto">
              <a:xfrm>
                <a:off x="384" y="2832"/>
                <a:ext cx="43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1" name="Text Box 11"/>
              <p:cNvSpPr txBox="1">
                <a:spLocks noChangeArrowheads="1"/>
              </p:cNvSpPr>
              <p:nvPr/>
            </p:nvSpPr>
            <p:spPr bwMode="auto">
              <a:xfrm>
                <a:off x="336" y="2688"/>
                <a:ext cx="8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Cursor</a:t>
                </a:r>
              </a:p>
            </p:txBody>
          </p:sp>
        </p:grpSp>
        <p:sp>
          <p:nvSpPr>
            <p:cNvPr id="7175" name="Rectangle 12"/>
            <p:cNvSpPr>
              <a:spLocks noChangeArrowheads="1"/>
            </p:cNvSpPr>
            <p:nvPr/>
          </p:nvSpPr>
          <p:spPr bwMode="auto">
            <a:xfrm>
              <a:off x="2544" y="2448"/>
              <a:ext cx="720" cy="19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176" name="Text Box 13"/>
            <p:cNvSpPr txBox="1">
              <a:spLocks noChangeArrowheads="1"/>
            </p:cNvSpPr>
            <p:nvPr/>
          </p:nvSpPr>
          <p:spPr bwMode="auto">
            <a:xfrm>
              <a:off x="2352" y="2304"/>
              <a:ext cx="115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Command Register</a:t>
              </a:r>
            </a:p>
          </p:txBody>
        </p:sp>
        <p:grpSp>
          <p:nvGrpSpPr>
            <p:cNvPr id="7177" name="Group 14"/>
            <p:cNvGrpSpPr>
              <a:grpSpLocks/>
            </p:cNvGrpSpPr>
            <p:nvPr/>
          </p:nvGrpSpPr>
          <p:grpSpPr bwMode="auto">
            <a:xfrm>
              <a:off x="2496" y="1296"/>
              <a:ext cx="864" cy="336"/>
              <a:chOff x="2976" y="1200"/>
              <a:chExt cx="864" cy="336"/>
            </a:xfrm>
          </p:grpSpPr>
          <p:sp>
            <p:nvSpPr>
              <p:cNvPr id="7198" name="Rectangle 15"/>
              <p:cNvSpPr>
                <a:spLocks noChangeArrowheads="1"/>
              </p:cNvSpPr>
              <p:nvPr/>
            </p:nvSpPr>
            <p:spPr bwMode="auto">
              <a:xfrm>
                <a:off x="3024" y="1344"/>
                <a:ext cx="720" cy="19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199" name="Text Box 16"/>
              <p:cNvSpPr txBox="1">
                <a:spLocks noChangeArrowheads="1"/>
              </p:cNvSpPr>
              <p:nvPr/>
            </p:nvSpPr>
            <p:spPr bwMode="auto">
              <a:xfrm>
                <a:off x="2976" y="1200"/>
                <a:ext cx="86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Data Register</a:t>
                </a:r>
              </a:p>
            </p:txBody>
          </p:sp>
        </p:grpSp>
        <p:grpSp>
          <p:nvGrpSpPr>
            <p:cNvPr id="7178" name="Group 17"/>
            <p:cNvGrpSpPr>
              <a:grpSpLocks/>
            </p:cNvGrpSpPr>
            <p:nvPr/>
          </p:nvGrpSpPr>
          <p:grpSpPr bwMode="auto">
            <a:xfrm>
              <a:off x="1056" y="2448"/>
              <a:ext cx="1200" cy="1440"/>
              <a:chOff x="1056" y="2448"/>
              <a:chExt cx="1200" cy="1440"/>
            </a:xfrm>
          </p:grpSpPr>
          <p:sp>
            <p:nvSpPr>
              <p:cNvPr id="7189" name="Rectangle 18"/>
              <p:cNvSpPr>
                <a:spLocks noChangeArrowheads="1"/>
              </p:cNvSpPr>
              <p:nvPr/>
            </p:nvSpPr>
            <p:spPr bwMode="auto">
              <a:xfrm>
                <a:off x="1248" y="2592"/>
                <a:ext cx="576" cy="129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190" name="Text Box 19"/>
              <p:cNvSpPr txBox="1">
                <a:spLocks noChangeArrowheads="1"/>
              </p:cNvSpPr>
              <p:nvPr/>
            </p:nvSpPr>
            <p:spPr bwMode="auto">
              <a:xfrm>
                <a:off x="1056" y="2448"/>
                <a:ext cx="10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DDRAM</a:t>
                </a:r>
              </a:p>
            </p:txBody>
          </p:sp>
          <p:sp>
            <p:nvSpPr>
              <p:cNvPr id="7191" name="Text Box 20"/>
              <p:cNvSpPr txBox="1">
                <a:spLocks noChangeArrowheads="1"/>
              </p:cNvSpPr>
              <p:nvPr/>
            </p:nvSpPr>
            <p:spPr bwMode="auto">
              <a:xfrm>
                <a:off x="1824" y="2592"/>
                <a:ext cx="432"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80H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81H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82H</a:t>
                </a: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FEH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FFH</a:t>
                </a:r>
              </a:p>
            </p:txBody>
          </p:sp>
          <p:sp>
            <p:nvSpPr>
              <p:cNvPr id="7192" name="Line 21"/>
              <p:cNvSpPr>
                <a:spLocks noChangeShapeType="1"/>
              </p:cNvSpPr>
              <p:nvPr/>
            </p:nvSpPr>
            <p:spPr bwMode="auto">
              <a:xfrm>
                <a:off x="1248" y="273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3" name="Line 22"/>
              <p:cNvSpPr>
                <a:spLocks noChangeShapeType="1"/>
              </p:cNvSpPr>
              <p:nvPr/>
            </p:nvSpPr>
            <p:spPr bwMode="auto">
              <a:xfrm>
                <a:off x="1248" y="288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Line 23"/>
              <p:cNvSpPr>
                <a:spLocks noChangeShapeType="1"/>
              </p:cNvSpPr>
              <p:nvPr/>
            </p:nvSpPr>
            <p:spPr bwMode="auto">
              <a:xfrm>
                <a:off x="1248" y="302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Line 24"/>
              <p:cNvSpPr>
                <a:spLocks noChangeShapeType="1"/>
              </p:cNvSpPr>
              <p:nvPr/>
            </p:nvSpPr>
            <p:spPr bwMode="auto">
              <a:xfrm>
                <a:off x="1248" y="374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Line 25"/>
              <p:cNvSpPr>
                <a:spLocks noChangeShapeType="1"/>
              </p:cNvSpPr>
              <p:nvPr/>
            </p:nvSpPr>
            <p:spPr bwMode="auto">
              <a:xfrm>
                <a:off x="1248" y="36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7" name="Text Box 26"/>
              <p:cNvSpPr txBox="1">
                <a:spLocks noChangeArrowheads="1"/>
              </p:cNvSpPr>
              <p:nvPr/>
            </p:nvSpPr>
            <p:spPr bwMode="auto">
              <a:xfrm rot="5400000">
                <a:off x="1842" y="3150"/>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a:t>
                </a:r>
              </a:p>
            </p:txBody>
          </p:sp>
        </p:grpSp>
        <p:grpSp>
          <p:nvGrpSpPr>
            <p:cNvPr id="7179" name="Group 27"/>
            <p:cNvGrpSpPr>
              <a:grpSpLocks/>
            </p:cNvGrpSpPr>
            <p:nvPr/>
          </p:nvGrpSpPr>
          <p:grpSpPr bwMode="auto">
            <a:xfrm>
              <a:off x="1056" y="960"/>
              <a:ext cx="1200" cy="1440"/>
              <a:chOff x="1056" y="960"/>
              <a:chExt cx="1200" cy="1440"/>
            </a:xfrm>
          </p:grpSpPr>
          <p:sp>
            <p:nvSpPr>
              <p:cNvPr id="7180" name="Rectangle 28"/>
              <p:cNvSpPr>
                <a:spLocks noChangeArrowheads="1"/>
              </p:cNvSpPr>
              <p:nvPr/>
            </p:nvSpPr>
            <p:spPr bwMode="auto">
              <a:xfrm>
                <a:off x="1248" y="1104"/>
                <a:ext cx="576" cy="129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181" name="Text Box 29"/>
              <p:cNvSpPr txBox="1">
                <a:spLocks noChangeArrowheads="1"/>
              </p:cNvSpPr>
              <p:nvPr/>
            </p:nvSpPr>
            <p:spPr bwMode="auto">
              <a:xfrm>
                <a:off x="1056" y="960"/>
                <a:ext cx="10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CGRAM</a:t>
                </a:r>
              </a:p>
            </p:txBody>
          </p:sp>
          <p:sp>
            <p:nvSpPr>
              <p:cNvPr id="7182" name="Text Box 30"/>
              <p:cNvSpPr txBox="1">
                <a:spLocks noChangeArrowheads="1"/>
              </p:cNvSpPr>
              <p:nvPr/>
            </p:nvSpPr>
            <p:spPr bwMode="auto">
              <a:xfrm>
                <a:off x="1824" y="1104"/>
                <a:ext cx="432"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40H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41H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42H</a:t>
                </a: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7EH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7FH</a:t>
                </a:r>
              </a:p>
            </p:txBody>
          </p:sp>
          <p:sp>
            <p:nvSpPr>
              <p:cNvPr id="7183" name="Line 31"/>
              <p:cNvSpPr>
                <a:spLocks noChangeShapeType="1"/>
              </p:cNvSpPr>
              <p:nvPr/>
            </p:nvSpPr>
            <p:spPr bwMode="auto">
              <a:xfrm>
                <a:off x="1248" y="124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Line 32"/>
              <p:cNvSpPr>
                <a:spLocks noChangeShapeType="1"/>
              </p:cNvSpPr>
              <p:nvPr/>
            </p:nvSpPr>
            <p:spPr bwMode="auto">
              <a:xfrm>
                <a:off x="1248" y="139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5" name="Line 33"/>
              <p:cNvSpPr>
                <a:spLocks noChangeShapeType="1"/>
              </p:cNvSpPr>
              <p:nvPr/>
            </p:nvSpPr>
            <p:spPr bwMode="auto">
              <a:xfrm>
                <a:off x="1248" y="153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6" name="Line 34"/>
              <p:cNvSpPr>
                <a:spLocks noChangeShapeType="1"/>
              </p:cNvSpPr>
              <p:nvPr/>
            </p:nvSpPr>
            <p:spPr bwMode="auto">
              <a:xfrm>
                <a:off x="1248" y="225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7" name="Line 35"/>
              <p:cNvSpPr>
                <a:spLocks noChangeShapeType="1"/>
              </p:cNvSpPr>
              <p:nvPr/>
            </p:nvSpPr>
            <p:spPr bwMode="auto">
              <a:xfrm>
                <a:off x="1248" y="211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 name="Text Box 36"/>
              <p:cNvSpPr txBox="1">
                <a:spLocks noChangeArrowheads="1"/>
              </p:cNvSpPr>
              <p:nvPr/>
            </p:nvSpPr>
            <p:spPr bwMode="auto">
              <a:xfrm rot="5400000">
                <a:off x="1842" y="1710"/>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a:t>
                </a:r>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Stepper Motor Diagram</a:t>
            </a: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27051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t>Stepper Motor Step Angles</a:t>
            </a:r>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24000"/>
            <a:ext cx="347186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Terminology</a:t>
            </a:r>
          </a:p>
        </p:txBody>
      </p:sp>
      <p:sp>
        <p:nvSpPr>
          <p:cNvPr id="434180" name="Rectangle 4"/>
          <p:cNvSpPr>
            <a:spLocks noGrp="1" noChangeArrowheads="1"/>
          </p:cNvSpPr>
          <p:nvPr>
            <p:ph type="body" idx="1"/>
          </p:nvPr>
        </p:nvSpPr>
        <p:spPr/>
        <p:txBody>
          <a:bodyPr/>
          <a:lstStyle/>
          <a:p>
            <a:pPr>
              <a:lnSpc>
                <a:spcPct val="150000"/>
              </a:lnSpc>
            </a:pPr>
            <a:r>
              <a:rPr lang="en-US" altLang="en-US" smtClean="0"/>
              <a:t>Steps per second, RPM</a:t>
            </a:r>
          </a:p>
          <a:p>
            <a:pPr lvl="1">
              <a:lnSpc>
                <a:spcPct val="150000"/>
              </a:lnSpc>
            </a:pPr>
            <a:r>
              <a:rPr lang="en-US" altLang="en-US" sz="1800" smtClean="0"/>
              <a:t>SPS = (RPM * SPR) /60</a:t>
            </a:r>
          </a:p>
          <a:p>
            <a:pPr>
              <a:lnSpc>
                <a:spcPct val="150000"/>
              </a:lnSpc>
            </a:pPr>
            <a:r>
              <a:rPr lang="en-US" altLang="en-US" smtClean="0"/>
              <a:t>Number of teeth</a:t>
            </a:r>
          </a:p>
          <a:p>
            <a:pPr>
              <a:lnSpc>
                <a:spcPct val="150000"/>
              </a:lnSpc>
            </a:pPr>
            <a:r>
              <a:rPr lang="en-US" altLang="en-US" smtClean="0"/>
              <a:t>4-step, wave drive 4-step, 8-step</a:t>
            </a:r>
          </a:p>
          <a:p>
            <a:pPr>
              <a:lnSpc>
                <a:spcPct val="150000"/>
              </a:lnSpc>
            </a:pPr>
            <a:r>
              <a:rPr lang="en-US" altLang="en-US" smtClean="0"/>
              <a:t>Motor speed (SPS)</a:t>
            </a:r>
          </a:p>
          <a:p>
            <a:pPr>
              <a:lnSpc>
                <a:spcPct val="150000"/>
              </a:lnSpc>
            </a:pPr>
            <a:r>
              <a:rPr lang="en-US" altLang="en-US" smtClean="0"/>
              <a:t>Holding torque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80">
                                            <p:txEl>
                                              <p:pRg st="0" end="0"/>
                                            </p:txEl>
                                          </p:spTgt>
                                        </p:tgtEl>
                                        <p:attrNameLst>
                                          <p:attrName>style.visibility</p:attrName>
                                        </p:attrNameLst>
                                      </p:cBhvr>
                                      <p:to>
                                        <p:strVal val="visible"/>
                                      </p:to>
                                    </p:set>
                                    <p:anim calcmode="lin" valueType="num">
                                      <p:cBhvr additive="base">
                                        <p:cTn id="7" dur="500" fill="hold"/>
                                        <p:tgtEl>
                                          <p:spTgt spid="4341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418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4180">
                                            <p:txEl>
                                              <p:pRg st="1" end="1"/>
                                            </p:txEl>
                                          </p:spTgt>
                                        </p:tgtEl>
                                        <p:attrNameLst>
                                          <p:attrName>style.visibility</p:attrName>
                                        </p:attrNameLst>
                                      </p:cBhvr>
                                      <p:to>
                                        <p:strVal val="visible"/>
                                      </p:to>
                                    </p:set>
                                    <p:anim calcmode="lin" valueType="num">
                                      <p:cBhvr additive="base">
                                        <p:cTn id="11" dur="500" fill="hold"/>
                                        <p:tgtEl>
                                          <p:spTgt spid="43418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41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34180">
                                            <p:txEl>
                                              <p:pRg st="2" end="2"/>
                                            </p:txEl>
                                          </p:spTgt>
                                        </p:tgtEl>
                                        <p:attrNameLst>
                                          <p:attrName>style.visibility</p:attrName>
                                        </p:attrNameLst>
                                      </p:cBhvr>
                                      <p:to>
                                        <p:strVal val="visible"/>
                                      </p:to>
                                    </p:set>
                                    <p:anim calcmode="lin" valueType="num">
                                      <p:cBhvr additive="base">
                                        <p:cTn id="17" dur="500" fill="hold"/>
                                        <p:tgtEl>
                                          <p:spTgt spid="43418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341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34180">
                                            <p:txEl>
                                              <p:pRg st="3" end="3"/>
                                            </p:txEl>
                                          </p:spTgt>
                                        </p:tgtEl>
                                        <p:attrNameLst>
                                          <p:attrName>style.visibility</p:attrName>
                                        </p:attrNameLst>
                                      </p:cBhvr>
                                      <p:to>
                                        <p:strVal val="visible"/>
                                      </p:to>
                                    </p:set>
                                    <p:anim calcmode="lin" valueType="num">
                                      <p:cBhvr additive="base">
                                        <p:cTn id="23" dur="500" fill="hold"/>
                                        <p:tgtEl>
                                          <p:spTgt spid="434180">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341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34180">
                                            <p:txEl>
                                              <p:pRg st="4" end="4"/>
                                            </p:txEl>
                                          </p:spTgt>
                                        </p:tgtEl>
                                        <p:attrNameLst>
                                          <p:attrName>style.visibility</p:attrName>
                                        </p:attrNameLst>
                                      </p:cBhvr>
                                      <p:to>
                                        <p:strVal val="visible"/>
                                      </p:to>
                                    </p:set>
                                    <p:anim calcmode="lin" valueType="num">
                                      <p:cBhvr additive="base">
                                        <p:cTn id="29" dur="500" fill="hold"/>
                                        <p:tgtEl>
                                          <p:spTgt spid="434180">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41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4180">
                                            <p:txEl>
                                              <p:pRg st="5" end="5"/>
                                            </p:txEl>
                                          </p:spTgt>
                                        </p:tgtEl>
                                        <p:attrNameLst>
                                          <p:attrName>style.visibility</p:attrName>
                                        </p:attrNameLst>
                                      </p:cBhvr>
                                      <p:to>
                                        <p:strVal val="visible"/>
                                      </p:to>
                                    </p:set>
                                    <p:anim calcmode="lin" valueType="num">
                                      <p:cBhvr additive="base">
                                        <p:cTn id="35" dur="500" fill="hold"/>
                                        <p:tgtEl>
                                          <p:spTgt spid="434180">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3418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GB" altLang="en-US" smtClean="0"/>
              <a:t>Stepper Motor Types</a:t>
            </a:r>
          </a:p>
        </p:txBody>
      </p:sp>
      <p:sp>
        <p:nvSpPr>
          <p:cNvPr id="407555" name="Rectangle 3"/>
          <p:cNvSpPr>
            <a:spLocks noGrp="1" noChangeArrowheads="1"/>
          </p:cNvSpPr>
          <p:nvPr>
            <p:ph type="body" idx="1"/>
          </p:nvPr>
        </p:nvSpPr>
        <p:spPr>
          <a:noFill/>
        </p:spPr>
        <p:txBody>
          <a:bodyPr/>
          <a:lstStyle/>
          <a:p>
            <a:pPr lvl="1">
              <a:lnSpc>
                <a:spcPct val="210000"/>
              </a:lnSpc>
            </a:pPr>
            <a:r>
              <a:rPr lang="en-GB" altLang="en-US" sz="2000" smtClean="0"/>
              <a:t>Variable Reluctance</a:t>
            </a:r>
          </a:p>
          <a:p>
            <a:pPr lvl="1">
              <a:lnSpc>
                <a:spcPct val="210000"/>
              </a:lnSpc>
            </a:pPr>
            <a:r>
              <a:rPr lang="en-GB" altLang="en-US" sz="2000" smtClean="0"/>
              <a:t>Permanent Magnet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 calcmode="lin" valueType="num">
                                      <p:cBhvr additive="base">
                                        <p:cTn id="7" dur="500" fill="hold"/>
                                        <p:tgtEl>
                                          <p:spTgt spid="407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7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7555">
                                            <p:txEl>
                                              <p:pRg st="1" end="1"/>
                                            </p:txEl>
                                          </p:spTgt>
                                        </p:tgtEl>
                                        <p:attrNameLst>
                                          <p:attrName>style.visibility</p:attrName>
                                        </p:attrNameLst>
                                      </p:cBhvr>
                                      <p:to>
                                        <p:strVal val="visible"/>
                                      </p:to>
                                    </p:set>
                                    <p:anim calcmode="lin" valueType="num">
                                      <p:cBhvr additive="base">
                                        <p:cTn id="11" dur="500" fill="hold"/>
                                        <p:tgtEl>
                                          <p:spTgt spid="407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75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ctrTitle"/>
          </p:nvPr>
        </p:nvSpPr>
        <p:spPr/>
        <p:txBody>
          <a:bodyPr/>
          <a:lstStyle/>
          <a:p>
            <a:r>
              <a:rPr lang="en-US" altLang="en-US" smtClean="0"/>
              <a:t>Permanent Magnet</a:t>
            </a:r>
          </a:p>
        </p:txBody>
      </p:sp>
      <p:sp>
        <p:nvSpPr>
          <p:cNvPr id="48131" name="Subtitle 4"/>
          <p:cNvSpPr>
            <a:spLocks noGrp="1"/>
          </p:cNvSpPr>
          <p:nvPr>
            <p:ph type="subTitle"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5885B6-411B-4974-B1D1-85F5D351E3AF}" type="slidenum">
              <a:rPr lang="ar-SA" altLang="en-US"/>
              <a:pPr/>
              <a:t>45</a:t>
            </a:fld>
            <a:endParaRPr lang="en-US" altLang="en-US"/>
          </a:p>
        </p:txBody>
      </p:sp>
      <p:sp>
        <p:nvSpPr>
          <p:cNvPr id="49155" name="Rectangle 2"/>
          <p:cNvSpPr>
            <a:spLocks noGrp="1" noChangeArrowheads="1"/>
          </p:cNvSpPr>
          <p:nvPr>
            <p:ph type="title"/>
          </p:nvPr>
        </p:nvSpPr>
        <p:spPr>
          <a:xfrm>
            <a:off x="0" y="0"/>
            <a:ext cx="9144000" cy="882650"/>
          </a:xfrm>
        </p:spPr>
        <p:txBody>
          <a:bodyPr/>
          <a:lstStyle/>
          <a:p>
            <a:r>
              <a:rPr lang="en-US" altLang="en-US" smtClean="0"/>
              <a:t>Stepper motor</a:t>
            </a:r>
          </a:p>
        </p:txBody>
      </p:sp>
      <p:sp>
        <p:nvSpPr>
          <p:cNvPr id="49156" name="Rectangle 3"/>
          <p:cNvSpPr>
            <a:spLocks noGrp="1" noChangeArrowheads="1"/>
          </p:cNvSpPr>
          <p:nvPr>
            <p:ph type="body" idx="1"/>
          </p:nvPr>
        </p:nvSpPr>
        <p:spPr>
          <a:xfrm>
            <a:off x="463550" y="1023938"/>
            <a:ext cx="3740150" cy="5484812"/>
          </a:xfrm>
        </p:spPr>
        <p:txBody>
          <a:bodyPr/>
          <a:lstStyle/>
          <a:p>
            <a:r>
              <a:rPr lang="en-US" altLang="en-US" smtClean="0"/>
              <a:t>Stepper motor is a motor, whose rotation angle is proportional to its input pulse.</a:t>
            </a:r>
          </a:p>
          <a:p>
            <a:endParaRPr lang="en-US" altLang="en-US" smtClean="0"/>
          </a:p>
        </p:txBody>
      </p:sp>
      <p:pic>
        <p:nvPicPr>
          <p:cNvPr id="49157" name="Picture 4" descr="stepper1"/>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1082675" y="3827463"/>
            <a:ext cx="207645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8" name="Group 5"/>
          <p:cNvGrpSpPr>
            <a:grpSpLocks/>
          </p:cNvGrpSpPr>
          <p:nvPr/>
        </p:nvGrpSpPr>
        <p:grpSpPr bwMode="auto">
          <a:xfrm rot="-5400000">
            <a:off x="6263481" y="3228182"/>
            <a:ext cx="2017713" cy="2197100"/>
            <a:chOff x="3787" y="2024"/>
            <a:chExt cx="1271" cy="1384"/>
          </a:xfrm>
        </p:grpSpPr>
        <p:grpSp>
          <p:nvGrpSpPr>
            <p:cNvPr id="49214" name="Group 6"/>
            <p:cNvGrpSpPr>
              <a:grpSpLocks/>
            </p:cNvGrpSpPr>
            <p:nvPr/>
          </p:nvGrpSpPr>
          <p:grpSpPr bwMode="auto">
            <a:xfrm>
              <a:off x="3969" y="2024"/>
              <a:ext cx="1089" cy="1384"/>
              <a:chOff x="3991" y="2296"/>
              <a:chExt cx="1089" cy="1384"/>
            </a:xfrm>
          </p:grpSpPr>
          <p:sp>
            <p:nvSpPr>
              <p:cNvPr id="49225" name="Line 7"/>
              <p:cNvSpPr>
                <a:spLocks noChangeShapeType="1"/>
              </p:cNvSpPr>
              <p:nvPr/>
            </p:nvSpPr>
            <p:spPr bwMode="auto">
              <a:xfrm flipV="1">
                <a:off x="4150" y="2455"/>
                <a:ext cx="0" cy="10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226" name="Group 8"/>
              <p:cNvGrpSpPr>
                <a:grpSpLocks/>
              </p:cNvGrpSpPr>
              <p:nvPr/>
            </p:nvGrpSpPr>
            <p:grpSpPr bwMode="auto">
              <a:xfrm>
                <a:off x="3991" y="3385"/>
                <a:ext cx="1089" cy="295"/>
                <a:chOff x="3991" y="3385"/>
                <a:chExt cx="1089" cy="295"/>
              </a:xfrm>
            </p:grpSpPr>
            <p:sp>
              <p:nvSpPr>
                <p:cNvPr id="49234" name="Line 9"/>
                <p:cNvSpPr>
                  <a:spLocks noChangeShapeType="1"/>
                </p:cNvSpPr>
                <p:nvPr/>
              </p:nvSpPr>
              <p:spPr bwMode="auto">
                <a:xfrm flipH="1">
                  <a:off x="4944" y="3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5" name="Line 10"/>
                <p:cNvSpPr>
                  <a:spLocks noChangeShapeType="1"/>
                </p:cNvSpPr>
                <p:nvPr/>
              </p:nvSpPr>
              <p:spPr bwMode="auto">
                <a:xfrm flipH="1">
                  <a:off x="4830" y="3385"/>
                  <a:ext cx="114"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6" name="Line 11"/>
                <p:cNvSpPr>
                  <a:spLocks noChangeShapeType="1"/>
                </p:cNvSpPr>
                <p:nvPr/>
              </p:nvSpPr>
              <p:spPr bwMode="auto">
                <a:xfrm flipH="1">
                  <a:off x="4150" y="3521"/>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7" name="Line 12"/>
                <p:cNvSpPr>
                  <a:spLocks noChangeShapeType="1"/>
                </p:cNvSpPr>
                <p:nvPr/>
              </p:nvSpPr>
              <p:spPr bwMode="auto">
                <a:xfrm flipH="1">
                  <a:off x="4876" y="3385"/>
                  <a:ext cx="204" cy="2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8" name="Line 13"/>
                <p:cNvSpPr>
                  <a:spLocks noChangeShapeType="1"/>
                </p:cNvSpPr>
                <p:nvPr/>
              </p:nvSpPr>
              <p:spPr bwMode="auto">
                <a:xfrm flipH="1">
                  <a:off x="3991" y="3680"/>
                  <a:ext cx="8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27" name="Line 14"/>
              <p:cNvSpPr>
                <a:spLocks noChangeShapeType="1"/>
              </p:cNvSpPr>
              <p:nvPr/>
            </p:nvSpPr>
            <p:spPr bwMode="auto">
              <a:xfrm flipV="1">
                <a:off x="3991" y="2296"/>
                <a:ext cx="0" cy="1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228" name="Group 15"/>
              <p:cNvGrpSpPr>
                <a:grpSpLocks/>
              </p:cNvGrpSpPr>
              <p:nvPr/>
            </p:nvGrpSpPr>
            <p:grpSpPr bwMode="auto">
              <a:xfrm flipV="1">
                <a:off x="3991" y="2296"/>
                <a:ext cx="1089" cy="295"/>
                <a:chOff x="3991" y="3385"/>
                <a:chExt cx="1089" cy="295"/>
              </a:xfrm>
            </p:grpSpPr>
            <p:sp>
              <p:nvSpPr>
                <p:cNvPr id="49229" name="Line 16"/>
                <p:cNvSpPr>
                  <a:spLocks noChangeShapeType="1"/>
                </p:cNvSpPr>
                <p:nvPr/>
              </p:nvSpPr>
              <p:spPr bwMode="auto">
                <a:xfrm flipH="1">
                  <a:off x="4944" y="3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0" name="Line 17"/>
                <p:cNvSpPr>
                  <a:spLocks noChangeShapeType="1"/>
                </p:cNvSpPr>
                <p:nvPr/>
              </p:nvSpPr>
              <p:spPr bwMode="auto">
                <a:xfrm flipH="1">
                  <a:off x="4830" y="3385"/>
                  <a:ext cx="114"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1" name="Line 18"/>
                <p:cNvSpPr>
                  <a:spLocks noChangeShapeType="1"/>
                </p:cNvSpPr>
                <p:nvPr/>
              </p:nvSpPr>
              <p:spPr bwMode="auto">
                <a:xfrm flipH="1">
                  <a:off x="4150" y="3521"/>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2" name="Line 19"/>
                <p:cNvSpPr>
                  <a:spLocks noChangeShapeType="1"/>
                </p:cNvSpPr>
                <p:nvPr/>
              </p:nvSpPr>
              <p:spPr bwMode="auto">
                <a:xfrm flipH="1">
                  <a:off x="4876" y="3385"/>
                  <a:ext cx="204" cy="2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3" name="Line 20"/>
                <p:cNvSpPr>
                  <a:spLocks noChangeShapeType="1"/>
                </p:cNvSpPr>
                <p:nvPr/>
              </p:nvSpPr>
              <p:spPr bwMode="auto">
                <a:xfrm flipH="1">
                  <a:off x="3991" y="3680"/>
                  <a:ext cx="8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9215" name="Freeform 21"/>
            <p:cNvSpPr>
              <a:spLocks/>
            </p:cNvSpPr>
            <p:nvPr/>
          </p:nvSpPr>
          <p:spPr bwMode="auto">
            <a:xfrm>
              <a:off x="3901" y="2319"/>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6" name="Line 22"/>
            <p:cNvSpPr>
              <a:spLocks noChangeShapeType="1"/>
            </p:cNvSpPr>
            <p:nvPr/>
          </p:nvSpPr>
          <p:spPr bwMode="auto">
            <a:xfrm flipH="1">
              <a:off x="3833" y="2319"/>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7" name="Freeform 23"/>
            <p:cNvSpPr>
              <a:spLocks/>
            </p:cNvSpPr>
            <p:nvPr/>
          </p:nvSpPr>
          <p:spPr bwMode="auto">
            <a:xfrm>
              <a:off x="3901" y="2409"/>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8" name="Freeform 24"/>
            <p:cNvSpPr>
              <a:spLocks/>
            </p:cNvSpPr>
            <p:nvPr/>
          </p:nvSpPr>
          <p:spPr bwMode="auto">
            <a:xfrm>
              <a:off x="3901" y="2500"/>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9" name="Freeform 25"/>
            <p:cNvSpPr>
              <a:spLocks/>
            </p:cNvSpPr>
            <p:nvPr/>
          </p:nvSpPr>
          <p:spPr bwMode="auto">
            <a:xfrm>
              <a:off x="3901" y="2590"/>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0" name="Freeform 26"/>
            <p:cNvSpPr>
              <a:spLocks/>
            </p:cNvSpPr>
            <p:nvPr/>
          </p:nvSpPr>
          <p:spPr bwMode="auto">
            <a:xfrm>
              <a:off x="3901" y="2681"/>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1" name="Freeform 27"/>
            <p:cNvSpPr>
              <a:spLocks/>
            </p:cNvSpPr>
            <p:nvPr/>
          </p:nvSpPr>
          <p:spPr bwMode="auto">
            <a:xfrm>
              <a:off x="3901" y="2772"/>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2" name="Freeform 28"/>
            <p:cNvSpPr>
              <a:spLocks/>
            </p:cNvSpPr>
            <p:nvPr/>
          </p:nvSpPr>
          <p:spPr bwMode="auto">
            <a:xfrm>
              <a:off x="3901" y="2863"/>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3" name="Freeform 29"/>
            <p:cNvSpPr>
              <a:spLocks/>
            </p:cNvSpPr>
            <p:nvPr/>
          </p:nvSpPr>
          <p:spPr bwMode="auto">
            <a:xfrm>
              <a:off x="3810" y="2954"/>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4" name="Line 30"/>
            <p:cNvSpPr>
              <a:spLocks noChangeShapeType="1"/>
            </p:cNvSpPr>
            <p:nvPr/>
          </p:nvSpPr>
          <p:spPr bwMode="auto">
            <a:xfrm flipH="1">
              <a:off x="3787" y="2636"/>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59" name="Group 31"/>
          <p:cNvGrpSpPr>
            <a:grpSpLocks/>
          </p:cNvGrpSpPr>
          <p:nvPr/>
        </p:nvGrpSpPr>
        <p:grpSpPr bwMode="auto">
          <a:xfrm>
            <a:off x="5345113" y="2381250"/>
            <a:ext cx="2017712" cy="2197100"/>
            <a:chOff x="3787" y="2024"/>
            <a:chExt cx="1271" cy="1384"/>
          </a:xfrm>
        </p:grpSpPr>
        <p:grpSp>
          <p:nvGrpSpPr>
            <p:cNvPr id="49189" name="Group 32"/>
            <p:cNvGrpSpPr>
              <a:grpSpLocks/>
            </p:cNvGrpSpPr>
            <p:nvPr/>
          </p:nvGrpSpPr>
          <p:grpSpPr bwMode="auto">
            <a:xfrm>
              <a:off x="3969" y="2024"/>
              <a:ext cx="1089" cy="1384"/>
              <a:chOff x="3991" y="2296"/>
              <a:chExt cx="1089" cy="1384"/>
            </a:xfrm>
          </p:grpSpPr>
          <p:sp>
            <p:nvSpPr>
              <p:cNvPr id="49200" name="Line 33"/>
              <p:cNvSpPr>
                <a:spLocks noChangeShapeType="1"/>
              </p:cNvSpPr>
              <p:nvPr/>
            </p:nvSpPr>
            <p:spPr bwMode="auto">
              <a:xfrm flipV="1">
                <a:off x="4150" y="2455"/>
                <a:ext cx="0" cy="10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201" name="Group 34"/>
              <p:cNvGrpSpPr>
                <a:grpSpLocks/>
              </p:cNvGrpSpPr>
              <p:nvPr/>
            </p:nvGrpSpPr>
            <p:grpSpPr bwMode="auto">
              <a:xfrm>
                <a:off x="3991" y="3385"/>
                <a:ext cx="1089" cy="295"/>
                <a:chOff x="3991" y="3385"/>
                <a:chExt cx="1089" cy="295"/>
              </a:xfrm>
            </p:grpSpPr>
            <p:sp>
              <p:nvSpPr>
                <p:cNvPr id="49209" name="Line 35"/>
                <p:cNvSpPr>
                  <a:spLocks noChangeShapeType="1"/>
                </p:cNvSpPr>
                <p:nvPr/>
              </p:nvSpPr>
              <p:spPr bwMode="auto">
                <a:xfrm flipH="1">
                  <a:off x="4944" y="3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0" name="Line 36"/>
                <p:cNvSpPr>
                  <a:spLocks noChangeShapeType="1"/>
                </p:cNvSpPr>
                <p:nvPr/>
              </p:nvSpPr>
              <p:spPr bwMode="auto">
                <a:xfrm flipH="1">
                  <a:off x="4830" y="3385"/>
                  <a:ext cx="114"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1" name="Line 37"/>
                <p:cNvSpPr>
                  <a:spLocks noChangeShapeType="1"/>
                </p:cNvSpPr>
                <p:nvPr/>
              </p:nvSpPr>
              <p:spPr bwMode="auto">
                <a:xfrm flipH="1">
                  <a:off x="4150" y="3521"/>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2" name="Line 38"/>
                <p:cNvSpPr>
                  <a:spLocks noChangeShapeType="1"/>
                </p:cNvSpPr>
                <p:nvPr/>
              </p:nvSpPr>
              <p:spPr bwMode="auto">
                <a:xfrm flipH="1">
                  <a:off x="4876" y="3385"/>
                  <a:ext cx="204" cy="2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3" name="Line 39"/>
                <p:cNvSpPr>
                  <a:spLocks noChangeShapeType="1"/>
                </p:cNvSpPr>
                <p:nvPr/>
              </p:nvSpPr>
              <p:spPr bwMode="auto">
                <a:xfrm flipH="1">
                  <a:off x="3991" y="3680"/>
                  <a:ext cx="8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02" name="Line 40"/>
              <p:cNvSpPr>
                <a:spLocks noChangeShapeType="1"/>
              </p:cNvSpPr>
              <p:nvPr/>
            </p:nvSpPr>
            <p:spPr bwMode="auto">
              <a:xfrm flipV="1">
                <a:off x="3991" y="2296"/>
                <a:ext cx="0" cy="1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203" name="Group 41"/>
              <p:cNvGrpSpPr>
                <a:grpSpLocks/>
              </p:cNvGrpSpPr>
              <p:nvPr/>
            </p:nvGrpSpPr>
            <p:grpSpPr bwMode="auto">
              <a:xfrm flipV="1">
                <a:off x="3991" y="2296"/>
                <a:ext cx="1089" cy="295"/>
                <a:chOff x="3991" y="3385"/>
                <a:chExt cx="1089" cy="295"/>
              </a:xfrm>
            </p:grpSpPr>
            <p:sp>
              <p:nvSpPr>
                <p:cNvPr id="49204" name="Line 42"/>
                <p:cNvSpPr>
                  <a:spLocks noChangeShapeType="1"/>
                </p:cNvSpPr>
                <p:nvPr/>
              </p:nvSpPr>
              <p:spPr bwMode="auto">
                <a:xfrm flipH="1">
                  <a:off x="4944" y="3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5" name="Line 43"/>
                <p:cNvSpPr>
                  <a:spLocks noChangeShapeType="1"/>
                </p:cNvSpPr>
                <p:nvPr/>
              </p:nvSpPr>
              <p:spPr bwMode="auto">
                <a:xfrm flipH="1">
                  <a:off x="4830" y="3385"/>
                  <a:ext cx="114"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6" name="Line 44"/>
                <p:cNvSpPr>
                  <a:spLocks noChangeShapeType="1"/>
                </p:cNvSpPr>
                <p:nvPr/>
              </p:nvSpPr>
              <p:spPr bwMode="auto">
                <a:xfrm flipH="1">
                  <a:off x="4150" y="3521"/>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7" name="Line 45"/>
                <p:cNvSpPr>
                  <a:spLocks noChangeShapeType="1"/>
                </p:cNvSpPr>
                <p:nvPr/>
              </p:nvSpPr>
              <p:spPr bwMode="auto">
                <a:xfrm flipH="1">
                  <a:off x="4876" y="3385"/>
                  <a:ext cx="204" cy="2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8" name="Line 46"/>
                <p:cNvSpPr>
                  <a:spLocks noChangeShapeType="1"/>
                </p:cNvSpPr>
                <p:nvPr/>
              </p:nvSpPr>
              <p:spPr bwMode="auto">
                <a:xfrm flipH="1">
                  <a:off x="3991" y="3680"/>
                  <a:ext cx="8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9190" name="Freeform 47"/>
            <p:cNvSpPr>
              <a:spLocks/>
            </p:cNvSpPr>
            <p:nvPr/>
          </p:nvSpPr>
          <p:spPr bwMode="auto">
            <a:xfrm>
              <a:off x="3901" y="2319"/>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1" name="Line 48"/>
            <p:cNvSpPr>
              <a:spLocks noChangeShapeType="1"/>
            </p:cNvSpPr>
            <p:nvPr/>
          </p:nvSpPr>
          <p:spPr bwMode="auto">
            <a:xfrm flipH="1">
              <a:off x="3833" y="2319"/>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2" name="Freeform 49"/>
            <p:cNvSpPr>
              <a:spLocks/>
            </p:cNvSpPr>
            <p:nvPr/>
          </p:nvSpPr>
          <p:spPr bwMode="auto">
            <a:xfrm>
              <a:off x="3901" y="2409"/>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3" name="Freeform 50"/>
            <p:cNvSpPr>
              <a:spLocks/>
            </p:cNvSpPr>
            <p:nvPr/>
          </p:nvSpPr>
          <p:spPr bwMode="auto">
            <a:xfrm>
              <a:off x="3901" y="2500"/>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4" name="Freeform 51"/>
            <p:cNvSpPr>
              <a:spLocks/>
            </p:cNvSpPr>
            <p:nvPr/>
          </p:nvSpPr>
          <p:spPr bwMode="auto">
            <a:xfrm>
              <a:off x="3901" y="2590"/>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5" name="Freeform 52"/>
            <p:cNvSpPr>
              <a:spLocks/>
            </p:cNvSpPr>
            <p:nvPr/>
          </p:nvSpPr>
          <p:spPr bwMode="auto">
            <a:xfrm>
              <a:off x="3901" y="2681"/>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6" name="Freeform 53"/>
            <p:cNvSpPr>
              <a:spLocks/>
            </p:cNvSpPr>
            <p:nvPr/>
          </p:nvSpPr>
          <p:spPr bwMode="auto">
            <a:xfrm>
              <a:off x="3901" y="2772"/>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7" name="Freeform 54"/>
            <p:cNvSpPr>
              <a:spLocks/>
            </p:cNvSpPr>
            <p:nvPr/>
          </p:nvSpPr>
          <p:spPr bwMode="auto">
            <a:xfrm>
              <a:off x="3901" y="2863"/>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8" name="Freeform 55"/>
            <p:cNvSpPr>
              <a:spLocks/>
            </p:cNvSpPr>
            <p:nvPr/>
          </p:nvSpPr>
          <p:spPr bwMode="auto">
            <a:xfrm>
              <a:off x="3810" y="2954"/>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9" name="Line 56"/>
            <p:cNvSpPr>
              <a:spLocks noChangeShapeType="1"/>
            </p:cNvSpPr>
            <p:nvPr/>
          </p:nvSpPr>
          <p:spPr bwMode="auto">
            <a:xfrm flipH="1">
              <a:off x="3787" y="2636"/>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160" name="Rectangle 57"/>
          <p:cNvSpPr>
            <a:spLocks noChangeArrowheads="1"/>
          </p:cNvSpPr>
          <p:nvPr/>
        </p:nvSpPr>
        <p:spPr bwMode="auto">
          <a:xfrm>
            <a:off x="6210300" y="4289425"/>
            <a:ext cx="180975" cy="396875"/>
          </a:xfrm>
          <a:prstGeom prst="rect">
            <a:avLst/>
          </a:prstGeom>
          <a:solidFill>
            <a:schemeClr val="bg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49161" name="Group 58"/>
          <p:cNvGrpSpPr>
            <a:grpSpLocks/>
          </p:cNvGrpSpPr>
          <p:nvPr/>
        </p:nvGrpSpPr>
        <p:grpSpPr bwMode="auto">
          <a:xfrm>
            <a:off x="6713538" y="2921000"/>
            <a:ext cx="1116012" cy="1116013"/>
            <a:chOff x="4082" y="1842"/>
            <a:chExt cx="703" cy="703"/>
          </a:xfrm>
        </p:grpSpPr>
        <p:sp>
          <p:nvSpPr>
            <p:cNvPr id="49181" name="Oval 59"/>
            <p:cNvSpPr>
              <a:spLocks noChangeArrowheads="1"/>
            </p:cNvSpPr>
            <p:nvPr/>
          </p:nvSpPr>
          <p:spPr bwMode="auto">
            <a:xfrm>
              <a:off x="4082" y="1842"/>
              <a:ext cx="703" cy="703"/>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9182" name="Rectangle 60"/>
            <p:cNvSpPr>
              <a:spLocks noChangeArrowheads="1"/>
            </p:cNvSpPr>
            <p:nvPr/>
          </p:nvSpPr>
          <p:spPr bwMode="auto">
            <a:xfrm rot="-3232840">
              <a:off x="4513" y="2227"/>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49183" name="Rectangle 61"/>
            <p:cNvSpPr>
              <a:spLocks noChangeArrowheads="1"/>
            </p:cNvSpPr>
            <p:nvPr/>
          </p:nvSpPr>
          <p:spPr bwMode="auto">
            <a:xfrm>
              <a:off x="4309" y="2341"/>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49184" name="Oval 62"/>
            <p:cNvSpPr>
              <a:spLocks noChangeArrowheads="1"/>
            </p:cNvSpPr>
            <p:nvPr/>
          </p:nvSpPr>
          <p:spPr bwMode="auto">
            <a:xfrm>
              <a:off x="4309" y="2069"/>
              <a:ext cx="249" cy="25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9185" name="Rectangle 63"/>
            <p:cNvSpPr>
              <a:spLocks noChangeArrowheads="1"/>
            </p:cNvSpPr>
            <p:nvPr/>
          </p:nvSpPr>
          <p:spPr bwMode="auto">
            <a:xfrm rot="-7251671">
              <a:off x="4501" y="1990"/>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49186" name="Rectangle 64"/>
            <p:cNvSpPr>
              <a:spLocks noChangeArrowheads="1"/>
            </p:cNvSpPr>
            <p:nvPr/>
          </p:nvSpPr>
          <p:spPr bwMode="auto">
            <a:xfrm>
              <a:off x="4309" y="1865"/>
              <a:ext cx="250"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49187" name="Rectangle 65"/>
            <p:cNvSpPr>
              <a:spLocks noChangeArrowheads="1"/>
            </p:cNvSpPr>
            <p:nvPr/>
          </p:nvSpPr>
          <p:spPr bwMode="auto">
            <a:xfrm rot="7251671" flipH="1">
              <a:off x="4116" y="1990"/>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49188" name="Rectangle 66"/>
            <p:cNvSpPr>
              <a:spLocks noChangeArrowheads="1"/>
            </p:cNvSpPr>
            <p:nvPr/>
          </p:nvSpPr>
          <p:spPr bwMode="auto">
            <a:xfrm rot="3232840" flipH="1">
              <a:off x="4128" y="2227"/>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grpSp>
      <p:sp>
        <p:nvSpPr>
          <p:cNvPr id="49162" name="Text Box 67"/>
          <p:cNvSpPr txBox="1">
            <a:spLocks noChangeArrowheads="1"/>
          </p:cNvSpPr>
          <p:nvPr/>
        </p:nvSpPr>
        <p:spPr bwMode="auto">
          <a:xfrm>
            <a:off x="6784975" y="5226050"/>
            <a:ext cx="757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COM</a:t>
            </a:r>
          </a:p>
        </p:txBody>
      </p:sp>
      <p:sp>
        <p:nvSpPr>
          <p:cNvPr id="49163" name="Text Box 68"/>
          <p:cNvSpPr txBox="1">
            <a:spLocks noChangeArrowheads="1"/>
          </p:cNvSpPr>
          <p:nvPr/>
        </p:nvSpPr>
        <p:spPr bwMode="auto">
          <a:xfrm>
            <a:off x="4697413" y="3173413"/>
            <a:ext cx="757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COM</a:t>
            </a:r>
          </a:p>
        </p:txBody>
      </p:sp>
      <p:sp>
        <p:nvSpPr>
          <p:cNvPr id="49164" name="Text Box 69"/>
          <p:cNvSpPr txBox="1">
            <a:spLocks noChangeArrowheads="1"/>
          </p:cNvSpPr>
          <p:nvPr/>
        </p:nvSpPr>
        <p:spPr bwMode="auto">
          <a:xfrm>
            <a:off x="5021263" y="26701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A</a:t>
            </a:r>
          </a:p>
        </p:txBody>
      </p:sp>
      <p:sp>
        <p:nvSpPr>
          <p:cNvPr id="49165" name="Text Box 70"/>
          <p:cNvSpPr txBox="1">
            <a:spLocks noChangeArrowheads="1"/>
          </p:cNvSpPr>
          <p:nvPr/>
        </p:nvSpPr>
        <p:spPr bwMode="auto">
          <a:xfrm>
            <a:off x="5021263" y="374967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B</a:t>
            </a:r>
          </a:p>
        </p:txBody>
      </p:sp>
      <p:sp>
        <p:nvSpPr>
          <p:cNvPr id="49166" name="Text Box 71"/>
          <p:cNvSpPr txBox="1">
            <a:spLocks noChangeArrowheads="1"/>
          </p:cNvSpPr>
          <p:nvPr/>
        </p:nvSpPr>
        <p:spPr bwMode="auto">
          <a:xfrm>
            <a:off x="6426200" y="526256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a:t>
            </a:r>
          </a:p>
        </p:txBody>
      </p:sp>
      <p:sp>
        <p:nvSpPr>
          <p:cNvPr id="49167" name="Text Box 72"/>
          <p:cNvSpPr txBox="1">
            <a:spLocks noChangeArrowheads="1"/>
          </p:cNvSpPr>
          <p:nvPr/>
        </p:nvSpPr>
        <p:spPr bwMode="auto">
          <a:xfrm>
            <a:off x="7577138" y="52625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D</a:t>
            </a:r>
          </a:p>
        </p:txBody>
      </p:sp>
      <p:grpSp>
        <p:nvGrpSpPr>
          <p:cNvPr id="49168" name="Group 73"/>
          <p:cNvGrpSpPr>
            <a:grpSpLocks/>
          </p:cNvGrpSpPr>
          <p:nvPr/>
        </p:nvGrpSpPr>
        <p:grpSpPr bwMode="auto">
          <a:xfrm>
            <a:off x="7829550" y="2020888"/>
            <a:ext cx="522288" cy="973137"/>
            <a:chOff x="5045" y="1234"/>
            <a:chExt cx="329" cy="613"/>
          </a:xfrm>
        </p:grpSpPr>
        <p:sp>
          <p:nvSpPr>
            <p:cNvPr id="49179" name="AutoShape 74"/>
            <p:cNvSpPr>
              <a:spLocks noChangeArrowheads="1"/>
            </p:cNvSpPr>
            <p:nvPr/>
          </p:nvSpPr>
          <p:spPr bwMode="auto">
            <a:xfrm rot="-2797111">
              <a:off x="4908" y="1381"/>
              <a:ext cx="603" cy="329"/>
            </a:xfrm>
            <a:prstGeom prst="leftArrow">
              <a:avLst>
                <a:gd name="adj1" fmla="val 50000"/>
                <a:gd name="adj2" fmla="val 458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b="1">
                <a:latin typeface="Tahoma" panose="020B0604030504040204" pitchFamily="34" charset="0"/>
              </a:endParaRPr>
            </a:p>
          </p:txBody>
        </p:sp>
        <p:sp>
          <p:nvSpPr>
            <p:cNvPr id="49180" name="Text Box 75"/>
            <p:cNvSpPr txBox="1">
              <a:spLocks noChangeArrowheads="1"/>
            </p:cNvSpPr>
            <p:nvPr/>
          </p:nvSpPr>
          <p:spPr bwMode="auto">
            <a:xfrm rot="-2804142">
              <a:off x="4980" y="1387"/>
              <a:ext cx="5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Tahoma" panose="020B0604030504040204" pitchFamily="34" charset="0"/>
                </a:rPr>
                <a:t>Rotor</a:t>
              </a:r>
            </a:p>
          </p:txBody>
        </p:sp>
      </p:grpSp>
      <p:sp>
        <p:nvSpPr>
          <p:cNvPr id="49169" name="AutoShape 76"/>
          <p:cNvSpPr>
            <a:spLocks noChangeArrowheads="1"/>
          </p:cNvSpPr>
          <p:nvPr/>
        </p:nvSpPr>
        <p:spPr bwMode="auto">
          <a:xfrm>
            <a:off x="5994400" y="4937125"/>
            <a:ext cx="142875" cy="144463"/>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9170" name="AutoShape 77"/>
          <p:cNvSpPr>
            <a:spLocks noChangeArrowheads="1"/>
          </p:cNvSpPr>
          <p:nvPr/>
        </p:nvSpPr>
        <p:spPr bwMode="auto">
          <a:xfrm>
            <a:off x="5310188" y="4649788"/>
            <a:ext cx="755650" cy="539750"/>
          </a:xfrm>
          <a:prstGeom prst="upArrowCallout">
            <a:avLst>
              <a:gd name="adj1" fmla="val 28830"/>
              <a:gd name="adj2" fmla="val 37061"/>
              <a:gd name="adj3" fmla="val 19116"/>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Stator</a:t>
            </a:r>
          </a:p>
        </p:txBody>
      </p:sp>
      <p:grpSp>
        <p:nvGrpSpPr>
          <p:cNvPr id="108629" name="Group 85"/>
          <p:cNvGrpSpPr>
            <a:grpSpLocks/>
          </p:cNvGrpSpPr>
          <p:nvPr/>
        </p:nvGrpSpPr>
        <p:grpSpPr bwMode="auto">
          <a:xfrm>
            <a:off x="6057900" y="2676525"/>
            <a:ext cx="1847850" cy="1450975"/>
            <a:chOff x="3816" y="1686"/>
            <a:chExt cx="1164" cy="914"/>
          </a:xfrm>
        </p:grpSpPr>
        <p:grpSp>
          <p:nvGrpSpPr>
            <p:cNvPr id="49172" name="Group 84"/>
            <p:cNvGrpSpPr>
              <a:grpSpLocks/>
            </p:cNvGrpSpPr>
            <p:nvPr/>
          </p:nvGrpSpPr>
          <p:grpSpPr bwMode="auto">
            <a:xfrm>
              <a:off x="4204" y="1854"/>
              <a:ext cx="776" cy="746"/>
              <a:chOff x="4204" y="1854"/>
              <a:chExt cx="776" cy="746"/>
            </a:xfrm>
          </p:grpSpPr>
          <p:sp>
            <p:nvSpPr>
              <p:cNvPr id="49176" name="Freeform 78"/>
              <p:cNvSpPr>
                <a:spLocks/>
              </p:cNvSpPr>
              <p:nvPr/>
            </p:nvSpPr>
            <p:spPr bwMode="auto">
              <a:xfrm>
                <a:off x="4427" y="1854"/>
                <a:ext cx="347" cy="746"/>
              </a:xfrm>
              <a:custGeom>
                <a:avLst/>
                <a:gdLst>
                  <a:gd name="T0" fmla="*/ 289 w 347"/>
                  <a:gd name="T1" fmla="*/ 48 h 746"/>
                  <a:gd name="T2" fmla="*/ 283 w 347"/>
                  <a:gd name="T3" fmla="*/ 342 h 746"/>
                  <a:gd name="T4" fmla="*/ 265 w 347"/>
                  <a:gd name="T5" fmla="*/ 426 h 746"/>
                  <a:gd name="T6" fmla="*/ 277 w 347"/>
                  <a:gd name="T7" fmla="*/ 462 h 746"/>
                  <a:gd name="T8" fmla="*/ 79 w 347"/>
                  <a:gd name="T9" fmla="*/ 684 h 746"/>
                  <a:gd name="T10" fmla="*/ 61 w 347"/>
                  <a:gd name="T11" fmla="*/ 678 h 746"/>
                  <a:gd name="T12" fmla="*/ 31 w 347"/>
                  <a:gd name="T13" fmla="*/ 624 h 746"/>
                  <a:gd name="T14" fmla="*/ 25 w 347"/>
                  <a:gd name="T15" fmla="*/ 24 h 746"/>
                  <a:gd name="T16" fmla="*/ 43 w 347"/>
                  <a:gd name="T17" fmla="*/ 18 h 746"/>
                  <a:gd name="T18" fmla="*/ 205 w 347"/>
                  <a:gd name="T19" fmla="*/ 12 h 746"/>
                  <a:gd name="T20" fmla="*/ 265 w 347"/>
                  <a:gd name="T21" fmla="*/ 78 h 7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7" h="746">
                    <a:moveTo>
                      <a:pt x="289" y="48"/>
                    </a:moveTo>
                    <a:cubicBezTo>
                      <a:pt x="242" y="119"/>
                      <a:pt x="282" y="315"/>
                      <a:pt x="283" y="342"/>
                    </a:cubicBezTo>
                    <a:cubicBezTo>
                      <a:pt x="254" y="371"/>
                      <a:pt x="255" y="381"/>
                      <a:pt x="265" y="426"/>
                    </a:cubicBezTo>
                    <a:cubicBezTo>
                      <a:pt x="268" y="438"/>
                      <a:pt x="277" y="462"/>
                      <a:pt x="277" y="462"/>
                    </a:cubicBezTo>
                    <a:cubicBezTo>
                      <a:pt x="270" y="746"/>
                      <a:pt x="347" y="699"/>
                      <a:pt x="79" y="684"/>
                    </a:cubicBezTo>
                    <a:cubicBezTo>
                      <a:pt x="73" y="684"/>
                      <a:pt x="67" y="680"/>
                      <a:pt x="61" y="678"/>
                    </a:cubicBezTo>
                    <a:cubicBezTo>
                      <a:pt x="51" y="648"/>
                      <a:pt x="40" y="658"/>
                      <a:pt x="31" y="624"/>
                    </a:cubicBezTo>
                    <a:cubicBezTo>
                      <a:pt x="21" y="427"/>
                      <a:pt x="0" y="221"/>
                      <a:pt x="25" y="24"/>
                    </a:cubicBezTo>
                    <a:cubicBezTo>
                      <a:pt x="26" y="18"/>
                      <a:pt x="37" y="18"/>
                      <a:pt x="43" y="18"/>
                    </a:cubicBezTo>
                    <a:cubicBezTo>
                      <a:pt x="97" y="14"/>
                      <a:pt x="151" y="14"/>
                      <a:pt x="205" y="12"/>
                    </a:cubicBezTo>
                    <a:cubicBezTo>
                      <a:pt x="232" y="14"/>
                      <a:pt x="343" y="0"/>
                      <a:pt x="265" y="78"/>
                    </a:cubicBezTo>
                  </a:path>
                </a:pathLst>
              </a:custGeom>
              <a:noFill/>
              <a:ln w="38100"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Freeform 79"/>
              <p:cNvSpPr>
                <a:spLocks/>
              </p:cNvSpPr>
              <p:nvPr/>
            </p:nvSpPr>
            <p:spPr bwMode="auto">
              <a:xfrm rot="-3180430">
                <a:off x="4433" y="1830"/>
                <a:ext cx="347" cy="746"/>
              </a:xfrm>
              <a:custGeom>
                <a:avLst/>
                <a:gdLst>
                  <a:gd name="T0" fmla="*/ 289 w 347"/>
                  <a:gd name="T1" fmla="*/ 48 h 746"/>
                  <a:gd name="T2" fmla="*/ 283 w 347"/>
                  <a:gd name="T3" fmla="*/ 342 h 746"/>
                  <a:gd name="T4" fmla="*/ 265 w 347"/>
                  <a:gd name="T5" fmla="*/ 426 h 746"/>
                  <a:gd name="T6" fmla="*/ 277 w 347"/>
                  <a:gd name="T7" fmla="*/ 462 h 746"/>
                  <a:gd name="T8" fmla="*/ 79 w 347"/>
                  <a:gd name="T9" fmla="*/ 684 h 746"/>
                  <a:gd name="T10" fmla="*/ 61 w 347"/>
                  <a:gd name="T11" fmla="*/ 678 h 746"/>
                  <a:gd name="T12" fmla="*/ 31 w 347"/>
                  <a:gd name="T13" fmla="*/ 624 h 746"/>
                  <a:gd name="T14" fmla="*/ 25 w 347"/>
                  <a:gd name="T15" fmla="*/ 24 h 746"/>
                  <a:gd name="T16" fmla="*/ 43 w 347"/>
                  <a:gd name="T17" fmla="*/ 18 h 746"/>
                  <a:gd name="T18" fmla="*/ 205 w 347"/>
                  <a:gd name="T19" fmla="*/ 12 h 746"/>
                  <a:gd name="T20" fmla="*/ 265 w 347"/>
                  <a:gd name="T21" fmla="*/ 78 h 7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7" h="746">
                    <a:moveTo>
                      <a:pt x="289" y="48"/>
                    </a:moveTo>
                    <a:cubicBezTo>
                      <a:pt x="242" y="119"/>
                      <a:pt x="282" y="315"/>
                      <a:pt x="283" y="342"/>
                    </a:cubicBezTo>
                    <a:cubicBezTo>
                      <a:pt x="254" y="371"/>
                      <a:pt x="255" y="381"/>
                      <a:pt x="265" y="426"/>
                    </a:cubicBezTo>
                    <a:cubicBezTo>
                      <a:pt x="268" y="438"/>
                      <a:pt x="277" y="462"/>
                      <a:pt x="277" y="462"/>
                    </a:cubicBezTo>
                    <a:cubicBezTo>
                      <a:pt x="270" y="746"/>
                      <a:pt x="347" y="699"/>
                      <a:pt x="79" y="684"/>
                    </a:cubicBezTo>
                    <a:cubicBezTo>
                      <a:pt x="73" y="684"/>
                      <a:pt x="67" y="680"/>
                      <a:pt x="61" y="678"/>
                    </a:cubicBezTo>
                    <a:cubicBezTo>
                      <a:pt x="51" y="648"/>
                      <a:pt x="40" y="658"/>
                      <a:pt x="31" y="624"/>
                    </a:cubicBezTo>
                    <a:cubicBezTo>
                      <a:pt x="21" y="427"/>
                      <a:pt x="0" y="221"/>
                      <a:pt x="25" y="24"/>
                    </a:cubicBezTo>
                    <a:cubicBezTo>
                      <a:pt x="26" y="18"/>
                      <a:pt x="37" y="18"/>
                      <a:pt x="43" y="18"/>
                    </a:cubicBezTo>
                    <a:cubicBezTo>
                      <a:pt x="97" y="14"/>
                      <a:pt x="151" y="14"/>
                      <a:pt x="205" y="12"/>
                    </a:cubicBezTo>
                    <a:cubicBezTo>
                      <a:pt x="232" y="14"/>
                      <a:pt x="343" y="0"/>
                      <a:pt x="265" y="78"/>
                    </a:cubicBezTo>
                  </a:path>
                </a:pathLst>
              </a:custGeom>
              <a:noFill/>
              <a:ln w="38100"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Freeform 80"/>
              <p:cNvSpPr>
                <a:spLocks/>
              </p:cNvSpPr>
              <p:nvPr/>
            </p:nvSpPr>
            <p:spPr bwMode="auto">
              <a:xfrm rot="3403832">
                <a:off x="4403" y="1854"/>
                <a:ext cx="347" cy="746"/>
              </a:xfrm>
              <a:custGeom>
                <a:avLst/>
                <a:gdLst>
                  <a:gd name="T0" fmla="*/ 289 w 347"/>
                  <a:gd name="T1" fmla="*/ 48 h 746"/>
                  <a:gd name="T2" fmla="*/ 283 w 347"/>
                  <a:gd name="T3" fmla="*/ 342 h 746"/>
                  <a:gd name="T4" fmla="*/ 265 w 347"/>
                  <a:gd name="T5" fmla="*/ 426 h 746"/>
                  <a:gd name="T6" fmla="*/ 277 w 347"/>
                  <a:gd name="T7" fmla="*/ 462 h 746"/>
                  <a:gd name="T8" fmla="*/ 79 w 347"/>
                  <a:gd name="T9" fmla="*/ 684 h 746"/>
                  <a:gd name="T10" fmla="*/ 61 w 347"/>
                  <a:gd name="T11" fmla="*/ 678 h 746"/>
                  <a:gd name="T12" fmla="*/ 31 w 347"/>
                  <a:gd name="T13" fmla="*/ 624 h 746"/>
                  <a:gd name="T14" fmla="*/ 25 w 347"/>
                  <a:gd name="T15" fmla="*/ 24 h 746"/>
                  <a:gd name="T16" fmla="*/ 43 w 347"/>
                  <a:gd name="T17" fmla="*/ 18 h 746"/>
                  <a:gd name="T18" fmla="*/ 205 w 347"/>
                  <a:gd name="T19" fmla="*/ 12 h 746"/>
                  <a:gd name="T20" fmla="*/ 265 w 347"/>
                  <a:gd name="T21" fmla="*/ 78 h 7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7" h="746">
                    <a:moveTo>
                      <a:pt x="289" y="48"/>
                    </a:moveTo>
                    <a:cubicBezTo>
                      <a:pt x="242" y="119"/>
                      <a:pt x="282" y="315"/>
                      <a:pt x="283" y="342"/>
                    </a:cubicBezTo>
                    <a:cubicBezTo>
                      <a:pt x="254" y="371"/>
                      <a:pt x="255" y="381"/>
                      <a:pt x="265" y="426"/>
                    </a:cubicBezTo>
                    <a:cubicBezTo>
                      <a:pt x="268" y="438"/>
                      <a:pt x="277" y="462"/>
                      <a:pt x="277" y="462"/>
                    </a:cubicBezTo>
                    <a:cubicBezTo>
                      <a:pt x="270" y="746"/>
                      <a:pt x="347" y="699"/>
                      <a:pt x="79" y="684"/>
                    </a:cubicBezTo>
                    <a:cubicBezTo>
                      <a:pt x="73" y="684"/>
                      <a:pt x="67" y="680"/>
                      <a:pt x="61" y="678"/>
                    </a:cubicBezTo>
                    <a:cubicBezTo>
                      <a:pt x="51" y="648"/>
                      <a:pt x="40" y="658"/>
                      <a:pt x="31" y="624"/>
                    </a:cubicBezTo>
                    <a:cubicBezTo>
                      <a:pt x="21" y="427"/>
                      <a:pt x="0" y="221"/>
                      <a:pt x="25" y="24"/>
                    </a:cubicBezTo>
                    <a:cubicBezTo>
                      <a:pt x="26" y="18"/>
                      <a:pt x="37" y="18"/>
                      <a:pt x="43" y="18"/>
                    </a:cubicBezTo>
                    <a:cubicBezTo>
                      <a:pt x="97" y="14"/>
                      <a:pt x="151" y="14"/>
                      <a:pt x="205" y="12"/>
                    </a:cubicBezTo>
                    <a:cubicBezTo>
                      <a:pt x="232" y="14"/>
                      <a:pt x="343" y="0"/>
                      <a:pt x="265" y="78"/>
                    </a:cubicBezTo>
                  </a:path>
                </a:pathLst>
              </a:custGeom>
              <a:noFill/>
              <a:ln w="38100" cmpd="sng">
                <a:solidFill>
                  <a:srgbClr val="DB29B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73" name="Group 83"/>
            <p:cNvGrpSpPr>
              <a:grpSpLocks/>
            </p:cNvGrpSpPr>
            <p:nvPr/>
          </p:nvGrpSpPr>
          <p:grpSpPr bwMode="auto">
            <a:xfrm>
              <a:off x="3816" y="1686"/>
              <a:ext cx="444" cy="312"/>
              <a:chOff x="3816" y="1692"/>
              <a:chExt cx="444" cy="312"/>
            </a:xfrm>
          </p:grpSpPr>
          <p:sp>
            <p:nvSpPr>
              <p:cNvPr id="49174" name="Text Box 81"/>
              <p:cNvSpPr txBox="1">
                <a:spLocks noChangeArrowheads="1"/>
              </p:cNvSpPr>
              <p:nvPr/>
            </p:nvSpPr>
            <p:spPr bwMode="auto">
              <a:xfrm>
                <a:off x="3816" y="1692"/>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33CC33"/>
                    </a:solidFill>
                  </a:rPr>
                  <a:t>tooth</a:t>
                </a:r>
              </a:p>
            </p:txBody>
          </p:sp>
          <p:sp>
            <p:nvSpPr>
              <p:cNvPr id="49175" name="Line 82"/>
              <p:cNvSpPr>
                <a:spLocks noChangeShapeType="1"/>
              </p:cNvSpPr>
              <p:nvPr/>
            </p:nvSpPr>
            <p:spPr bwMode="auto">
              <a:xfrm>
                <a:off x="4068" y="1896"/>
                <a:ext cx="180" cy="108"/>
              </a:xfrm>
              <a:prstGeom prst="line">
                <a:avLst/>
              </a:prstGeom>
              <a:noFill/>
              <a:ln w="2857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E5484A-CEAA-48F2-B01B-1E3A38CA3E15}" type="slidenum">
              <a:rPr lang="ar-SA" altLang="en-US"/>
              <a:pPr/>
              <a:t>46</a:t>
            </a:fld>
            <a:endParaRPr lang="en-US" altLang="en-US"/>
          </a:p>
        </p:txBody>
      </p:sp>
      <p:sp>
        <p:nvSpPr>
          <p:cNvPr id="50179" name="Rectangle 2"/>
          <p:cNvSpPr>
            <a:spLocks noGrp="1" noChangeArrowheads="1"/>
          </p:cNvSpPr>
          <p:nvPr>
            <p:ph type="title"/>
          </p:nvPr>
        </p:nvSpPr>
        <p:spPr>
          <a:xfrm>
            <a:off x="0" y="0"/>
            <a:ext cx="9144000" cy="882650"/>
          </a:xfrm>
        </p:spPr>
        <p:txBody>
          <a:bodyPr/>
          <a:lstStyle/>
          <a:p>
            <a:endParaRPr lang="en-US" altLang="en-US" smtClean="0"/>
          </a:p>
        </p:txBody>
      </p:sp>
      <p:sp>
        <p:nvSpPr>
          <p:cNvPr id="50180" name="Rectangle 3"/>
          <p:cNvSpPr>
            <a:spLocks noGrp="1" noChangeArrowheads="1"/>
          </p:cNvSpPr>
          <p:nvPr>
            <p:ph type="body" idx="1"/>
          </p:nvPr>
        </p:nvSpPr>
        <p:spPr>
          <a:xfrm>
            <a:off x="463550" y="1023938"/>
            <a:ext cx="4144963" cy="5484812"/>
          </a:xfrm>
        </p:spPr>
        <p:txBody>
          <a:bodyPr/>
          <a:lstStyle/>
          <a:p>
            <a:endParaRPr lang="en-US" altLang="en-US" smtClean="0"/>
          </a:p>
        </p:txBody>
      </p:sp>
      <p:sp>
        <p:nvSpPr>
          <p:cNvPr id="50181" name="Text Box 4"/>
          <p:cNvSpPr txBox="1">
            <a:spLocks noChangeArrowheads="1"/>
          </p:cNvSpPr>
          <p:nvPr/>
        </p:nvSpPr>
        <p:spPr bwMode="auto">
          <a:xfrm>
            <a:off x="7127875" y="5584825"/>
            <a:ext cx="757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0182" name="Text Box 5"/>
          <p:cNvSpPr txBox="1">
            <a:spLocks noChangeArrowheads="1"/>
          </p:cNvSpPr>
          <p:nvPr/>
        </p:nvSpPr>
        <p:spPr bwMode="auto">
          <a:xfrm>
            <a:off x="6769100" y="5621338"/>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a:t>
            </a:r>
          </a:p>
        </p:txBody>
      </p:sp>
      <p:sp>
        <p:nvSpPr>
          <p:cNvPr id="50183" name="Text Box 6"/>
          <p:cNvSpPr txBox="1">
            <a:spLocks noChangeArrowheads="1"/>
          </p:cNvSpPr>
          <p:nvPr/>
        </p:nvSpPr>
        <p:spPr bwMode="auto">
          <a:xfrm>
            <a:off x="7920038" y="562133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A</a:t>
            </a:r>
          </a:p>
        </p:txBody>
      </p:sp>
      <p:grpSp>
        <p:nvGrpSpPr>
          <p:cNvPr id="50184" name="Group 7"/>
          <p:cNvGrpSpPr>
            <a:grpSpLocks/>
          </p:cNvGrpSpPr>
          <p:nvPr/>
        </p:nvGrpSpPr>
        <p:grpSpPr bwMode="auto">
          <a:xfrm>
            <a:off x="6300788" y="3603625"/>
            <a:ext cx="2413000" cy="2058988"/>
            <a:chOff x="3969" y="2432"/>
            <a:chExt cx="1520" cy="1297"/>
          </a:xfrm>
        </p:grpSpPr>
        <p:sp>
          <p:nvSpPr>
            <p:cNvPr id="50264" name="Line 8"/>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5" name="Line 9"/>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66" name="Group 10"/>
            <p:cNvGrpSpPr>
              <a:grpSpLocks/>
            </p:cNvGrpSpPr>
            <p:nvPr/>
          </p:nvGrpSpPr>
          <p:grpSpPr bwMode="auto">
            <a:xfrm>
              <a:off x="5103" y="2433"/>
              <a:ext cx="386" cy="1113"/>
              <a:chOff x="5216" y="2205"/>
              <a:chExt cx="386" cy="1113"/>
            </a:xfrm>
          </p:grpSpPr>
          <p:sp>
            <p:nvSpPr>
              <p:cNvPr id="50288" name="Line 11"/>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9" name="Line 12"/>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0" name="Line 13"/>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1" name="Line 14"/>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2" name="Line 15"/>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3" name="Line 16"/>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4" name="Line 17"/>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267" name="Group 18"/>
            <p:cNvGrpSpPr>
              <a:grpSpLocks/>
            </p:cNvGrpSpPr>
            <p:nvPr/>
          </p:nvGrpSpPr>
          <p:grpSpPr bwMode="auto">
            <a:xfrm flipH="1">
              <a:off x="3969" y="2432"/>
              <a:ext cx="386" cy="1113"/>
              <a:chOff x="5216" y="2205"/>
              <a:chExt cx="386" cy="1113"/>
            </a:xfrm>
          </p:grpSpPr>
          <p:sp>
            <p:nvSpPr>
              <p:cNvPr id="50281" name="Line 19"/>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2" name="Line 20"/>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3" name="Line 21"/>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4" name="Line 22"/>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5" name="Line 23"/>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6" name="Line 24"/>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7" name="Line 25"/>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268" name="Group 26"/>
            <p:cNvGrpSpPr>
              <a:grpSpLocks/>
            </p:cNvGrpSpPr>
            <p:nvPr/>
          </p:nvGrpSpPr>
          <p:grpSpPr bwMode="auto">
            <a:xfrm>
              <a:off x="4400" y="3342"/>
              <a:ext cx="707" cy="387"/>
              <a:chOff x="4513" y="3114"/>
              <a:chExt cx="707" cy="387"/>
            </a:xfrm>
          </p:grpSpPr>
          <p:grpSp>
            <p:nvGrpSpPr>
              <p:cNvPr id="50269" name="Group 27"/>
              <p:cNvGrpSpPr>
                <a:grpSpLocks/>
              </p:cNvGrpSpPr>
              <p:nvPr/>
            </p:nvGrpSpPr>
            <p:grpSpPr bwMode="auto">
              <a:xfrm>
                <a:off x="4513" y="3114"/>
                <a:ext cx="707" cy="387"/>
                <a:chOff x="4513" y="3114"/>
                <a:chExt cx="707" cy="387"/>
              </a:xfrm>
            </p:grpSpPr>
            <p:sp>
              <p:nvSpPr>
                <p:cNvPr id="50271" name="Freeform 28"/>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2" name="Line 29"/>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3" name="Freeform 30"/>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4" name="Freeform 31"/>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5" name="Freeform 32"/>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6" name="Freeform 33"/>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7" name="Freeform 34"/>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8" name="Freeform 35"/>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9" name="Freeform 36"/>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0" name="Line 37"/>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70" name="Line 38"/>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0185" name="Text Box 39"/>
          <p:cNvSpPr txBox="1">
            <a:spLocks noChangeArrowheads="1"/>
          </p:cNvSpPr>
          <p:nvPr/>
        </p:nvSpPr>
        <p:spPr bwMode="auto">
          <a:xfrm>
            <a:off x="5040313" y="3459163"/>
            <a:ext cx="582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0186" name="Text Box 40"/>
          <p:cNvSpPr txBox="1">
            <a:spLocks noChangeArrowheads="1"/>
          </p:cNvSpPr>
          <p:nvPr/>
        </p:nvSpPr>
        <p:spPr bwMode="auto">
          <a:xfrm>
            <a:off x="5435600" y="2992438"/>
            <a:ext cx="252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B</a:t>
            </a:r>
          </a:p>
        </p:txBody>
      </p:sp>
      <p:sp>
        <p:nvSpPr>
          <p:cNvPr id="50187" name="Text Box 41"/>
          <p:cNvSpPr txBox="1">
            <a:spLocks noChangeArrowheads="1"/>
          </p:cNvSpPr>
          <p:nvPr/>
        </p:nvSpPr>
        <p:spPr bwMode="auto">
          <a:xfrm>
            <a:off x="5400675" y="407193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D</a:t>
            </a:r>
          </a:p>
        </p:txBody>
      </p:sp>
      <p:grpSp>
        <p:nvGrpSpPr>
          <p:cNvPr id="50188" name="Group 42"/>
          <p:cNvGrpSpPr>
            <a:grpSpLocks/>
          </p:cNvGrpSpPr>
          <p:nvPr/>
        </p:nvGrpSpPr>
        <p:grpSpPr bwMode="auto">
          <a:xfrm rot="5400000">
            <a:off x="5403057" y="2701131"/>
            <a:ext cx="2413000" cy="2058987"/>
            <a:chOff x="3969" y="2432"/>
            <a:chExt cx="1520" cy="1297"/>
          </a:xfrm>
        </p:grpSpPr>
        <p:sp>
          <p:nvSpPr>
            <p:cNvPr id="50233" name="Line 43"/>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4" name="Line 44"/>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35" name="Group 45"/>
            <p:cNvGrpSpPr>
              <a:grpSpLocks/>
            </p:cNvGrpSpPr>
            <p:nvPr/>
          </p:nvGrpSpPr>
          <p:grpSpPr bwMode="auto">
            <a:xfrm>
              <a:off x="5103" y="2433"/>
              <a:ext cx="386" cy="1113"/>
              <a:chOff x="5216" y="2205"/>
              <a:chExt cx="386" cy="1113"/>
            </a:xfrm>
          </p:grpSpPr>
          <p:sp>
            <p:nvSpPr>
              <p:cNvPr id="50257" name="Line 46"/>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8" name="Line 47"/>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9" name="Line 48"/>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0" name="Line 49"/>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1" name="Line 50"/>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2" name="Line 51"/>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3" name="Line 52"/>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236" name="Group 53"/>
            <p:cNvGrpSpPr>
              <a:grpSpLocks/>
            </p:cNvGrpSpPr>
            <p:nvPr/>
          </p:nvGrpSpPr>
          <p:grpSpPr bwMode="auto">
            <a:xfrm flipH="1">
              <a:off x="3969" y="2432"/>
              <a:ext cx="386" cy="1113"/>
              <a:chOff x="5216" y="2205"/>
              <a:chExt cx="386" cy="1113"/>
            </a:xfrm>
          </p:grpSpPr>
          <p:sp>
            <p:nvSpPr>
              <p:cNvPr id="50250" name="Line 54"/>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1" name="Line 55"/>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2" name="Line 56"/>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3" name="Line 57"/>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4" name="Line 58"/>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5" name="Line 59"/>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6" name="Line 60"/>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237" name="Group 61"/>
            <p:cNvGrpSpPr>
              <a:grpSpLocks/>
            </p:cNvGrpSpPr>
            <p:nvPr/>
          </p:nvGrpSpPr>
          <p:grpSpPr bwMode="auto">
            <a:xfrm>
              <a:off x="4400" y="3342"/>
              <a:ext cx="707" cy="387"/>
              <a:chOff x="4513" y="3114"/>
              <a:chExt cx="707" cy="387"/>
            </a:xfrm>
          </p:grpSpPr>
          <p:grpSp>
            <p:nvGrpSpPr>
              <p:cNvPr id="50238" name="Group 62"/>
              <p:cNvGrpSpPr>
                <a:grpSpLocks/>
              </p:cNvGrpSpPr>
              <p:nvPr/>
            </p:nvGrpSpPr>
            <p:grpSpPr bwMode="auto">
              <a:xfrm>
                <a:off x="4513" y="3114"/>
                <a:ext cx="707" cy="387"/>
                <a:chOff x="4513" y="3114"/>
                <a:chExt cx="707" cy="387"/>
              </a:xfrm>
            </p:grpSpPr>
            <p:sp>
              <p:nvSpPr>
                <p:cNvPr id="50240" name="Freeform 63"/>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1" name="Line 64"/>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2" name="Freeform 65"/>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3" name="Freeform 66"/>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4" name="Freeform 67"/>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5" name="Freeform 68"/>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6" name="Freeform 69"/>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7" name="Freeform 70"/>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8" name="Freeform 71"/>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9" name="Line 72"/>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39" name="Line 73"/>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0189" name="Rectangle 74"/>
          <p:cNvSpPr>
            <a:spLocks noChangeArrowheads="1"/>
          </p:cNvSpPr>
          <p:nvPr/>
        </p:nvSpPr>
        <p:spPr bwMode="auto">
          <a:xfrm>
            <a:off x="6335713" y="4648200"/>
            <a:ext cx="179387" cy="396875"/>
          </a:xfrm>
          <a:prstGeom prst="rect">
            <a:avLst/>
          </a:prstGeom>
          <a:solidFill>
            <a:schemeClr val="bg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4763" name="Rectangle 75"/>
          <p:cNvSpPr>
            <a:spLocks noChangeArrowheads="1"/>
          </p:cNvSpPr>
          <p:nvPr/>
        </p:nvSpPr>
        <p:spPr bwMode="auto">
          <a:xfrm>
            <a:off x="8135938" y="3640138"/>
            <a:ext cx="179387"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4764" name="Rectangle 76"/>
          <p:cNvSpPr>
            <a:spLocks noChangeArrowheads="1"/>
          </p:cNvSpPr>
          <p:nvPr/>
        </p:nvSpPr>
        <p:spPr bwMode="auto">
          <a:xfrm>
            <a:off x="6696075" y="3640138"/>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4765" name="Rectangle 77"/>
          <p:cNvSpPr>
            <a:spLocks noChangeArrowheads="1"/>
          </p:cNvSpPr>
          <p:nvPr/>
        </p:nvSpPr>
        <p:spPr bwMode="auto">
          <a:xfrm>
            <a:off x="7416800" y="2919413"/>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4766" name="Rectangle 78"/>
          <p:cNvSpPr>
            <a:spLocks noChangeArrowheads="1"/>
          </p:cNvSpPr>
          <p:nvPr/>
        </p:nvSpPr>
        <p:spPr bwMode="auto">
          <a:xfrm>
            <a:off x="7416800" y="4359275"/>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4767" name="Rectangle 79"/>
          <p:cNvSpPr>
            <a:spLocks noChangeArrowheads="1"/>
          </p:cNvSpPr>
          <p:nvPr/>
        </p:nvSpPr>
        <p:spPr bwMode="auto">
          <a:xfrm>
            <a:off x="7416800" y="4359275"/>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4768" name="Rectangle 80"/>
          <p:cNvSpPr>
            <a:spLocks noChangeArrowheads="1"/>
          </p:cNvSpPr>
          <p:nvPr/>
        </p:nvSpPr>
        <p:spPr bwMode="auto">
          <a:xfrm>
            <a:off x="6696075" y="3640138"/>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4769" name="Rectangle 81"/>
          <p:cNvSpPr>
            <a:spLocks noChangeArrowheads="1"/>
          </p:cNvSpPr>
          <p:nvPr/>
        </p:nvSpPr>
        <p:spPr bwMode="auto">
          <a:xfrm>
            <a:off x="8135938" y="3640138"/>
            <a:ext cx="179387"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4770" name="Rectangle 82"/>
          <p:cNvSpPr>
            <a:spLocks noChangeArrowheads="1"/>
          </p:cNvSpPr>
          <p:nvPr/>
        </p:nvSpPr>
        <p:spPr bwMode="auto">
          <a:xfrm>
            <a:off x="7416800" y="2919413"/>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grpSp>
        <p:nvGrpSpPr>
          <p:cNvPr id="114771" name="Group 83"/>
          <p:cNvGrpSpPr>
            <a:grpSpLocks/>
          </p:cNvGrpSpPr>
          <p:nvPr/>
        </p:nvGrpSpPr>
        <p:grpSpPr bwMode="auto">
          <a:xfrm>
            <a:off x="6948488" y="3171825"/>
            <a:ext cx="1116012" cy="1116013"/>
            <a:chOff x="4377" y="2160"/>
            <a:chExt cx="703" cy="703"/>
          </a:xfrm>
        </p:grpSpPr>
        <p:sp>
          <p:nvSpPr>
            <p:cNvPr id="50224" name="Oval 84"/>
            <p:cNvSpPr>
              <a:spLocks noChangeArrowheads="1"/>
            </p:cNvSpPr>
            <p:nvPr/>
          </p:nvSpPr>
          <p:spPr bwMode="auto">
            <a:xfrm>
              <a:off x="4377" y="2160"/>
              <a:ext cx="703" cy="703"/>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0225" name="Rectangle 85"/>
            <p:cNvSpPr>
              <a:spLocks noChangeArrowheads="1"/>
            </p:cNvSpPr>
            <p:nvPr/>
          </p:nvSpPr>
          <p:spPr bwMode="auto">
            <a:xfrm rot="-3383690">
              <a:off x="4808" y="2545"/>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0226" name="Rectangle 86"/>
            <p:cNvSpPr>
              <a:spLocks noChangeArrowheads="1"/>
            </p:cNvSpPr>
            <p:nvPr/>
          </p:nvSpPr>
          <p:spPr bwMode="auto">
            <a:xfrm>
              <a:off x="4604" y="2659"/>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0227" name="Oval 87"/>
            <p:cNvSpPr>
              <a:spLocks noChangeArrowheads="1"/>
            </p:cNvSpPr>
            <p:nvPr/>
          </p:nvSpPr>
          <p:spPr bwMode="auto">
            <a:xfrm>
              <a:off x="4604" y="2387"/>
              <a:ext cx="249" cy="25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0228" name="Rectangle 88"/>
            <p:cNvSpPr>
              <a:spLocks noChangeArrowheads="1"/>
            </p:cNvSpPr>
            <p:nvPr/>
          </p:nvSpPr>
          <p:spPr bwMode="auto">
            <a:xfrm rot="-7553116">
              <a:off x="4796" y="2307"/>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0229" name="Rectangle 89"/>
            <p:cNvSpPr>
              <a:spLocks noChangeArrowheads="1"/>
            </p:cNvSpPr>
            <p:nvPr/>
          </p:nvSpPr>
          <p:spPr bwMode="auto">
            <a:xfrm>
              <a:off x="4604" y="2183"/>
              <a:ext cx="250"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0230" name="Rectangle 90"/>
            <p:cNvSpPr>
              <a:spLocks noChangeArrowheads="1"/>
            </p:cNvSpPr>
            <p:nvPr/>
          </p:nvSpPr>
          <p:spPr bwMode="auto">
            <a:xfrm rot="7328911" flipH="1">
              <a:off x="4411" y="2308"/>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0231" name="Rectangle 91"/>
            <p:cNvSpPr>
              <a:spLocks noChangeArrowheads="1"/>
            </p:cNvSpPr>
            <p:nvPr/>
          </p:nvSpPr>
          <p:spPr bwMode="auto">
            <a:xfrm rot="3425769" flipH="1">
              <a:off x="4423" y="2545"/>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0232" name="Rectangle 92"/>
            <p:cNvSpPr>
              <a:spLocks noChangeArrowheads="1"/>
            </p:cNvSpPr>
            <p:nvPr/>
          </p:nvSpPr>
          <p:spPr bwMode="auto">
            <a:xfrm>
              <a:off x="4717" y="2614"/>
              <a:ext cx="23" cy="2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114781" name="Group 93"/>
          <p:cNvGrpSpPr>
            <a:grpSpLocks/>
          </p:cNvGrpSpPr>
          <p:nvPr/>
        </p:nvGrpSpPr>
        <p:grpSpPr bwMode="auto">
          <a:xfrm>
            <a:off x="7920038" y="5619750"/>
            <a:ext cx="381000" cy="450850"/>
            <a:chOff x="3912" y="3168"/>
            <a:chExt cx="240" cy="284"/>
          </a:xfrm>
        </p:grpSpPr>
        <p:grpSp>
          <p:nvGrpSpPr>
            <p:cNvPr id="50219" name="Group 94"/>
            <p:cNvGrpSpPr>
              <a:grpSpLocks/>
            </p:cNvGrpSpPr>
            <p:nvPr/>
          </p:nvGrpSpPr>
          <p:grpSpPr bwMode="auto">
            <a:xfrm>
              <a:off x="3912" y="3356"/>
              <a:ext cx="240" cy="96"/>
              <a:chOff x="2112" y="3552"/>
              <a:chExt cx="240" cy="96"/>
            </a:xfrm>
          </p:grpSpPr>
          <p:sp>
            <p:nvSpPr>
              <p:cNvPr id="50221" name="Line 95"/>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Line 96"/>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Line 97"/>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20" name="Line 98"/>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4787" name="Group 99"/>
          <p:cNvGrpSpPr>
            <a:grpSpLocks/>
          </p:cNvGrpSpPr>
          <p:nvPr/>
        </p:nvGrpSpPr>
        <p:grpSpPr bwMode="auto">
          <a:xfrm>
            <a:off x="5472113" y="4324350"/>
            <a:ext cx="287337" cy="360363"/>
            <a:chOff x="3912" y="3168"/>
            <a:chExt cx="240" cy="284"/>
          </a:xfrm>
        </p:grpSpPr>
        <p:grpSp>
          <p:nvGrpSpPr>
            <p:cNvPr id="50214" name="Group 100"/>
            <p:cNvGrpSpPr>
              <a:grpSpLocks/>
            </p:cNvGrpSpPr>
            <p:nvPr/>
          </p:nvGrpSpPr>
          <p:grpSpPr bwMode="auto">
            <a:xfrm>
              <a:off x="3912" y="3356"/>
              <a:ext cx="240" cy="96"/>
              <a:chOff x="2112" y="3552"/>
              <a:chExt cx="240" cy="96"/>
            </a:xfrm>
          </p:grpSpPr>
          <p:sp>
            <p:nvSpPr>
              <p:cNvPr id="50216" name="Line 101"/>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7" name="Line 102"/>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8" name="Line 103"/>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15" name="Line 104"/>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4793" name="Group 105"/>
          <p:cNvGrpSpPr>
            <a:grpSpLocks/>
          </p:cNvGrpSpPr>
          <p:nvPr/>
        </p:nvGrpSpPr>
        <p:grpSpPr bwMode="auto">
          <a:xfrm>
            <a:off x="5076825" y="3208338"/>
            <a:ext cx="381000" cy="450850"/>
            <a:chOff x="3912" y="3168"/>
            <a:chExt cx="240" cy="284"/>
          </a:xfrm>
        </p:grpSpPr>
        <p:grpSp>
          <p:nvGrpSpPr>
            <p:cNvPr id="50209" name="Group 106"/>
            <p:cNvGrpSpPr>
              <a:grpSpLocks/>
            </p:cNvGrpSpPr>
            <p:nvPr/>
          </p:nvGrpSpPr>
          <p:grpSpPr bwMode="auto">
            <a:xfrm>
              <a:off x="3912" y="3356"/>
              <a:ext cx="240" cy="96"/>
              <a:chOff x="2112" y="3552"/>
              <a:chExt cx="240" cy="96"/>
            </a:xfrm>
          </p:grpSpPr>
          <p:sp>
            <p:nvSpPr>
              <p:cNvPr id="50211" name="Line 107"/>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Line 108"/>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Line 109"/>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10" name="Line 110"/>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4799" name="Group 111"/>
          <p:cNvGrpSpPr>
            <a:grpSpLocks/>
          </p:cNvGrpSpPr>
          <p:nvPr/>
        </p:nvGrpSpPr>
        <p:grpSpPr bwMode="auto">
          <a:xfrm>
            <a:off x="6732588" y="5619750"/>
            <a:ext cx="504825" cy="431800"/>
            <a:chOff x="3912" y="3168"/>
            <a:chExt cx="240" cy="284"/>
          </a:xfrm>
        </p:grpSpPr>
        <p:grpSp>
          <p:nvGrpSpPr>
            <p:cNvPr id="50204" name="Group 112"/>
            <p:cNvGrpSpPr>
              <a:grpSpLocks/>
            </p:cNvGrpSpPr>
            <p:nvPr/>
          </p:nvGrpSpPr>
          <p:grpSpPr bwMode="auto">
            <a:xfrm>
              <a:off x="3912" y="3356"/>
              <a:ext cx="240" cy="96"/>
              <a:chOff x="2112" y="3552"/>
              <a:chExt cx="240" cy="96"/>
            </a:xfrm>
          </p:grpSpPr>
          <p:sp>
            <p:nvSpPr>
              <p:cNvPr id="50206" name="Line 113"/>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Line 114"/>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Line 115"/>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05" name="Line 116"/>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03" name="Line 117"/>
          <p:cNvSpPr>
            <a:spLocks noChangeShapeType="1"/>
          </p:cNvSpPr>
          <p:nvPr/>
        </p:nvSpPr>
        <p:spPr bwMode="auto">
          <a:xfrm flipH="1">
            <a:off x="5256213" y="3208338"/>
            <a:ext cx="395287" cy="0"/>
          </a:xfrm>
          <a:prstGeom prst="line">
            <a:avLst/>
          </a:prstGeom>
          <a:noFill/>
          <a:ln w="952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7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7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769"/>
                                        </p:tgtEl>
                                        <p:attrNameLst>
                                          <p:attrName>style.visibility</p:attrName>
                                        </p:attrNameLst>
                                      </p:cBhvr>
                                      <p:to>
                                        <p:strVal val="visible"/>
                                      </p:to>
                                    </p:set>
                                  </p:childTnLst>
                                </p:cTn>
                              </p:par>
                            </p:childTnLst>
                          </p:cTn>
                        </p:par>
                        <p:par>
                          <p:cTn id="11" fill="hold" nodeType="afterGroup">
                            <p:stCondLst>
                              <p:cond delay="0"/>
                            </p:stCondLst>
                            <p:childTnLst>
                              <p:par>
                                <p:cTn id="12" presetID="8" presetClass="emph" presetSubtype="0" fill="hold" nodeType="afterEffect">
                                  <p:stCondLst>
                                    <p:cond delay="500"/>
                                  </p:stCondLst>
                                  <p:childTnLst>
                                    <p:animRot by="-1800000">
                                      <p:cBhvr>
                                        <p:cTn id="13" dur="2000" fill="hold"/>
                                        <p:tgtEl>
                                          <p:spTgt spid="114771"/>
                                        </p:tgtEl>
                                        <p:attrNameLst>
                                          <p:attrName>r</p:attrName>
                                        </p:attrNameLst>
                                      </p:cBhvr>
                                    </p:animRo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nodeType="clickEffect">
                                  <p:stCondLst>
                                    <p:cond delay="0"/>
                                  </p:stCondLst>
                                  <p:childTnLst>
                                    <p:set>
                                      <p:cBhvr>
                                        <p:cTn id="17" dur="1" fill="hold">
                                          <p:stCondLst>
                                            <p:cond delay="0"/>
                                          </p:stCondLst>
                                        </p:cTn>
                                        <p:tgtEl>
                                          <p:spTgt spid="114781"/>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114787"/>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14765"/>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114767"/>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11476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14769"/>
                                        </p:tgtEl>
                                        <p:attrNameLst>
                                          <p:attrName>style.visibility</p:attrName>
                                        </p:attrNameLst>
                                      </p:cBhvr>
                                      <p:to>
                                        <p:strVal val="hidden"/>
                                      </p:to>
                                    </p:set>
                                  </p:childTnLst>
                                </p:cTn>
                              </p:par>
                            </p:childTnLst>
                          </p:cTn>
                        </p:par>
                        <p:par>
                          <p:cTn id="30" fill="hold" nodeType="afterGroup">
                            <p:stCondLst>
                              <p:cond delay="0"/>
                            </p:stCondLst>
                            <p:childTnLst>
                              <p:par>
                                <p:cTn id="31" presetID="8" presetClass="emph" presetSubtype="0" fill="hold" nodeType="afterEffect">
                                  <p:stCondLst>
                                    <p:cond delay="500"/>
                                  </p:stCondLst>
                                  <p:childTnLst>
                                    <p:animRot by="-1800000">
                                      <p:cBhvr>
                                        <p:cTn id="32" dur="2000" fill="hold"/>
                                        <p:tgtEl>
                                          <p:spTgt spid="114771"/>
                                        </p:tgtEl>
                                        <p:attrNameLst>
                                          <p:attrName>r</p:attrName>
                                        </p:attrNameLst>
                                      </p:cBhvr>
                                    </p:animRo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11478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14799"/>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1476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4763"/>
                                        </p:tgtEl>
                                        <p:attrNameLst>
                                          <p:attrName>style.visibility</p:attrName>
                                        </p:attrNameLst>
                                      </p:cBhvr>
                                      <p:to>
                                        <p:strVal val="visible"/>
                                      </p:to>
                                    </p:set>
                                  </p:childTnLst>
                                </p:cTn>
                              </p:par>
                              <p:par>
                                <p:cTn id="44" presetID="1" presetClass="exit" presetSubtype="0" fill="hold" grpId="0" nodeType="withEffect">
                                  <p:stCondLst>
                                    <p:cond delay="0"/>
                                  </p:stCondLst>
                                  <p:childTnLst>
                                    <p:set>
                                      <p:cBhvr>
                                        <p:cTn id="45" dur="1" fill="hold">
                                          <p:stCondLst>
                                            <p:cond delay="0"/>
                                          </p:stCondLst>
                                        </p:cTn>
                                        <p:tgtEl>
                                          <p:spTgt spid="11476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14765"/>
                                        </p:tgtEl>
                                        <p:attrNameLst>
                                          <p:attrName>style.visibility</p:attrName>
                                        </p:attrNameLst>
                                      </p:cBhvr>
                                      <p:to>
                                        <p:strVal val="hidden"/>
                                      </p:to>
                                    </p:set>
                                  </p:childTnLst>
                                </p:cTn>
                              </p:par>
                            </p:childTnLst>
                          </p:cTn>
                        </p:par>
                        <p:par>
                          <p:cTn id="48" fill="hold" nodeType="afterGroup">
                            <p:stCondLst>
                              <p:cond delay="0"/>
                            </p:stCondLst>
                            <p:childTnLst>
                              <p:par>
                                <p:cTn id="49" presetID="8" presetClass="emph" presetSubtype="0" fill="hold" nodeType="afterEffect">
                                  <p:stCondLst>
                                    <p:cond delay="0"/>
                                  </p:stCondLst>
                                  <p:childTnLst>
                                    <p:animRot by="-1800000">
                                      <p:cBhvr>
                                        <p:cTn id="50" dur="2000" fill="hold"/>
                                        <p:tgtEl>
                                          <p:spTgt spid="114771"/>
                                        </p:tgtEl>
                                        <p:attrNameLst>
                                          <p:attrName>r</p:attrName>
                                        </p:attrNameLst>
                                      </p:cBhvr>
                                    </p:animRo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14799"/>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14793"/>
                                        </p:tgtEl>
                                        <p:attrNameLst>
                                          <p:attrName>style.visibility</p:attrName>
                                        </p:attrNameLst>
                                      </p:cBhvr>
                                      <p:to>
                                        <p:strVal val="visible"/>
                                      </p:to>
                                    </p:set>
                                  </p:childTnLst>
                                </p:cTn>
                              </p:par>
                            </p:childTnLst>
                          </p:cTn>
                        </p:par>
                        <p:par>
                          <p:cTn id="57" fill="hold" nodeType="afterGroup">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114763"/>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14768"/>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11476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4770"/>
                                        </p:tgtEl>
                                        <p:attrNameLst>
                                          <p:attrName>style.visibility</p:attrName>
                                        </p:attrNameLst>
                                      </p:cBhvr>
                                      <p:to>
                                        <p:strVal val="visible"/>
                                      </p:to>
                                    </p:set>
                                  </p:childTnLst>
                                </p:cTn>
                              </p:par>
                            </p:childTnLst>
                          </p:cTn>
                        </p:par>
                        <p:par>
                          <p:cTn id="66" fill="hold" nodeType="afterGroup">
                            <p:stCondLst>
                              <p:cond delay="0"/>
                            </p:stCondLst>
                            <p:childTnLst>
                              <p:par>
                                <p:cTn id="67" presetID="8" presetClass="emph" presetSubtype="0" fill="hold" nodeType="afterEffect">
                                  <p:stCondLst>
                                    <p:cond delay="500"/>
                                  </p:stCondLst>
                                  <p:childTnLst>
                                    <p:animRot by="-1800000">
                                      <p:cBhvr>
                                        <p:cTn id="68" dur="2000" fill="hold"/>
                                        <p:tgtEl>
                                          <p:spTgt spid="11477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63" grpId="0" animBg="1"/>
      <p:bldP spid="114763" grpId="1" animBg="1"/>
      <p:bldP spid="114764" grpId="0" animBg="1"/>
      <p:bldP spid="114765" grpId="0" animBg="1"/>
      <p:bldP spid="114765" grpId="1" animBg="1"/>
      <p:bldP spid="114766" grpId="0" animBg="1"/>
      <p:bldP spid="114767" grpId="0" animBg="1"/>
      <p:bldP spid="114768" grpId="0" animBg="1"/>
      <p:bldP spid="114768" grpId="1" animBg="1"/>
      <p:bldP spid="114769" grpId="0" animBg="1"/>
      <p:bldP spid="1147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0522CF-89AB-4D3C-88E9-9BBC62773DE3}" type="slidenum">
              <a:rPr lang="ar-SA" altLang="en-US"/>
              <a:pPr/>
              <a:t>47</a:t>
            </a:fld>
            <a:endParaRPr lang="en-US" altLang="en-US"/>
          </a:p>
        </p:txBody>
      </p:sp>
      <p:sp>
        <p:nvSpPr>
          <p:cNvPr id="51203" name="Rectangle 2"/>
          <p:cNvSpPr>
            <a:spLocks noGrp="1" noChangeArrowheads="1"/>
          </p:cNvSpPr>
          <p:nvPr>
            <p:ph type="title"/>
          </p:nvPr>
        </p:nvSpPr>
        <p:spPr>
          <a:xfrm>
            <a:off x="0" y="0"/>
            <a:ext cx="9144000" cy="882650"/>
          </a:xfrm>
        </p:spPr>
        <p:txBody>
          <a:bodyPr/>
          <a:lstStyle/>
          <a:p>
            <a:r>
              <a:rPr lang="en-US" altLang="en-US" smtClean="0"/>
              <a:t>Stepping</a:t>
            </a:r>
          </a:p>
        </p:txBody>
      </p:sp>
      <p:sp>
        <p:nvSpPr>
          <p:cNvPr id="51204" name="Text Box 4"/>
          <p:cNvSpPr txBox="1">
            <a:spLocks noChangeArrowheads="1"/>
          </p:cNvSpPr>
          <p:nvPr/>
        </p:nvSpPr>
        <p:spPr bwMode="auto">
          <a:xfrm>
            <a:off x="7356475" y="6042025"/>
            <a:ext cx="757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1205" name="Text Box 5"/>
          <p:cNvSpPr txBox="1">
            <a:spLocks noChangeArrowheads="1"/>
          </p:cNvSpPr>
          <p:nvPr/>
        </p:nvSpPr>
        <p:spPr bwMode="auto">
          <a:xfrm>
            <a:off x="6997700" y="6078538"/>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a:t>
            </a:r>
          </a:p>
        </p:txBody>
      </p:sp>
      <p:sp>
        <p:nvSpPr>
          <p:cNvPr id="51206" name="Text Box 6"/>
          <p:cNvSpPr txBox="1">
            <a:spLocks noChangeArrowheads="1"/>
          </p:cNvSpPr>
          <p:nvPr/>
        </p:nvSpPr>
        <p:spPr bwMode="auto">
          <a:xfrm>
            <a:off x="8148638" y="6078538"/>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A</a:t>
            </a:r>
          </a:p>
        </p:txBody>
      </p:sp>
      <p:grpSp>
        <p:nvGrpSpPr>
          <p:cNvPr id="51207" name="Group 7"/>
          <p:cNvGrpSpPr>
            <a:grpSpLocks/>
          </p:cNvGrpSpPr>
          <p:nvPr/>
        </p:nvGrpSpPr>
        <p:grpSpPr bwMode="auto">
          <a:xfrm>
            <a:off x="6529388" y="4060825"/>
            <a:ext cx="2413000" cy="2058988"/>
            <a:chOff x="3969" y="2432"/>
            <a:chExt cx="1520" cy="1297"/>
          </a:xfrm>
        </p:grpSpPr>
        <p:sp>
          <p:nvSpPr>
            <p:cNvPr id="51288" name="Line 8"/>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9" name="Line 9"/>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90" name="Group 10"/>
            <p:cNvGrpSpPr>
              <a:grpSpLocks/>
            </p:cNvGrpSpPr>
            <p:nvPr/>
          </p:nvGrpSpPr>
          <p:grpSpPr bwMode="auto">
            <a:xfrm>
              <a:off x="5103" y="2433"/>
              <a:ext cx="386" cy="1113"/>
              <a:chOff x="5216" y="2205"/>
              <a:chExt cx="386" cy="1113"/>
            </a:xfrm>
          </p:grpSpPr>
          <p:sp>
            <p:nvSpPr>
              <p:cNvPr id="51312" name="Line 11"/>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3" name="Line 12"/>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4" name="Line 13"/>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5" name="Line 14"/>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6" name="Line 15"/>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7" name="Line 16"/>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8" name="Line 17"/>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91" name="Group 18"/>
            <p:cNvGrpSpPr>
              <a:grpSpLocks/>
            </p:cNvGrpSpPr>
            <p:nvPr/>
          </p:nvGrpSpPr>
          <p:grpSpPr bwMode="auto">
            <a:xfrm flipH="1">
              <a:off x="3969" y="2432"/>
              <a:ext cx="386" cy="1113"/>
              <a:chOff x="5216" y="2205"/>
              <a:chExt cx="386" cy="1113"/>
            </a:xfrm>
          </p:grpSpPr>
          <p:sp>
            <p:nvSpPr>
              <p:cNvPr id="51305" name="Line 19"/>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6" name="Line 20"/>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7" name="Line 21"/>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8" name="Line 22"/>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9" name="Line 23"/>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0" name="Line 24"/>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1" name="Line 25"/>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92" name="Group 26"/>
            <p:cNvGrpSpPr>
              <a:grpSpLocks/>
            </p:cNvGrpSpPr>
            <p:nvPr/>
          </p:nvGrpSpPr>
          <p:grpSpPr bwMode="auto">
            <a:xfrm>
              <a:off x="4400" y="3342"/>
              <a:ext cx="707" cy="387"/>
              <a:chOff x="4513" y="3114"/>
              <a:chExt cx="707" cy="387"/>
            </a:xfrm>
          </p:grpSpPr>
          <p:grpSp>
            <p:nvGrpSpPr>
              <p:cNvPr id="51293" name="Group 27"/>
              <p:cNvGrpSpPr>
                <a:grpSpLocks/>
              </p:cNvGrpSpPr>
              <p:nvPr/>
            </p:nvGrpSpPr>
            <p:grpSpPr bwMode="auto">
              <a:xfrm>
                <a:off x="4513" y="3114"/>
                <a:ext cx="707" cy="387"/>
                <a:chOff x="4513" y="3114"/>
                <a:chExt cx="707" cy="387"/>
              </a:xfrm>
            </p:grpSpPr>
            <p:sp>
              <p:nvSpPr>
                <p:cNvPr id="51295" name="Freeform 28"/>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6" name="Line 29"/>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7" name="Freeform 30"/>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8" name="Freeform 31"/>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9" name="Freeform 32"/>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0" name="Freeform 33"/>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1" name="Freeform 34"/>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2" name="Freeform 35"/>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3" name="Freeform 36"/>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4" name="Line 37"/>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94" name="Line 38"/>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1208" name="Text Box 39"/>
          <p:cNvSpPr txBox="1">
            <a:spLocks noChangeArrowheads="1"/>
          </p:cNvSpPr>
          <p:nvPr/>
        </p:nvSpPr>
        <p:spPr bwMode="auto">
          <a:xfrm>
            <a:off x="5268913" y="3916363"/>
            <a:ext cx="582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1209" name="Text Box 40"/>
          <p:cNvSpPr txBox="1">
            <a:spLocks noChangeArrowheads="1"/>
          </p:cNvSpPr>
          <p:nvPr/>
        </p:nvSpPr>
        <p:spPr bwMode="auto">
          <a:xfrm>
            <a:off x="5664200" y="3449638"/>
            <a:ext cx="252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B</a:t>
            </a:r>
          </a:p>
        </p:txBody>
      </p:sp>
      <p:sp>
        <p:nvSpPr>
          <p:cNvPr id="51210" name="Text Box 41"/>
          <p:cNvSpPr txBox="1">
            <a:spLocks noChangeArrowheads="1"/>
          </p:cNvSpPr>
          <p:nvPr/>
        </p:nvSpPr>
        <p:spPr bwMode="auto">
          <a:xfrm>
            <a:off x="5629275" y="452913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D</a:t>
            </a:r>
          </a:p>
        </p:txBody>
      </p:sp>
      <p:grpSp>
        <p:nvGrpSpPr>
          <p:cNvPr id="51211" name="Group 42"/>
          <p:cNvGrpSpPr>
            <a:grpSpLocks/>
          </p:cNvGrpSpPr>
          <p:nvPr/>
        </p:nvGrpSpPr>
        <p:grpSpPr bwMode="auto">
          <a:xfrm rot="5400000">
            <a:off x="5631657" y="3158331"/>
            <a:ext cx="2413000" cy="2058987"/>
            <a:chOff x="3969" y="2432"/>
            <a:chExt cx="1520" cy="1297"/>
          </a:xfrm>
        </p:grpSpPr>
        <p:sp>
          <p:nvSpPr>
            <p:cNvPr id="51257" name="Line 43"/>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8" name="Line 44"/>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59" name="Group 45"/>
            <p:cNvGrpSpPr>
              <a:grpSpLocks/>
            </p:cNvGrpSpPr>
            <p:nvPr/>
          </p:nvGrpSpPr>
          <p:grpSpPr bwMode="auto">
            <a:xfrm>
              <a:off x="5103" y="2433"/>
              <a:ext cx="386" cy="1113"/>
              <a:chOff x="5216" y="2205"/>
              <a:chExt cx="386" cy="1113"/>
            </a:xfrm>
          </p:grpSpPr>
          <p:sp>
            <p:nvSpPr>
              <p:cNvPr id="51281" name="Line 46"/>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2" name="Line 47"/>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3" name="Line 48"/>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4" name="Line 49"/>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5" name="Line 50"/>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6" name="Line 51"/>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7" name="Line 52"/>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60" name="Group 53"/>
            <p:cNvGrpSpPr>
              <a:grpSpLocks/>
            </p:cNvGrpSpPr>
            <p:nvPr/>
          </p:nvGrpSpPr>
          <p:grpSpPr bwMode="auto">
            <a:xfrm flipH="1">
              <a:off x="3969" y="2432"/>
              <a:ext cx="386" cy="1113"/>
              <a:chOff x="5216" y="2205"/>
              <a:chExt cx="386" cy="1113"/>
            </a:xfrm>
          </p:grpSpPr>
          <p:sp>
            <p:nvSpPr>
              <p:cNvPr id="51274" name="Line 54"/>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5" name="Line 55"/>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6" name="Line 56"/>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7" name="Line 57"/>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8" name="Line 58"/>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9" name="Line 59"/>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0" name="Line 60"/>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61" name="Group 61"/>
            <p:cNvGrpSpPr>
              <a:grpSpLocks/>
            </p:cNvGrpSpPr>
            <p:nvPr/>
          </p:nvGrpSpPr>
          <p:grpSpPr bwMode="auto">
            <a:xfrm>
              <a:off x="4400" y="3342"/>
              <a:ext cx="707" cy="387"/>
              <a:chOff x="4513" y="3114"/>
              <a:chExt cx="707" cy="387"/>
            </a:xfrm>
          </p:grpSpPr>
          <p:grpSp>
            <p:nvGrpSpPr>
              <p:cNvPr id="51262" name="Group 62"/>
              <p:cNvGrpSpPr>
                <a:grpSpLocks/>
              </p:cNvGrpSpPr>
              <p:nvPr/>
            </p:nvGrpSpPr>
            <p:grpSpPr bwMode="auto">
              <a:xfrm>
                <a:off x="4513" y="3114"/>
                <a:ext cx="707" cy="387"/>
                <a:chOff x="4513" y="3114"/>
                <a:chExt cx="707" cy="387"/>
              </a:xfrm>
            </p:grpSpPr>
            <p:sp>
              <p:nvSpPr>
                <p:cNvPr id="51264" name="Freeform 63"/>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5" name="Line 64"/>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6" name="Freeform 65"/>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7" name="Freeform 66"/>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8" name="Freeform 67"/>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9" name="Freeform 68"/>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0" name="Freeform 69"/>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1" name="Freeform 70"/>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2" name="Freeform 71"/>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3" name="Line 72"/>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63" name="Line 73"/>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1212" name="Rectangle 74"/>
          <p:cNvSpPr>
            <a:spLocks noChangeArrowheads="1"/>
          </p:cNvSpPr>
          <p:nvPr/>
        </p:nvSpPr>
        <p:spPr bwMode="auto">
          <a:xfrm>
            <a:off x="6564313" y="5105400"/>
            <a:ext cx="179387" cy="396875"/>
          </a:xfrm>
          <a:prstGeom prst="rect">
            <a:avLst/>
          </a:prstGeom>
          <a:solidFill>
            <a:schemeClr val="bg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1691" name="Rectangle 75"/>
          <p:cNvSpPr>
            <a:spLocks noChangeArrowheads="1"/>
          </p:cNvSpPr>
          <p:nvPr/>
        </p:nvSpPr>
        <p:spPr bwMode="auto">
          <a:xfrm>
            <a:off x="8364538" y="4097338"/>
            <a:ext cx="179387"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1692" name="Rectangle 76"/>
          <p:cNvSpPr>
            <a:spLocks noChangeArrowheads="1"/>
          </p:cNvSpPr>
          <p:nvPr/>
        </p:nvSpPr>
        <p:spPr bwMode="auto">
          <a:xfrm>
            <a:off x="6924675" y="4097338"/>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1693" name="Rectangle 77"/>
          <p:cNvSpPr>
            <a:spLocks noChangeArrowheads="1"/>
          </p:cNvSpPr>
          <p:nvPr/>
        </p:nvSpPr>
        <p:spPr bwMode="auto">
          <a:xfrm>
            <a:off x="7645400" y="3376613"/>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1694" name="Rectangle 78"/>
          <p:cNvSpPr>
            <a:spLocks noChangeArrowheads="1"/>
          </p:cNvSpPr>
          <p:nvPr/>
        </p:nvSpPr>
        <p:spPr bwMode="auto">
          <a:xfrm>
            <a:off x="7645400" y="4816475"/>
            <a:ext cx="179388" cy="180975"/>
          </a:xfrm>
          <a:prstGeom prst="rect">
            <a:avLst/>
          </a:prstGeom>
          <a:solidFill>
            <a:srgbClr val="FF0000"/>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1695" name="Rectangle 79"/>
          <p:cNvSpPr>
            <a:spLocks noChangeArrowheads="1"/>
          </p:cNvSpPr>
          <p:nvPr/>
        </p:nvSpPr>
        <p:spPr bwMode="auto">
          <a:xfrm>
            <a:off x="7645400" y="4816475"/>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1696" name="Rectangle 80"/>
          <p:cNvSpPr>
            <a:spLocks noChangeArrowheads="1"/>
          </p:cNvSpPr>
          <p:nvPr/>
        </p:nvSpPr>
        <p:spPr bwMode="auto">
          <a:xfrm>
            <a:off x="6924675" y="4097338"/>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1697" name="Rectangle 81"/>
          <p:cNvSpPr>
            <a:spLocks noChangeArrowheads="1"/>
          </p:cNvSpPr>
          <p:nvPr/>
        </p:nvSpPr>
        <p:spPr bwMode="auto">
          <a:xfrm>
            <a:off x="8364538" y="4097338"/>
            <a:ext cx="179387"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1698" name="Rectangle 82"/>
          <p:cNvSpPr>
            <a:spLocks noChangeArrowheads="1"/>
          </p:cNvSpPr>
          <p:nvPr/>
        </p:nvSpPr>
        <p:spPr bwMode="auto">
          <a:xfrm>
            <a:off x="7645400" y="3376613"/>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grpSp>
        <p:nvGrpSpPr>
          <p:cNvPr id="111699" name="Group 83"/>
          <p:cNvGrpSpPr>
            <a:grpSpLocks/>
          </p:cNvGrpSpPr>
          <p:nvPr/>
        </p:nvGrpSpPr>
        <p:grpSpPr bwMode="auto">
          <a:xfrm>
            <a:off x="7177088" y="3629025"/>
            <a:ext cx="1116012" cy="1116013"/>
            <a:chOff x="4377" y="2160"/>
            <a:chExt cx="703" cy="703"/>
          </a:xfrm>
        </p:grpSpPr>
        <p:sp>
          <p:nvSpPr>
            <p:cNvPr id="51248" name="Oval 84"/>
            <p:cNvSpPr>
              <a:spLocks noChangeArrowheads="1"/>
            </p:cNvSpPr>
            <p:nvPr/>
          </p:nvSpPr>
          <p:spPr bwMode="auto">
            <a:xfrm>
              <a:off x="4377" y="2160"/>
              <a:ext cx="703" cy="703"/>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49" name="Rectangle 85"/>
            <p:cNvSpPr>
              <a:spLocks noChangeArrowheads="1"/>
            </p:cNvSpPr>
            <p:nvPr/>
          </p:nvSpPr>
          <p:spPr bwMode="auto">
            <a:xfrm rot="-3383690">
              <a:off x="4808" y="2545"/>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1250" name="Rectangle 86"/>
            <p:cNvSpPr>
              <a:spLocks noChangeArrowheads="1"/>
            </p:cNvSpPr>
            <p:nvPr/>
          </p:nvSpPr>
          <p:spPr bwMode="auto">
            <a:xfrm>
              <a:off x="4604" y="2659"/>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1251" name="Oval 87"/>
            <p:cNvSpPr>
              <a:spLocks noChangeArrowheads="1"/>
            </p:cNvSpPr>
            <p:nvPr/>
          </p:nvSpPr>
          <p:spPr bwMode="auto">
            <a:xfrm>
              <a:off x="4604" y="2387"/>
              <a:ext cx="249" cy="25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252" name="Rectangle 88"/>
            <p:cNvSpPr>
              <a:spLocks noChangeArrowheads="1"/>
            </p:cNvSpPr>
            <p:nvPr/>
          </p:nvSpPr>
          <p:spPr bwMode="auto">
            <a:xfrm rot="-7553116">
              <a:off x="4796" y="2307"/>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1253" name="Rectangle 89"/>
            <p:cNvSpPr>
              <a:spLocks noChangeArrowheads="1"/>
            </p:cNvSpPr>
            <p:nvPr/>
          </p:nvSpPr>
          <p:spPr bwMode="auto">
            <a:xfrm>
              <a:off x="4604" y="2183"/>
              <a:ext cx="250"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1254" name="Rectangle 90"/>
            <p:cNvSpPr>
              <a:spLocks noChangeArrowheads="1"/>
            </p:cNvSpPr>
            <p:nvPr/>
          </p:nvSpPr>
          <p:spPr bwMode="auto">
            <a:xfrm rot="7328911" flipH="1">
              <a:off x="4411" y="2308"/>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1255" name="Rectangle 91"/>
            <p:cNvSpPr>
              <a:spLocks noChangeArrowheads="1"/>
            </p:cNvSpPr>
            <p:nvPr/>
          </p:nvSpPr>
          <p:spPr bwMode="auto">
            <a:xfrm rot="3425769" flipH="1">
              <a:off x="4423" y="2545"/>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1256" name="Rectangle 92"/>
            <p:cNvSpPr>
              <a:spLocks noChangeArrowheads="1"/>
            </p:cNvSpPr>
            <p:nvPr/>
          </p:nvSpPr>
          <p:spPr bwMode="auto">
            <a:xfrm>
              <a:off x="4717" y="2614"/>
              <a:ext cx="23" cy="2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111709" name="Group 93"/>
          <p:cNvGrpSpPr>
            <a:grpSpLocks/>
          </p:cNvGrpSpPr>
          <p:nvPr/>
        </p:nvGrpSpPr>
        <p:grpSpPr bwMode="auto">
          <a:xfrm>
            <a:off x="8148638" y="6076950"/>
            <a:ext cx="381000" cy="450850"/>
            <a:chOff x="3912" y="3168"/>
            <a:chExt cx="240" cy="284"/>
          </a:xfrm>
        </p:grpSpPr>
        <p:grpSp>
          <p:nvGrpSpPr>
            <p:cNvPr id="51243" name="Group 94"/>
            <p:cNvGrpSpPr>
              <a:grpSpLocks/>
            </p:cNvGrpSpPr>
            <p:nvPr/>
          </p:nvGrpSpPr>
          <p:grpSpPr bwMode="auto">
            <a:xfrm>
              <a:off x="3912" y="3356"/>
              <a:ext cx="240" cy="96"/>
              <a:chOff x="2112" y="3552"/>
              <a:chExt cx="240" cy="96"/>
            </a:xfrm>
          </p:grpSpPr>
          <p:sp>
            <p:nvSpPr>
              <p:cNvPr id="51245" name="Line 95"/>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6" name="Line 96"/>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7" name="Line 97"/>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44" name="Line 98"/>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1715" name="Group 99"/>
          <p:cNvGrpSpPr>
            <a:grpSpLocks/>
          </p:cNvGrpSpPr>
          <p:nvPr/>
        </p:nvGrpSpPr>
        <p:grpSpPr bwMode="auto">
          <a:xfrm>
            <a:off x="5700713" y="4781550"/>
            <a:ext cx="287337" cy="360363"/>
            <a:chOff x="3912" y="3168"/>
            <a:chExt cx="240" cy="284"/>
          </a:xfrm>
        </p:grpSpPr>
        <p:grpSp>
          <p:nvGrpSpPr>
            <p:cNvPr id="51238" name="Group 100"/>
            <p:cNvGrpSpPr>
              <a:grpSpLocks/>
            </p:cNvGrpSpPr>
            <p:nvPr/>
          </p:nvGrpSpPr>
          <p:grpSpPr bwMode="auto">
            <a:xfrm>
              <a:off x="3912" y="3356"/>
              <a:ext cx="240" cy="96"/>
              <a:chOff x="2112" y="3552"/>
              <a:chExt cx="240" cy="96"/>
            </a:xfrm>
          </p:grpSpPr>
          <p:sp>
            <p:nvSpPr>
              <p:cNvPr id="51240" name="Line 101"/>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1" name="Line 102"/>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2" name="Line 103"/>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39" name="Line 104"/>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1721" name="Group 105"/>
          <p:cNvGrpSpPr>
            <a:grpSpLocks/>
          </p:cNvGrpSpPr>
          <p:nvPr/>
        </p:nvGrpSpPr>
        <p:grpSpPr bwMode="auto">
          <a:xfrm>
            <a:off x="5305425" y="3665538"/>
            <a:ext cx="381000" cy="450850"/>
            <a:chOff x="3912" y="3168"/>
            <a:chExt cx="240" cy="284"/>
          </a:xfrm>
        </p:grpSpPr>
        <p:grpSp>
          <p:nvGrpSpPr>
            <p:cNvPr id="51233" name="Group 106"/>
            <p:cNvGrpSpPr>
              <a:grpSpLocks/>
            </p:cNvGrpSpPr>
            <p:nvPr/>
          </p:nvGrpSpPr>
          <p:grpSpPr bwMode="auto">
            <a:xfrm>
              <a:off x="3912" y="3356"/>
              <a:ext cx="240" cy="96"/>
              <a:chOff x="2112" y="3552"/>
              <a:chExt cx="240" cy="96"/>
            </a:xfrm>
          </p:grpSpPr>
          <p:sp>
            <p:nvSpPr>
              <p:cNvPr id="51235" name="Line 107"/>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6" name="Line 108"/>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7" name="Line 109"/>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34" name="Line 110"/>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1727" name="Group 111"/>
          <p:cNvGrpSpPr>
            <a:grpSpLocks/>
          </p:cNvGrpSpPr>
          <p:nvPr/>
        </p:nvGrpSpPr>
        <p:grpSpPr bwMode="auto">
          <a:xfrm>
            <a:off x="7032625" y="6076950"/>
            <a:ext cx="360363" cy="431800"/>
            <a:chOff x="3912" y="3168"/>
            <a:chExt cx="240" cy="284"/>
          </a:xfrm>
        </p:grpSpPr>
        <p:grpSp>
          <p:nvGrpSpPr>
            <p:cNvPr id="51228" name="Group 112"/>
            <p:cNvGrpSpPr>
              <a:grpSpLocks/>
            </p:cNvGrpSpPr>
            <p:nvPr/>
          </p:nvGrpSpPr>
          <p:grpSpPr bwMode="auto">
            <a:xfrm>
              <a:off x="3912" y="3356"/>
              <a:ext cx="240" cy="96"/>
              <a:chOff x="2112" y="3552"/>
              <a:chExt cx="240" cy="96"/>
            </a:xfrm>
          </p:grpSpPr>
          <p:sp>
            <p:nvSpPr>
              <p:cNvPr id="51230" name="Line 113"/>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1" name="Line 114"/>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2" name="Line 115"/>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29" name="Line 116"/>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26" name="Line 117"/>
          <p:cNvSpPr>
            <a:spLocks noChangeShapeType="1"/>
          </p:cNvSpPr>
          <p:nvPr/>
        </p:nvSpPr>
        <p:spPr bwMode="auto">
          <a:xfrm flipH="1">
            <a:off x="5484813" y="3665538"/>
            <a:ext cx="395287" cy="0"/>
          </a:xfrm>
          <a:prstGeom prst="line">
            <a:avLst/>
          </a:prstGeom>
          <a:noFill/>
          <a:ln w="952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27" name="Picture 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969963"/>
            <a:ext cx="7745412"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169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16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7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7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6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697"/>
                                        </p:tgtEl>
                                        <p:attrNameLst>
                                          <p:attrName>style.visibility</p:attrName>
                                        </p:attrNameLst>
                                      </p:cBhvr>
                                      <p:to>
                                        <p:strVal val="visible"/>
                                      </p:to>
                                    </p:set>
                                  </p:childTnLst>
                                </p:cTn>
                              </p:par>
                            </p:childTnLst>
                          </p:cTn>
                        </p:par>
                        <p:par>
                          <p:cTn id="17" fill="hold" nodeType="afterGroup">
                            <p:stCondLst>
                              <p:cond delay="0"/>
                            </p:stCondLst>
                            <p:childTnLst>
                              <p:par>
                                <p:cTn id="18" presetID="8" presetClass="emph" presetSubtype="0" fill="hold" nodeType="afterEffect">
                                  <p:stCondLst>
                                    <p:cond delay="0"/>
                                  </p:stCondLst>
                                  <p:childTnLst>
                                    <p:animRot by="-900000">
                                      <p:cBhvr>
                                        <p:cTn id="19" dur="2000" fill="hold"/>
                                        <p:tgtEl>
                                          <p:spTgt spid="111699"/>
                                        </p:tgtEl>
                                        <p:attrNameLst>
                                          <p:attrName>r</p:attrName>
                                        </p:attrNameLst>
                                      </p:cBhvr>
                                    </p:animRo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111698"/>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111694"/>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1172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11715"/>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169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111695"/>
                                        </p:tgtEl>
                                        <p:attrNameLst>
                                          <p:attrName>style.visibility</p:attrName>
                                        </p:attrNameLst>
                                      </p:cBhvr>
                                      <p:to>
                                        <p:strVal val="visible"/>
                                      </p:to>
                                    </p:set>
                                  </p:childTnLst>
                                </p:cTn>
                              </p:par>
                            </p:childTnLst>
                          </p:cTn>
                        </p:par>
                        <p:par>
                          <p:cTn id="36" fill="hold" nodeType="afterGroup">
                            <p:stCondLst>
                              <p:cond delay="0"/>
                            </p:stCondLst>
                            <p:childTnLst>
                              <p:par>
                                <p:cTn id="37" presetID="8" presetClass="emph" presetSubtype="0" fill="hold" nodeType="afterEffect">
                                  <p:stCondLst>
                                    <p:cond delay="0"/>
                                  </p:stCondLst>
                                  <p:childTnLst>
                                    <p:animRot by="-1800000">
                                      <p:cBhvr>
                                        <p:cTn id="38" dur="2000" fill="hold"/>
                                        <p:tgtEl>
                                          <p:spTgt spid="111699"/>
                                        </p:tgtEl>
                                        <p:attrNameLst>
                                          <p:attrName>r</p:attrName>
                                        </p:attrNameLst>
                                      </p:cBhvr>
                                    </p:animRo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11169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169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11709"/>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11727"/>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169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1691"/>
                                        </p:tgtEl>
                                        <p:attrNameLst>
                                          <p:attrName>style.visibility</p:attrName>
                                        </p:attrNameLst>
                                      </p:cBhvr>
                                      <p:to>
                                        <p:strVal val="visible"/>
                                      </p:to>
                                    </p:set>
                                  </p:childTnLst>
                                </p:cTn>
                              </p:par>
                            </p:childTnLst>
                          </p:cTn>
                        </p:par>
                        <p:par>
                          <p:cTn id="54" fill="hold" nodeType="afterGroup">
                            <p:stCondLst>
                              <p:cond delay="0"/>
                            </p:stCondLst>
                            <p:childTnLst>
                              <p:par>
                                <p:cTn id="55" presetID="8" presetClass="emph" presetSubtype="0" fill="hold" nodeType="afterEffect">
                                  <p:stCondLst>
                                    <p:cond delay="0"/>
                                  </p:stCondLst>
                                  <p:childTnLst>
                                    <p:animRot by="-1800000">
                                      <p:cBhvr>
                                        <p:cTn id="56" dur="2000" fill="hold"/>
                                        <p:tgtEl>
                                          <p:spTgt spid="111699"/>
                                        </p:tgtEl>
                                        <p:attrNameLst>
                                          <p:attrName>r</p:attrName>
                                        </p:attrNameLst>
                                      </p:cBhvr>
                                    </p:animRo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nodeType="clickEffect">
                                  <p:stCondLst>
                                    <p:cond delay="0"/>
                                  </p:stCondLst>
                                  <p:childTnLst>
                                    <p:set>
                                      <p:cBhvr>
                                        <p:cTn id="60" dur="1" fill="hold">
                                          <p:stCondLst>
                                            <p:cond delay="0"/>
                                          </p:stCondLst>
                                        </p:cTn>
                                        <p:tgtEl>
                                          <p:spTgt spid="111715"/>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1169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1693"/>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117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16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698"/>
                                        </p:tgtEl>
                                        <p:attrNameLst>
                                          <p:attrName>style.visibility</p:attrName>
                                        </p:attrNameLst>
                                      </p:cBhvr>
                                      <p:to>
                                        <p:strVal val="visible"/>
                                      </p:to>
                                    </p:set>
                                  </p:childTnLst>
                                </p:cTn>
                              </p:par>
                              <p:par>
                                <p:cTn id="71" presetID="8" presetClass="emph" presetSubtype="0" fill="hold" nodeType="withEffect">
                                  <p:stCondLst>
                                    <p:cond delay="0"/>
                                  </p:stCondLst>
                                  <p:childTnLst>
                                    <p:animRot by="-1800000">
                                      <p:cBhvr>
                                        <p:cTn id="72" dur="2000" fill="hold"/>
                                        <p:tgtEl>
                                          <p:spTgt spid="11169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91" grpId="0" animBg="1"/>
      <p:bldP spid="111692" grpId="0" animBg="1"/>
      <p:bldP spid="111693" grpId="0" animBg="1"/>
      <p:bldP spid="111693" grpId="1" animBg="1"/>
      <p:bldP spid="111694" grpId="0" animBg="1"/>
      <p:bldP spid="111694" grpId="1" animBg="1"/>
      <p:bldP spid="111694" grpId="2" animBg="1"/>
      <p:bldP spid="111695" grpId="0" animBg="1"/>
      <p:bldP spid="111696" grpId="0" animBg="1"/>
      <p:bldP spid="111697" grpId="0" animBg="1"/>
      <p:bldP spid="111698" grpId="0" animBg="1"/>
      <p:bldP spid="111698" grpId="1" animBg="1"/>
      <p:bldP spid="111698"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97782E-B064-446E-9948-37AEC5FDC1A9}" type="slidenum">
              <a:rPr lang="ar-SA" altLang="en-US"/>
              <a:pPr/>
              <a:t>48</a:t>
            </a:fld>
            <a:endParaRPr lang="en-US" altLang="en-US"/>
          </a:p>
        </p:txBody>
      </p:sp>
      <p:sp>
        <p:nvSpPr>
          <p:cNvPr id="52227" name="Rectangle 2"/>
          <p:cNvSpPr>
            <a:spLocks noGrp="1" noChangeArrowheads="1"/>
          </p:cNvSpPr>
          <p:nvPr>
            <p:ph type="title"/>
          </p:nvPr>
        </p:nvSpPr>
        <p:spPr>
          <a:xfrm>
            <a:off x="0" y="0"/>
            <a:ext cx="9144000" cy="882650"/>
          </a:xfrm>
        </p:spPr>
        <p:txBody>
          <a:bodyPr/>
          <a:lstStyle/>
          <a:p>
            <a:r>
              <a:rPr lang="en-US" altLang="en-US" smtClean="0"/>
              <a:t>Half stepping</a:t>
            </a:r>
          </a:p>
        </p:txBody>
      </p:sp>
      <p:sp>
        <p:nvSpPr>
          <p:cNvPr id="52228" name="Text Box 4"/>
          <p:cNvSpPr txBox="1">
            <a:spLocks noChangeArrowheads="1"/>
          </p:cNvSpPr>
          <p:nvPr/>
        </p:nvSpPr>
        <p:spPr bwMode="auto">
          <a:xfrm>
            <a:off x="7356475" y="6051550"/>
            <a:ext cx="757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2229" name="Text Box 5"/>
          <p:cNvSpPr txBox="1">
            <a:spLocks noChangeArrowheads="1"/>
          </p:cNvSpPr>
          <p:nvPr/>
        </p:nvSpPr>
        <p:spPr bwMode="auto">
          <a:xfrm>
            <a:off x="6997700" y="608806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a:t>
            </a:r>
          </a:p>
        </p:txBody>
      </p:sp>
      <p:sp>
        <p:nvSpPr>
          <p:cNvPr id="52230" name="Text Box 6"/>
          <p:cNvSpPr txBox="1">
            <a:spLocks noChangeArrowheads="1"/>
          </p:cNvSpPr>
          <p:nvPr/>
        </p:nvSpPr>
        <p:spPr bwMode="auto">
          <a:xfrm>
            <a:off x="8148638" y="60880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A</a:t>
            </a:r>
          </a:p>
        </p:txBody>
      </p:sp>
      <p:grpSp>
        <p:nvGrpSpPr>
          <p:cNvPr id="52231" name="Group 7"/>
          <p:cNvGrpSpPr>
            <a:grpSpLocks/>
          </p:cNvGrpSpPr>
          <p:nvPr/>
        </p:nvGrpSpPr>
        <p:grpSpPr bwMode="auto">
          <a:xfrm>
            <a:off x="6529388" y="4070350"/>
            <a:ext cx="2413000" cy="2058988"/>
            <a:chOff x="3969" y="2432"/>
            <a:chExt cx="1520" cy="1297"/>
          </a:xfrm>
        </p:grpSpPr>
        <p:sp>
          <p:nvSpPr>
            <p:cNvPr id="52312" name="Line 8"/>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3" name="Line 9"/>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314" name="Group 10"/>
            <p:cNvGrpSpPr>
              <a:grpSpLocks/>
            </p:cNvGrpSpPr>
            <p:nvPr/>
          </p:nvGrpSpPr>
          <p:grpSpPr bwMode="auto">
            <a:xfrm>
              <a:off x="5103" y="2433"/>
              <a:ext cx="386" cy="1113"/>
              <a:chOff x="5216" y="2205"/>
              <a:chExt cx="386" cy="1113"/>
            </a:xfrm>
          </p:grpSpPr>
          <p:sp>
            <p:nvSpPr>
              <p:cNvPr id="52336" name="Line 11"/>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7" name="Line 12"/>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8" name="Line 13"/>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9" name="Line 14"/>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0" name="Line 15"/>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1" name="Line 16"/>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42" name="Line 17"/>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315" name="Group 18"/>
            <p:cNvGrpSpPr>
              <a:grpSpLocks/>
            </p:cNvGrpSpPr>
            <p:nvPr/>
          </p:nvGrpSpPr>
          <p:grpSpPr bwMode="auto">
            <a:xfrm flipH="1">
              <a:off x="3969" y="2432"/>
              <a:ext cx="386" cy="1113"/>
              <a:chOff x="5216" y="2205"/>
              <a:chExt cx="386" cy="1113"/>
            </a:xfrm>
          </p:grpSpPr>
          <p:sp>
            <p:nvSpPr>
              <p:cNvPr id="52329" name="Line 19"/>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0" name="Line 20"/>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1" name="Line 21"/>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2" name="Line 22"/>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3" name="Line 23"/>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4" name="Line 24"/>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35" name="Line 25"/>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316" name="Group 26"/>
            <p:cNvGrpSpPr>
              <a:grpSpLocks/>
            </p:cNvGrpSpPr>
            <p:nvPr/>
          </p:nvGrpSpPr>
          <p:grpSpPr bwMode="auto">
            <a:xfrm>
              <a:off x="4400" y="3342"/>
              <a:ext cx="707" cy="387"/>
              <a:chOff x="4513" y="3114"/>
              <a:chExt cx="707" cy="387"/>
            </a:xfrm>
          </p:grpSpPr>
          <p:grpSp>
            <p:nvGrpSpPr>
              <p:cNvPr id="52317" name="Group 27"/>
              <p:cNvGrpSpPr>
                <a:grpSpLocks/>
              </p:cNvGrpSpPr>
              <p:nvPr/>
            </p:nvGrpSpPr>
            <p:grpSpPr bwMode="auto">
              <a:xfrm>
                <a:off x="4513" y="3114"/>
                <a:ext cx="707" cy="387"/>
                <a:chOff x="4513" y="3114"/>
                <a:chExt cx="707" cy="387"/>
              </a:xfrm>
            </p:grpSpPr>
            <p:sp>
              <p:nvSpPr>
                <p:cNvPr id="52319" name="Freeform 28"/>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0" name="Line 29"/>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1" name="Freeform 30"/>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2" name="Freeform 31"/>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3" name="Freeform 32"/>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4" name="Freeform 33"/>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5" name="Freeform 34"/>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6" name="Freeform 35"/>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7" name="Freeform 36"/>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8" name="Line 37"/>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318" name="Line 38"/>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2232" name="Text Box 39"/>
          <p:cNvSpPr txBox="1">
            <a:spLocks noChangeArrowheads="1"/>
          </p:cNvSpPr>
          <p:nvPr/>
        </p:nvSpPr>
        <p:spPr bwMode="auto">
          <a:xfrm>
            <a:off x="5268913" y="3925888"/>
            <a:ext cx="582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2233" name="Text Box 40"/>
          <p:cNvSpPr txBox="1">
            <a:spLocks noChangeArrowheads="1"/>
          </p:cNvSpPr>
          <p:nvPr/>
        </p:nvSpPr>
        <p:spPr bwMode="auto">
          <a:xfrm>
            <a:off x="5664200" y="3459163"/>
            <a:ext cx="252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B</a:t>
            </a:r>
          </a:p>
        </p:txBody>
      </p:sp>
      <p:sp>
        <p:nvSpPr>
          <p:cNvPr id="52234" name="Text Box 41"/>
          <p:cNvSpPr txBox="1">
            <a:spLocks noChangeArrowheads="1"/>
          </p:cNvSpPr>
          <p:nvPr/>
        </p:nvSpPr>
        <p:spPr bwMode="auto">
          <a:xfrm>
            <a:off x="5629275" y="4538663"/>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D</a:t>
            </a:r>
          </a:p>
        </p:txBody>
      </p:sp>
      <p:grpSp>
        <p:nvGrpSpPr>
          <p:cNvPr id="52235" name="Group 42"/>
          <p:cNvGrpSpPr>
            <a:grpSpLocks/>
          </p:cNvGrpSpPr>
          <p:nvPr/>
        </p:nvGrpSpPr>
        <p:grpSpPr bwMode="auto">
          <a:xfrm rot="5400000">
            <a:off x="5631657" y="3167856"/>
            <a:ext cx="2413000" cy="2058987"/>
            <a:chOff x="3969" y="2432"/>
            <a:chExt cx="1520" cy="1297"/>
          </a:xfrm>
        </p:grpSpPr>
        <p:sp>
          <p:nvSpPr>
            <p:cNvPr id="52281" name="Line 43"/>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2" name="Line 44"/>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283" name="Group 45"/>
            <p:cNvGrpSpPr>
              <a:grpSpLocks/>
            </p:cNvGrpSpPr>
            <p:nvPr/>
          </p:nvGrpSpPr>
          <p:grpSpPr bwMode="auto">
            <a:xfrm>
              <a:off x="5103" y="2433"/>
              <a:ext cx="386" cy="1113"/>
              <a:chOff x="5216" y="2205"/>
              <a:chExt cx="386" cy="1113"/>
            </a:xfrm>
          </p:grpSpPr>
          <p:sp>
            <p:nvSpPr>
              <p:cNvPr id="52305" name="Line 46"/>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6" name="Line 47"/>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7" name="Line 48"/>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8" name="Line 49"/>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9" name="Line 50"/>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0" name="Line 51"/>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1" name="Line 52"/>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84" name="Group 53"/>
            <p:cNvGrpSpPr>
              <a:grpSpLocks/>
            </p:cNvGrpSpPr>
            <p:nvPr/>
          </p:nvGrpSpPr>
          <p:grpSpPr bwMode="auto">
            <a:xfrm flipH="1">
              <a:off x="3969" y="2432"/>
              <a:ext cx="386" cy="1113"/>
              <a:chOff x="5216" y="2205"/>
              <a:chExt cx="386" cy="1113"/>
            </a:xfrm>
          </p:grpSpPr>
          <p:sp>
            <p:nvSpPr>
              <p:cNvPr id="52298" name="Line 54"/>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9" name="Line 55"/>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0" name="Line 56"/>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1" name="Line 57"/>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2" name="Line 58"/>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3" name="Line 59"/>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4" name="Line 60"/>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85" name="Group 61"/>
            <p:cNvGrpSpPr>
              <a:grpSpLocks/>
            </p:cNvGrpSpPr>
            <p:nvPr/>
          </p:nvGrpSpPr>
          <p:grpSpPr bwMode="auto">
            <a:xfrm>
              <a:off x="4400" y="3342"/>
              <a:ext cx="707" cy="387"/>
              <a:chOff x="4513" y="3114"/>
              <a:chExt cx="707" cy="387"/>
            </a:xfrm>
          </p:grpSpPr>
          <p:grpSp>
            <p:nvGrpSpPr>
              <p:cNvPr id="52286" name="Group 62"/>
              <p:cNvGrpSpPr>
                <a:grpSpLocks/>
              </p:cNvGrpSpPr>
              <p:nvPr/>
            </p:nvGrpSpPr>
            <p:grpSpPr bwMode="auto">
              <a:xfrm>
                <a:off x="4513" y="3114"/>
                <a:ext cx="707" cy="387"/>
                <a:chOff x="4513" y="3114"/>
                <a:chExt cx="707" cy="387"/>
              </a:xfrm>
            </p:grpSpPr>
            <p:sp>
              <p:nvSpPr>
                <p:cNvPr id="52288" name="Freeform 63"/>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9" name="Line 64"/>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0" name="Freeform 65"/>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1" name="Freeform 66"/>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2" name="Freeform 67"/>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3" name="Freeform 68"/>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4" name="Freeform 69"/>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5" name="Freeform 70"/>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6" name="Freeform 71"/>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7" name="Line 72"/>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87" name="Line 73"/>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2236" name="Rectangle 74"/>
          <p:cNvSpPr>
            <a:spLocks noChangeArrowheads="1"/>
          </p:cNvSpPr>
          <p:nvPr/>
        </p:nvSpPr>
        <p:spPr bwMode="auto">
          <a:xfrm>
            <a:off x="6564313" y="5114925"/>
            <a:ext cx="179387" cy="396875"/>
          </a:xfrm>
          <a:prstGeom prst="rect">
            <a:avLst/>
          </a:prstGeom>
          <a:solidFill>
            <a:schemeClr val="bg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3739" name="Rectangle 75"/>
          <p:cNvSpPr>
            <a:spLocks noChangeArrowheads="1"/>
          </p:cNvSpPr>
          <p:nvPr/>
        </p:nvSpPr>
        <p:spPr bwMode="auto">
          <a:xfrm>
            <a:off x="8364538" y="4106863"/>
            <a:ext cx="179387"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3740" name="Rectangle 76"/>
          <p:cNvSpPr>
            <a:spLocks noChangeArrowheads="1"/>
          </p:cNvSpPr>
          <p:nvPr/>
        </p:nvSpPr>
        <p:spPr bwMode="auto">
          <a:xfrm>
            <a:off x="6924675" y="4106863"/>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3741" name="Rectangle 77"/>
          <p:cNvSpPr>
            <a:spLocks noChangeArrowheads="1"/>
          </p:cNvSpPr>
          <p:nvPr/>
        </p:nvSpPr>
        <p:spPr bwMode="auto">
          <a:xfrm>
            <a:off x="7645400" y="3386138"/>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3742" name="Rectangle 78"/>
          <p:cNvSpPr>
            <a:spLocks noChangeArrowheads="1"/>
          </p:cNvSpPr>
          <p:nvPr/>
        </p:nvSpPr>
        <p:spPr bwMode="auto">
          <a:xfrm>
            <a:off x="7645400" y="4826000"/>
            <a:ext cx="179388" cy="180975"/>
          </a:xfrm>
          <a:prstGeom prst="rect">
            <a:avLst/>
          </a:prstGeom>
          <a:solidFill>
            <a:srgbClr val="FF0000"/>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3743" name="Rectangle 79"/>
          <p:cNvSpPr>
            <a:spLocks noChangeArrowheads="1"/>
          </p:cNvSpPr>
          <p:nvPr/>
        </p:nvSpPr>
        <p:spPr bwMode="auto">
          <a:xfrm>
            <a:off x="7645400" y="4826000"/>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3744" name="Rectangle 80"/>
          <p:cNvSpPr>
            <a:spLocks noChangeArrowheads="1"/>
          </p:cNvSpPr>
          <p:nvPr/>
        </p:nvSpPr>
        <p:spPr bwMode="auto">
          <a:xfrm>
            <a:off x="6924675" y="4106863"/>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3745" name="Rectangle 81"/>
          <p:cNvSpPr>
            <a:spLocks noChangeArrowheads="1"/>
          </p:cNvSpPr>
          <p:nvPr/>
        </p:nvSpPr>
        <p:spPr bwMode="auto">
          <a:xfrm>
            <a:off x="8364538" y="4106863"/>
            <a:ext cx="179387"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3746" name="Rectangle 82"/>
          <p:cNvSpPr>
            <a:spLocks noChangeArrowheads="1"/>
          </p:cNvSpPr>
          <p:nvPr/>
        </p:nvSpPr>
        <p:spPr bwMode="auto">
          <a:xfrm>
            <a:off x="7645400" y="3386138"/>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grpSp>
        <p:nvGrpSpPr>
          <p:cNvPr id="113747" name="Group 83"/>
          <p:cNvGrpSpPr>
            <a:grpSpLocks/>
          </p:cNvGrpSpPr>
          <p:nvPr/>
        </p:nvGrpSpPr>
        <p:grpSpPr bwMode="auto">
          <a:xfrm>
            <a:off x="7177088" y="3638550"/>
            <a:ext cx="1116012" cy="1116013"/>
            <a:chOff x="4377" y="2160"/>
            <a:chExt cx="703" cy="703"/>
          </a:xfrm>
        </p:grpSpPr>
        <p:sp>
          <p:nvSpPr>
            <p:cNvPr id="52272" name="Oval 84"/>
            <p:cNvSpPr>
              <a:spLocks noChangeArrowheads="1"/>
            </p:cNvSpPr>
            <p:nvPr/>
          </p:nvSpPr>
          <p:spPr bwMode="auto">
            <a:xfrm>
              <a:off x="4377" y="2160"/>
              <a:ext cx="703" cy="703"/>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2273" name="Rectangle 85"/>
            <p:cNvSpPr>
              <a:spLocks noChangeArrowheads="1"/>
            </p:cNvSpPr>
            <p:nvPr/>
          </p:nvSpPr>
          <p:spPr bwMode="auto">
            <a:xfrm rot="-3383690">
              <a:off x="4808" y="2545"/>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2274" name="Rectangle 86"/>
            <p:cNvSpPr>
              <a:spLocks noChangeArrowheads="1"/>
            </p:cNvSpPr>
            <p:nvPr/>
          </p:nvSpPr>
          <p:spPr bwMode="auto">
            <a:xfrm>
              <a:off x="4604" y="2659"/>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2275" name="Oval 87"/>
            <p:cNvSpPr>
              <a:spLocks noChangeArrowheads="1"/>
            </p:cNvSpPr>
            <p:nvPr/>
          </p:nvSpPr>
          <p:spPr bwMode="auto">
            <a:xfrm>
              <a:off x="4604" y="2387"/>
              <a:ext cx="249" cy="25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2276" name="Rectangle 88"/>
            <p:cNvSpPr>
              <a:spLocks noChangeArrowheads="1"/>
            </p:cNvSpPr>
            <p:nvPr/>
          </p:nvSpPr>
          <p:spPr bwMode="auto">
            <a:xfrm rot="-7553116">
              <a:off x="4796" y="2307"/>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2277" name="Rectangle 89"/>
            <p:cNvSpPr>
              <a:spLocks noChangeArrowheads="1"/>
            </p:cNvSpPr>
            <p:nvPr/>
          </p:nvSpPr>
          <p:spPr bwMode="auto">
            <a:xfrm>
              <a:off x="4604" y="2183"/>
              <a:ext cx="250"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2278" name="Rectangle 90"/>
            <p:cNvSpPr>
              <a:spLocks noChangeArrowheads="1"/>
            </p:cNvSpPr>
            <p:nvPr/>
          </p:nvSpPr>
          <p:spPr bwMode="auto">
            <a:xfrm rot="7328911" flipH="1">
              <a:off x="4411" y="2308"/>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2279" name="Rectangle 91"/>
            <p:cNvSpPr>
              <a:spLocks noChangeArrowheads="1"/>
            </p:cNvSpPr>
            <p:nvPr/>
          </p:nvSpPr>
          <p:spPr bwMode="auto">
            <a:xfrm rot="3425769" flipH="1">
              <a:off x="4423" y="2545"/>
              <a:ext cx="226"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2280" name="Rectangle 92"/>
            <p:cNvSpPr>
              <a:spLocks noChangeArrowheads="1"/>
            </p:cNvSpPr>
            <p:nvPr/>
          </p:nvSpPr>
          <p:spPr bwMode="auto">
            <a:xfrm>
              <a:off x="4717" y="2614"/>
              <a:ext cx="23" cy="2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113757" name="Group 93"/>
          <p:cNvGrpSpPr>
            <a:grpSpLocks/>
          </p:cNvGrpSpPr>
          <p:nvPr/>
        </p:nvGrpSpPr>
        <p:grpSpPr bwMode="auto">
          <a:xfrm>
            <a:off x="8148638" y="6086475"/>
            <a:ext cx="381000" cy="450850"/>
            <a:chOff x="3912" y="3168"/>
            <a:chExt cx="240" cy="284"/>
          </a:xfrm>
        </p:grpSpPr>
        <p:grpSp>
          <p:nvGrpSpPr>
            <p:cNvPr id="52267" name="Group 94"/>
            <p:cNvGrpSpPr>
              <a:grpSpLocks/>
            </p:cNvGrpSpPr>
            <p:nvPr/>
          </p:nvGrpSpPr>
          <p:grpSpPr bwMode="auto">
            <a:xfrm>
              <a:off x="3912" y="3356"/>
              <a:ext cx="240" cy="96"/>
              <a:chOff x="2112" y="3552"/>
              <a:chExt cx="240" cy="96"/>
            </a:xfrm>
          </p:grpSpPr>
          <p:sp>
            <p:nvSpPr>
              <p:cNvPr id="52269" name="Line 95"/>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0" name="Line 96"/>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1" name="Line 97"/>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68" name="Line 98"/>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3763" name="Group 99"/>
          <p:cNvGrpSpPr>
            <a:grpSpLocks/>
          </p:cNvGrpSpPr>
          <p:nvPr/>
        </p:nvGrpSpPr>
        <p:grpSpPr bwMode="auto">
          <a:xfrm>
            <a:off x="5700713" y="4791075"/>
            <a:ext cx="287337" cy="360363"/>
            <a:chOff x="3912" y="3168"/>
            <a:chExt cx="240" cy="284"/>
          </a:xfrm>
        </p:grpSpPr>
        <p:grpSp>
          <p:nvGrpSpPr>
            <p:cNvPr id="52262" name="Group 100"/>
            <p:cNvGrpSpPr>
              <a:grpSpLocks/>
            </p:cNvGrpSpPr>
            <p:nvPr/>
          </p:nvGrpSpPr>
          <p:grpSpPr bwMode="auto">
            <a:xfrm>
              <a:off x="3912" y="3356"/>
              <a:ext cx="240" cy="96"/>
              <a:chOff x="2112" y="3552"/>
              <a:chExt cx="240" cy="96"/>
            </a:xfrm>
          </p:grpSpPr>
          <p:sp>
            <p:nvSpPr>
              <p:cNvPr id="52264" name="Line 101"/>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5" name="Line 102"/>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6" name="Line 103"/>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63" name="Line 104"/>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3769" name="Group 105"/>
          <p:cNvGrpSpPr>
            <a:grpSpLocks/>
          </p:cNvGrpSpPr>
          <p:nvPr/>
        </p:nvGrpSpPr>
        <p:grpSpPr bwMode="auto">
          <a:xfrm>
            <a:off x="5305425" y="3675063"/>
            <a:ext cx="381000" cy="450850"/>
            <a:chOff x="3912" y="3168"/>
            <a:chExt cx="240" cy="284"/>
          </a:xfrm>
        </p:grpSpPr>
        <p:grpSp>
          <p:nvGrpSpPr>
            <p:cNvPr id="52257" name="Group 106"/>
            <p:cNvGrpSpPr>
              <a:grpSpLocks/>
            </p:cNvGrpSpPr>
            <p:nvPr/>
          </p:nvGrpSpPr>
          <p:grpSpPr bwMode="auto">
            <a:xfrm>
              <a:off x="3912" y="3356"/>
              <a:ext cx="240" cy="96"/>
              <a:chOff x="2112" y="3552"/>
              <a:chExt cx="240" cy="96"/>
            </a:xfrm>
          </p:grpSpPr>
          <p:sp>
            <p:nvSpPr>
              <p:cNvPr id="52259" name="Line 107"/>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0" name="Line 108"/>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1" name="Line 109"/>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58" name="Line 110"/>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3775" name="Group 111"/>
          <p:cNvGrpSpPr>
            <a:grpSpLocks/>
          </p:cNvGrpSpPr>
          <p:nvPr/>
        </p:nvGrpSpPr>
        <p:grpSpPr bwMode="auto">
          <a:xfrm>
            <a:off x="7032625" y="6086475"/>
            <a:ext cx="360363" cy="431800"/>
            <a:chOff x="3912" y="3168"/>
            <a:chExt cx="240" cy="284"/>
          </a:xfrm>
        </p:grpSpPr>
        <p:grpSp>
          <p:nvGrpSpPr>
            <p:cNvPr id="52252" name="Group 112"/>
            <p:cNvGrpSpPr>
              <a:grpSpLocks/>
            </p:cNvGrpSpPr>
            <p:nvPr/>
          </p:nvGrpSpPr>
          <p:grpSpPr bwMode="auto">
            <a:xfrm>
              <a:off x="3912" y="3356"/>
              <a:ext cx="240" cy="96"/>
              <a:chOff x="2112" y="3552"/>
              <a:chExt cx="240" cy="96"/>
            </a:xfrm>
          </p:grpSpPr>
          <p:sp>
            <p:nvSpPr>
              <p:cNvPr id="52254" name="Line 113"/>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5" name="Line 114"/>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Line 115"/>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53" name="Line 116"/>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50" name="Line 117"/>
          <p:cNvSpPr>
            <a:spLocks noChangeShapeType="1"/>
          </p:cNvSpPr>
          <p:nvPr/>
        </p:nvSpPr>
        <p:spPr bwMode="auto">
          <a:xfrm flipH="1">
            <a:off x="5484813" y="3675063"/>
            <a:ext cx="395287" cy="0"/>
          </a:xfrm>
          <a:prstGeom prst="line">
            <a:avLst/>
          </a:prstGeom>
          <a:noFill/>
          <a:ln w="952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2251" name="Picture 11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 y="1004888"/>
            <a:ext cx="62769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374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37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7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7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745"/>
                                        </p:tgtEl>
                                        <p:attrNameLst>
                                          <p:attrName>style.visibility</p:attrName>
                                        </p:attrNameLst>
                                      </p:cBhvr>
                                      <p:to>
                                        <p:strVal val="visible"/>
                                      </p:to>
                                    </p:set>
                                  </p:childTnLst>
                                </p:cTn>
                              </p:par>
                            </p:childTnLst>
                          </p:cTn>
                        </p:par>
                        <p:par>
                          <p:cTn id="17" fill="hold" nodeType="afterGroup">
                            <p:stCondLst>
                              <p:cond delay="0"/>
                            </p:stCondLst>
                            <p:childTnLst>
                              <p:par>
                                <p:cTn id="18" presetID="8" presetClass="emph" presetSubtype="0" fill="hold" nodeType="afterEffect">
                                  <p:stCondLst>
                                    <p:cond delay="0"/>
                                  </p:stCondLst>
                                  <p:childTnLst>
                                    <p:animRot by="-900000">
                                      <p:cBhvr>
                                        <p:cTn id="19" dur="2000" fill="hold"/>
                                        <p:tgtEl>
                                          <p:spTgt spid="113747"/>
                                        </p:tgtEl>
                                        <p:attrNameLst>
                                          <p:attrName>r</p:attrName>
                                        </p:attrNameLst>
                                      </p:cBhvr>
                                    </p:animRo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113746"/>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11374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13769"/>
                                        </p:tgtEl>
                                        <p:attrNameLst>
                                          <p:attrName>style.visibility</p:attrName>
                                        </p:attrNameLst>
                                      </p:cBhvr>
                                      <p:to>
                                        <p:strVal val="hidden"/>
                                      </p:to>
                                    </p:set>
                                  </p:childTnLst>
                                </p:cTn>
                              </p:par>
                            </p:childTnLst>
                          </p:cTn>
                        </p:par>
                        <p:par>
                          <p:cTn id="28" fill="hold" nodeType="afterGroup">
                            <p:stCondLst>
                              <p:cond delay="0"/>
                            </p:stCondLst>
                            <p:childTnLst>
                              <p:par>
                                <p:cTn id="29" presetID="8" presetClass="emph" presetSubtype="0" fill="hold" nodeType="afterEffect">
                                  <p:stCondLst>
                                    <p:cond delay="0"/>
                                  </p:stCondLst>
                                  <p:childTnLst>
                                    <p:animRot by="-900000">
                                      <p:cBhvr>
                                        <p:cTn id="30" dur="2000" fill="hold"/>
                                        <p:tgtEl>
                                          <p:spTgt spid="113747"/>
                                        </p:tgtEl>
                                        <p:attrNameLst>
                                          <p:attrName>r</p:attrName>
                                        </p:attrNameLst>
                                      </p:cBhvr>
                                    </p:animRo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3763"/>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3741"/>
                                        </p:tgtEl>
                                        <p:attrNameLst>
                                          <p:attrName>style.visibility</p:attrName>
                                        </p:attrNameLst>
                                      </p:cBhvr>
                                      <p:to>
                                        <p:strVal val="visible"/>
                                      </p:to>
                                    </p:set>
                                  </p:childTnLst>
                                </p:cTn>
                              </p:par>
                            </p:childTnLst>
                          </p:cTn>
                        </p:par>
                        <p:par>
                          <p:cTn id="38" fill="hold" nodeType="afterGroup">
                            <p:stCondLst>
                              <p:cond delay="0"/>
                            </p:stCondLst>
                            <p:childTnLst>
                              <p:par>
                                <p:cTn id="39" presetID="1" presetClass="entr" presetSubtype="0" fill="hold" nodeType="afterEffect">
                                  <p:stCondLst>
                                    <p:cond delay="0"/>
                                  </p:stCondLst>
                                  <p:childTnLst>
                                    <p:set>
                                      <p:cBhvr>
                                        <p:cTn id="40" dur="1" fill="hold">
                                          <p:stCondLst>
                                            <p:cond delay="0"/>
                                          </p:stCondLst>
                                        </p:cTn>
                                        <p:tgtEl>
                                          <p:spTgt spid="113743"/>
                                        </p:tgtEl>
                                        <p:attrNameLst>
                                          <p:attrName>style.visibility</p:attrName>
                                        </p:attrNameLst>
                                      </p:cBhvr>
                                      <p:to>
                                        <p:strVal val="visible"/>
                                      </p:to>
                                    </p:set>
                                  </p:childTnLst>
                                </p:cTn>
                              </p:par>
                            </p:childTnLst>
                          </p:cTn>
                        </p:par>
                        <p:par>
                          <p:cTn id="41" fill="hold" nodeType="afterGroup">
                            <p:stCondLst>
                              <p:cond delay="0"/>
                            </p:stCondLst>
                            <p:childTnLst>
                              <p:par>
                                <p:cTn id="42" presetID="8" presetClass="emph" presetSubtype="0" fill="hold" nodeType="afterEffect">
                                  <p:stCondLst>
                                    <p:cond delay="0"/>
                                  </p:stCondLst>
                                  <p:childTnLst>
                                    <p:animRot by="-900000">
                                      <p:cBhvr>
                                        <p:cTn id="43" dur="2000" fill="hold"/>
                                        <p:tgtEl>
                                          <p:spTgt spid="113747"/>
                                        </p:tgtEl>
                                        <p:attrNameLst>
                                          <p:attrName>r</p:attrName>
                                        </p:attrNameLst>
                                      </p:cBhvr>
                                    </p:animRo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113740"/>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1374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13757"/>
                                        </p:tgtEl>
                                        <p:attrNameLst>
                                          <p:attrName>style.visibility</p:attrName>
                                        </p:attrNameLst>
                                      </p:cBhvr>
                                      <p:to>
                                        <p:strVal val="hidden"/>
                                      </p:to>
                                    </p:set>
                                  </p:childTnLst>
                                </p:cTn>
                              </p:par>
                            </p:childTnLst>
                          </p:cTn>
                        </p:par>
                        <p:par>
                          <p:cTn id="52" fill="hold" nodeType="afterGroup">
                            <p:stCondLst>
                              <p:cond delay="0"/>
                            </p:stCondLst>
                            <p:childTnLst>
                              <p:par>
                                <p:cTn id="53" presetID="8" presetClass="emph" presetSubtype="0" fill="hold" nodeType="afterEffect">
                                  <p:stCondLst>
                                    <p:cond delay="500"/>
                                  </p:stCondLst>
                                  <p:childTnLst>
                                    <p:animRot by="-900000">
                                      <p:cBhvr>
                                        <p:cTn id="54" dur="2000" fill="hold"/>
                                        <p:tgtEl>
                                          <p:spTgt spid="113747"/>
                                        </p:tgtEl>
                                        <p:attrNameLst>
                                          <p:attrName>r</p:attrName>
                                        </p:attrNameLst>
                                      </p:cBhvr>
                                    </p:animRo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3775"/>
                                        </p:tgtEl>
                                        <p:attrNameLst>
                                          <p:attrName>style.visibility</p:attrName>
                                        </p:attrNameLst>
                                      </p:cBhvr>
                                      <p:to>
                                        <p:strVal val="visible"/>
                                      </p:to>
                                    </p:set>
                                  </p:childTnLst>
                                </p:cTn>
                              </p:par>
                            </p:childTnLst>
                          </p:cTn>
                        </p:par>
                        <p:par>
                          <p:cTn id="59" fill="hold" nodeType="afterGroup">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1137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3739"/>
                                        </p:tgtEl>
                                        <p:attrNameLst>
                                          <p:attrName>style.visibility</p:attrName>
                                        </p:attrNameLst>
                                      </p:cBhvr>
                                      <p:to>
                                        <p:strVal val="visible"/>
                                      </p:to>
                                    </p:set>
                                  </p:childTnLst>
                                </p:cTn>
                              </p:par>
                            </p:childTnLst>
                          </p:cTn>
                        </p:par>
                        <p:par>
                          <p:cTn id="64" fill="hold" nodeType="afterGroup">
                            <p:stCondLst>
                              <p:cond delay="0"/>
                            </p:stCondLst>
                            <p:childTnLst>
                              <p:par>
                                <p:cTn id="65" presetID="8" presetClass="emph" presetSubtype="0" fill="hold" nodeType="afterEffect">
                                  <p:stCondLst>
                                    <p:cond delay="0"/>
                                  </p:stCondLst>
                                  <p:childTnLst>
                                    <p:animRot by="-900000">
                                      <p:cBhvr>
                                        <p:cTn id="66" dur="2000" fill="hold"/>
                                        <p:tgtEl>
                                          <p:spTgt spid="113747"/>
                                        </p:tgtEl>
                                        <p:attrNameLst>
                                          <p:attrName>r</p:attrName>
                                        </p:attrNameLst>
                                      </p:cBhvr>
                                    </p:animRo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nodeType="clickEffect">
                                  <p:stCondLst>
                                    <p:cond delay="0"/>
                                  </p:stCondLst>
                                  <p:childTnLst>
                                    <p:set>
                                      <p:cBhvr>
                                        <p:cTn id="70" dur="1" fill="hold">
                                          <p:stCondLst>
                                            <p:cond delay="0"/>
                                          </p:stCondLst>
                                        </p:cTn>
                                        <p:tgtEl>
                                          <p:spTgt spid="113763"/>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1374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13741"/>
                                        </p:tgtEl>
                                        <p:attrNameLst>
                                          <p:attrName>style.visibility</p:attrName>
                                        </p:attrNameLst>
                                      </p:cBhvr>
                                      <p:to>
                                        <p:strVal val="hidden"/>
                                      </p:to>
                                    </p:set>
                                  </p:childTnLst>
                                </p:cTn>
                              </p:par>
                            </p:childTnLst>
                          </p:cTn>
                        </p:par>
                        <p:par>
                          <p:cTn id="75" fill="hold" nodeType="afterGroup">
                            <p:stCondLst>
                              <p:cond delay="0"/>
                            </p:stCondLst>
                            <p:childTnLst>
                              <p:par>
                                <p:cTn id="76" presetID="8" presetClass="emph" presetSubtype="0" fill="hold" nodeType="afterEffect">
                                  <p:stCondLst>
                                    <p:cond delay="0"/>
                                  </p:stCondLst>
                                  <p:childTnLst>
                                    <p:animRot by="-900000">
                                      <p:cBhvr>
                                        <p:cTn id="77" dur="2000" fill="hold"/>
                                        <p:tgtEl>
                                          <p:spTgt spid="113747"/>
                                        </p:tgtEl>
                                        <p:attrNameLst>
                                          <p:attrName>r</p:attrName>
                                        </p:attrNameLst>
                                      </p:cBhvr>
                                    </p:animRo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11376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1374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3746"/>
                                        </p:tgtEl>
                                        <p:attrNameLst>
                                          <p:attrName>style.visibility</p:attrName>
                                        </p:attrNameLst>
                                      </p:cBhvr>
                                      <p:to>
                                        <p:strVal val="visible"/>
                                      </p:to>
                                    </p:set>
                                  </p:childTnLst>
                                </p:cTn>
                              </p:par>
                              <p:par>
                                <p:cTn id="86" presetID="8" presetClass="emph" presetSubtype="0" fill="hold" nodeType="withEffect">
                                  <p:stCondLst>
                                    <p:cond delay="0"/>
                                  </p:stCondLst>
                                  <p:childTnLst>
                                    <p:animRot by="-900000">
                                      <p:cBhvr>
                                        <p:cTn id="87" dur="2000" fill="hold"/>
                                        <p:tgtEl>
                                          <p:spTgt spid="113747"/>
                                        </p:tgtEl>
                                        <p:attrNameLst>
                                          <p:attrName>r</p:attrName>
                                        </p:attrNameLst>
                                      </p:cBhvr>
                                    </p:animRo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nodeType="clickEffect">
                                  <p:stCondLst>
                                    <p:cond delay="0"/>
                                  </p:stCondLst>
                                  <p:childTnLst>
                                    <p:set>
                                      <p:cBhvr>
                                        <p:cTn id="91" dur="1" fill="hold">
                                          <p:stCondLst>
                                            <p:cond delay="0"/>
                                          </p:stCondLst>
                                        </p:cTn>
                                        <p:tgtEl>
                                          <p:spTgt spid="113775"/>
                                        </p:tgtEl>
                                        <p:attrNameLst>
                                          <p:attrName>style.visibility</p:attrName>
                                        </p:attrNameLst>
                                      </p:cBhvr>
                                      <p:to>
                                        <p:strVal val="hidden"/>
                                      </p:to>
                                    </p:set>
                                  </p:childTnLst>
                                </p:cTn>
                              </p:par>
                            </p:childTnLst>
                          </p:cTn>
                        </p:par>
                        <p:par>
                          <p:cTn id="92" fill="hold" nodeType="afterGroup">
                            <p:stCondLst>
                              <p:cond delay="0"/>
                            </p:stCondLst>
                            <p:childTnLst>
                              <p:par>
                                <p:cTn id="93" presetID="1" presetClass="exit" presetSubtype="0" fill="hold" grpId="1" nodeType="afterEffect">
                                  <p:stCondLst>
                                    <p:cond delay="0"/>
                                  </p:stCondLst>
                                  <p:childTnLst>
                                    <p:set>
                                      <p:cBhvr>
                                        <p:cTn id="94" dur="1" fill="hold">
                                          <p:stCondLst>
                                            <p:cond delay="0"/>
                                          </p:stCondLst>
                                        </p:cTn>
                                        <p:tgtEl>
                                          <p:spTgt spid="113739"/>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13744"/>
                                        </p:tgtEl>
                                        <p:attrNameLst>
                                          <p:attrName>style.visibility</p:attrName>
                                        </p:attrNameLst>
                                      </p:cBhvr>
                                      <p:to>
                                        <p:strVal val="hidden"/>
                                      </p:to>
                                    </p:set>
                                  </p:childTnLst>
                                </p:cTn>
                              </p:par>
                            </p:childTnLst>
                          </p:cTn>
                        </p:par>
                        <p:par>
                          <p:cTn id="97" fill="hold" nodeType="afterGroup">
                            <p:stCondLst>
                              <p:cond delay="0"/>
                            </p:stCondLst>
                            <p:childTnLst>
                              <p:par>
                                <p:cTn id="98" presetID="8" presetClass="emph" presetSubtype="0" fill="hold" nodeType="afterEffect">
                                  <p:stCondLst>
                                    <p:cond delay="500"/>
                                  </p:stCondLst>
                                  <p:childTnLst>
                                    <p:animRot by="-900000">
                                      <p:cBhvr>
                                        <p:cTn id="99" dur="2000" fill="hold"/>
                                        <p:tgtEl>
                                          <p:spTgt spid="1137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39" grpId="0" animBg="1"/>
      <p:bldP spid="113739" grpId="1" animBg="1"/>
      <p:bldP spid="113740" grpId="0" animBg="1"/>
      <p:bldP spid="113741" grpId="0" animBg="1"/>
      <p:bldP spid="113741" grpId="1" animBg="1"/>
      <p:bldP spid="113742" grpId="0" animBg="1"/>
      <p:bldP spid="113742" grpId="1" animBg="1"/>
      <p:bldP spid="113742" grpId="2" animBg="1"/>
      <p:bldP spid="113743" grpId="0" animBg="1"/>
      <p:bldP spid="113744" grpId="0" animBg="1"/>
      <p:bldP spid="113744" grpId="1" animBg="1"/>
      <p:bldP spid="113745" grpId="0" animBg="1"/>
      <p:bldP spid="113746" grpId="0" animBg="1"/>
      <p:bldP spid="113746" grpId="1" animBg="1"/>
      <p:bldP spid="113746" grpId="2"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DCB2DD-E083-4929-B3B2-F374A633FD2F}" type="slidenum">
              <a:rPr lang="ar-SA" altLang="en-US"/>
              <a:pPr/>
              <a:t>49</a:t>
            </a:fld>
            <a:endParaRPr lang="en-US" altLang="en-US"/>
          </a:p>
        </p:txBody>
      </p:sp>
      <p:sp>
        <p:nvSpPr>
          <p:cNvPr id="53251" name="Rectangle 2"/>
          <p:cNvSpPr>
            <a:spLocks noGrp="1" noChangeArrowheads="1"/>
          </p:cNvSpPr>
          <p:nvPr>
            <p:ph type="title"/>
          </p:nvPr>
        </p:nvSpPr>
        <p:spPr>
          <a:xfrm>
            <a:off x="0" y="0"/>
            <a:ext cx="9144000" cy="882650"/>
          </a:xfrm>
        </p:spPr>
        <p:txBody>
          <a:bodyPr/>
          <a:lstStyle/>
          <a:p>
            <a:r>
              <a:rPr lang="en-US" altLang="en-US" smtClean="0"/>
              <a:t>Calculations</a:t>
            </a:r>
          </a:p>
        </p:txBody>
      </p:sp>
      <p:grpSp>
        <p:nvGrpSpPr>
          <p:cNvPr id="112759" name="Group 119"/>
          <p:cNvGrpSpPr>
            <a:grpSpLocks/>
          </p:cNvGrpSpPr>
          <p:nvPr/>
        </p:nvGrpSpPr>
        <p:grpSpPr bwMode="auto">
          <a:xfrm rot="-2598572">
            <a:off x="6832600" y="1984375"/>
            <a:ext cx="1116013" cy="1116013"/>
            <a:chOff x="4797" y="678"/>
            <a:chExt cx="703" cy="703"/>
          </a:xfrm>
        </p:grpSpPr>
        <p:sp>
          <p:nvSpPr>
            <p:cNvPr id="53373" name="Oval 84"/>
            <p:cNvSpPr>
              <a:spLocks noChangeArrowheads="1"/>
            </p:cNvSpPr>
            <p:nvPr/>
          </p:nvSpPr>
          <p:spPr bwMode="auto">
            <a:xfrm>
              <a:off x="4797" y="678"/>
              <a:ext cx="703" cy="703"/>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3374" name="Rectangle 86"/>
            <p:cNvSpPr>
              <a:spLocks noChangeArrowheads="1"/>
            </p:cNvSpPr>
            <p:nvPr/>
          </p:nvSpPr>
          <p:spPr bwMode="auto">
            <a:xfrm>
              <a:off x="5024" y="1177"/>
              <a:ext cx="250" cy="181"/>
            </a:xfrm>
            <a:prstGeom prst="rect">
              <a:avLst/>
            </a:prstGeom>
            <a:solidFill>
              <a:srgbClr val="4949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chemeClr val="accent2"/>
                  </a:solidFill>
                  <a:latin typeface="Tahoma" panose="020B0604030504040204" pitchFamily="34" charset="0"/>
                </a:rPr>
                <a:t>S</a:t>
              </a:r>
            </a:p>
          </p:txBody>
        </p:sp>
        <p:sp>
          <p:nvSpPr>
            <p:cNvPr id="53375" name="Oval 87"/>
            <p:cNvSpPr>
              <a:spLocks noChangeArrowheads="1"/>
            </p:cNvSpPr>
            <p:nvPr/>
          </p:nvSpPr>
          <p:spPr bwMode="auto">
            <a:xfrm>
              <a:off x="5024" y="905"/>
              <a:ext cx="249" cy="25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3376" name="Rectangle 89"/>
            <p:cNvSpPr>
              <a:spLocks noChangeArrowheads="1"/>
            </p:cNvSpPr>
            <p:nvPr/>
          </p:nvSpPr>
          <p:spPr bwMode="auto">
            <a:xfrm>
              <a:off x="5024" y="701"/>
              <a:ext cx="250" cy="181"/>
            </a:xfrm>
            <a:prstGeom prst="rect">
              <a:avLst/>
            </a:prstGeom>
            <a:solidFill>
              <a:srgbClr val="FF131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N</a:t>
              </a:r>
            </a:p>
          </p:txBody>
        </p:sp>
        <p:sp>
          <p:nvSpPr>
            <p:cNvPr id="53377" name="Rectangle 92"/>
            <p:cNvSpPr>
              <a:spLocks noChangeArrowheads="1"/>
            </p:cNvSpPr>
            <p:nvPr/>
          </p:nvSpPr>
          <p:spPr bwMode="auto">
            <a:xfrm>
              <a:off x="5137" y="1132"/>
              <a:ext cx="23" cy="2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53253" name="Text Box 120"/>
          <p:cNvSpPr txBox="1">
            <a:spLocks noChangeArrowheads="1"/>
          </p:cNvSpPr>
          <p:nvPr/>
        </p:nvSpPr>
        <p:spPr bwMode="auto">
          <a:xfrm>
            <a:off x="6999288" y="4381500"/>
            <a:ext cx="757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3254" name="Text Box 121"/>
          <p:cNvSpPr txBox="1">
            <a:spLocks noChangeArrowheads="1"/>
          </p:cNvSpPr>
          <p:nvPr/>
        </p:nvSpPr>
        <p:spPr bwMode="auto">
          <a:xfrm>
            <a:off x="6640513" y="441801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A</a:t>
            </a:r>
          </a:p>
        </p:txBody>
      </p:sp>
      <p:sp>
        <p:nvSpPr>
          <p:cNvPr id="53255" name="Text Box 122"/>
          <p:cNvSpPr txBox="1">
            <a:spLocks noChangeArrowheads="1"/>
          </p:cNvSpPr>
          <p:nvPr/>
        </p:nvSpPr>
        <p:spPr bwMode="auto">
          <a:xfrm>
            <a:off x="7791450" y="4418013"/>
            <a:ext cx="395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C</a:t>
            </a:r>
          </a:p>
        </p:txBody>
      </p:sp>
      <p:grpSp>
        <p:nvGrpSpPr>
          <p:cNvPr id="53256" name="Group 123"/>
          <p:cNvGrpSpPr>
            <a:grpSpLocks/>
          </p:cNvGrpSpPr>
          <p:nvPr/>
        </p:nvGrpSpPr>
        <p:grpSpPr bwMode="auto">
          <a:xfrm>
            <a:off x="6172200" y="2400300"/>
            <a:ext cx="2413000" cy="2058988"/>
            <a:chOff x="3969" y="2432"/>
            <a:chExt cx="1520" cy="1297"/>
          </a:xfrm>
        </p:grpSpPr>
        <p:sp>
          <p:nvSpPr>
            <p:cNvPr id="53342" name="Line 124"/>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3" name="Line 125"/>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3344" name="Group 126"/>
            <p:cNvGrpSpPr>
              <a:grpSpLocks/>
            </p:cNvGrpSpPr>
            <p:nvPr/>
          </p:nvGrpSpPr>
          <p:grpSpPr bwMode="auto">
            <a:xfrm>
              <a:off x="5103" y="2433"/>
              <a:ext cx="386" cy="1113"/>
              <a:chOff x="5216" y="2205"/>
              <a:chExt cx="386" cy="1113"/>
            </a:xfrm>
          </p:grpSpPr>
          <p:sp>
            <p:nvSpPr>
              <p:cNvPr id="53366" name="Line 127"/>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7" name="Line 128"/>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8" name="Line 129"/>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9" name="Line 130"/>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0" name="Line 131"/>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1" name="Line 132"/>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2" name="Line 133"/>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345" name="Group 134"/>
            <p:cNvGrpSpPr>
              <a:grpSpLocks/>
            </p:cNvGrpSpPr>
            <p:nvPr/>
          </p:nvGrpSpPr>
          <p:grpSpPr bwMode="auto">
            <a:xfrm flipH="1">
              <a:off x="3969" y="2432"/>
              <a:ext cx="386" cy="1113"/>
              <a:chOff x="5216" y="2205"/>
              <a:chExt cx="386" cy="1113"/>
            </a:xfrm>
          </p:grpSpPr>
          <p:sp>
            <p:nvSpPr>
              <p:cNvPr id="53359" name="Line 135"/>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0" name="Line 136"/>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1" name="Line 137"/>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2" name="Line 138"/>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3" name="Line 139"/>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4" name="Line 140"/>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5" name="Line 141"/>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346" name="Group 142"/>
            <p:cNvGrpSpPr>
              <a:grpSpLocks/>
            </p:cNvGrpSpPr>
            <p:nvPr/>
          </p:nvGrpSpPr>
          <p:grpSpPr bwMode="auto">
            <a:xfrm>
              <a:off x="4400" y="3342"/>
              <a:ext cx="707" cy="387"/>
              <a:chOff x="4513" y="3114"/>
              <a:chExt cx="707" cy="387"/>
            </a:xfrm>
          </p:grpSpPr>
          <p:grpSp>
            <p:nvGrpSpPr>
              <p:cNvPr id="53347" name="Group 143"/>
              <p:cNvGrpSpPr>
                <a:grpSpLocks/>
              </p:cNvGrpSpPr>
              <p:nvPr/>
            </p:nvGrpSpPr>
            <p:grpSpPr bwMode="auto">
              <a:xfrm>
                <a:off x="4513" y="3114"/>
                <a:ext cx="707" cy="387"/>
                <a:chOff x="4513" y="3114"/>
                <a:chExt cx="707" cy="387"/>
              </a:xfrm>
            </p:grpSpPr>
            <p:sp>
              <p:nvSpPr>
                <p:cNvPr id="53349" name="Freeform 144"/>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0" name="Line 145"/>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1" name="Freeform 146"/>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2" name="Freeform 147"/>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3" name="Freeform 148"/>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4" name="Freeform 149"/>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5" name="Freeform 150"/>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6" name="Freeform 151"/>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7" name="Freeform 152"/>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8" name="Line 153"/>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48" name="Line 154"/>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3257" name="Text Box 155"/>
          <p:cNvSpPr txBox="1">
            <a:spLocks noChangeArrowheads="1"/>
          </p:cNvSpPr>
          <p:nvPr/>
        </p:nvSpPr>
        <p:spPr bwMode="auto">
          <a:xfrm>
            <a:off x="4911725" y="2255838"/>
            <a:ext cx="5826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+5</a:t>
            </a:r>
            <a:r>
              <a:rPr lang="en-US" altLang="en-US" baseline="30000">
                <a:latin typeface="Tahoma" panose="020B0604030504040204" pitchFamily="34" charset="0"/>
              </a:rPr>
              <a:t>V</a:t>
            </a:r>
          </a:p>
        </p:txBody>
      </p:sp>
      <p:sp>
        <p:nvSpPr>
          <p:cNvPr id="53258" name="Text Box 156"/>
          <p:cNvSpPr txBox="1">
            <a:spLocks noChangeArrowheads="1"/>
          </p:cNvSpPr>
          <p:nvPr/>
        </p:nvSpPr>
        <p:spPr bwMode="auto">
          <a:xfrm>
            <a:off x="5307013" y="1789113"/>
            <a:ext cx="252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B</a:t>
            </a:r>
          </a:p>
        </p:txBody>
      </p:sp>
      <p:sp>
        <p:nvSpPr>
          <p:cNvPr id="53259" name="Text Box 157"/>
          <p:cNvSpPr txBox="1">
            <a:spLocks noChangeArrowheads="1"/>
          </p:cNvSpPr>
          <p:nvPr/>
        </p:nvSpPr>
        <p:spPr bwMode="auto">
          <a:xfrm>
            <a:off x="5272088" y="2868613"/>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ahoma" panose="020B0604030504040204" pitchFamily="34" charset="0"/>
              </a:rPr>
              <a:t>D</a:t>
            </a:r>
          </a:p>
        </p:txBody>
      </p:sp>
      <p:grpSp>
        <p:nvGrpSpPr>
          <p:cNvPr id="53260" name="Group 158"/>
          <p:cNvGrpSpPr>
            <a:grpSpLocks/>
          </p:cNvGrpSpPr>
          <p:nvPr/>
        </p:nvGrpSpPr>
        <p:grpSpPr bwMode="auto">
          <a:xfrm rot="5400000">
            <a:off x="5274469" y="1497806"/>
            <a:ext cx="2413000" cy="2058988"/>
            <a:chOff x="3969" y="2432"/>
            <a:chExt cx="1520" cy="1297"/>
          </a:xfrm>
        </p:grpSpPr>
        <p:sp>
          <p:nvSpPr>
            <p:cNvPr id="53311" name="Line 159"/>
            <p:cNvSpPr>
              <a:spLocks noChangeShapeType="1"/>
            </p:cNvSpPr>
            <p:nvPr/>
          </p:nvSpPr>
          <p:spPr bwMode="auto">
            <a:xfrm rot="16200000" flipV="1">
              <a:off x="4727" y="2785"/>
              <a:ext cx="3" cy="12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2" name="Line 160"/>
            <p:cNvSpPr>
              <a:spLocks noChangeShapeType="1"/>
            </p:cNvSpPr>
            <p:nvPr/>
          </p:nvSpPr>
          <p:spPr bwMode="auto">
            <a:xfrm rot="16200000" flipV="1">
              <a:off x="4727" y="2785"/>
              <a:ext cx="4" cy="15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3313" name="Group 161"/>
            <p:cNvGrpSpPr>
              <a:grpSpLocks/>
            </p:cNvGrpSpPr>
            <p:nvPr/>
          </p:nvGrpSpPr>
          <p:grpSpPr bwMode="auto">
            <a:xfrm>
              <a:off x="5103" y="2433"/>
              <a:ext cx="386" cy="1113"/>
              <a:chOff x="5216" y="2205"/>
              <a:chExt cx="386" cy="1113"/>
            </a:xfrm>
          </p:grpSpPr>
          <p:sp>
            <p:nvSpPr>
              <p:cNvPr id="53335" name="Line 162"/>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6" name="Line 163"/>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7" name="Line 164"/>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8" name="Line 165"/>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9" name="Line 166"/>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0" name="Line 167"/>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1" name="Line 168"/>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314" name="Group 169"/>
            <p:cNvGrpSpPr>
              <a:grpSpLocks/>
            </p:cNvGrpSpPr>
            <p:nvPr/>
          </p:nvGrpSpPr>
          <p:grpSpPr bwMode="auto">
            <a:xfrm flipH="1">
              <a:off x="3969" y="2432"/>
              <a:ext cx="386" cy="1113"/>
              <a:chOff x="5216" y="2205"/>
              <a:chExt cx="386" cy="1113"/>
            </a:xfrm>
          </p:grpSpPr>
          <p:sp>
            <p:nvSpPr>
              <p:cNvPr id="53328" name="Line 170"/>
              <p:cNvSpPr>
                <a:spLocks noChangeShapeType="1"/>
              </p:cNvSpPr>
              <p:nvPr/>
            </p:nvSpPr>
            <p:spPr bwMode="auto">
              <a:xfrm rot="16200000" flipH="1">
                <a:off x="5136" y="2285"/>
                <a:ext cx="1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9" name="Line 171"/>
              <p:cNvSpPr>
                <a:spLocks noChangeShapeType="1"/>
              </p:cNvSpPr>
              <p:nvPr/>
            </p:nvSpPr>
            <p:spPr bwMode="auto">
              <a:xfrm rot="16200000" flipH="1">
                <a:off x="5358" y="2358"/>
                <a:ext cx="7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0" name="Line 172"/>
              <p:cNvSpPr>
                <a:spLocks noChangeShapeType="1"/>
              </p:cNvSpPr>
              <p:nvPr/>
            </p:nvSpPr>
            <p:spPr bwMode="auto">
              <a:xfrm rot="16200000" flipH="1">
                <a:off x="5086" y="2801"/>
                <a:ext cx="7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1" name="Line 173"/>
              <p:cNvSpPr>
                <a:spLocks noChangeShapeType="1"/>
              </p:cNvSpPr>
              <p:nvPr/>
            </p:nvSpPr>
            <p:spPr bwMode="auto">
              <a:xfrm rot="16200000" flipH="1">
                <a:off x="5382" y="2175"/>
                <a:ext cx="19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2" name="Line 174"/>
              <p:cNvSpPr>
                <a:spLocks noChangeShapeType="1"/>
              </p:cNvSpPr>
              <p:nvPr/>
            </p:nvSpPr>
            <p:spPr bwMode="auto">
              <a:xfrm rot="16200000" flipH="1">
                <a:off x="5141" y="2857"/>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3" name="Line 175"/>
              <p:cNvSpPr>
                <a:spLocks noChangeShapeType="1"/>
              </p:cNvSpPr>
              <p:nvPr/>
            </p:nvSpPr>
            <p:spPr bwMode="auto">
              <a:xfrm flipH="1">
                <a:off x="5216" y="236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4" name="Line 176"/>
              <p:cNvSpPr>
                <a:spLocks noChangeShapeType="1"/>
              </p:cNvSpPr>
              <p:nvPr/>
            </p:nvSpPr>
            <p:spPr bwMode="auto">
              <a:xfrm flipH="1">
                <a:off x="5216" y="220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315" name="Group 177"/>
            <p:cNvGrpSpPr>
              <a:grpSpLocks/>
            </p:cNvGrpSpPr>
            <p:nvPr/>
          </p:nvGrpSpPr>
          <p:grpSpPr bwMode="auto">
            <a:xfrm>
              <a:off x="4400" y="3342"/>
              <a:ext cx="707" cy="387"/>
              <a:chOff x="4513" y="3114"/>
              <a:chExt cx="707" cy="387"/>
            </a:xfrm>
          </p:grpSpPr>
          <p:grpSp>
            <p:nvGrpSpPr>
              <p:cNvPr id="53316" name="Group 178"/>
              <p:cNvGrpSpPr>
                <a:grpSpLocks/>
              </p:cNvGrpSpPr>
              <p:nvPr/>
            </p:nvGrpSpPr>
            <p:grpSpPr bwMode="auto">
              <a:xfrm>
                <a:off x="4513" y="3114"/>
                <a:ext cx="707" cy="387"/>
                <a:chOff x="4513" y="3114"/>
                <a:chExt cx="707" cy="387"/>
              </a:xfrm>
            </p:grpSpPr>
            <p:sp>
              <p:nvSpPr>
                <p:cNvPr id="53318" name="Freeform 179"/>
                <p:cNvSpPr>
                  <a:spLocks/>
                </p:cNvSpPr>
                <p:nvPr/>
              </p:nvSpPr>
              <p:spPr bwMode="auto">
                <a:xfrm rot="-5400000">
                  <a:off x="441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9" name="Line 180"/>
                <p:cNvSpPr>
                  <a:spLocks noChangeShapeType="1"/>
                </p:cNvSpPr>
                <p:nvPr/>
              </p:nvSpPr>
              <p:spPr bwMode="auto">
                <a:xfrm rot="16200000" flipH="1">
                  <a:off x="4445" y="3387"/>
                  <a:ext cx="136"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0" name="Freeform 181"/>
                <p:cNvSpPr>
                  <a:spLocks/>
                </p:cNvSpPr>
                <p:nvPr/>
              </p:nvSpPr>
              <p:spPr bwMode="auto">
                <a:xfrm rot="-5400000">
                  <a:off x="4503"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1" name="Freeform 182"/>
                <p:cNvSpPr>
                  <a:spLocks/>
                </p:cNvSpPr>
                <p:nvPr/>
              </p:nvSpPr>
              <p:spPr bwMode="auto">
                <a:xfrm rot="-5400000">
                  <a:off x="459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2" name="Freeform 183"/>
                <p:cNvSpPr>
                  <a:spLocks/>
                </p:cNvSpPr>
                <p:nvPr/>
              </p:nvSpPr>
              <p:spPr bwMode="auto">
                <a:xfrm rot="-5400000">
                  <a:off x="4684"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3" name="Freeform 184"/>
                <p:cNvSpPr>
                  <a:spLocks/>
                </p:cNvSpPr>
                <p:nvPr/>
              </p:nvSpPr>
              <p:spPr bwMode="auto">
                <a:xfrm rot="-5400000">
                  <a:off x="4775"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4" name="Freeform 185"/>
                <p:cNvSpPr>
                  <a:spLocks/>
                </p:cNvSpPr>
                <p:nvPr/>
              </p:nvSpPr>
              <p:spPr bwMode="auto">
                <a:xfrm rot="-5400000">
                  <a:off x="4866"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5" name="Freeform 186"/>
                <p:cNvSpPr>
                  <a:spLocks/>
                </p:cNvSpPr>
                <p:nvPr/>
              </p:nvSpPr>
              <p:spPr bwMode="auto">
                <a:xfrm rot="-5400000">
                  <a:off x="4957" y="3215"/>
                  <a:ext cx="272" cy="72"/>
                </a:xfrm>
                <a:custGeom>
                  <a:avLst/>
                  <a:gdLst>
                    <a:gd name="T0" fmla="*/ 226 w 272"/>
                    <a:gd name="T1" fmla="*/ 0 h 72"/>
                    <a:gd name="T2" fmla="*/ 272 w 272"/>
                    <a:gd name="T3" fmla="*/ 22 h 72"/>
                    <a:gd name="T4" fmla="*/ 226 w 272"/>
                    <a:gd name="T5" fmla="*/ 45 h 72"/>
                    <a:gd name="T6" fmla="*/ 136 w 272"/>
                    <a:gd name="T7" fmla="*/ 68 h 72"/>
                    <a:gd name="T8" fmla="*/ 45 w 272"/>
                    <a:gd name="T9" fmla="*/ 68 h 72"/>
                    <a:gd name="T10" fmla="*/ 0 w 272"/>
                    <a:gd name="T11" fmla="*/ 45 h 72"/>
                    <a:gd name="T12" fmla="*/ 45 w 272"/>
                    <a:gd name="T13" fmla="*/ 22 h 72"/>
                    <a:gd name="T14" fmla="*/ 68 w 272"/>
                    <a:gd name="T15" fmla="*/ 22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72">
                      <a:moveTo>
                        <a:pt x="226" y="0"/>
                      </a:moveTo>
                      <a:cubicBezTo>
                        <a:pt x="249" y="7"/>
                        <a:pt x="272" y="15"/>
                        <a:pt x="272" y="22"/>
                      </a:cubicBezTo>
                      <a:cubicBezTo>
                        <a:pt x="272" y="29"/>
                        <a:pt x="249" y="37"/>
                        <a:pt x="226" y="45"/>
                      </a:cubicBezTo>
                      <a:cubicBezTo>
                        <a:pt x="203" y="53"/>
                        <a:pt x="166" y="64"/>
                        <a:pt x="136" y="68"/>
                      </a:cubicBezTo>
                      <a:cubicBezTo>
                        <a:pt x="106" y="72"/>
                        <a:pt x="68" y="72"/>
                        <a:pt x="45" y="68"/>
                      </a:cubicBezTo>
                      <a:cubicBezTo>
                        <a:pt x="22" y="64"/>
                        <a:pt x="0" y="53"/>
                        <a:pt x="0" y="45"/>
                      </a:cubicBezTo>
                      <a:cubicBezTo>
                        <a:pt x="0" y="37"/>
                        <a:pt x="34" y="26"/>
                        <a:pt x="45" y="22"/>
                      </a:cubicBezTo>
                      <a:cubicBezTo>
                        <a:pt x="56" y="18"/>
                        <a:pt x="62" y="20"/>
                        <a:pt x="68" y="22"/>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6" name="Freeform 187"/>
                <p:cNvSpPr>
                  <a:spLocks/>
                </p:cNvSpPr>
                <p:nvPr/>
              </p:nvSpPr>
              <p:spPr bwMode="auto">
                <a:xfrm rot="-5400000">
                  <a:off x="5002" y="3260"/>
                  <a:ext cx="363" cy="72"/>
                </a:xfrm>
                <a:custGeom>
                  <a:avLst/>
                  <a:gdLst>
                    <a:gd name="T0" fmla="*/ 317 w 363"/>
                    <a:gd name="T1" fmla="*/ 0 h 72"/>
                    <a:gd name="T2" fmla="*/ 363 w 363"/>
                    <a:gd name="T3" fmla="*/ 22 h 72"/>
                    <a:gd name="T4" fmla="*/ 317 w 363"/>
                    <a:gd name="T5" fmla="*/ 45 h 72"/>
                    <a:gd name="T6" fmla="*/ 227 w 363"/>
                    <a:gd name="T7" fmla="*/ 68 h 72"/>
                    <a:gd name="T8" fmla="*/ 136 w 363"/>
                    <a:gd name="T9" fmla="*/ 68 h 72"/>
                    <a:gd name="T10" fmla="*/ 0 w 363"/>
                    <a:gd name="T11" fmla="*/ 68 h 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72">
                      <a:moveTo>
                        <a:pt x="317" y="0"/>
                      </a:moveTo>
                      <a:cubicBezTo>
                        <a:pt x="340" y="7"/>
                        <a:pt x="363" y="15"/>
                        <a:pt x="363" y="22"/>
                      </a:cubicBezTo>
                      <a:cubicBezTo>
                        <a:pt x="363" y="29"/>
                        <a:pt x="340" y="37"/>
                        <a:pt x="317" y="45"/>
                      </a:cubicBezTo>
                      <a:cubicBezTo>
                        <a:pt x="294" y="53"/>
                        <a:pt x="257" y="64"/>
                        <a:pt x="227" y="68"/>
                      </a:cubicBezTo>
                      <a:cubicBezTo>
                        <a:pt x="197" y="72"/>
                        <a:pt x="174" y="68"/>
                        <a:pt x="136" y="68"/>
                      </a:cubicBezTo>
                      <a:cubicBezTo>
                        <a:pt x="98" y="68"/>
                        <a:pt x="19" y="68"/>
                        <a:pt x="0" y="68"/>
                      </a:cubicBezTo>
                    </a:path>
                  </a:pathLst>
                </a:custGeom>
                <a:noFill/>
                <a:ln w="19050"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7" name="Line 188"/>
                <p:cNvSpPr>
                  <a:spLocks noChangeShapeType="1"/>
                </p:cNvSpPr>
                <p:nvPr/>
              </p:nvSpPr>
              <p:spPr bwMode="auto">
                <a:xfrm rot="16200000" flipH="1">
                  <a:off x="4773" y="3444"/>
                  <a:ext cx="114" cy="0"/>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17" name="Line 189"/>
              <p:cNvSpPr>
                <a:spLocks noChangeShapeType="1"/>
              </p:cNvSpPr>
              <p:nvPr/>
            </p:nvSpPr>
            <p:spPr bwMode="auto">
              <a:xfrm>
                <a:off x="4513" y="3430"/>
                <a:ext cx="0" cy="45"/>
              </a:xfrm>
              <a:prstGeom prst="line">
                <a:avLst/>
              </a:prstGeom>
              <a:noFill/>
              <a:ln w="19050">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3261" name="Rectangle 190"/>
          <p:cNvSpPr>
            <a:spLocks noChangeArrowheads="1"/>
          </p:cNvSpPr>
          <p:nvPr/>
        </p:nvSpPr>
        <p:spPr bwMode="auto">
          <a:xfrm>
            <a:off x="6207125" y="3444875"/>
            <a:ext cx="179388" cy="396875"/>
          </a:xfrm>
          <a:prstGeom prst="rect">
            <a:avLst/>
          </a:prstGeom>
          <a:solidFill>
            <a:schemeClr val="bg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831" name="Rectangle 191"/>
          <p:cNvSpPr>
            <a:spLocks noChangeArrowheads="1"/>
          </p:cNvSpPr>
          <p:nvPr/>
        </p:nvSpPr>
        <p:spPr bwMode="auto">
          <a:xfrm>
            <a:off x="8007350" y="2436813"/>
            <a:ext cx="179388"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2832" name="Rectangle 192"/>
          <p:cNvSpPr>
            <a:spLocks noChangeArrowheads="1"/>
          </p:cNvSpPr>
          <p:nvPr/>
        </p:nvSpPr>
        <p:spPr bwMode="auto">
          <a:xfrm>
            <a:off x="6567488" y="2436813"/>
            <a:ext cx="179387"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2833" name="Rectangle 193"/>
          <p:cNvSpPr>
            <a:spLocks noChangeArrowheads="1"/>
          </p:cNvSpPr>
          <p:nvPr/>
        </p:nvSpPr>
        <p:spPr bwMode="auto">
          <a:xfrm>
            <a:off x="7288213" y="1716088"/>
            <a:ext cx="179387" cy="180975"/>
          </a:xfrm>
          <a:prstGeom prst="rect">
            <a:avLst/>
          </a:prstGeom>
          <a:solidFill>
            <a:srgbClr val="FF1313"/>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2834" name="Rectangle 194"/>
          <p:cNvSpPr>
            <a:spLocks noChangeArrowheads="1"/>
          </p:cNvSpPr>
          <p:nvPr/>
        </p:nvSpPr>
        <p:spPr bwMode="auto">
          <a:xfrm>
            <a:off x="7288213" y="3155950"/>
            <a:ext cx="179387" cy="180975"/>
          </a:xfrm>
          <a:prstGeom prst="rect">
            <a:avLst/>
          </a:prstGeom>
          <a:solidFill>
            <a:srgbClr val="FF0000"/>
          </a:solidFill>
          <a:ln w="38100">
            <a:solidFill>
              <a:srgbClr val="FF131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Tahoma" panose="020B0604030504040204" pitchFamily="34" charset="0"/>
              </a:rPr>
              <a:t>N</a:t>
            </a:r>
          </a:p>
        </p:txBody>
      </p:sp>
      <p:sp>
        <p:nvSpPr>
          <p:cNvPr id="112835" name="Rectangle 195"/>
          <p:cNvSpPr>
            <a:spLocks noChangeArrowheads="1"/>
          </p:cNvSpPr>
          <p:nvPr/>
        </p:nvSpPr>
        <p:spPr bwMode="auto">
          <a:xfrm>
            <a:off x="7288213" y="3155950"/>
            <a:ext cx="179387"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2836" name="Rectangle 196"/>
          <p:cNvSpPr>
            <a:spLocks noChangeArrowheads="1"/>
          </p:cNvSpPr>
          <p:nvPr/>
        </p:nvSpPr>
        <p:spPr bwMode="auto">
          <a:xfrm>
            <a:off x="6567488" y="2436813"/>
            <a:ext cx="179387"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2837" name="Rectangle 197"/>
          <p:cNvSpPr>
            <a:spLocks noChangeArrowheads="1"/>
          </p:cNvSpPr>
          <p:nvPr/>
        </p:nvSpPr>
        <p:spPr bwMode="auto">
          <a:xfrm>
            <a:off x="8007350" y="2436813"/>
            <a:ext cx="179388"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sp>
        <p:nvSpPr>
          <p:cNvPr id="112838" name="Rectangle 198"/>
          <p:cNvSpPr>
            <a:spLocks noChangeArrowheads="1"/>
          </p:cNvSpPr>
          <p:nvPr/>
        </p:nvSpPr>
        <p:spPr bwMode="auto">
          <a:xfrm>
            <a:off x="7288213" y="1716088"/>
            <a:ext cx="179387" cy="180975"/>
          </a:xfrm>
          <a:prstGeom prst="rect">
            <a:avLst/>
          </a:prstGeom>
          <a:solidFill>
            <a:srgbClr val="4949D1"/>
          </a:solidFill>
          <a:ln w="38100">
            <a:solidFill>
              <a:srgbClr val="4949D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accent2"/>
                </a:solidFill>
                <a:latin typeface="Tahoma" panose="020B0604030504040204" pitchFamily="34" charset="0"/>
              </a:rPr>
              <a:t>S</a:t>
            </a:r>
          </a:p>
        </p:txBody>
      </p:sp>
      <p:grpSp>
        <p:nvGrpSpPr>
          <p:cNvPr id="112849" name="Group 209"/>
          <p:cNvGrpSpPr>
            <a:grpSpLocks/>
          </p:cNvGrpSpPr>
          <p:nvPr/>
        </p:nvGrpSpPr>
        <p:grpSpPr bwMode="auto">
          <a:xfrm>
            <a:off x="7791450" y="4416425"/>
            <a:ext cx="381000" cy="450850"/>
            <a:chOff x="3912" y="3168"/>
            <a:chExt cx="240" cy="284"/>
          </a:xfrm>
        </p:grpSpPr>
        <p:grpSp>
          <p:nvGrpSpPr>
            <p:cNvPr id="53306" name="Group 210"/>
            <p:cNvGrpSpPr>
              <a:grpSpLocks/>
            </p:cNvGrpSpPr>
            <p:nvPr/>
          </p:nvGrpSpPr>
          <p:grpSpPr bwMode="auto">
            <a:xfrm>
              <a:off x="3912" y="3356"/>
              <a:ext cx="240" cy="96"/>
              <a:chOff x="2112" y="3552"/>
              <a:chExt cx="240" cy="96"/>
            </a:xfrm>
          </p:grpSpPr>
          <p:sp>
            <p:nvSpPr>
              <p:cNvPr id="53308" name="Line 211"/>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9" name="Line 212"/>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0" name="Line 213"/>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07" name="Line 214"/>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55" name="Group 215"/>
          <p:cNvGrpSpPr>
            <a:grpSpLocks/>
          </p:cNvGrpSpPr>
          <p:nvPr/>
        </p:nvGrpSpPr>
        <p:grpSpPr bwMode="auto">
          <a:xfrm>
            <a:off x="5343525" y="3121025"/>
            <a:ext cx="287338" cy="360363"/>
            <a:chOff x="3912" y="3168"/>
            <a:chExt cx="240" cy="284"/>
          </a:xfrm>
        </p:grpSpPr>
        <p:grpSp>
          <p:nvGrpSpPr>
            <p:cNvPr id="53301" name="Group 216"/>
            <p:cNvGrpSpPr>
              <a:grpSpLocks/>
            </p:cNvGrpSpPr>
            <p:nvPr/>
          </p:nvGrpSpPr>
          <p:grpSpPr bwMode="auto">
            <a:xfrm>
              <a:off x="3912" y="3356"/>
              <a:ext cx="240" cy="96"/>
              <a:chOff x="2112" y="3552"/>
              <a:chExt cx="240" cy="96"/>
            </a:xfrm>
          </p:grpSpPr>
          <p:sp>
            <p:nvSpPr>
              <p:cNvPr id="53303" name="Line 217"/>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4" name="Line 218"/>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5" name="Line 219"/>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02" name="Line 220"/>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61" name="Group 221"/>
          <p:cNvGrpSpPr>
            <a:grpSpLocks/>
          </p:cNvGrpSpPr>
          <p:nvPr/>
        </p:nvGrpSpPr>
        <p:grpSpPr bwMode="auto">
          <a:xfrm>
            <a:off x="4948238" y="2005013"/>
            <a:ext cx="381000" cy="450850"/>
            <a:chOff x="3912" y="3168"/>
            <a:chExt cx="240" cy="284"/>
          </a:xfrm>
        </p:grpSpPr>
        <p:grpSp>
          <p:nvGrpSpPr>
            <p:cNvPr id="53296" name="Group 222"/>
            <p:cNvGrpSpPr>
              <a:grpSpLocks/>
            </p:cNvGrpSpPr>
            <p:nvPr/>
          </p:nvGrpSpPr>
          <p:grpSpPr bwMode="auto">
            <a:xfrm>
              <a:off x="3912" y="3356"/>
              <a:ext cx="240" cy="96"/>
              <a:chOff x="2112" y="3552"/>
              <a:chExt cx="240" cy="96"/>
            </a:xfrm>
          </p:grpSpPr>
          <p:sp>
            <p:nvSpPr>
              <p:cNvPr id="53298" name="Line 223"/>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9" name="Line 224"/>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0" name="Line 225"/>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97" name="Line 226"/>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67" name="Group 227"/>
          <p:cNvGrpSpPr>
            <a:grpSpLocks/>
          </p:cNvGrpSpPr>
          <p:nvPr/>
        </p:nvGrpSpPr>
        <p:grpSpPr bwMode="auto">
          <a:xfrm>
            <a:off x="6675438" y="4416425"/>
            <a:ext cx="360362" cy="431800"/>
            <a:chOff x="3912" y="3168"/>
            <a:chExt cx="240" cy="284"/>
          </a:xfrm>
        </p:grpSpPr>
        <p:grpSp>
          <p:nvGrpSpPr>
            <p:cNvPr id="53291" name="Group 228"/>
            <p:cNvGrpSpPr>
              <a:grpSpLocks/>
            </p:cNvGrpSpPr>
            <p:nvPr/>
          </p:nvGrpSpPr>
          <p:grpSpPr bwMode="auto">
            <a:xfrm>
              <a:off x="3912" y="3356"/>
              <a:ext cx="240" cy="96"/>
              <a:chOff x="2112" y="3552"/>
              <a:chExt cx="240" cy="96"/>
            </a:xfrm>
          </p:grpSpPr>
          <p:sp>
            <p:nvSpPr>
              <p:cNvPr id="53293" name="Line 229"/>
              <p:cNvSpPr>
                <a:spLocks noChangeShapeType="1"/>
              </p:cNvSpPr>
              <p:nvPr/>
            </p:nvSpPr>
            <p:spPr bwMode="auto">
              <a:xfrm>
                <a:off x="2112" y="3552"/>
                <a:ext cx="240"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4" name="Line 230"/>
              <p:cNvSpPr>
                <a:spLocks noChangeShapeType="1"/>
              </p:cNvSpPr>
              <p:nvPr/>
            </p:nvSpPr>
            <p:spPr bwMode="auto">
              <a:xfrm>
                <a:off x="2160" y="3600"/>
                <a:ext cx="144" cy="0"/>
              </a:xfrm>
              <a:prstGeom prst="line">
                <a:avLst/>
              </a:prstGeom>
              <a:noFill/>
              <a:ln w="38100">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5" name="Line 231"/>
              <p:cNvSpPr>
                <a:spLocks noChangeShapeType="1"/>
              </p:cNvSpPr>
              <p:nvPr/>
            </p:nvSpPr>
            <p:spPr bwMode="auto">
              <a:xfrm flipH="1">
                <a:off x="2208" y="3648"/>
                <a:ext cx="48" cy="0"/>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92" name="Line 232"/>
            <p:cNvSpPr>
              <a:spLocks noChangeShapeType="1"/>
            </p:cNvSpPr>
            <p:nvPr/>
          </p:nvSpPr>
          <p:spPr bwMode="auto">
            <a:xfrm flipV="1">
              <a:off x="4032" y="3168"/>
              <a:ext cx="0" cy="192"/>
            </a:xfrm>
            <a:prstGeom prst="line">
              <a:avLst/>
            </a:prstGeom>
            <a:noFill/>
            <a:ln w="2857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74" name="Line 233"/>
          <p:cNvSpPr>
            <a:spLocks noChangeShapeType="1"/>
          </p:cNvSpPr>
          <p:nvPr/>
        </p:nvSpPr>
        <p:spPr bwMode="auto">
          <a:xfrm flipH="1">
            <a:off x="5127625" y="2005013"/>
            <a:ext cx="395288" cy="0"/>
          </a:xfrm>
          <a:prstGeom prst="line">
            <a:avLst/>
          </a:prstGeom>
          <a:noFill/>
          <a:ln w="9525">
            <a:solidFill>
              <a:srgbClr val="9F623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878" name="Group 238"/>
          <p:cNvGrpSpPr>
            <a:grpSpLocks/>
          </p:cNvGrpSpPr>
          <p:nvPr/>
        </p:nvGrpSpPr>
        <p:grpSpPr bwMode="auto">
          <a:xfrm>
            <a:off x="527050" y="3894138"/>
            <a:ext cx="2833688" cy="655637"/>
            <a:chOff x="452" y="1385"/>
            <a:chExt cx="1785" cy="413"/>
          </a:xfrm>
        </p:grpSpPr>
        <p:sp>
          <p:nvSpPr>
            <p:cNvPr id="53287" name="Text Box 234"/>
            <p:cNvSpPr txBox="1">
              <a:spLocks noChangeArrowheads="1"/>
            </p:cNvSpPr>
            <p:nvPr/>
          </p:nvSpPr>
          <p:spPr bwMode="auto">
            <a:xfrm>
              <a:off x="452" y="1456"/>
              <a:ext cx="9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Step angle = </a:t>
              </a:r>
            </a:p>
          </p:txBody>
        </p:sp>
        <p:sp>
          <p:nvSpPr>
            <p:cNvPr id="53288" name="Text Box 235"/>
            <p:cNvSpPr txBox="1">
              <a:spLocks noChangeArrowheads="1"/>
            </p:cNvSpPr>
            <p:nvPr/>
          </p:nvSpPr>
          <p:spPr bwMode="auto">
            <a:xfrm>
              <a:off x="1554" y="1385"/>
              <a:ext cx="3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90</a:t>
              </a:r>
            </a:p>
          </p:txBody>
        </p:sp>
        <p:sp>
          <p:nvSpPr>
            <p:cNvPr id="53289" name="Text Box 236"/>
            <p:cNvSpPr txBox="1">
              <a:spLocks noChangeArrowheads="1"/>
            </p:cNvSpPr>
            <p:nvPr/>
          </p:nvSpPr>
          <p:spPr bwMode="auto">
            <a:xfrm>
              <a:off x="1241" y="1567"/>
              <a:ext cx="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Num of teeth</a:t>
              </a:r>
            </a:p>
          </p:txBody>
        </p:sp>
        <p:sp>
          <p:nvSpPr>
            <p:cNvPr id="53290" name="Line 237"/>
            <p:cNvSpPr>
              <a:spLocks noChangeShapeType="1"/>
            </p:cNvSpPr>
            <p:nvPr/>
          </p:nvSpPr>
          <p:spPr bwMode="auto">
            <a:xfrm>
              <a:off x="1336" y="1588"/>
              <a:ext cx="7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85" name="Group 245"/>
          <p:cNvGrpSpPr>
            <a:grpSpLocks/>
          </p:cNvGrpSpPr>
          <p:nvPr/>
        </p:nvGrpSpPr>
        <p:grpSpPr bwMode="auto">
          <a:xfrm>
            <a:off x="450850" y="4884738"/>
            <a:ext cx="5988050" cy="655637"/>
            <a:chOff x="284" y="3509"/>
            <a:chExt cx="3772" cy="413"/>
          </a:xfrm>
        </p:grpSpPr>
        <p:sp>
          <p:nvSpPr>
            <p:cNvPr id="53282" name="Text Box 240"/>
            <p:cNvSpPr txBox="1">
              <a:spLocks noChangeArrowheads="1"/>
            </p:cNvSpPr>
            <p:nvPr/>
          </p:nvSpPr>
          <p:spPr bwMode="auto">
            <a:xfrm>
              <a:off x="284" y="3580"/>
              <a:ext cx="16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Steps per revolution  = </a:t>
              </a:r>
            </a:p>
          </p:txBody>
        </p:sp>
        <p:sp>
          <p:nvSpPr>
            <p:cNvPr id="53283" name="Text Box 241"/>
            <p:cNvSpPr txBox="1">
              <a:spLocks noChangeArrowheads="1"/>
            </p:cNvSpPr>
            <p:nvPr/>
          </p:nvSpPr>
          <p:spPr bwMode="auto">
            <a:xfrm>
              <a:off x="2010" y="3509"/>
              <a:ext cx="5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360</a:t>
              </a:r>
            </a:p>
          </p:txBody>
        </p:sp>
        <p:sp>
          <p:nvSpPr>
            <p:cNvPr id="53284" name="Text Box 242"/>
            <p:cNvSpPr txBox="1">
              <a:spLocks noChangeArrowheads="1"/>
            </p:cNvSpPr>
            <p:nvPr/>
          </p:nvSpPr>
          <p:spPr bwMode="auto">
            <a:xfrm>
              <a:off x="1745" y="3691"/>
              <a:ext cx="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Step angle</a:t>
              </a:r>
            </a:p>
          </p:txBody>
        </p:sp>
        <p:sp>
          <p:nvSpPr>
            <p:cNvPr id="53285" name="Line 243"/>
            <p:cNvSpPr>
              <a:spLocks noChangeShapeType="1"/>
            </p:cNvSpPr>
            <p:nvPr/>
          </p:nvSpPr>
          <p:spPr bwMode="auto">
            <a:xfrm>
              <a:off x="1852" y="3712"/>
              <a:ext cx="7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6" name="Text Box 244"/>
            <p:cNvSpPr txBox="1">
              <a:spLocks noChangeArrowheads="1"/>
            </p:cNvSpPr>
            <p:nvPr/>
          </p:nvSpPr>
          <p:spPr bwMode="auto">
            <a:xfrm>
              <a:off x="2748" y="3600"/>
              <a:ext cx="13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 4 * Num of teeth</a:t>
              </a:r>
            </a:p>
          </p:txBody>
        </p:sp>
      </p:grpSp>
      <p:grpSp>
        <p:nvGrpSpPr>
          <p:cNvPr id="112897" name="Group 257"/>
          <p:cNvGrpSpPr>
            <a:grpSpLocks/>
          </p:cNvGrpSpPr>
          <p:nvPr/>
        </p:nvGrpSpPr>
        <p:grpSpPr bwMode="auto">
          <a:xfrm>
            <a:off x="431800" y="5818188"/>
            <a:ext cx="5803900" cy="655637"/>
            <a:chOff x="272" y="3665"/>
            <a:chExt cx="3656" cy="413"/>
          </a:xfrm>
        </p:grpSpPr>
        <p:sp>
          <p:nvSpPr>
            <p:cNvPr id="53278" name="Text Box 252"/>
            <p:cNvSpPr txBox="1">
              <a:spLocks noChangeArrowheads="1"/>
            </p:cNvSpPr>
            <p:nvPr/>
          </p:nvSpPr>
          <p:spPr bwMode="auto">
            <a:xfrm>
              <a:off x="272" y="3736"/>
              <a:ext cx="16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Steps per second  = </a:t>
              </a:r>
            </a:p>
          </p:txBody>
        </p:sp>
        <p:sp>
          <p:nvSpPr>
            <p:cNvPr id="53279" name="Text Box 253"/>
            <p:cNvSpPr txBox="1">
              <a:spLocks noChangeArrowheads="1"/>
            </p:cNvSpPr>
            <p:nvPr/>
          </p:nvSpPr>
          <p:spPr bwMode="auto">
            <a:xfrm>
              <a:off x="1566" y="3665"/>
              <a:ext cx="2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RPM * Steps per revolution</a:t>
              </a:r>
            </a:p>
          </p:txBody>
        </p:sp>
        <p:sp>
          <p:nvSpPr>
            <p:cNvPr id="53280" name="Text Box 254"/>
            <p:cNvSpPr txBox="1">
              <a:spLocks noChangeArrowheads="1"/>
            </p:cNvSpPr>
            <p:nvPr/>
          </p:nvSpPr>
          <p:spPr bwMode="auto">
            <a:xfrm>
              <a:off x="2213" y="3847"/>
              <a:ext cx="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60</a:t>
              </a:r>
            </a:p>
          </p:txBody>
        </p:sp>
        <p:sp>
          <p:nvSpPr>
            <p:cNvPr id="53281" name="Line 255"/>
            <p:cNvSpPr>
              <a:spLocks noChangeShapeType="1"/>
            </p:cNvSpPr>
            <p:nvPr/>
          </p:nvSpPr>
          <p:spPr bwMode="auto">
            <a:xfrm>
              <a:off x="1840" y="3868"/>
              <a:ext cx="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283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28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8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8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8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837"/>
                                        </p:tgtEl>
                                        <p:attrNameLst>
                                          <p:attrName>style.visibility</p:attrName>
                                        </p:attrNameLst>
                                      </p:cBhvr>
                                      <p:to>
                                        <p:strVal val="visible"/>
                                      </p:to>
                                    </p:set>
                                  </p:childTnLst>
                                </p:cTn>
                              </p:par>
                            </p:childTnLst>
                          </p:cTn>
                        </p:par>
                        <p:par>
                          <p:cTn id="17" fill="hold" nodeType="afterGroup">
                            <p:stCondLst>
                              <p:cond delay="0"/>
                            </p:stCondLst>
                            <p:childTnLst>
                              <p:par>
                                <p:cTn id="18" presetID="8" presetClass="emph" presetSubtype="0" fill="hold" nodeType="afterEffect">
                                  <p:stCondLst>
                                    <p:cond delay="0"/>
                                  </p:stCondLst>
                                  <p:childTnLst>
                                    <p:animRot by="5400000">
                                      <p:cBhvr>
                                        <p:cTn id="19" dur="1000" fill="hold"/>
                                        <p:tgtEl>
                                          <p:spTgt spid="112759"/>
                                        </p:tgtEl>
                                        <p:attrNameLst>
                                          <p:attrName>r</p:attrName>
                                        </p:attrNameLst>
                                      </p:cBhvr>
                                    </p:animRo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112838"/>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112834"/>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1286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12855"/>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283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112835"/>
                                        </p:tgtEl>
                                        <p:attrNameLst>
                                          <p:attrName>style.visibility</p:attrName>
                                        </p:attrNameLst>
                                      </p:cBhvr>
                                      <p:to>
                                        <p:strVal val="visible"/>
                                      </p:to>
                                    </p:set>
                                  </p:childTnLst>
                                </p:cTn>
                              </p:par>
                            </p:childTnLst>
                          </p:cTn>
                        </p:par>
                        <p:par>
                          <p:cTn id="36" fill="hold" nodeType="afterGroup">
                            <p:stCondLst>
                              <p:cond delay="0"/>
                            </p:stCondLst>
                            <p:childTnLst>
                              <p:par>
                                <p:cTn id="37" presetID="8" presetClass="emph" presetSubtype="0" fill="hold" nodeType="afterEffect">
                                  <p:stCondLst>
                                    <p:cond delay="0"/>
                                  </p:stCondLst>
                                  <p:childTnLst>
                                    <p:animRot by="5400000">
                                      <p:cBhvr>
                                        <p:cTn id="38" dur="1000" fill="hold"/>
                                        <p:tgtEl>
                                          <p:spTgt spid="112759"/>
                                        </p:tgtEl>
                                        <p:attrNameLst>
                                          <p:attrName>r</p:attrName>
                                        </p:attrNameLst>
                                      </p:cBhvr>
                                    </p:animRo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11283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283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12849"/>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12867"/>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28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2831"/>
                                        </p:tgtEl>
                                        <p:attrNameLst>
                                          <p:attrName>style.visibility</p:attrName>
                                        </p:attrNameLst>
                                      </p:cBhvr>
                                      <p:to>
                                        <p:strVal val="visible"/>
                                      </p:to>
                                    </p:set>
                                  </p:childTnLst>
                                </p:cTn>
                              </p:par>
                            </p:childTnLst>
                          </p:cTn>
                        </p:par>
                        <p:par>
                          <p:cTn id="54" fill="hold" nodeType="afterGroup">
                            <p:stCondLst>
                              <p:cond delay="0"/>
                            </p:stCondLst>
                            <p:childTnLst>
                              <p:par>
                                <p:cTn id="55" presetID="8" presetClass="emph" presetSubtype="0" fill="hold" nodeType="afterEffect">
                                  <p:stCondLst>
                                    <p:cond delay="0"/>
                                  </p:stCondLst>
                                  <p:childTnLst>
                                    <p:animRot by="5400000">
                                      <p:cBhvr>
                                        <p:cTn id="56" dur="1000" fill="hold"/>
                                        <p:tgtEl>
                                          <p:spTgt spid="112759"/>
                                        </p:tgtEl>
                                        <p:attrNameLst>
                                          <p:attrName>r</p:attrName>
                                        </p:attrNameLst>
                                      </p:cBhvr>
                                    </p:animRo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nodeType="clickEffect">
                                  <p:stCondLst>
                                    <p:cond delay="0"/>
                                  </p:stCondLst>
                                  <p:childTnLst>
                                    <p:set>
                                      <p:cBhvr>
                                        <p:cTn id="60" dur="1" fill="hold">
                                          <p:stCondLst>
                                            <p:cond delay="0"/>
                                          </p:stCondLst>
                                        </p:cTn>
                                        <p:tgtEl>
                                          <p:spTgt spid="112855"/>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1283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2833"/>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128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8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838"/>
                                        </p:tgtEl>
                                        <p:attrNameLst>
                                          <p:attrName>style.visibility</p:attrName>
                                        </p:attrNameLst>
                                      </p:cBhvr>
                                      <p:to>
                                        <p:strVal val="visible"/>
                                      </p:to>
                                    </p:set>
                                  </p:childTnLst>
                                </p:cTn>
                              </p:par>
                            </p:childTnLst>
                          </p:cTn>
                        </p:par>
                        <p:par>
                          <p:cTn id="71" fill="hold" nodeType="afterGroup">
                            <p:stCondLst>
                              <p:cond delay="0"/>
                            </p:stCondLst>
                            <p:childTnLst>
                              <p:par>
                                <p:cTn id="72" presetID="8" presetClass="emph" presetSubtype="0" fill="hold" nodeType="afterEffect">
                                  <p:stCondLst>
                                    <p:cond delay="0"/>
                                  </p:stCondLst>
                                  <p:childTnLst>
                                    <p:animRot by="5400000">
                                      <p:cBhvr>
                                        <p:cTn id="73" dur="1000" fill="hold"/>
                                        <p:tgtEl>
                                          <p:spTgt spid="112759"/>
                                        </p:tgtEl>
                                        <p:attrNameLst>
                                          <p:attrName>r</p:attrName>
                                        </p:attrNameLst>
                                      </p:cBhvr>
                                    </p:animRo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112885"/>
                                        </p:tgtEl>
                                        <p:attrNameLst>
                                          <p:attrName>style.visibility</p:attrName>
                                        </p:attrNameLst>
                                      </p:cBhvr>
                                      <p:to>
                                        <p:strVal val="visible"/>
                                      </p:to>
                                    </p:set>
                                    <p:anim calcmode="lin" valueType="num">
                                      <p:cBhvr additive="base">
                                        <p:cTn id="78" dur="500" fill="hold"/>
                                        <p:tgtEl>
                                          <p:spTgt spid="112885"/>
                                        </p:tgtEl>
                                        <p:attrNameLst>
                                          <p:attrName>ppt_x</p:attrName>
                                        </p:attrNameLst>
                                      </p:cBhvr>
                                      <p:tavLst>
                                        <p:tav tm="0">
                                          <p:val>
                                            <p:strVal val="#ppt_x"/>
                                          </p:val>
                                        </p:tav>
                                        <p:tav tm="100000">
                                          <p:val>
                                            <p:strVal val="#ppt_x"/>
                                          </p:val>
                                        </p:tav>
                                      </p:tavLst>
                                    </p:anim>
                                    <p:anim calcmode="lin" valueType="num">
                                      <p:cBhvr additive="base">
                                        <p:cTn id="79" dur="500" fill="hold"/>
                                        <p:tgtEl>
                                          <p:spTgt spid="112885"/>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12878"/>
                                        </p:tgtEl>
                                        <p:attrNameLst>
                                          <p:attrName>style.visibility</p:attrName>
                                        </p:attrNameLst>
                                      </p:cBhvr>
                                      <p:to>
                                        <p:strVal val="visible"/>
                                      </p:to>
                                    </p:set>
                                    <p:anim calcmode="lin" valueType="num">
                                      <p:cBhvr additive="base">
                                        <p:cTn id="82" dur="500" fill="hold"/>
                                        <p:tgtEl>
                                          <p:spTgt spid="112878"/>
                                        </p:tgtEl>
                                        <p:attrNameLst>
                                          <p:attrName>ppt_x</p:attrName>
                                        </p:attrNameLst>
                                      </p:cBhvr>
                                      <p:tavLst>
                                        <p:tav tm="0">
                                          <p:val>
                                            <p:strVal val="#ppt_x"/>
                                          </p:val>
                                        </p:tav>
                                        <p:tav tm="100000">
                                          <p:val>
                                            <p:strVal val="#ppt_x"/>
                                          </p:val>
                                        </p:tav>
                                      </p:tavLst>
                                    </p:anim>
                                    <p:anim calcmode="lin" valueType="num">
                                      <p:cBhvr additive="base">
                                        <p:cTn id="83" dur="500" fill="hold"/>
                                        <p:tgtEl>
                                          <p:spTgt spid="112878"/>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nodeType="clickEffect">
                                  <p:stCondLst>
                                    <p:cond delay="0"/>
                                  </p:stCondLst>
                                  <p:childTnLst>
                                    <p:set>
                                      <p:cBhvr>
                                        <p:cTn id="87" dur="1" fill="hold">
                                          <p:stCondLst>
                                            <p:cond delay="0"/>
                                          </p:stCondLst>
                                        </p:cTn>
                                        <p:tgtEl>
                                          <p:spTgt spid="112897"/>
                                        </p:tgtEl>
                                        <p:attrNameLst>
                                          <p:attrName>style.visibility</p:attrName>
                                        </p:attrNameLst>
                                      </p:cBhvr>
                                      <p:to>
                                        <p:strVal val="visible"/>
                                      </p:to>
                                    </p:set>
                                    <p:anim calcmode="lin" valueType="num">
                                      <p:cBhvr additive="base">
                                        <p:cTn id="88" dur="500" fill="hold"/>
                                        <p:tgtEl>
                                          <p:spTgt spid="112897"/>
                                        </p:tgtEl>
                                        <p:attrNameLst>
                                          <p:attrName>ppt_x</p:attrName>
                                        </p:attrNameLst>
                                      </p:cBhvr>
                                      <p:tavLst>
                                        <p:tav tm="0">
                                          <p:val>
                                            <p:strVal val="#ppt_x"/>
                                          </p:val>
                                        </p:tav>
                                        <p:tav tm="100000">
                                          <p:val>
                                            <p:strVal val="#ppt_x"/>
                                          </p:val>
                                        </p:tav>
                                      </p:tavLst>
                                    </p:anim>
                                    <p:anim calcmode="lin" valueType="num">
                                      <p:cBhvr additive="base">
                                        <p:cTn id="89" dur="500" fill="hold"/>
                                        <p:tgtEl>
                                          <p:spTgt spid="112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1" grpId="0" animBg="1"/>
      <p:bldP spid="112832" grpId="0" animBg="1"/>
      <p:bldP spid="112833" grpId="0" animBg="1"/>
      <p:bldP spid="112833" grpId="1" animBg="1"/>
      <p:bldP spid="112834" grpId="0" animBg="1"/>
      <p:bldP spid="112834" grpId="1" animBg="1"/>
      <p:bldP spid="112834" grpId="2" animBg="1"/>
      <p:bldP spid="112835" grpId="0" animBg="1"/>
      <p:bldP spid="112836" grpId="0" animBg="1"/>
      <p:bldP spid="112837" grpId="0" animBg="1"/>
      <p:bldP spid="112838" grpId="0" animBg="1"/>
      <p:bldP spid="112838" grpId="1" animBg="1"/>
      <p:bldP spid="112838"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82650"/>
          </a:xfrm>
        </p:spPr>
        <p:txBody>
          <a:bodyPr/>
          <a:lstStyle/>
          <a:p>
            <a:r>
              <a:rPr lang="en-US" altLang="en-US" smtClean="0"/>
              <a:t>DDRAM (Data Display RAM)</a:t>
            </a:r>
          </a:p>
        </p:txBody>
      </p:sp>
      <p:sp>
        <p:nvSpPr>
          <p:cNvPr id="83971" name="Rectangle 3"/>
          <p:cNvSpPr>
            <a:spLocks noGrp="1" noChangeArrowheads="1"/>
          </p:cNvSpPr>
          <p:nvPr>
            <p:ph type="body" sz="half" idx="1"/>
          </p:nvPr>
        </p:nvSpPr>
        <p:spPr>
          <a:xfrm>
            <a:off x="0" y="1023938"/>
            <a:ext cx="8920163" cy="5484812"/>
          </a:xfrm>
          <a:ln>
            <a:solidFill>
              <a:schemeClr val="hlink"/>
            </a:solidFill>
            <a:miter lim="800000"/>
            <a:headEnd/>
            <a:tailEnd/>
          </a:ln>
        </p:spPr>
        <p:txBody>
          <a:bodyPr>
            <a:normAutofit lnSpcReduction="10000"/>
          </a:bodyPr>
          <a:lstStyle/>
          <a:p>
            <a:pPr>
              <a:defRPr/>
            </a:pPr>
            <a:r>
              <a:rPr lang="en-US" dirty="0"/>
              <a:t> DDRAM (Data Display RAM)</a:t>
            </a:r>
          </a:p>
          <a:p>
            <a:pPr lvl="1">
              <a:defRPr/>
            </a:pPr>
            <a:r>
              <a:rPr lang="en-US" dirty="0"/>
              <a:t>It is a 128x8 RAM (128 bytes of RAM)</a:t>
            </a:r>
          </a:p>
          <a:p>
            <a:pPr lvl="1">
              <a:defRPr/>
            </a:pPr>
            <a:r>
              <a:rPr lang="en-US" dirty="0"/>
              <a:t>Contains the data that should be displayed on the LCD.</a:t>
            </a:r>
          </a:p>
          <a:p>
            <a:pPr lvl="1">
              <a:defRPr/>
            </a:pPr>
            <a:r>
              <a:rPr lang="en-US" dirty="0"/>
              <a:t>If we write the ASCII code of a character into the RAM the character will be displayed on the LCD.</a:t>
            </a:r>
          </a:p>
          <a:p>
            <a:pPr>
              <a:defRPr/>
            </a:pPr>
            <a:r>
              <a:rPr lang="en-US" dirty="0"/>
              <a:t>CGRAM (Character Generator RAM)</a:t>
            </a:r>
          </a:p>
          <a:p>
            <a:pPr lvl="1">
              <a:defRPr/>
            </a:pPr>
            <a:r>
              <a:rPr lang="en-US" dirty="0"/>
              <a:t>It is a 64x8 RAM (64 bytes of RAM). </a:t>
            </a:r>
          </a:p>
          <a:p>
            <a:pPr lvl="1">
              <a:defRPr/>
            </a:pPr>
            <a:r>
              <a:rPr lang="en-US" dirty="0"/>
              <a:t>The fonts of characters 00H to 07H are stored in the RAM. </a:t>
            </a:r>
          </a:p>
          <a:p>
            <a:pPr lvl="1">
              <a:defRPr/>
            </a:pPr>
            <a:r>
              <a:rPr lang="en-US" dirty="0"/>
              <a:t>We can change the fonts of the 8 characters by writing into the RAM.</a:t>
            </a:r>
          </a:p>
          <a:p>
            <a:pPr>
              <a:defRPr/>
            </a:pPr>
            <a:r>
              <a:rPr lang="en-US" dirty="0"/>
              <a:t>Cursor</a:t>
            </a:r>
            <a:r>
              <a:rPr lang="fa-IR" dirty="0"/>
              <a:t> </a:t>
            </a:r>
            <a:r>
              <a:rPr lang="en-US" dirty="0"/>
              <a:t> (Address Counter)</a:t>
            </a:r>
          </a:p>
          <a:p>
            <a:pPr lvl="1">
              <a:defRPr/>
            </a:pPr>
            <a:r>
              <a:rPr lang="en-US" dirty="0"/>
              <a:t>Cursor is a register which points to a location of DDRAM or CGRAM.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1">
                                            <p:bg/>
                                          </p:spTgt>
                                        </p:tgtEl>
                                        <p:attrNameLst>
                                          <p:attrName>style.visibility</p:attrName>
                                        </p:attrNameLst>
                                      </p:cBhvr>
                                      <p:to>
                                        <p:strVal val="visible"/>
                                      </p:to>
                                    </p:set>
                                    <p:anim calcmode="lin" valueType="num">
                                      <p:cBhvr additive="base">
                                        <p:cTn id="7" dur="500" fill="hold"/>
                                        <p:tgtEl>
                                          <p:spTgt spid="8397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1">
                                            <p:txEl>
                                              <p:pRg st="0" end="0"/>
                                            </p:txEl>
                                          </p:spTgt>
                                        </p:tgtEl>
                                        <p:attrNameLst>
                                          <p:attrName>style.visibility</p:attrName>
                                        </p:attrNameLst>
                                      </p:cBhvr>
                                      <p:to>
                                        <p:strVal val="visible"/>
                                      </p:to>
                                    </p:set>
                                    <p:anim calcmode="lin" valueType="num">
                                      <p:cBhvr additive="base">
                                        <p:cTn id="13" dur="500" fill="hold"/>
                                        <p:tgtEl>
                                          <p:spTgt spid="839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3971">
                                            <p:txEl>
                                              <p:pRg st="1" end="1"/>
                                            </p:txEl>
                                          </p:spTgt>
                                        </p:tgtEl>
                                        <p:attrNameLst>
                                          <p:attrName>style.visibility</p:attrName>
                                        </p:attrNameLst>
                                      </p:cBhvr>
                                      <p:to>
                                        <p:strVal val="visible"/>
                                      </p:to>
                                    </p:set>
                                    <p:anim calcmode="lin" valueType="num">
                                      <p:cBhvr additive="base">
                                        <p:cTn id="17" dur="500" fill="hold"/>
                                        <p:tgtEl>
                                          <p:spTgt spid="8397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3971">
                                            <p:txEl>
                                              <p:pRg st="2" end="2"/>
                                            </p:txEl>
                                          </p:spTgt>
                                        </p:tgtEl>
                                        <p:attrNameLst>
                                          <p:attrName>style.visibility</p:attrName>
                                        </p:attrNameLst>
                                      </p:cBhvr>
                                      <p:to>
                                        <p:strVal val="visible"/>
                                      </p:to>
                                    </p:set>
                                    <p:anim calcmode="lin" valueType="num">
                                      <p:cBhvr additive="base">
                                        <p:cTn id="21"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1">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3971">
                                            <p:txEl>
                                              <p:pRg st="4" end="4"/>
                                            </p:txEl>
                                          </p:spTgt>
                                        </p:tgtEl>
                                        <p:attrNameLst>
                                          <p:attrName>style.visibility</p:attrName>
                                        </p:attrNameLst>
                                      </p:cBhvr>
                                      <p:to>
                                        <p:strVal val="visible"/>
                                      </p:to>
                                    </p:set>
                                    <p:anim calcmode="lin" valueType="num">
                                      <p:cBhvr additive="base">
                                        <p:cTn id="31"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3971">
                                            <p:txEl>
                                              <p:pRg st="5" end="5"/>
                                            </p:txEl>
                                          </p:spTgt>
                                        </p:tgtEl>
                                        <p:attrNameLst>
                                          <p:attrName>style.visibility</p:attrName>
                                        </p:attrNameLst>
                                      </p:cBhvr>
                                      <p:to>
                                        <p:strVal val="visible"/>
                                      </p:to>
                                    </p:set>
                                    <p:anim calcmode="lin" valueType="num">
                                      <p:cBhvr additive="base">
                                        <p:cTn id="35"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397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971">
                                            <p:txEl>
                                              <p:pRg st="6" end="6"/>
                                            </p:txEl>
                                          </p:spTgt>
                                        </p:tgtEl>
                                        <p:attrNameLst>
                                          <p:attrName>style.visibility</p:attrName>
                                        </p:attrNameLst>
                                      </p:cBhvr>
                                      <p:to>
                                        <p:strVal val="visible"/>
                                      </p:to>
                                    </p:set>
                                    <p:anim calcmode="lin" valueType="num">
                                      <p:cBhvr additive="base">
                                        <p:cTn id="39"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397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3971">
                                            <p:txEl>
                                              <p:pRg st="7" end="7"/>
                                            </p:txEl>
                                          </p:spTgt>
                                        </p:tgtEl>
                                        <p:attrNameLst>
                                          <p:attrName>style.visibility</p:attrName>
                                        </p:attrNameLst>
                                      </p:cBhvr>
                                      <p:to>
                                        <p:strVal val="visible"/>
                                      </p:to>
                                    </p:set>
                                    <p:anim calcmode="lin" valueType="num">
                                      <p:cBhvr additive="base">
                                        <p:cTn id="43" dur="500" fill="hold"/>
                                        <p:tgtEl>
                                          <p:spTgt spid="839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39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3971">
                                            <p:txEl>
                                              <p:pRg st="8" end="8"/>
                                            </p:txEl>
                                          </p:spTgt>
                                        </p:tgtEl>
                                        <p:attrNameLst>
                                          <p:attrName>style.visibility</p:attrName>
                                        </p:attrNameLst>
                                      </p:cBhvr>
                                      <p:to>
                                        <p:strVal val="visible"/>
                                      </p:to>
                                    </p:set>
                                    <p:anim calcmode="lin" valueType="num">
                                      <p:cBhvr additive="base">
                                        <p:cTn id="49" dur="500" fill="hold"/>
                                        <p:tgtEl>
                                          <p:spTgt spid="839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3971">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3971">
                                            <p:txEl>
                                              <p:pRg st="9" end="9"/>
                                            </p:txEl>
                                          </p:spTgt>
                                        </p:tgtEl>
                                        <p:attrNameLst>
                                          <p:attrName>style.visibility</p:attrName>
                                        </p:attrNameLst>
                                      </p:cBhvr>
                                      <p:to>
                                        <p:strVal val="visible"/>
                                      </p:to>
                                    </p:set>
                                    <p:anim calcmode="lin" valueType="num">
                                      <p:cBhvr additive="base">
                                        <p:cTn id="53" dur="500" fill="hold"/>
                                        <p:tgtEl>
                                          <p:spTgt spid="8397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39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GB" altLang="en-US" smtClean="0"/>
              <a:t>Unipolar Motors</a:t>
            </a:r>
          </a:p>
        </p:txBody>
      </p:sp>
      <p:pic>
        <p:nvPicPr>
          <p:cNvPr id="54275" name="Picture 3" descr="&#10;               . 1                1&#10;               . |                N&#10;          . . .  |                S&#10;          a---/\/ \/\---b      N     N&#10;                           2 X    o    X 2&#10;          a---\/\_/\/---b      S     S&#10;                 |                N&#10;                 |                S&#10;                 2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09863"/>
            <a:ext cx="72390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4" descr="2ani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388620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GB" altLang="en-US" smtClean="0"/>
              <a:t>Unipolar Motors</a:t>
            </a:r>
          </a:p>
        </p:txBody>
      </p:sp>
      <p:sp>
        <p:nvSpPr>
          <p:cNvPr id="55299" name="Rectangle 3"/>
          <p:cNvSpPr>
            <a:spLocks noGrp="1" noChangeArrowheads="1"/>
          </p:cNvSpPr>
          <p:nvPr>
            <p:ph type="body" idx="1"/>
          </p:nvPr>
        </p:nvSpPr>
        <p:spPr>
          <a:noFill/>
        </p:spPr>
        <p:txBody>
          <a:bodyPr/>
          <a:lstStyle/>
          <a:p>
            <a:r>
              <a:rPr lang="en-GB" altLang="en-US" smtClean="0"/>
              <a:t>To rotate we excite the 2 windings in sequence</a:t>
            </a:r>
          </a:p>
          <a:p>
            <a:pPr lvl="1"/>
            <a:r>
              <a:rPr lang="en-GB" altLang="en-US" sz="1800" smtClean="0">
                <a:latin typeface="Arial Unicode MS" pitchFamily="34" charset="-128"/>
              </a:rPr>
              <a:t>W1a - 1000100010001000100010001  </a:t>
            </a:r>
          </a:p>
          <a:p>
            <a:pPr lvl="1"/>
            <a:r>
              <a:rPr lang="en-GB" altLang="en-US" sz="1800" smtClean="0">
                <a:latin typeface="Arial Unicode MS" pitchFamily="34" charset="-128"/>
              </a:rPr>
              <a:t>W1b - 0010001000100010001000100  </a:t>
            </a:r>
          </a:p>
          <a:p>
            <a:pPr lvl="1"/>
            <a:r>
              <a:rPr lang="en-GB" altLang="en-US" sz="1800" smtClean="0">
                <a:latin typeface="Arial Unicode MS" pitchFamily="34" charset="-128"/>
              </a:rPr>
              <a:t>W2a - 0100010001000100010001000</a:t>
            </a:r>
          </a:p>
          <a:p>
            <a:pPr lvl="1"/>
            <a:r>
              <a:rPr lang="en-GB" altLang="en-US" sz="1800" smtClean="0">
                <a:latin typeface="Arial Unicode MS" pitchFamily="34" charset="-128"/>
              </a:rPr>
              <a:t>W2b - 0001000100010001000100010 </a:t>
            </a:r>
            <a:endParaRPr lang="en-GB" altLang="en-US" sz="1800" smtClean="0"/>
          </a:p>
          <a:p>
            <a:r>
              <a:rPr lang="en-GB" altLang="en-US" smtClean="0"/>
              <a:t>This gives two full revolutions</a:t>
            </a:r>
          </a:p>
          <a:p>
            <a:endParaRPr lang="en-GB"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228600"/>
            <a:ext cx="7772400" cy="1143000"/>
          </a:xfrm>
        </p:spPr>
        <p:txBody>
          <a:bodyPr/>
          <a:lstStyle/>
          <a:p>
            <a:r>
              <a:rPr lang="en-US" altLang="en-US" smtClean="0"/>
              <a:t>Basic Actuation Wave Forms</a:t>
            </a:r>
          </a:p>
        </p:txBody>
      </p:sp>
      <p:pic>
        <p:nvPicPr>
          <p:cNvPr id="56323"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003300"/>
            <a:ext cx="6858000" cy="5811838"/>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lstStyle/>
          <a:p>
            <a:r>
              <a:rPr lang="en-GB" altLang="en-US" smtClean="0"/>
              <a:t>Unipolar Motors</a:t>
            </a:r>
          </a:p>
        </p:txBody>
      </p:sp>
      <p:sp>
        <p:nvSpPr>
          <p:cNvPr id="57347" name="Rectangle 3"/>
          <p:cNvSpPr>
            <a:spLocks noGrp="1" noChangeArrowheads="1"/>
          </p:cNvSpPr>
          <p:nvPr>
            <p:ph type="body" idx="1"/>
          </p:nvPr>
        </p:nvSpPr>
        <p:spPr>
          <a:noFill/>
        </p:spPr>
        <p:txBody>
          <a:bodyPr/>
          <a:lstStyle/>
          <a:p>
            <a:pPr marL="342900" indent="-342900"/>
            <a:r>
              <a:rPr lang="en-GB" altLang="en-US" smtClean="0"/>
              <a:t>To rotate we excite the 2 windings in sequence</a:t>
            </a:r>
          </a:p>
          <a:p>
            <a:pPr marL="742950" lvl="1" indent="-285750"/>
            <a:r>
              <a:rPr lang="en-GB" altLang="en-US" sz="1800" smtClean="0">
                <a:latin typeface="Arial Unicode MS" pitchFamily="34" charset="-128"/>
              </a:rPr>
              <a:t>W1a - 1100110011001100110011001   </a:t>
            </a:r>
          </a:p>
          <a:p>
            <a:pPr marL="742950" lvl="1" indent="-285750"/>
            <a:r>
              <a:rPr lang="en-GB" altLang="en-US" sz="1800" smtClean="0">
                <a:latin typeface="Arial Unicode MS" pitchFamily="34" charset="-128"/>
              </a:rPr>
              <a:t>W1b - 0011001100110011001100110   </a:t>
            </a:r>
          </a:p>
          <a:p>
            <a:pPr marL="742950" lvl="1" indent="-285750"/>
            <a:r>
              <a:rPr lang="en-GB" altLang="en-US" sz="1800" smtClean="0">
                <a:latin typeface="Arial Unicode MS" pitchFamily="34" charset="-128"/>
              </a:rPr>
              <a:t>W2a - 0110011001100110011001100 </a:t>
            </a:r>
          </a:p>
          <a:p>
            <a:pPr marL="742950" lvl="1" indent="-285750"/>
            <a:r>
              <a:rPr lang="en-GB" altLang="en-US" sz="1800" smtClean="0">
                <a:latin typeface="Arial Unicode MS" pitchFamily="34" charset="-128"/>
              </a:rPr>
              <a:t>W2b - 1001100110011001100110011  </a:t>
            </a:r>
            <a:endParaRPr lang="en-GB" altLang="en-US" sz="1800" smtClean="0"/>
          </a:p>
          <a:p>
            <a:pPr marL="342900" indent="-342900"/>
            <a:r>
              <a:rPr lang="en-GB" altLang="en-US" smtClean="0"/>
              <a:t>This gives two full revolutions at 1.4 times greater torque but twice the power</a:t>
            </a:r>
          </a:p>
          <a:p>
            <a:pPr marL="342900" indent="-342900"/>
            <a:endParaRPr lang="en-GB"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609600"/>
          </a:xfrm>
        </p:spPr>
        <p:txBody>
          <a:bodyPr/>
          <a:lstStyle/>
          <a:p>
            <a:r>
              <a:rPr lang="en-US" altLang="en-US" smtClean="0"/>
              <a:t>Enhanced Waveforms</a:t>
            </a:r>
          </a:p>
        </p:txBody>
      </p:sp>
      <p:sp>
        <p:nvSpPr>
          <p:cNvPr id="58371" name="Rectangle 3"/>
          <p:cNvSpPr>
            <a:spLocks noGrp="1" noChangeArrowheads="1"/>
          </p:cNvSpPr>
          <p:nvPr>
            <p:ph type="body" sz="half" idx="2"/>
          </p:nvPr>
        </p:nvSpPr>
        <p:spPr>
          <a:xfrm>
            <a:off x="685800" y="5715000"/>
            <a:ext cx="7772400" cy="990600"/>
          </a:xfrm>
        </p:spPr>
        <p:txBody>
          <a:bodyPr/>
          <a:lstStyle/>
          <a:p>
            <a:pPr marL="342900" indent="-342900"/>
            <a:r>
              <a:rPr lang="en-US" altLang="en-US" sz="2000" smtClean="0"/>
              <a:t>better torque</a:t>
            </a:r>
          </a:p>
          <a:p>
            <a:pPr marL="342900" indent="-342900"/>
            <a:r>
              <a:rPr lang="en-US" altLang="en-US" sz="2000" smtClean="0"/>
              <a:t>more precise control</a:t>
            </a:r>
          </a:p>
        </p:txBody>
      </p:sp>
      <p:pic>
        <p:nvPicPr>
          <p:cNvPr id="58372" name="Picture 4"/>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549275"/>
            <a:ext cx="8458200" cy="4979988"/>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en-GB" altLang="en-US" smtClean="0"/>
              <a:t>Unipolar Motors</a:t>
            </a:r>
          </a:p>
        </p:txBody>
      </p:sp>
      <p:sp>
        <p:nvSpPr>
          <p:cNvPr id="59395" name="Rectangle 3"/>
          <p:cNvSpPr>
            <a:spLocks noGrp="1" noChangeArrowheads="1"/>
          </p:cNvSpPr>
          <p:nvPr>
            <p:ph type="body" idx="1"/>
          </p:nvPr>
        </p:nvSpPr>
        <p:spPr>
          <a:noFill/>
        </p:spPr>
        <p:txBody>
          <a:bodyPr/>
          <a:lstStyle/>
          <a:p>
            <a:r>
              <a:rPr lang="en-GB" altLang="en-US" smtClean="0"/>
              <a:t>The two sequences are not the same, so by combining the two you can produce half stepping</a:t>
            </a:r>
          </a:p>
          <a:p>
            <a:pPr lvl="1"/>
            <a:r>
              <a:rPr lang="en-GB" altLang="en-US" sz="1800" smtClean="0">
                <a:latin typeface="Arial Unicode MS" pitchFamily="34" charset="-128"/>
              </a:rPr>
              <a:t>W1a - 11000001110000011100000111 </a:t>
            </a:r>
          </a:p>
          <a:p>
            <a:pPr lvl="1"/>
            <a:r>
              <a:rPr lang="en-GB" altLang="en-US" sz="1800" smtClean="0">
                <a:latin typeface="Arial Unicode MS" pitchFamily="34" charset="-128"/>
              </a:rPr>
              <a:t>W1b - 00011100000111000001110000 </a:t>
            </a:r>
          </a:p>
          <a:p>
            <a:pPr lvl="1"/>
            <a:r>
              <a:rPr lang="en-GB" altLang="en-US" sz="1800" smtClean="0">
                <a:latin typeface="Arial Unicode MS" pitchFamily="34" charset="-128"/>
              </a:rPr>
              <a:t>W2a - 01110000011100000111000001 </a:t>
            </a:r>
          </a:p>
          <a:p>
            <a:pPr lvl="1"/>
            <a:r>
              <a:rPr lang="en-GB" altLang="en-US" sz="1800" smtClean="0">
                <a:latin typeface="Arial Unicode MS" pitchFamily="34" charset="-128"/>
              </a:rPr>
              <a:t>W2b - 00000111000001110000011100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a:lstStyle/>
          <a:p>
            <a:r>
              <a:rPr lang="en-GB" altLang="en-US" smtClean="0"/>
              <a:t>Variable Reluctance Motors</a:t>
            </a:r>
          </a:p>
        </p:txBody>
      </p:sp>
      <p:pic>
        <p:nvPicPr>
          <p:cNvPr id="60419" name="Picture 3" descr="&#10;           . . . . . . . .&#10;           1 ---/\/\/\-  .            1&#10;                       | . .      2   X   3&#10;           2 ---/\/\/\-|-- C        Y o Y&#10;                       |          3   X   2&#10;           3 ---/\/\/\-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5438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p:spPr>
        <p:txBody>
          <a:bodyPr/>
          <a:lstStyle/>
          <a:p>
            <a:r>
              <a:rPr lang="en-GB" altLang="en-US" smtClean="0"/>
              <a:t>Variable Reluctance Motors</a:t>
            </a:r>
          </a:p>
        </p:txBody>
      </p:sp>
      <p:sp>
        <p:nvSpPr>
          <p:cNvPr id="410627" name="Rectangle 3"/>
          <p:cNvSpPr>
            <a:spLocks noGrp="1" noChangeArrowheads="1"/>
          </p:cNvSpPr>
          <p:nvPr>
            <p:ph type="body" idx="1"/>
          </p:nvPr>
        </p:nvSpPr>
        <p:spPr>
          <a:noFill/>
        </p:spPr>
        <p:txBody>
          <a:bodyPr/>
          <a:lstStyle/>
          <a:p>
            <a:r>
              <a:rPr lang="en-GB" altLang="en-US" smtClean="0"/>
              <a:t>This is usually a four wire motor – the common wire goes to the +ve supply and the windings are stepped through</a:t>
            </a:r>
          </a:p>
          <a:p>
            <a:r>
              <a:rPr lang="en-GB" altLang="en-US" smtClean="0"/>
              <a:t>Our example is a 30</a:t>
            </a:r>
            <a:r>
              <a:rPr lang="en-GB" altLang="en-US" baseline="30000" smtClean="0"/>
              <a:t>o</a:t>
            </a:r>
            <a:r>
              <a:rPr lang="en-GB" altLang="en-US" smtClean="0"/>
              <a:t> motor</a:t>
            </a:r>
          </a:p>
          <a:p>
            <a:r>
              <a:rPr lang="en-GB" altLang="en-US" smtClean="0"/>
              <a:t>The rotor has 4 poles and the stator has 6 poles</a:t>
            </a:r>
          </a:p>
          <a:p>
            <a:r>
              <a:rPr lang="en-GB" altLang="en-US" smtClean="0"/>
              <a:t>Example</a:t>
            </a:r>
          </a:p>
        </p:txBody>
      </p:sp>
      <p:pic>
        <p:nvPicPr>
          <p:cNvPr id="410628" name="Picture 4" descr="1ani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572000"/>
            <a:ext cx="4183063"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additive="base">
                                        <p:cTn id="7" dur="500" fill="hold"/>
                                        <p:tgtEl>
                                          <p:spTgt spid="410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627">
                                            <p:txEl>
                                              <p:pRg st="1" end="1"/>
                                            </p:txEl>
                                          </p:spTgt>
                                        </p:tgtEl>
                                        <p:attrNameLst>
                                          <p:attrName>style.visibility</p:attrName>
                                        </p:attrNameLst>
                                      </p:cBhvr>
                                      <p:to>
                                        <p:strVal val="visible"/>
                                      </p:to>
                                    </p:set>
                                    <p:anim calcmode="lin" valueType="num">
                                      <p:cBhvr additive="base">
                                        <p:cTn id="13" dur="500" fill="hold"/>
                                        <p:tgtEl>
                                          <p:spTgt spid="410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627">
                                            <p:txEl>
                                              <p:pRg st="2" end="2"/>
                                            </p:txEl>
                                          </p:spTgt>
                                        </p:tgtEl>
                                        <p:attrNameLst>
                                          <p:attrName>style.visibility</p:attrName>
                                        </p:attrNameLst>
                                      </p:cBhvr>
                                      <p:to>
                                        <p:strVal val="visible"/>
                                      </p:to>
                                    </p:set>
                                    <p:anim calcmode="lin" valueType="num">
                                      <p:cBhvr additive="base">
                                        <p:cTn id="19" dur="500" fill="hold"/>
                                        <p:tgtEl>
                                          <p:spTgt spid="410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627">
                                            <p:txEl>
                                              <p:pRg st="3" end="3"/>
                                            </p:txEl>
                                          </p:spTgt>
                                        </p:tgtEl>
                                        <p:attrNameLst>
                                          <p:attrName>style.visibility</p:attrName>
                                        </p:attrNameLst>
                                      </p:cBhvr>
                                      <p:to>
                                        <p:strVal val="visible"/>
                                      </p:to>
                                    </p:set>
                                    <p:anim calcmode="lin" valueType="num">
                                      <p:cBhvr additive="base">
                                        <p:cTn id="25" dur="500" fill="hold"/>
                                        <p:tgtEl>
                                          <p:spTgt spid="410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62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0628"/>
                                        </p:tgtEl>
                                        <p:attrNameLst>
                                          <p:attrName>style.visibility</p:attrName>
                                        </p:attrNameLst>
                                      </p:cBhvr>
                                      <p:to>
                                        <p:strVal val="visible"/>
                                      </p:to>
                                    </p:set>
                                    <p:anim calcmode="lin" valueType="num">
                                      <p:cBhvr additive="base">
                                        <p:cTn id="29" dur="500" fill="hold"/>
                                        <p:tgtEl>
                                          <p:spTgt spid="410628"/>
                                        </p:tgtEl>
                                        <p:attrNameLst>
                                          <p:attrName>ppt_x</p:attrName>
                                        </p:attrNameLst>
                                      </p:cBhvr>
                                      <p:tavLst>
                                        <p:tav tm="0">
                                          <p:val>
                                            <p:strVal val="#ppt_x"/>
                                          </p:val>
                                        </p:tav>
                                        <p:tav tm="100000">
                                          <p:val>
                                            <p:strVal val="#ppt_x"/>
                                          </p:val>
                                        </p:tav>
                                      </p:tavLst>
                                    </p:anim>
                                    <p:anim calcmode="lin" valueType="num">
                                      <p:cBhvr additive="base">
                                        <p:cTn id="30" dur="500" fill="hold"/>
                                        <p:tgtEl>
                                          <p:spTgt spid="410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GB" altLang="en-US" smtClean="0"/>
              <a:t>Variable Reluctance Motors</a:t>
            </a:r>
          </a:p>
        </p:txBody>
      </p:sp>
      <p:sp>
        <p:nvSpPr>
          <p:cNvPr id="412675" name="Rectangle 3"/>
          <p:cNvSpPr>
            <a:spLocks noGrp="1" noChangeArrowheads="1"/>
          </p:cNvSpPr>
          <p:nvPr>
            <p:ph type="body" idx="1"/>
          </p:nvPr>
        </p:nvSpPr>
        <p:spPr>
          <a:noFill/>
        </p:spPr>
        <p:txBody>
          <a:bodyPr/>
          <a:lstStyle/>
          <a:p>
            <a:r>
              <a:rPr lang="en-GB" altLang="en-US" smtClean="0"/>
              <a:t>To rotate we excite the 3 windings in sequence</a:t>
            </a:r>
          </a:p>
          <a:p>
            <a:pPr lvl="1"/>
            <a:r>
              <a:rPr lang="en-GB" altLang="en-US" sz="1800" smtClean="0">
                <a:latin typeface="Arial Unicode MS" pitchFamily="34" charset="-128"/>
              </a:rPr>
              <a:t>W1 - 1001001001001001001001001 </a:t>
            </a:r>
          </a:p>
          <a:p>
            <a:pPr lvl="1"/>
            <a:r>
              <a:rPr lang="en-GB" altLang="en-US" sz="1800" smtClean="0">
                <a:latin typeface="Arial Unicode MS" pitchFamily="34" charset="-128"/>
              </a:rPr>
              <a:t>W2 - 0100100100100100100100100 </a:t>
            </a:r>
          </a:p>
          <a:p>
            <a:pPr lvl="1"/>
            <a:r>
              <a:rPr lang="en-GB" altLang="en-US" sz="1800" smtClean="0">
                <a:latin typeface="Arial Unicode MS" pitchFamily="34" charset="-128"/>
              </a:rPr>
              <a:t>W3 - 0010010010010010010010010</a:t>
            </a:r>
            <a:endParaRPr lang="en-GB" altLang="en-US" sz="1800" smtClean="0"/>
          </a:p>
          <a:p>
            <a:r>
              <a:rPr lang="en-GB" altLang="en-US" smtClean="0"/>
              <a:t>This gives two full revolutions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2675">
                                            <p:txEl>
                                              <p:pRg st="1" end="1"/>
                                            </p:txEl>
                                          </p:spTgt>
                                        </p:tgtEl>
                                        <p:attrNameLst>
                                          <p:attrName>style.visibility</p:attrName>
                                        </p:attrNameLst>
                                      </p:cBhvr>
                                      <p:to>
                                        <p:strVal val="visible"/>
                                      </p:to>
                                    </p:set>
                                    <p:anim calcmode="lin" valueType="num">
                                      <p:cBhvr additive="base">
                                        <p:cTn id="11" dur="500" fill="hold"/>
                                        <p:tgtEl>
                                          <p:spTgt spid="412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26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2675">
                                            <p:txEl>
                                              <p:pRg st="2" end="2"/>
                                            </p:txEl>
                                          </p:spTgt>
                                        </p:tgtEl>
                                        <p:attrNameLst>
                                          <p:attrName>style.visibility</p:attrName>
                                        </p:attrNameLst>
                                      </p:cBhvr>
                                      <p:to>
                                        <p:strVal val="visible"/>
                                      </p:to>
                                    </p:set>
                                    <p:anim calcmode="lin" valueType="num">
                                      <p:cBhvr additive="base">
                                        <p:cTn id="15" dur="500" fill="hold"/>
                                        <p:tgtEl>
                                          <p:spTgt spid="4126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26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2675">
                                            <p:txEl>
                                              <p:pRg st="3" end="3"/>
                                            </p:txEl>
                                          </p:spTgt>
                                        </p:tgtEl>
                                        <p:attrNameLst>
                                          <p:attrName>style.visibility</p:attrName>
                                        </p:attrNameLst>
                                      </p:cBhvr>
                                      <p:to>
                                        <p:strVal val="visible"/>
                                      </p:to>
                                    </p:set>
                                    <p:anim calcmode="lin" valueType="num">
                                      <p:cBhvr additive="base">
                                        <p:cTn id="19" dur="500" fill="hold"/>
                                        <p:tgtEl>
                                          <p:spTgt spid="412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2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2675">
                                            <p:txEl>
                                              <p:pRg st="4" end="4"/>
                                            </p:txEl>
                                          </p:spTgt>
                                        </p:tgtEl>
                                        <p:attrNameLst>
                                          <p:attrName>style.visibility</p:attrName>
                                        </p:attrNameLst>
                                      </p:cBhvr>
                                      <p:to>
                                        <p:strVal val="visible"/>
                                      </p:to>
                                    </p:set>
                                    <p:anim calcmode="lin" valueType="num">
                                      <p:cBhvr additive="base">
                                        <p:cTn id="25" dur="500" fill="hold"/>
                                        <p:tgtEl>
                                          <p:spTgt spid="412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2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a:lstStyle/>
          <a:p>
            <a:r>
              <a:rPr lang="en-GB" altLang="en-US" smtClean="0"/>
              <a:t>Motor Control Circuits</a:t>
            </a:r>
          </a:p>
        </p:txBody>
      </p:sp>
      <p:sp>
        <p:nvSpPr>
          <p:cNvPr id="63491" name="Rectangle 3"/>
          <p:cNvSpPr>
            <a:spLocks noGrp="1" noChangeArrowheads="1"/>
          </p:cNvSpPr>
          <p:nvPr>
            <p:ph type="body" idx="1"/>
          </p:nvPr>
        </p:nvSpPr>
        <p:spPr>
          <a:xfrm>
            <a:off x="990600" y="1981200"/>
            <a:ext cx="7092950" cy="1447800"/>
          </a:xfrm>
          <a:noFill/>
        </p:spPr>
        <p:txBody>
          <a:bodyPr/>
          <a:lstStyle/>
          <a:p>
            <a:pPr marL="342900" indent="-342900"/>
            <a:r>
              <a:rPr lang="en-GB" altLang="en-US" smtClean="0"/>
              <a:t>For low current options the ULN200x family of Darlington Arrays will drive the windings direct.</a:t>
            </a:r>
          </a:p>
        </p:txBody>
      </p:sp>
      <p:pic>
        <p:nvPicPr>
          <p:cNvPr id="63492" name="Picture 4" descr="&#10;            _______   _______&#10;           |       \_/       |&#10;     /  1 |_|-R  /--------o-|_| 16 \&#10;     |     |  R-T         |  |     |&#10;     |     |     \-   -|&lt;-   |     |&#10;     |  2 |_|-R  /-|-|----o-|_| 15 |&#10;     |     |  R-T  | |    |  |     |&#10;     |     |     \-o o-|&lt;-   |     |&#10;     |  3 |_|-R  /-|-|----o-|_| 14 |&#10;     |     |  R-T  | |    |  |     |&#10;     |     |     \-o o-|&lt;-   |     |&#10;  IN |  4 |_|-R  /-|-|----o-|_| 13 | OUT&#10;     |     |  R-T  | |    |  |     |&#10;     |     |     \-o o-|&lt;-   |     |&#10;     |  5 |_|-R  /-|-|----o-|_| 12 |&#10;     |     |  R-T  | |    |  |     |&#10;     |     |     \-o o-|&lt;-   |     |&#10;     |  6 |_|-R  /-|-|----o-|_| 11 |&#10;     |     |  R-T  | |    |  |     |&#10;     |     |     \-o o-|&lt;-   |     |&#10;     \  7 |_|-R  /-|-|----o-|_| 10 /&#10;           |  R-T  | |   _V_ |&#10;           |     \-o |    |  |&#10;  GND   8 |_|------' `----o-|_| 9   PWR&#10;           |_________________|&#10;                 ULN200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76600"/>
            <a:ext cx="32559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82650"/>
          </a:xfrm>
        </p:spPr>
        <p:txBody>
          <a:bodyPr/>
          <a:lstStyle/>
          <a:p>
            <a:r>
              <a:rPr lang="en-US" altLang="en-US" smtClean="0"/>
              <a:t>DDRAM (Data Display RAM)</a:t>
            </a:r>
          </a:p>
        </p:txBody>
      </p:sp>
      <p:sp>
        <p:nvSpPr>
          <p:cNvPr id="111619" name="Rectangle 3"/>
          <p:cNvSpPr>
            <a:spLocks noGrp="1" noChangeArrowheads="1"/>
          </p:cNvSpPr>
          <p:nvPr>
            <p:ph type="body" sz="half" idx="1"/>
          </p:nvPr>
        </p:nvSpPr>
        <p:spPr>
          <a:xfrm>
            <a:off x="66675" y="1023938"/>
            <a:ext cx="8920163" cy="5484812"/>
          </a:xfrm>
          <a:ln w="12700">
            <a:solidFill>
              <a:schemeClr val="hlink"/>
            </a:solidFill>
            <a:miter lim="800000"/>
            <a:headEnd/>
            <a:tailEnd/>
          </a:ln>
        </p:spPr>
        <p:txBody>
          <a:bodyPr/>
          <a:lstStyle/>
          <a:p>
            <a:r>
              <a:rPr lang="en-US" altLang="en-US" smtClean="0"/>
              <a:t>Data Register</a:t>
            </a:r>
          </a:p>
          <a:p>
            <a:pPr lvl="1"/>
            <a:r>
              <a:rPr lang="en-US" altLang="en-US" smtClean="0"/>
              <a:t>It is an 8 bit register.</a:t>
            </a:r>
          </a:p>
          <a:p>
            <a:pPr lvl="1"/>
            <a:r>
              <a:rPr lang="en-US" altLang="en-US" smtClean="0"/>
              <a:t> When we write a byte of data into the data register, the data will be written where the cursor points to.</a:t>
            </a:r>
          </a:p>
          <a:p>
            <a:pPr lvl="1"/>
            <a:r>
              <a:rPr lang="en-US" altLang="en-US" smtClean="0"/>
              <a:t>For example, if we write a byte of data into the data register while the cursor points to location 80H of DDRAM, the contents of location 80H will be changed to the data, we have written into the data register.</a:t>
            </a:r>
          </a:p>
          <a:p>
            <a:r>
              <a:rPr lang="en-US" altLang="en-US" smtClean="0"/>
              <a:t>Command Register</a:t>
            </a:r>
          </a:p>
          <a:p>
            <a:pPr lvl="1"/>
            <a:r>
              <a:rPr lang="en-US" altLang="en-US" smtClean="0"/>
              <a:t>We can command the LCD by writing into the command register. </a:t>
            </a:r>
          </a:p>
          <a:p>
            <a:pPr lvl="1"/>
            <a:r>
              <a:rPr lang="en-US" altLang="en-US" smtClean="0"/>
              <a:t>For example, we can ask the LCD, to set cursor location, or clean the screen, by writing into the command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bg/>
                                          </p:spTgt>
                                        </p:tgtEl>
                                        <p:attrNameLst>
                                          <p:attrName>style.visibility</p:attrName>
                                        </p:attrNameLst>
                                      </p:cBhvr>
                                      <p:to>
                                        <p:strVal val="visible"/>
                                      </p:to>
                                    </p:set>
                                    <p:anim calcmode="lin" valueType="num">
                                      <p:cBhvr additive="base">
                                        <p:cTn id="7" dur="500" fill="hold"/>
                                        <p:tgtEl>
                                          <p:spTgt spid="1116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0" end="0"/>
                                            </p:txEl>
                                          </p:spTgt>
                                        </p:tgtEl>
                                        <p:attrNameLst>
                                          <p:attrName>style.visibility</p:attrName>
                                        </p:attrNameLst>
                                      </p:cBhvr>
                                      <p:to>
                                        <p:strVal val="visible"/>
                                      </p:to>
                                    </p:set>
                                    <p:anim calcmode="lin" valueType="num">
                                      <p:cBhvr additive="base">
                                        <p:cTn id="13"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pRg st="1" end="1"/>
                                            </p:txEl>
                                          </p:spTgt>
                                        </p:tgtEl>
                                        <p:attrNameLst>
                                          <p:attrName>style.visibility</p:attrName>
                                        </p:attrNameLst>
                                      </p:cBhvr>
                                      <p:to>
                                        <p:strVal val="visible"/>
                                      </p:to>
                                    </p:set>
                                    <p:anim calcmode="lin" valueType="num">
                                      <p:cBhvr additive="base">
                                        <p:cTn id="19"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19">
                                            <p:txEl>
                                              <p:pRg st="2" end="2"/>
                                            </p:txEl>
                                          </p:spTgt>
                                        </p:tgtEl>
                                        <p:attrNameLst>
                                          <p:attrName>style.visibility</p:attrName>
                                        </p:attrNameLst>
                                      </p:cBhvr>
                                      <p:to>
                                        <p:strVal val="visible"/>
                                      </p:to>
                                    </p:set>
                                    <p:anim calcmode="lin" valueType="num">
                                      <p:cBhvr additive="base">
                                        <p:cTn id="25"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619">
                                            <p:txEl>
                                              <p:pRg st="3" end="3"/>
                                            </p:txEl>
                                          </p:spTgt>
                                        </p:tgtEl>
                                        <p:attrNameLst>
                                          <p:attrName>style.visibility</p:attrName>
                                        </p:attrNameLst>
                                      </p:cBhvr>
                                      <p:to>
                                        <p:strVal val="visible"/>
                                      </p:to>
                                    </p:set>
                                    <p:anim calcmode="lin" valueType="num">
                                      <p:cBhvr additive="base">
                                        <p:cTn id="31"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619">
                                            <p:txEl>
                                              <p:pRg st="4" end="4"/>
                                            </p:txEl>
                                          </p:spTgt>
                                        </p:tgtEl>
                                        <p:attrNameLst>
                                          <p:attrName>style.visibility</p:attrName>
                                        </p:attrNameLst>
                                      </p:cBhvr>
                                      <p:to>
                                        <p:strVal val="visible"/>
                                      </p:to>
                                    </p:set>
                                    <p:anim calcmode="lin" valueType="num">
                                      <p:cBhvr additive="base">
                                        <p:cTn id="37"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1619">
                                            <p:txEl>
                                              <p:pRg st="5" end="5"/>
                                            </p:txEl>
                                          </p:spTgt>
                                        </p:tgtEl>
                                        <p:attrNameLst>
                                          <p:attrName>style.visibility</p:attrName>
                                        </p:attrNameLst>
                                      </p:cBhvr>
                                      <p:to>
                                        <p:strVal val="visible"/>
                                      </p:to>
                                    </p:set>
                                    <p:anim calcmode="lin" valueType="num">
                                      <p:cBhvr additive="base">
                                        <p:cTn id="43"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1619">
                                            <p:txEl>
                                              <p:pRg st="6" end="6"/>
                                            </p:txEl>
                                          </p:spTgt>
                                        </p:tgtEl>
                                        <p:attrNameLst>
                                          <p:attrName>style.visibility</p:attrName>
                                        </p:attrNameLst>
                                      </p:cBhvr>
                                      <p:to>
                                        <p:strVal val="visible"/>
                                      </p:to>
                                    </p:set>
                                    <p:anim calcmode="lin" valueType="num">
                                      <p:cBhvr additive="base">
                                        <p:cTn id="49" dur="500" fill="hold"/>
                                        <p:tgtEl>
                                          <p:spTgt spid="11161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16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mtClean="0"/>
              <a:t>Interfacing to Stepper Motors</a:t>
            </a:r>
          </a:p>
        </p:txBody>
      </p:sp>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295400"/>
            <a:ext cx="86010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mtClean="0"/>
              <a:t>Vector Generation</a:t>
            </a:r>
          </a:p>
        </p:txBody>
      </p:sp>
      <p:sp>
        <p:nvSpPr>
          <p:cNvPr id="431107" name="Rectangle 3"/>
          <p:cNvSpPr>
            <a:spLocks noGrp="1" noChangeArrowheads="1"/>
          </p:cNvSpPr>
          <p:nvPr>
            <p:ph type="body" idx="1"/>
          </p:nvPr>
        </p:nvSpPr>
        <p:spPr/>
        <p:txBody>
          <a:bodyPr/>
          <a:lstStyle/>
          <a:p>
            <a:r>
              <a:rPr lang="en-US" altLang="en-US" smtClean="0"/>
              <a:t>Hardware solutions</a:t>
            </a:r>
          </a:p>
          <a:p>
            <a:pPr lvl="1"/>
            <a:r>
              <a:rPr lang="en-US" altLang="en-US" sz="1800" smtClean="0"/>
              <a:t>Logic design</a:t>
            </a:r>
          </a:p>
          <a:p>
            <a:pPr lvl="1"/>
            <a:r>
              <a:rPr lang="en-US" altLang="en-US" sz="1800" smtClean="0"/>
              <a:t>State machine</a:t>
            </a:r>
          </a:p>
          <a:p>
            <a:pPr lvl="1"/>
            <a:endParaRPr lang="en-US" altLang="en-US" sz="1800" smtClean="0"/>
          </a:p>
          <a:p>
            <a:pPr lvl="1"/>
            <a:endParaRPr lang="en-US" altLang="en-US" sz="1800" smtClean="0"/>
          </a:p>
          <a:p>
            <a:pPr lvl="1"/>
            <a:endParaRPr lang="en-US" altLang="en-US" sz="1800" smtClean="0"/>
          </a:p>
          <a:p>
            <a:pPr lvl="1"/>
            <a:endParaRPr lang="en-US" altLang="en-US" sz="1800" smtClean="0"/>
          </a:p>
          <a:p>
            <a:r>
              <a:rPr lang="en-US" altLang="en-US" smtClean="0"/>
              <a:t>Software solutions</a:t>
            </a:r>
          </a:p>
          <a:p>
            <a:pPr lvl="1"/>
            <a:r>
              <a:rPr lang="en-US" altLang="en-US" sz="1800" smtClean="0"/>
              <a:t>Microprocessor and output ports</a:t>
            </a:r>
          </a:p>
          <a:p>
            <a:pPr lvl="1"/>
            <a:r>
              <a:rPr lang="en-US" altLang="en-US" sz="1800" smtClean="0"/>
              <a:t>timing</a:t>
            </a:r>
          </a:p>
        </p:txBody>
      </p:sp>
      <p:pic>
        <p:nvPicPr>
          <p:cNvPr id="431108" name="Picture 4" descr="&#10;                   ____________&#10;        direction |            |   &#10;      o----------&gt;| next-state |/---&#10;                  |____________|\-  |&#10;                       | |        | |&#10;        take step   ___\_/___     | |&#10;      o------------|&gt; state  |    | |&#10;                   |_________|    | |&#10;                       | |________| |&#10;                       |  __________|&#10;                    ___\_/___&#10;                   | create  |&#10;                   |  vector |&#10;                   |_________|&#10;                       | |&#10;                       |  --------\ control&#10;                        ----------/ vector&#10;    &#10;     A general model for mid-level control&#10;"/>
          <p:cNvPicPr>
            <a:picLocks noChangeAspect="1" noChangeArrowheads="1"/>
          </p:cNvPicPr>
          <p:nvPr/>
        </p:nvPicPr>
        <p:blipFill>
          <a:blip r:embed="rId3">
            <a:extLst>
              <a:ext uri="{28A0092B-C50C-407E-A947-70E740481C1C}">
                <a14:useLocalDpi xmlns:a14="http://schemas.microsoft.com/office/drawing/2010/main" val="0"/>
              </a:ext>
            </a:extLst>
          </a:blip>
          <a:srcRect b="15384"/>
          <a:stretch>
            <a:fillRect/>
          </a:stretch>
        </p:blipFill>
        <p:spPr bwMode="auto">
          <a:xfrm>
            <a:off x="5943600" y="2514600"/>
            <a:ext cx="2743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1109" name="Picture 5" descr="&#10;                   |&#10;      Software     |     Hardware&#10;               ____|____&#10;              |parallel |&#10;  step(dir)   | output  |--------\ control&#10;    function  |  port   |--------/ vector&#10;              |_________|&#10;                   |&#10;                   |&#10;                   |&#10;&#10;   A general model for mid-level control&#10;"/>
          <p:cNvPicPr>
            <a:picLocks noChangeAspect="1" noChangeArrowheads="1"/>
          </p:cNvPicPr>
          <p:nvPr/>
        </p:nvPicPr>
        <p:blipFill>
          <a:blip r:embed="rId4">
            <a:extLst>
              <a:ext uri="{28A0092B-C50C-407E-A947-70E740481C1C}">
                <a14:useLocalDpi xmlns:a14="http://schemas.microsoft.com/office/drawing/2010/main" val="0"/>
              </a:ext>
            </a:extLst>
          </a:blip>
          <a:srcRect b="23207"/>
          <a:stretch>
            <a:fillRect/>
          </a:stretch>
        </p:blipFill>
        <p:spPr bwMode="auto">
          <a:xfrm>
            <a:off x="5562600" y="4887913"/>
            <a:ext cx="35814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 calcmode="lin" valueType="num">
                                      <p:cBhvr additive="base">
                                        <p:cTn id="11" dur="500" fill="hold"/>
                                        <p:tgtEl>
                                          <p:spTgt spid="431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11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anim calcmode="lin" valueType="num">
                                      <p:cBhvr additive="base">
                                        <p:cTn id="15" dur="5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1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31108"/>
                                        </p:tgtEl>
                                        <p:attrNameLst>
                                          <p:attrName>style.visibility</p:attrName>
                                        </p:attrNameLst>
                                      </p:cBhvr>
                                      <p:to>
                                        <p:strVal val="visible"/>
                                      </p:to>
                                    </p:set>
                                    <p:anim calcmode="lin" valueType="num">
                                      <p:cBhvr additive="base">
                                        <p:cTn id="21" dur="500" fill="hold"/>
                                        <p:tgtEl>
                                          <p:spTgt spid="431108"/>
                                        </p:tgtEl>
                                        <p:attrNameLst>
                                          <p:attrName>ppt_x</p:attrName>
                                        </p:attrNameLst>
                                      </p:cBhvr>
                                      <p:tavLst>
                                        <p:tav tm="0">
                                          <p:val>
                                            <p:strVal val="#ppt_x"/>
                                          </p:val>
                                        </p:tav>
                                        <p:tav tm="100000">
                                          <p:val>
                                            <p:strVal val="#ppt_x"/>
                                          </p:val>
                                        </p:tav>
                                      </p:tavLst>
                                    </p:anim>
                                    <p:anim calcmode="lin" valueType="num">
                                      <p:cBhvr additive="base">
                                        <p:cTn id="22" dur="500" fill="hold"/>
                                        <p:tgtEl>
                                          <p:spTgt spid="43110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1107">
                                            <p:txEl>
                                              <p:pRg st="7" end="7"/>
                                            </p:txEl>
                                          </p:spTgt>
                                        </p:tgtEl>
                                        <p:attrNameLst>
                                          <p:attrName>style.visibility</p:attrName>
                                        </p:attrNameLst>
                                      </p:cBhvr>
                                      <p:to>
                                        <p:strVal val="visible"/>
                                      </p:to>
                                    </p:set>
                                    <p:anim calcmode="lin" valueType="num">
                                      <p:cBhvr additive="base">
                                        <p:cTn id="27" dur="500" fill="hold"/>
                                        <p:tgtEl>
                                          <p:spTgt spid="43110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1107">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1107">
                                            <p:txEl>
                                              <p:pRg st="8" end="8"/>
                                            </p:txEl>
                                          </p:spTgt>
                                        </p:tgtEl>
                                        <p:attrNameLst>
                                          <p:attrName>style.visibility</p:attrName>
                                        </p:attrNameLst>
                                      </p:cBhvr>
                                      <p:to>
                                        <p:strVal val="visible"/>
                                      </p:to>
                                    </p:set>
                                    <p:anim calcmode="lin" valueType="num">
                                      <p:cBhvr additive="base">
                                        <p:cTn id="31" dur="500" fill="hold"/>
                                        <p:tgtEl>
                                          <p:spTgt spid="43110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1107">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1107">
                                            <p:txEl>
                                              <p:pRg st="9" end="9"/>
                                            </p:txEl>
                                          </p:spTgt>
                                        </p:tgtEl>
                                        <p:attrNameLst>
                                          <p:attrName>style.visibility</p:attrName>
                                        </p:attrNameLst>
                                      </p:cBhvr>
                                      <p:to>
                                        <p:strVal val="visible"/>
                                      </p:to>
                                    </p:set>
                                    <p:anim calcmode="lin" valueType="num">
                                      <p:cBhvr additive="base">
                                        <p:cTn id="35" dur="500" fill="hold"/>
                                        <p:tgtEl>
                                          <p:spTgt spid="43110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11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31109"/>
                                        </p:tgtEl>
                                        <p:attrNameLst>
                                          <p:attrName>style.visibility</p:attrName>
                                        </p:attrNameLst>
                                      </p:cBhvr>
                                      <p:to>
                                        <p:strVal val="visible"/>
                                      </p:to>
                                    </p:set>
                                    <p:anim calcmode="lin" valueType="num">
                                      <p:cBhvr additive="base">
                                        <p:cTn id="41" dur="500" fill="hold"/>
                                        <p:tgtEl>
                                          <p:spTgt spid="431109"/>
                                        </p:tgtEl>
                                        <p:attrNameLst>
                                          <p:attrName>ppt_x</p:attrName>
                                        </p:attrNameLst>
                                      </p:cBhvr>
                                      <p:tavLst>
                                        <p:tav tm="0">
                                          <p:val>
                                            <p:strVal val="#ppt_x"/>
                                          </p:val>
                                        </p:tav>
                                        <p:tav tm="100000">
                                          <p:val>
                                            <p:strVal val="#ppt_x"/>
                                          </p:val>
                                        </p:tav>
                                      </p:tavLst>
                                    </p:anim>
                                    <p:anim calcmode="lin" valueType="num">
                                      <p:cBhvr additive="base">
                                        <p:cTn id="42" dur="500" fill="hold"/>
                                        <p:tgtEl>
                                          <p:spTgt spid="43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smtClean="0"/>
              <a:t>Example</a:t>
            </a:r>
          </a:p>
        </p:txBody>
      </p:sp>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28675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839EBF-D498-406F-9A84-DEEF6A76D121}" type="slidenum">
              <a:rPr lang="ar-SA" altLang="en-US"/>
              <a:pPr/>
              <a:t>63</a:t>
            </a:fld>
            <a:endParaRPr lang="en-US" altLang="en-US"/>
          </a:p>
        </p:txBody>
      </p:sp>
      <p:sp>
        <p:nvSpPr>
          <p:cNvPr id="67587" name="Rectangle 2"/>
          <p:cNvSpPr>
            <a:spLocks noGrp="1" noChangeArrowheads="1"/>
          </p:cNvSpPr>
          <p:nvPr>
            <p:ph type="title"/>
          </p:nvPr>
        </p:nvSpPr>
        <p:spPr>
          <a:xfrm>
            <a:off x="0" y="0"/>
            <a:ext cx="9144000" cy="882650"/>
          </a:xfrm>
        </p:spPr>
        <p:txBody>
          <a:bodyPr/>
          <a:lstStyle/>
          <a:p>
            <a:r>
              <a:rPr lang="en-US" altLang="en-US" smtClean="0"/>
              <a:t>AVR and a Stepper motor</a:t>
            </a:r>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500188"/>
            <a:ext cx="8234362" cy="472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0" y="0"/>
            <a:ext cx="9144000" cy="882650"/>
          </a:xfrm>
        </p:spPr>
        <p:txBody>
          <a:bodyPr/>
          <a:lstStyle/>
          <a:p>
            <a:r>
              <a:rPr lang="en-US" altLang="en-US" smtClean="0"/>
              <a:t>Writing to Data Register (Example)</a:t>
            </a:r>
          </a:p>
        </p:txBody>
      </p:sp>
      <p:sp>
        <p:nvSpPr>
          <p:cNvPr id="10243" name="Rectangle 5"/>
          <p:cNvSpPr>
            <a:spLocks noChangeArrowheads="1"/>
          </p:cNvSpPr>
          <p:nvPr/>
        </p:nvSpPr>
        <p:spPr bwMode="auto">
          <a:xfrm>
            <a:off x="1066800" y="1447800"/>
            <a:ext cx="4953000" cy="4800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87074" name="Group 34"/>
          <p:cNvGrpSpPr>
            <a:grpSpLocks/>
          </p:cNvGrpSpPr>
          <p:nvPr/>
        </p:nvGrpSpPr>
        <p:grpSpPr bwMode="auto">
          <a:xfrm>
            <a:off x="1143000" y="4038600"/>
            <a:ext cx="1295400" cy="284163"/>
            <a:chOff x="336" y="2688"/>
            <a:chExt cx="816" cy="179"/>
          </a:xfrm>
        </p:grpSpPr>
        <p:sp>
          <p:nvSpPr>
            <p:cNvPr id="10278" name="Line 32"/>
            <p:cNvSpPr>
              <a:spLocks noChangeShapeType="1"/>
            </p:cNvSpPr>
            <p:nvPr/>
          </p:nvSpPr>
          <p:spPr bwMode="auto">
            <a:xfrm>
              <a:off x="384" y="2832"/>
              <a:ext cx="43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9" name="Text Box 33"/>
            <p:cNvSpPr txBox="1">
              <a:spLocks noChangeArrowheads="1"/>
            </p:cNvSpPr>
            <p:nvPr/>
          </p:nvSpPr>
          <p:spPr bwMode="auto">
            <a:xfrm>
              <a:off x="336" y="2688"/>
              <a:ext cx="8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Cursor</a:t>
              </a:r>
            </a:p>
          </p:txBody>
        </p:sp>
      </p:grpSp>
      <p:sp>
        <p:nvSpPr>
          <p:cNvPr id="10245" name="Rectangle 37"/>
          <p:cNvSpPr>
            <a:spLocks noChangeArrowheads="1"/>
          </p:cNvSpPr>
          <p:nvPr/>
        </p:nvSpPr>
        <p:spPr bwMode="auto">
          <a:xfrm>
            <a:off x="4419600" y="3886200"/>
            <a:ext cx="11430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6" name="Text Box 38"/>
          <p:cNvSpPr txBox="1">
            <a:spLocks noChangeArrowheads="1"/>
          </p:cNvSpPr>
          <p:nvPr/>
        </p:nvSpPr>
        <p:spPr bwMode="auto">
          <a:xfrm>
            <a:off x="4114800" y="3657600"/>
            <a:ext cx="1828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Command Register</a:t>
            </a:r>
          </a:p>
        </p:txBody>
      </p:sp>
      <p:grpSp>
        <p:nvGrpSpPr>
          <p:cNvPr id="10247" name="Group 40"/>
          <p:cNvGrpSpPr>
            <a:grpSpLocks/>
          </p:cNvGrpSpPr>
          <p:nvPr/>
        </p:nvGrpSpPr>
        <p:grpSpPr bwMode="auto">
          <a:xfrm>
            <a:off x="4343400" y="2057400"/>
            <a:ext cx="1371600" cy="533400"/>
            <a:chOff x="2976" y="1200"/>
            <a:chExt cx="864" cy="336"/>
          </a:xfrm>
        </p:grpSpPr>
        <p:sp>
          <p:nvSpPr>
            <p:cNvPr id="10276" name="Rectangle 41"/>
            <p:cNvSpPr>
              <a:spLocks noChangeArrowheads="1"/>
            </p:cNvSpPr>
            <p:nvPr/>
          </p:nvSpPr>
          <p:spPr bwMode="auto">
            <a:xfrm>
              <a:off x="3024" y="1344"/>
              <a:ext cx="720" cy="19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77" name="Text Box 42"/>
            <p:cNvSpPr txBox="1">
              <a:spLocks noChangeArrowheads="1"/>
            </p:cNvSpPr>
            <p:nvPr/>
          </p:nvSpPr>
          <p:spPr bwMode="auto">
            <a:xfrm>
              <a:off x="2976" y="1200"/>
              <a:ext cx="86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Data Register</a:t>
              </a:r>
            </a:p>
          </p:txBody>
        </p:sp>
      </p:grpSp>
      <p:grpSp>
        <p:nvGrpSpPr>
          <p:cNvPr id="10248" name="Group 46"/>
          <p:cNvGrpSpPr>
            <a:grpSpLocks/>
          </p:cNvGrpSpPr>
          <p:nvPr/>
        </p:nvGrpSpPr>
        <p:grpSpPr bwMode="auto">
          <a:xfrm>
            <a:off x="1676400" y="3886200"/>
            <a:ext cx="1905000" cy="2286000"/>
            <a:chOff x="1056" y="2448"/>
            <a:chExt cx="1200" cy="1440"/>
          </a:xfrm>
        </p:grpSpPr>
        <p:sp>
          <p:nvSpPr>
            <p:cNvPr id="10267" name="Rectangle 6"/>
            <p:cNvSpPr>
              <a:spLocks noChangeArrowheads="1"/>
            </p:cNvSpPr>
            <p:nvPr/>
          </p:nvSpPr>
          <p:spPr bwMode="auto">
            <a:xfrm>
              <a:off x="1248" y="2592"/>
              <a:ext cx="576" cy="129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68" name="Text Box 7"/>
            <p:cNvSpPr txBox="1">
              <a:spLocks noChangeArrowheads="1"/>
            </p:cNvSpPr>
            <p:nvPr/>
          </p:nvSpPr>
          <p:spPr bwMode="auto">
            <a:xfrm>
              <a:off x="1056" y="2448"/>
              <a:ext cx="10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DDRAM</a:t>
              </a:r>
            </a:p>
          </p:txBody>
        </p:sp>
        <p:sp>
          <p:nvSpPr>
            <p:cNvPr id="10269" name="Text Box 8"/>
            <p:cNvSpPr txBox="1">
              <a:spLocks noChangeArrowheads="1"/>
            </p:cNvSpPr>
            <p:nvPr/>
          </p:nvSpPr>
          <p:spPr bwMode="auto">
            <a:xfrm>
              <a:off x="1824" y="2592"/>
              <a:ext cx="432"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80H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81H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82H</a:t>
              </a: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FEH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FFH</a:t>
              </a:r>
            </a:p>
          </p:txBody>
        </p:sp>
        <p:sp>
          <p:nvSpPr>
            <p:cNvPr id="10270" name="Line 16"/>
            <p:cNvSpPr>
              <a:spLocks noChangeShapeType="1"/>
            </p:cNvSpPr>
            <p:nvPr/>
          </p:nvSpPr>
          <p:spPr bwMode="auto">
            <a:xfrm>
              <a:off x="1248" y="273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 name="Line 17"/>
            <p:cNvSpPr>
              <a:spLocks noChangeShapeType="1"/>
            </p:cNvSpPr>
            <p:nvPr/>
          </p:nvSpPr>
          <p:spPr bwMode="auto">
            <a:xfrm>
              <a:off x="1248" y="288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2" name="Line 18"/>
            <p:cNvSpPr>
              <a:spLocks noChangeShapeType="1"/>
            </p:cNvSpPr>
            <p:nvPr/>
          </p:nvSpPr>
          <p:spPr bwMode="auto">
            <a:xfrm>
              <a:off x="1248" y="302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3" name="Line 19"/>
            <p:cNvSpPr>
              <a:spLocks noChangeShapeType="1"/>
            </p:cNvSpPr>
            <p:nvPr/>
          </p:nvSpPr>
          <p:spPr bwMode="auto">
            <a:xfrm>
              <a:off x="1248" y="374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4" name="Line 20"/>
            <p:cNvSpPr>
              <a:spLocks noChangeShapeType="1"/>
            </p:cNvSpPr>
            <p:nvPr/>
          </p:nvSpPr>
          <p:spPr bwMode="auto">
            <a:xfrm>
              <a:off x="1248" y="360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Text Box 44"/>
            <p:cNvSpPr txBox="1">
              <a:spLocks noChangeArrowheads="1"/>
            </p:cNvSpPr>
            <p:nvPr/>
          </p:nvSpPr>
          <p:spPr bwMode="auto">
            <a:xfrm rot="5400000">
              <a:off x="1842" y="3150"/>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a:t>
              </a:r>
            </a:p>
          </p:txBody>
        </p:sp>
      </p:grpSp>
      <p:grpSp>
        <p:nvGrpSpPr>
          <p:cNvPr id="10249" name="Group 47"/>
          <p:cNvGrpSpPr>
            <a:grpSpLocks/>
          </p:cNvGrpSpPr>
          <p:nvPr/>
        </p:nvGrpSpPr>
        <p:grpSpPr bwMode="auto">
          <a:xfrm>
            <a:off x="1676400" y="1524000"/>
            <a:ext cx="1905000" cy="2286000"/>
            <a:chOff x="1056" y="960"/>
            <a:chExt cx="1200" cy="1440"/>
          </a:xfrm>
        </p:grpSpPr>
        <p:sp>
          <p:nvSpPr>
            <p:cNvPr id="10258" name="Rectangle 21"/>
            <p:cNvSpPr>
              <a:spLocks noChangeArrowheads="1"/>
            </p:cNvSpPr>
            <p:nvPr/>
          </p:nvSpPr>
          <p:spPr bwMode="auto">
            <a:xfrm>
              <a:off x="1248" y="1104"/>
              <a:ext cx="576" cy="129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59" name="Text Box 22"/>
            <p:cNvSpPr txBox="1">
              <a:spLocks noChangeArrowheads="1"/>
            </p:cNvSpPr>
            <p:nvPr/>
          </p:nvSpPr>
          <p:spPr bwMode="auto">
            <a:xfrm>
              <a:off x="1056" y="960"/>
              <a:ext cx="10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latin typeface="Times New Roman" panose="02020603050405020304" pitchFamily="18" charset="0"/>
                  <a:cs typeface="Arial" panose="020B0604020202020204" pitchFamily="34" charset="0"/>
                </a:rPr>
                <a:t>CGRAM</a:t>
              </a:r>
            </a:p>
          </p:txBody>
        </p:sp>
        <p:sp>
          <p:nvSpPr>
            <p:cNvPr id="10260" name="Text Box 23"/>
            <p:cNvSpPr txBox="1">
              <a:spLocks noChangeArrowheads="1"/>
            </p:cNvSpPr>
            <p:nvPr/>
          </p:nvSpPr>
          <p:spPr bwMode="auto">
            <a:xfrm>
              <a:off x="1824" y="1104"/>
              <a:ext cx="432"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40H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41H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42H</a:t>
              </a: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endParaRPr lang="en-US" altLang="en-US" sz="1200">
                <a:latin typeface="Times New Roman" panose="02020603050405020304" pitchFamily="18" charset="0"/>
                <a:cs typeface="Arial" panose="020B0604020202020204" pitchFamily="34" charset="0"/>
              </a:endParaRP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7EH</a:t>
              </a:r>
            </a:p>
            <a:p>
              <a:pPr>
                <a:spcBef>
                  <a:spcPct val="50000"/>
                </a:spcBef>
                <a:buFont typeface="Wingdings" panose="05000000000000000000" pitchFamily="2" charset="2"/>
                <a:buNone/>
              </a:pPr>
              <a:r>
                <a:rPr lang="en-US" altLang="en-US" sz="1200">
                  <a:latin typeface="Times New Roman" panose="02020603050405020304" pitchFamily="18" charset="0"/>
                  <a:cs typeface="Arial" panose="020B0604020202020204" pitchFamily="34" charset="0"/>
                </a:rPr>
                <a:t>7FH</a:t>
              </a:r>
            </a:p>
          </p:txBody>
        </p:sp>
        <p:sp>
          <p:nvSpPr>
            <p:cNvPr id="10261" name="Line 27"/>
            <p:cNvSpPr>
              <a:spLocks noChangeShapeType="1"/>
            </p:cNvSpPr>
            <p:nvPr/>
          </p:nvSpPr>
          <p:spPr bwMode="auto">
            <a:xfrm>
              <a:off x="1248" y="124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Line 28"/>
            <p:cNvSpPr>
              <a:spLocks noChangeShapeType="1"/>
            </p:cNvSpPr>
            <p:nvPr/>
          </p:nvSpPr>
          <p:spPr bwMode="auto">
            <a:xfrm>
              <a:off x="1248" y="139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Line 29"/>
            <p:cNvSpPr>
              <a:spLocks noChangeShapeType="1"/>
            </p:cNvSpPr>
            <p:nvPr/>
          </p:nvSpPr>
          <p:spPr bwMode="auto">
            <a:xfrm>
              <a:off x="1248" y="153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4" name="Line 30"/>
            <p:cNvSpPr>
              <a:spLocks noChangeShapeType="1"/>
            </p:cNvSpPr>
            <p:nvPr/>
          </p:nvSpPr>
          <p:spPr bwMode="auto">
            <a:xfrm>
              <a:off x="1248" y="225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5" name="Line 31"/>
            <p:cNvSpPr>
              <a:spLocks noChangeShapeType="1"/>
            </p:cNvSpPr>
            <p:nvPr/>
          </p:nvSpPr>
          <p:spPr bwMode="auto">
            <a:xfrm>
              <a:off x="1248" y="211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6" name="Text Box 45"/>
            <p:cNvSpPr txBox="1">
              <a:spLocks noChangeArrowheads="1"/>
            </p:cNvSpPr>
            <p:nvPr/>
          </p:nvSpPr>
          <p:spPr bwMode="auto">
            <a:xfrm rot="5400000">
              <a:off x="1842" y="1710"/>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a:latin typeface="Times New Roman" panose="02020603050405020304" pitchFamily="18" charset="0"/>
                  <a:cs typeface="Arial" panose="020B0604020202020204" pitchFamily="34" charset="0"/>
                </a:rPr>
                <a:t>...</a:t>
              </a:r>
            </a:p>
          </p:txBody>
        </p:sp>
      </p:grpSp>
      <p:sp>
        <p:nvSpPr>
          <p:cNvPr id="10250" name="AutoShape 49"/>
          <p:cNvSpPr>
            <a:spLocks noChangeArrowheads="1"/>
          </p:cNvSpPr>
          <p:nvPr/>
        </p:nvSpPr>
        <p:spPr bwMode="auto">
          <a:xfrm>
            <a:off x="5638800" y="2819400"/>
            <a:ext cx="762000" cy="685800"/>
          </a:xfrm>
          <a:prstGeom prst="leftRightArrow">
            <a:avLst>
              <a:gd name="adj1" fmla="val 50000"/>
              <a:gd name="adj2" fmla="val 22222"/>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51" name="AutoShape 50"/>
          <p:cNvSpPr>
            <a:spLocks noChangeArrowheads="1"/>
          </p:cNvSpPr>
          <p:nvPr/>
        </p:nvSpPr>
        <p:spPr bwMode="auto">
          <a:xfrm rot="2234998">
            <a:off x="5054600" y="2673350"/>
            <a:ext cx="685800" cy="290513"/>
          </a:xfrm>
          <a:prstGeom prst="leftRightArrow">
            <a:avLst>
              <a:gd name="adj1" fmla="val 50000"/>
              <a:gd name="adj2" fmla="val 47213"/>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52" name="AutoShape 51"/>
          <p:cNvSpPr>
            <a:spLocks noChangeArrowheads="1"/>
          </p:cNvSpPr>
          <p:nvPr/>
        </p:nvSpPr>
        <p:spPr bwMode="auto">
          <a:xfrm rot="-2013538">
            <a:off x="5049838" y="3344863"/>
            <a:ext cx="685800" cy="304800"/>
          </a:xfrm>
          <a:prstGeom prst="leftRightArrow">
            <a:avLst>
              <a:gd name="adj1" fmla="val 50000"/>
              <a:gd name="adj2" fmla="val 45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7092" name="Text Box 52"/>
          <p:cNvSpPr txBox="1">
            <a:spLocks noChangeArrowheads="1"/>
          </p:cNvSpPr>
          <p:nvPr/>
        </p:nvSpPr>
        <p:spPr bwMode="auto">
          <a:xfrm>
            <a:off x="7162800" y="3048000"/>
            <a:ext cx="762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CC0066"/>
                </a:solidFill>
                <a:latin typeface="Times New Roman" panose="02020603050405020304" pitchFamily="18" charset="0"/>
                <a:cs typeface="Arial" panose="020B0604020202020204" pitchFamily="34" charset="0"/>
              </a:rPr>
              <a:t>50H</a:t>
            </a:r>
          </a:p>
        </p:txBody>
      </p:sp>
      <p:sp>
        <p:nvSpPr>
          <p:cNvPr id="87096" name="Rectangle 56"/>
          <p:cNvSpPr>
            <a:spLocks noChangeArrowheads="1"/>
          </p:cNvSpPr>
          <p:nvPr/>
        </p:nvSpPr>
        <p:spPr bwMode="auto">
          <a:xfrm>
            <a:off x="4495800" y="5181600"/>
            <a:ext cx="4189413" cy="1412875"/>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7097" name="Rectangle 57"/>
          <p:cNvSpPr>
            <a:spLocks noChangeArrowheads="1"/>
          </p:cNvSpPr>
          <p:nvPr/>
        </p:nvSpPr>
        <p:spPr bwMode="auto">
          <a:xfrm>
            <a:off x="4800600" y="5318125"/>
            <a:ext cx="3657600" cy="1006475"/>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7098" name="Rectangle 58"/>
          <p:cNvSpPr>
            <a:spLocks noChangeArrowheads="1"/>
          </p:cNvSpPr>
          <p:nvPr/>
        </p:nvSpPr>
        <p:spPr bwMode="auto">
          <a:xfrm>
            <a:off x="4953000" y="5410200"/>
            <a:ext cx="133350" cy="228600"/>
          </a:xfrm>
          <a:prstGeom prst="rect">
            <a:avLst/>
          </a:prstGeom>
          <a:solidFill>
            <a:srgbClr val="9BD2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7099" name="Text Box 59"/>
          <p:cNvSpPr txBox="1">
            <a:spLocks noChangeArrowheads="1"/>
          </p:cNvSpPr>
          <p:nvPr/>
        </p:nvSpPr>
        <p:spPr bwMode="auto">
          <a:xfrm>
            <a:off x="4876800" y="53213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urier New" panose="02070309020205020404" pitchFamily="49" charset="0"/>
                <a:cs typeface="Courier New" panose="02070309020205020404" pitchFamily="49" charset="0"/>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fill="hold" nodeType="withEffect">
                                  <p:stCondLst>
                                    <p:cond delay="0"/>
                                  </p:stCondLst>
                                  <p:childTnLst>
                                    <p:animClr clrSpc="rgb" dir="cw">
                                      <p:cBhvr override="childStyle">
                                        <p:cTn id="6" dur="100" fill="hold"/>
                                        <p:tgtEl>
                                          <p:spTgt spid="87074"/>
                                        </p:tgtEl>
                                        <p:attrNameLst>
                                          <p:attrName>style.color</p:attrName>
                                        </p:attrNameLst>
                                      </p:cBhvr>
                                      <p:to>
                                        <a:schemeClr val="accent2"/>
                                      </p:to>
                                    </p:animClr>
                                    <p:animClr clrSpc="rgb" dir="cw">
                                      <p:cBhvr>
                                        <p:cTn id="7" dur="100" fill="hold"/>
                                        <p:tgtEl>
                                          <p:spTgt spid="87074"/>
                                        </p:tgtEl>
                                        <p:attrNameLst>
                                          <p:attrName>fillcolor</p:attrName>
                                        </p:attrNameLst>
                                      </p:cBhvr>
                                      <p:to>
                                        <a:schemeClr val="accent2"/>
                                      </p:to>
                                    </p:animClr>
                                    <p:set>
                                      <p:cBhvr>
                                        <p:cTn id="8" dur="100" fill="hold"/>
                                        <p:tgtEl>
                                          <p:spTgt spid="87074"/>
                                        </p:tgtEl>
                                        <p:attrNameLst>
                                          <p:attrName>fill.type</p:attrName>
                                        </p:attrNameLst>
                                      </p:cBhvr>
                                      <p:to>
                                        <p:strVal val="solid"/>
                                      </p:to>
                                    </p:set>
                                    <p:set>
                                      <p:cBhvr>
                                        <p:cTn id="9" dur="100" fill="hold"/>
                                        <p:tgtEl>
                                          <p:spTgt spid="87074"/>
                                        </p:tgtEl>
                                        <p:attrNameLst>
                                          <p:attrName>fill.on</p:attrName>
                                        </p:attrNameLst>
                                      </p:cBhvr>
                                      <p:to>
                                        <p:strVal val="true"/>
                                      </p:to>
                                    </p:set>
                                    <p:animRot by="120000">
                                      <p:cBhvr>
                                        <p:cTn id="10" dur="100" fill="hold">
                                          <p:stCondLst>
                                            <p:cond delay="0"/>
                                          </p:stCondLst>
                                        </p:cTn>
                                        <p:tgtEl>
                                          <p:spTgt spid="87074"/>
                                        </p:tgtEl>
                                        <p:attrNameLst>
                                          <p:attrName>r</p:attrName>
                                        </p:attrNameLst>
                                      </p:cBhvr>
                                    </p:animRot>
                                    <p:animRot by="-240000">
                                      <p:cBhvr>
                                        <p:cTn id="11" dur="200" fill="hold">
                                          <p:stCondLst>
                                            <p:cond delay="200"/>
                                          </p:stCondLst>
                                        </p:cTn>
                                        <p:tgtEl>
                                          <p:spTgt spid="87074"/>
                                        </p:tgtEl>
                                        <p:attrNameLst>
                                          <p:attrName>r</p:attrName>
                                        </p:attrNameLst>
                                      </p:cBhvr>
                                    </p:animRot>
                                    <p:animRot by="240000">
                                      <p:cBhvr>
                                        <p:cTn id="12" dur="200" fill="hold">
                                          <p:stCondLst>
                                            <p:cond delay="400"/>
                                          </p:stCondLst>
                                        </p:cTn>
                                        <p:tgtEl>
                                          <p:spTgt spid="87074"/>
                                        </p:tgtEl>
                                        <p:attrNameLst>
                                          <p:attrName>r</p:attrName>
                                        </p:attrNameLst>
                                      </p:cBhvr>
                                    </p:animRot>
                                    <p:animRot by="-240000">
                                      <p:cBhvr>
                                        <p:cTn id="13" dur="200" fill="hold">
                                          <p:stCondLst>
                                            <p:cond delay="600"/>
                                          </p:stCondLst>
                                        </p:cTn>
                                        <p:tgtEl>
                                          <p:spTgt spid="87074"/>
                                        </p:tgtEl>
                                        <p:attrNameLst>
                                          <p:attrName>r</p:attrName>
                                        </p:attrNameLst>
                                      </p:cBhvr>
                                    </p:animRot>
                                    <p:animRot by="120000">
                                      <p:cBhvr>
                                        <p:cTn id="14" dur="200" fill="hold">
                                          <p:stCondLst>
                                            <p:cond delay="800"/>
                                          </p:stCondLst>
                                        </p:cTn>
                                        <p:tgtEl>
                                          <p:spTgt spid="87074"/>
                                        </p:tgtEl>
                                        <p:attrNameLst>
                                          <p:attrName>r</p:attrName>
                                        </p:attrNameLst>
                                      </p:cBhvr>
                                    </p:animRot>
                                  </p:childTnLst>
                                </p:cTn>
                              </p:par>
                              <p:par>
                                <p:cTn id="15" presetID="0" presetClass="path" presetSubtype="0" accel="50000" decel="50000" fill="hold" grpId="0" nodeType="withEffect">
                                  <p:stCondLst>
                                    <p:cond delay="2000"/>
                                  </p:stCondLst>
                                  <p:childTnLst>
                                    <p:animMotion origin="layout" path="M 4.44444E-6 -6.66667E-6 C -0.06372 0.00856 -0.12726 0.01735 -0.17223 -6.66667E-6 C -0.21719 -0.01737 -0.24341 -0.06066 -0.26945 -0.10371 " pathEditMode="relative" ptsTypes="aaA">
                                      <p:cBhvr>
                                        <p:cTn id="16" dur="2000" fill="hold"/>
                                        <p:tgtEl>
                                          <p:spTgt spid="87092"/>
                                        </p:tgtEl>
                                        <p:attrNameLst>
                                          <p:attrName>ppt_x</p:attrName>
                                          <p:attrName>ppt_y</p:attrName>
                                        </p:attrNameLst>
                                      </p:cBhvr>
                                    </p:animMotion>
                                  </p:childTnLst>
                                </p:cTn>
                              </p:par>
                              <p:par>
                                <p:cTn id="17" presetID="0" presetClass="path" presetSubtype="0" accel="50000" decel="50000" fill="hold" grpId="1" nodeType="withEffect">
                                  <p:stCondLst>
                                    <p:cond delay="5000"/>
                                  </p:stCondLst>
                                  <p:childTnLst>
                                    <p:animMotion origin="layout" path="M -0.26944 -0.10371 L -0.55833 0.15717 " pathEditMode="relative" rAng="0" ptsTypes="AA">
                                      <p:cBhvr>
                                        <p:cTn id="18" dur="2000" fill="hold"/>
                                        <p:tgtEl>
                                          <p:spTgt spid="87092"/>
                                        </p:tgtEl>
                                        <p:attrNameLst>
                                          <p:attrName>ppt_x</p:attrName>
                                          <p:attrName>ppt_y</p:attrName>
                                        </p:attrNameLst>
                                      </p:cBhvr>
                                      <p:rCtr x="-14444" y="13032"/>
                                    </p:animMotion>
                                  </p:childTnLst>
                                </p:cTn>
                              </p:par>
                              <p:par>
                                <p:cTn id="19" presetID="42" presetClass="path" presetSubtype="0" accel="50000" decel="50000" fill="hold" nodeType="withEffect">
                                  <p:stCondLst>
                                    <p:cond delay="8000"/>
                                  </p:stCondLst>
                                  <p:childTnLst>
                                    <p:animMotion origin="layout" path="M 0.0 -1.11111E-6 L 0.0 0.03333 " pathEditMode="relative" rAng="0" ptsTypes="AA">
                                      <p:cBhvr>
                                        <p:cTn id="20" dur="2000" fill="hold"/>
                                        <p:tgtEl>
                                          <p:spTgt spid="87074"/>
                                        </p:tgtEl>
                                        <p:attrNameLst>
                                          <p:attrName>ppt_x</p:attrName>
                                          <p:attrName>ppt_y</p:attrName>
                                        </p:attrNameLst>
                                      </p:cBhvr>
                                      <p:rCtr x="0" y="1667"/>
                                    </p:animMotion>
                                  </p:childTnLst>
                                </p:cTn>
                              </p:par>
                              <p:par>
                                <p:cTn id="21" presetID="2" presetClass="entr" presetSubtype="4" fill="hold" grpId="0" nodeType="withEffect">
                                  <p:stCondLst>
                                    <p:cond delay="500"/>
                                  </p:stCondLst>
                                  <p:childTnLst>
                                    <p:set>
                                      <p:cBhvr>
                                        <p:cTn id="22" dur="1" fill="hold">
                                          <p:stCondLst>
                                            <p:cond delay="0"/>
                                          </p:stCondLst>
                                        </p:cTn>
                                        <p:tgtEl>
                                          <p:spTgt spid="87096"/>
                                        </p:tgtEl>
                                        <p:attrNameLst>
                                          <p:attrName>style.visibility</p:attrName>
                                        </p:attrNameLst>
                                      </p:cBhvr>
                                      <p:to>
                                        <p:strVal val="visible"/>
                                      </p:to>
                                    </p:set>
                                    <p:anim calcmode="lin" valueType="num">
                                      <p:cBhvr additive="base">
                                        <p:cTn id="23" dur="500" fill="hold"/>
                                        <p:tgtEl>
                                          <p:spTgt spid="87096"/>
                                        </p:tgtEl>
                                        <p:attrNameLst>
                                          <p:attrName>ppt_x</p:attrName>
                                        </p:attrNameLst>
                                      </p:cBhvr>
                                      <p:tavLst>
                                        <p:tav tm="0">
                                          <p:val>
                                            <p:strVal val="#ppt_x"/>
                                          </p:val>
                                        </p:tav>
                                        <p:tav tm="100000">
                                          <p:val>
                                            <p:strVal val="#ppt_x"/>
                                          </p:val>
                                        </p:tav>
                                      </p:tavLst>
                                    </p:anim>
                                    <p:anim calcmode="lin" valueType="num">
                                      <p:cBhvr additive="base">
                                        <p:cTn id="24" dur="500" fill="hold"/>
                                        <p:tgtEl>
                                          <p:spTgt spid="8709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87097"/>
                                        </p:tgtEl>
                                        <p:attrNameLst>
                                          <p:attrName>style.visibility</p:attrName>
                                        </p:attrNameLst>
                                      </p:cBhvr>
                                      <p:to>
                                        <p:strVal val="visible"/>
                                      </p:to>
                                    </p:set>
                                    <p:anim calcmode="lin" valueType="num">
                                      <p:cBhvr additive="base">
                                        <p:cTn id="27" dur="500" fill="hold"/>
                                        <p:tgtEl>
                                          <p:spTgt spid="87097"/>
                                        </p:tgtEl>
                                        <p:attrNameLst>
                                          <p:attrName>ppt_x</p:attrName>
                                        </p:attrNameLst>
                                      </p:cBhvr>
                                      <p:tavLst>
                                        <p:tav tm="0">
                                          <p:val>
                                            <p:strVal val="#ppt_x"/>
                                          </p:val>
                                        </p:tav>
                                        <p:tav tm="100000">
                                          <p:val>
                                            <p:strVal val="#ppt_x"/>
                                          </p:val>
                                        </p:tav>
                                      </p:tavLst>
                                    </p:anim>
                                    <p:anim calcmode="lin" valueType="num">
                                      <p:cBhvr additive="base">
                                        <p:cTn id="28" dur="500" fill="hold"/>
                                        <p:tgtEl>
                                          <p:spTgt spid="8709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87098"/>
                                        </p:tgtEl>
                                        <p:attrNameLst>
                                          <p:attrName>style.visibility</p:attrName>
                                        </p:attrNameLst>
                                      </p:cBhvr>
                                      <p:to>
                                        <p:strVal val="visible"/>
                                      </p:to>
                                    </p:set>
                                    <p:anim calcmode="lin" valueType="num">
                                      <p:cBhvr additive="base">
                                        <p:cTn id="31" dur="500" fill="hold"/>
                                        <p:tgtEl>
                                          <p:spTgt spid="87098"/>
                                        </p:tgtEl>
                                        <p:attrNameLst>
                                          <p:attrName>ppt_x</p:attrName>
                                        </p:attrNameLst>
                                      </p:cBhvr>
                                      <p:tavLst>
                                        <p:tav tm="0">
                                          <p:val>
                                            <p:strVal val="#ppt_x"/>
                                          </p:val>
                                        </p:tav>
                                        <p:tav tm="100000">
                                          <p:val>
                                            <p:strVal val="#ppt_x"/>
                                          </p:val>
                                        </p:tav>
                                      </p:tavLst>
                                    </p:anim>
                                    <p:anim calcmode="lin" valueType="num">
                                      <p:cBhvr additive="base">
                                        <p:cTn id="32" dur="500" fill="hold"/>
                                        <p:tgtEl>
                                          <p:spTgt spid="87098"/>
                                        </p:tgtEl>
                                        <p:attrNameLst>
                                          <p:attrName>ppt_y</p:attrName>
                                        </p:attrNameLst>
                                      </p:cBhvr>
                                      <p:tavLst>
                                        <p:tav tm="0">
                                          <p:val>
                                            <p:strVal val="1+#ppt_h/2"/>
                                          </p:val>
                                        </p:tav>
                                        <p:tav tm="100000">
                                          <p:val>
                                            <p:strVal val="#ppt_y"/>
                                          </p:val>
                                        </p:tav>
                                      </p:tavLst>
                                    </p:anim>
                                  </p:childTnLst>
                                </p:cTn>
                              </p:par>
                              <p:par>
                                <p:cTn id="33" presetID="1" presetClass="emph" presetSubtype="2" repeatCount="7000" accel="50000" decel="50000" autoRev="1" fill="hold" nodeType="withEffect">
                                  <p:stCondLst>
                                    <p:cond delay="0"/>
                                  </p:stCondLst>
                                  <p:childTnLst>
                                    <p:animClr clrSpc="rgb" dir="cw">
                                      <p:cBhvr>
                                        <p:cTn id="34" dur="500" fill="hold"/>
                                        <p:tgtEl>
                                          <p:spTgt spid="87098"/>
                                        </p:tgtEl>
                                        <p:attrNameLst>
                                          <p:attrName>fillcolor</p:attrName>
                                        </p:attrNameLst>
                                      </p:cBhvr>
                                      <p:to>
                                        <a:schemeClr val="tx1"/>
                                      </p:to>
                                    </p:animClr>
                                    <p:set>
                                      <p:cBhvr>
                                        <p:cTn id="35" dur="500" fill="hold"/>
                                        <p:tgtEl>
                                          <p:spTgt spid="87098"/>
                                        </p:tgtEl>
                                        <p:attrNameLst>
                                          <p:attrName>fill.type</p:attrName>
                                        </p:attrNameLst>
                                      </p:cBhvr>
                                      <p:to>
                                        <p:strVal val="solid"/>
                                      </p:to>
                                    </p:set>
                                    <p:set>
                                      <p:cBhvr>
                                        <p:cTn id="36" dur="500" fill="hold"/>
                                        <p:tgtEl>
                                          <p:spTgt spid="87098"/>
                                        </p:tgtEl>
                                        <p:attrNameLst>
                                          <p:attrName>fill.on</p:attrName>
                                        </p:attrNameLst>
                                      </p:cBhvr>
                                      <p:to>
                                        <p:strVal val="true"/>
                                      </p:to>
                                    </p:set>
                                  </p:childTnLst>
                                </p:cTn>
                              </p:par>
                              <p:par>
                                <p:cTn id="37" presetID="1" presetClass="entr" presetSubtype="0" fill="hold" nodeType="withEffect">
                                  <p:stCondLst>
                                    <p:cond delay="7000"/>
                                  </p:stCondLst>
                                  <p:childTnLst>
                                    <p:set>
                                      <p:cBhvr>
                                        <p:cTn id="38" dur="1" fill="hold">
                                          <p:stCondLst>
                                            <p:cond delay="0"/>
                                          </p:stCondLst>
                                        </p:cTn>
                                        <p:tgtEl>
                                          <p:spTgt spid="87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92" grpId="0"/>
      <p:bldP spid="87092" grpId="1"/>
      <p:bldP spid="87096" grpId="0" animBg="1"/>
      <p:bldP spid="87097" grpId="0" animBg="1"/>
      <p:bldP spid="8709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Pin Description</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904875"/>
            <a:ext cx="88011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882650"/>
          </a:xfrm>
        </p:spPr>
        <p:txBody>
          <a:bodyPr/>
          <a:lstStyle/>
          <a:p>
            <a:r>
              <a:rPr lang="en-US" altLang="en-US" sz="5400" smtClean="0"/>
              <a:t>LCD pins</a:t>
            </a:r>
          </a:p>
        </p:txBody>
      </p:sp>
      <p:sp>
        <p:nvSpPr>
          <p:cNvPr id="12291" name="Rectangle 3"/>
          <p:cNvSpPr>
            <a:spLocks noGrp="1" noChangeArrowheads="1"/>
          </p:cNvSpPr>
          <p:nvPr>
            <p:ph type="body" idx="1"/>
          </p:nvPr>
        </p:nvSpPr>
        <p:spPr>
          <a:xfrm>
            <a:off x="463550" y="4097338"/>
            <a:ext cx="8312150" cy="2282825"/>
          </a:xfrm>
        </p:spPr>
        <p:txBody>
          <a:bodyPr/>
          <a:lstStyle/>
          <a:p>
            <a:pPr algn="ctr">
              <a:buFont typeface="Wingdings" panose="05000000000000000000" pitchFamily="2" charset="2"/>
              <a:buNone/>
            </a:pPr>
            <a:r>
              <a:rPr lang="en-US" altLang="en-US" smtClean="0"/>
              <a:t>In this section, you learn the functionalities of the LCD pins.</a:t>
            </a:r>
          </a:p>
        </p:txBody>
      </p:sp>
      <p:grpSp>
        <p:nvGrpSpPr>
          <p:cNvPr id="40" name="Group 17"/>
          <p:cNvGrpSpPr>
            <a:grpSpLocks/>
          </p:cNvGrpSpPr>
          <p:nvPr/>
        </p:nvGrpSpPr>
        <p:grpSpPr bwMode="auto">
          <a:xfrm>
            <a:off x="1219200" y="990600"/>
            <a:ext cx="6096000" cy="2590799"/>
            <a:chOff x="720" y="912"/>
            <a:chExt cx="3504" cy="1536"/>
          </a:xfrm>
        </p:grpSpPr>
        <p:sp>
          <p:nvSpPr>
            <p:cNvPr id="41" name="Rectangle 18"/>
            <p:cNvSpPr>
              <a:spLocks noChangeArrowheads="1"/>
            </p:cNvSpPr>
            <p:nvPr/>
          </p:nvSpPr>
          <p:spPr bwMode="auto">
            <a:xfrm>
              <a:off x="720" y="912"/>
              <a:ext cx="3504" cy="1536"/>
            </a:xfrm>
            <a:prstGeom prst="rect">
              <a:avLst/>
            </a:prstGeom>
            <a:solidFill>
              <a:srgbClr val="30903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2" name="Rectangle 19"/>
            <p:cNvSpPr>
              <a:spLocks noChangeArrowheads="1"/>
            </p:cNvSpPr>
            <p:nvPr/>
          </p:nvSpPr>
          <p:spPr bwMode="auto">
            <a:xfrm>
              <a:off x="912" y="1228"/>
              <a:ext cx="3024" cy="949"/>
            </a:xfrm>
            <a:prstGeom prst="rect">
              <a:avLst/>
            </a:prstGeom>
            <a:solidFill>
              <a:schemeClr val="tx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3" name="Rectangle 20"/>
            <p:cNvSpPr>
              <a:spLocks noChangeArrowheads="1"/>
            </p:cNvSpPr>
            <p:nvPr/>
          </p:nvSpPr>
          <p:spPr bwMode="auto">
            <a:xfrm>
              <a:off x="1104" y="1319"/>
              <a:ext cx="2640" cy="677"/>
            </a:xfrm>
            <a:prstGeom prst="rect">
              <a:avLst/>
            </a:prstGeom>
            <a:solidFill>
              <a:srgbClr val="9BD2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4" name="Oval 21"/>
            <p:cNvSpPr>
              <a:spLocks noChangeArrowheads="1"/>
            </p:cNvSpPr>
            <p:nvPr/>
          </p:nvSpPr>
          <p:spPr bwMode="auto">
            <a:xfrm>
              <a:off x="4080"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5" name="Oval 22"/>
            <p:cNvSpPr>
              <a:spLocks noChangeArrowheads="1"/>
            </p:cNvSpPr>
            <p:nvPr/>
          </p:nvSpPr>
          <p:spPr bwMode="auto">
            <a:xfrm>
              <a:off x="768" y="2312"/>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6" name="Oval 23"/>
            <p:cNvSpPr>
              <a:spLocks noChangeArrowheads="1"/>
            </p:cNvSpPr>
            <p:nvPr/>
          </p:nvSpPr>
          <p:spPr bwMode="auto">
            <a:xfrm>
              <a:off x="4080"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7" name="Oval 24"/>
            <p:cNvSpPr>
              <a:spLocks noChangeArrowheads="1"/>
            </p:cNvSpPr>
            <p:nvPr/>
          </p:nvSpPr>
          <p:spPr bwMode="auto">
            <a:xfrm>
              <a:off x="768" y="957"/>
              <a:ext cx="96" cy="9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8" name="Rectangle 25"/>
            <p:cNvSpPr>
              <a:spLocks noChangeArrowheads="1"/>
            </p:cNvSpPr>
            <p:nvPr/>
          </p:nvSpPr>
          <p:spPr bwMode="auto">
            <a:xfrm>
              <a:off x="2304" y="2358"/>
              <a:ext cx="48" cy="9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49" name="Text Box 26"/>
            <p:cNvSpPr txBox="1">
              <a:spLocks noChangeArrowheads="1"/>
            </p:cNvSpPr>
            <p:nvPr/>
          </p:nvSpPr>
          <p:spPr bwMode="auto">
            <a:xfrm>
              <a:off x="2160"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SS</a:t>
              </a:r>
              <a:endParaRPr lang="en-US" altLang="en-US" sz="900" b="1">
                <a:solidFill>
                  <a:srgbClr val="FFFF00"/>
                </a:solidFill>
              </a:endParaRPr>
            </a:p>
          </p:txBody>
        </p:sp>
        <p:sp>
          <p:nvSpPr>
            <p:cNvPr id="50" name="Text Box 27"/>
            <p:cNvSpPr txBox="1">
              <a:spLocks noChangeArrowheads="1"/>
            </p:cNvSpPr>
            <p:nvPr/>
          </p:nvSpPr>
          <p:spPr bwMode="auto">
            <a:xfrm>
              <a:off x="2064"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a:solidFill>
                    <a:srgbClr val="FFFF00"/>
                  </a:solidFill>
                </a:rPr>
                <a:t>V</a:t>
              </a:r>
              <a:r>
                <a:rPr lang="en-US" altLang="en-US" sz="900" b="1" baseline="-25000">
                  <a:solidFill>
                    <a:srgbClr val="FFFF00"/>
                  </a:solidFill>
                </a:rPr>
                <a:t>CC</a:t>
              </a:r>
              <a:endParaRPr lang="en-US" altLang="en-US" sz="900" b="1">
                <a:solidFill>
                  <a:srgbClr val="FFFF00"/>
                </a:solidFill>
              </a:endParaRPr>
            </a:p>
          </p:txBody>
        </p:sp>
        <p:sp>
          <p:nvSpPr>
            <p:cNvPr id="51" name="Text Box 28"/>
            <p:cNvSpPr txBox="1">
              <a:spLocks noChangeArrowheads="1"/>
            </p:cNvSpPr>
            <p:nvPr/>
          </p:nvSpPr>
          <p:spPr bwMode="auto">
            <a:xfrm>
              <a:off x="1968" y="2209"/>
              <a:ext cx="288"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900" b="1" dirty="0">
                  <a:solidFill>
                    <a:srgbClr val="FFFF00"/>
                  </a:solidFill>
                </a:rPr>
                <a:t>V</a:t>
              </a:r>
              <a:r>
                <a:rPr lang="en-US" altLang="en-US" sz="900" b="1" baseline="-25000" dirty="0">
                  <a:solidFill>
                    <a:srgbClr val="FFFF00"/>
                  </a:solidFill>
                </a:rPr>
                <a:t>EE</a:t>
              </a:r>
              <a:endParaRPr lang="en-US" altLang="en-US" sz="400" b="1" baseline="-25000" dirty="0">
                <a:solidFill>
                  <a:srgbClr val="FFFF00"/>
                </a:solidFill>
              </a:endParaRPr>
            </a:p>
          </p:txBody>
        </p:sp>
        <p:sp>
          <p:nvSpPr>
            <p:cNvPr id="52" name="Text Box 29"/>
            <p:cNvSpPr txBox="1">
              <a:spLocks noChangeArrowheads="1"/>
            </p:cNvSpPr>
            <p:nvPr/>
          </p:nvSpPr>
          <p:spPr bwMode="auto">
            <a:xfrm>
              <a:off x="1920" y="2256"/>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RS</a:t>
              </a:r>
              <a:endParaRPr lang="en-US" altLang="en-US" sz="1000" b="1" baseline="-25000" dirty="0">
                <a:solidFill>
                  <a:srgbClr val="FFFF00"/>
                </a:solidFill>
              </a:endParaRPr>
            </a:p>
          </p:txBody>
        </p:sp>
        <p:sp>
          <p:nvSpPr>
            <p:cNvPr id="53" name="Text Box 30"/>
            <p:cNvSpPr txBox="1">
              <a:spLocks noChangeArrowheads="1"/>
            </p:cNvSpPr>
            <p:nvPr/>
          </p:nvSpPr>
          <p:spPr bwMode="auto">
            <a:xfrm>
              <a:off x="182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dirty="0">
                  <a:solidFill>
                    <a:srgbClr val="FFFF00"/>
                  </a:solidFill>
                </a:rPr>
                <a:t>RW</a:t>
              </a:r>
              <a:endParaRPr lang="en-US" altLang="en-US" sz="1000" b="1" baseline="-25000" dirty="0">
                <a:solidFill>
                  <a:srgbClr val="FFFF00"/>
                </a:solidFill>
              </a:endParaRPr>
            </a:p>
          </p:txBody>
        </p:sp>
        <p:sp>
          <p:nvSpPr>
            <p:cNvPr id="54" name="Text Box 31"/>
            <p:cNvSpPr txBox="1">
              <a:spLocks noChangeArrowheads="1"/>
            </p:cNvSpPr>
            <p:nvPr/>
          </p:nvSpPr>
          <p:spPr bwMode="auto">
            <a:xfrm>
              <a:off x="172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E</a:t>
              </a:r>
              <a:endParaRPr lang="en-US" altLang="en-US" sz="1000" b="1" baseline="-25000">
                <a:solidFill>
                  <a:srgbClr val="FFFF00"/>
                </a:solidFill>
              </a:endParaRPr>
            </a:p>
          </p:txBody>
        </p:sp>
        <p:sp>
          <p:nvSpPr>
            <p:cNvPr id="55" name="Text Box 32"/>
            <p:cNvSpPr txBox="1">
              <a:spLocks noChangeArrowheads="1"/>
            </p:cNvSpPr>
            <p:nvPr/>
          </p:nvSpPr>
          <p:spPr bwMode="auto">
            <a:xfrm>
              <a:off x="163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D0</a:t>
              </a:r>
              <a:endParaRPr lang="en-US" altLang="en-US" sz="1000" b="1" baseline="-25000">
                <a:solidFill>
                  <a:srgbClr val="FFFF00"/>
                </a:solidFill>
              </a:endParaRPr>
            </a:p>
          </p:txBody>
        </p:sp>
        <p:sp>
          <p:nvSpPr>
            <p:cNvPr id="56" name="Text Box 33"/>
            <p:cNvSpPr txBox="1">
              <a:spLocks noChangeArrowheads="1"/>
            </p:cNvSpPr>
            <p:nvPr/>
          </p:nvSpPr>
          <p:spPr bwMode="auto">
            <a:xfrm>
              <a:off x="153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D1</a:t>
              </a:r>
              <a:endParaRPr lang="en-US" altLang="en-US" sz="1000" b="1" baseline="-25000">
                <a:solidFill>
                  <a:srgbClr val="FFFF00"/>
                </a:solidFill>
              </a:endParaRPr>
            </a:p>
          </p:txBody>
        </p:sp>
        <p:sp>
          <p:nvSpPr>
            <p:cNvPr id="57" name="Text Box 34"/>
            <p:cNvSpPr txBox="1">
              <a:spLocks noChangeArrowheads="1"/>
            </p:cNvSpPr>
            <p:nvPr/>
          </p:nvSpPr>
          <p:spPr bwMode="auto">
            <a:xfrm>
              <a:off x="144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D2</a:t>
              </a:r>
              <a:endParaRPr lang="en-US" altLang="en-US" sz="1000" b="1" baseline="-25000">
                <a:solidFill>
                  <a:srgbClr val="FFFF00"/>
                </a:solidFill>
              </a:endParaRPr>
            </a:p>
          </p:txBody>
        </p:sp>
        <p:sp>
          <p:nvSpPr>
            <p:cNvPr id="58" name="Text Box 35"/>
            <p:cNvSpPr txBox="1">
              <a:spLocks noChangeArrowheads="1"/>
            </p:cNvSpPr>
            <p:nvPr/>
          </p:nvSpPr>
          <p:spPr bwMode="auto">
            <a:xfrm>
              <a:off x="1344"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D3</a:t>
              </a:r>
              <a:endParaRPr lang="en-US" altLang="en-US" sz="1000" b="1" baseline="-25000">
                <a:solidFill>
                  <a:srgbClr val="FFFF00"/>
                </a:solidFill>
              </a:endParaRPr>
            </a:p>
          </p:txBody>
        </p:sp>
        <p:sp>
          <p:nvSpPr>
            <p:cNvPr id="59" name="Text Box 36"/>
            <p:cNvSpPr txBox="1">
              <a:spLocks noChangeArrowheads="1"/>
            </p:cNvSpPr>
            <p:nvPr/>
          </p:nvSpPr>
          <p:spPr bwMode="auto">
            <a:xfrm>
              <a:off x="1248"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D4</a:t>
              </a:r>
              <a:endParaRPr lang="en-US" altLang="en-US" sz="1000" b="1" baseline="-25000">
                <a:solidFill>
                  <a:srgbClr val="FFFF00"/>
                </a:solidFill>
              </a:endParaRPr>
            </a:p>
          </p:txBody>
        </p:sp>
        <p:sp>
          <p:nvSpPr>
            <p:cNvPr id="60" name="Text Box 37"/>
            <p:cNvSpPr txBox="1">
              <a:spLocks noChangeArrowheads="1"/>
            </p:cNvSpPr>
            <p:nvPr/>
          </p:nvSpPr>
          <p:spPr bwMode="auto">
            <a:xfrm>
              <a:off x="1152"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D5</a:t>
              </a:r>
              <a:endParaRPr lang="en-US" altLang="en-US" sz="1000" b="1" baseline="-25000">
                <a:solidFill>
                  <a:srgbClr val="FFFF00"/>
                </a:solidFill>
              </a:endParaRPr>
            </a:p>
          </p:txBody>
        </p:sp>
        <p:sp>
          <p:nvSpPr>
            <p:cNvPr id="61" name="Text Box 38"/>
            <p:cNvSpPr txBox="1">
              <a:spLocks noChangeArrowheads="1"/>
            </p:cNvSpPr>
            <p:nvPr/>
          </p:nvSpPr>
          <p:spPr bwMode="auto">
            <a:xfrm>
              <a:off x="1056"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D6</a:t>
              </a:r>
              <a:endParaRPr lang="en-US" altLang="en-US" sz="1000" b="1" baseline="-25000">
                <a:solidFill>
                  <a:srgbClr val="FFFF00"/>
                </a:solidFill>
              </a:endParaRPr>
            </a:p>
          </p:txBody>
        </p:sp>
        <p:sp>
          <p:nvSpPr>
            <p:cNvPr id="62" name="Text Box 39"/>
            <p:cNvSpPr txBox="1">
              <a:spLocks noChangeArrowheads="1"/>
            </p:cNvSpPr>
            <p:nvPr/>
          </p:nvSpPr>
          <p:spPr bwMode="auto">
            <a:xfrm>
              <a:off x="960" y="2209"/>
              <a:ext cx="240"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solidFill>
                    <a:srgbClr val="FFFF00"/>
                  </a:solidFill>
                </a:rPr>
                <a:t>D7</a:t>
              </a:r>
              <a:endParaRPr lang="en-US" altLang="en-US" sz="1000" b="1" baseline="-25000">
                <a:solidFill>
                  <a:srgbClr val="FFFF00"/>
                </a:solidFill>
              </a:endParaRPr>
            </a:p>
          </p:txBody>
        </p:sp>
        <p:sp>
          <p:nvSpPr>
            <p:cNvPr id="63" name="AutoShape 40"/>
            <p:cNvSpPr>
              <a:spLocks noChangeArrowheads="1"/>
            </p:cNvSpPr>
            <p:nvPr/>
          </p:nvSpPr>
          <p:spPr bwMode="auto">
            <a:xfrm rot="-5400000">
              <a:off x="103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4" name="AutoShape 41"/>
            <p:cNvSpPr>
              <a:spLocks noChangeArrowheads="1"/>
            </p:cNvSpPr>
            <p:nvPr/>
          </p:nvSpPr>
          <p:spPr bwMode="auto">
            <a:xfrm rot="-5400000">
              <a:off x="112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5" name="AutoShape 42"/>
            <p:cNvSpPr>
              <a:spLocks noChangeArrowheads="1"/>
            </p:cNvSpPr>
            <p:nvPr/>
          </p:nvSpPr>
          <p:spPr bwMode="auto">
            <a:xfrm rot="-5400000">
              <a:off x="122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6" name="AutoShape 43"/>
            <p:cNvSpPr>
              <a:spLocks noChangeArrowheads="1"/>
            </p:cNvSpPr>
            <p:nvPr/>
          </p:nvSpPr>
          <p:spPr bwMode="auto">
            <a:xfrm rot="-5400000">
              <a:off x="132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7" name="AutoShape 44"/>
            <p:cNvSpPr>
              <a:spLocks noChangeArrowheads="1"/>
            </p:cNvSpPr>
            <p:nvPr/>
          </p:nvSpPr>
          <p:spPr bwMode="auto">
            <a:xfrm rot="-5400000">
              <a:off x="141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8" name="AutoShape 45"/>
            <p:cNvSpPr>
              <a:spLocks noChangeArrowheads="1"/>
            </p:cNvSpPr>
            <p:nvPr/>
          </p:nvSpPr>
          <p:spPr bwMode="auto">
            <a:xfrm rot="-5400000">
              <a:off x="151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69" name="AutoShape 46"/>
            <p:cNvSpPr>
              <a:spLocks noChangeArrowheads="1"/>
            </p:cNvSpPr>
            <p:nvPr/>
          </p:nvSpPr>
          <p:spPr bwMode="auto">
            <a:xfrm rot="-5400000">
              <a:off x="160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0" name="AutoShape 47"/>
            <p:cNvSpPr>
              <a:spLocks noChangeArrowheads="1"/>
            </p:cNvSpPr>
            <p:nvPr/>
          </p:nvSpPr>
          <p:spPr bwMode="auto">
            <a:xfrm rot="-5400000">
              <a:off x="170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1" name="AutoShape 48"/>
            <p:cNvSpPr>
              <a:spLocks noChangeArrowheads="1"/>
            </p:cNvSpPr>
            <p:nvPr/>
          </p:nvSpPr>
          <p:spPr bwMode="auto">
            <a:xfrm rot="-5400000">
              <a:off x="1800"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2" name="AutoShape 49"/>
            <p:cNvSpPr>
              <a:spLocks noChangeArrowheads="1"/>
            </p:cNvSpPr>
            <p:nvPr/>
          </p:nvSpPr>
          <p:spPr bwMode="auto">
            <a:xfrm rot="-5400000">
              <a:off x="1896"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3" name="AutoShape 50"/>
            <p:cNvSpPr>
              <a:spLocks noChangeArrowheads="1"/>
            </p:cNvSpPr>
            <p:nvPr/>
          </p:nvSpPr>
          <p:spPr bwMode="auto">
            <a:xfrm rot="-5400000">
              <a:off x="1992"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4" name="AutoShape 51"/>
            <p:cNvSpPr>
              <a:spLocks noChangeArrowheads="1"/>
            </p:cNvSpPr>
            <p:nvPr/>
          </p:nvSpPr>
          <p:spPr bwMode="auto">
            <a:xfrm rot="-5400000">
              <a:off x="2088"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sp>
          <p:nvSpPr>
            <p:cNvPr id="75" name="AutoShape 52"/>
            <p:cNvSpPr>
              <a:spLocks noChangeArrowheads="1"/>
            </p:cNvSpPr>
            <p:nvPr/>
          </p:nvSpPr>
          <p:spPr bwMode="auto">
            <a:xfrm rot="-5400000">
              <a:off x="2184" y="2376"/>
              <a:ext cx="96" cy="47"/>
            </a:xfrm>
            <a:prstGeom prst="flowChartDelay">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00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3321</TotalTime>
  <Words>3057</Words>
  <Application>Microsoft Office PowerPoint</Application>
  <PresentationFormat>Letter Paper (8.5x11 in)</PresentationFormat>
  <Paragraphs>986</Paragraphs>
  <Slides>63</Slides>
  <Notes>28</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Times New Roman</vt:lpstr>
      <vt:lpstr>Wingdings</vt:lpstr>
      <vt:lpstr>Courier New</vt:lpstr>
      <vt:lpstr>Tahoma</vt:lpstr>
      <vt:lpstr>Arial Unicode MS</vt:lpstr>
      <vt:lpstr>Default Design</vt:lpstr>
      <vt:lpstr>Microprocessor System Design IO Applications</vt:lpstr>
      <vt:lpstr>Outline</vt:lpstr>
      <vt:lpstr>New LCDs Interfacing</vt:lpstr>
      <vt:lpstr>LCD internal components</vt:lpstr>
      <vt:lpstr>DDRAM (Data Display RAM)</vt:lpstr>
      <vt:lpstr>DDRAM (Data Display RAM)</vt:lpstr>
      <vt:lpstr>Writing to Data Register (Example)</vt:lpstr>
      <vt:lpstr>Pin Description</vt:lpstr>
      <vt:lpstr>LCD pins</vt:lpstr>
      <vt:lpstr>LCD pins</vt:lpstr>
      <vt:lpstr>LCD pins</vt:lpstr>
      <vt:lpstr>LCD pins</vt:lpstr>
      <vt:lpstr>LCD pins</vt:lpstr>
      <vt:lpstr>LCD pins</vt:lpstr>
      <vt:lpstr>LCD Timing</vt:lpstr>
      <vt:lpstr>LCD pins</vt:lpstr>
      <vt:lpstr>Command Codes</vt:lpstr>
      <vt:lpstr>LCD commands</vt:lpstr>
      <vt:lpstr>Display and Cursor</vt:lpstr>
      <vt:lpstr>Clear Display Screen</vt:lpstr>
      <vt:lpstr>Return home</vt:lpstr>
      <vt:lpstr>Set cursor position (Set DDRAM address)</vt:lpstr>
      <vt:lpstr>Set cursor position (example)</vt:lpstr>
      <vt:lpstr>Example</vt:lpstr>
      <vt:lpstr>Programming LCD - Example</vt:lpstr>
      <vt:lpstr>Sending Data </vt:lpstr>
      <vt:lpstr>LCD Addressing</vt:lpstr>
      <vt:lpstr>LCD Instructions</vt:lpstr>
      <vt:lpstr>Decrease and increase Cursor</vt:lpstr>
      <vt:lpstr>LCD Programming</vt:lpstr>
      <vt:lpstr>An example</vt:lpstr>
      <vt:lpstr>LCD Programming in 4-bit mode</vt:lpstr>
      <vt:lpstr>Changing fonts (Changing CGRAM)</vt:lpstr>
      <vt:lpstr>Changing fonts</vt:lpstr>
      <vt:lpstr>Setting CGRAM address</vt:lpstr>
      <vt:lpstr>Setting CGRAM address (Example)</vt:lpstr>
      <vt:lpstr>additional references</vt:lpstr>
      <vt:lpstr>Stepper Motors</vt:lpstr>
      <vt:lpstr>Stepper Motors</vt:lpstr>
      <vt:lpstr>Stepper Motor Diagram</vt:lpstr>
      <vt:lpstr>Stepper Motor Step Angles</vt:lpstr>
      <vt:lpstr>Terminology</vt:lpstr>
      <vt:lpstr>Stepper Motor Types</vt:lpstr>
      <vt:lpstr>Permanent Magnet</vt:lpstr>
      <vt:lpstr>Stepper motor</vt:lpstr>
      <vt:lpstr>PowerPoint Presentation</vt:lpstr>
      <vt:lpstr>Stepping</vt:lpstr>
      <vt:lpstr>Half stepping</vt:lpstr>
      <vt:lpstr>Calculations</vt:lpstr>
      <vt:lpstr>Unipolar Motors</vt:lpstr>
      <vt:lpstr>Unipolar Motors</vt:lpstr>
      <vt:lpstr>Basic Actuation Wave Forms</vt:lpstr>
      <vt:lpstr>Unipolar Motors</vt:lpstr>
      <vt:lpstr>Enhanced Waveforms</vt:lpstr>
      <vt:lpstr>Unipolar Motors</vt:lpstr>
      <vt:lpstr>Variable Reluctance Motors</vt:lpstr>
      <vt:lpstr>Variable Reluctance Motors</vt:lpstr>
      <vt:lpstr>Variable Reluctance Motors</vt:lpstr>
      <vt:lpstr>Motor Control Circuits</vt:lpstr>
      <vt:lpstr>Interfacing to Stepper Motors</vt:lpstr>
      <vt:lpstr>Vector Generation</vt:lpstr>
      <vt:lpstr>Example</vt:lpstr>
      <vt:lpstr>AVR and a Stepper motor</vt:lpstr>
    </vt:vector>
  </TitlesOfParts>
  <Company>UofT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System Design</dc:title>
  <dc:creator>Omid Fatemi</dc:creator>
  <cp:lastModifiedBy>S. Omid Fatemi</cp:lastModifiedBy>
  <cp:revision>144</cp:revision>
  <dcterms:modified xsi:type="dcterms:W3CDTF">2017-10-31T12:33:57Z</dcterms:modified>
</cp:coreProperties>
</file>